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9"/>
  </p:notesMasterIdLst>
  <p:sldIdLst>
    <p:sldId id="270" r:id="rId2"/>
    <p:sldId id="271" r:id="rId3"/>
    <p:sldId id="272" r:id="rId4"/>
    <p:sldId id="273" r:id="rId5"/>
    <p:sldId id="274" r:id="rId6"/>
    <p:sldId id="278" r:id="rId7"/>
    <p:sldId id="276" r:id="rId8"/>
  </p:sldIdLst>
  <p:sldSz cx="21602700" cy="21602700"/>
  <p:notesSz cx="6858000" cy="9144000"/>
  <p:defaultTextStyle>
    <a:defPPr>
      <a:defRPr lang="ko-KR"/>
    </a:defPPr>
    <a:lvl1pPr marL="0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045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088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133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175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221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263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308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354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1580" autoAdjust="0"/>
  </p:normalViewPr>
  <p:slideViewPr>
    <p:cSldViewPr>
      <p:cViewPr>
        <p:scale>
          <a:sx n="75" d="100"/>
          <a:sy n="75" d="100"/>
        </p:scale>
        <p:origin x="276" y="4446"/>
      </p:cViewPr>
      <p:guideLst>
        <p:guide orient="horz" pos="6804"/>
        <p:guide pos="68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62C6C-61A4-4A96-BF6C-CDA03ADAA243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6F287-A522-482A-A4F7-FF8B69BD6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754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045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088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133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175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221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263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308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6354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F287-A522-482A-A4F7-FF8B69BD67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755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F287-A522-482A-A4F7-FF8B69BD67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755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0204" y="6710845"/>
            <a:ext cx="18362294" cy="463057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40406" y="12241533"/>
            <a:ext cx="15121891" cy="55206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0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56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5661958" y="865114"/>
            <a:ext cx="4860608" cy="184323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80138" y="865114"/>
            <a:ext cx="14221781" cy="1843230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79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0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468" y="13881737"/>
            <a:ext cx="18362294" cy="4290536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06468" y="9156156"/>
            <a:ext cx="18362294" cy="4725589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571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2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99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80139" y="5040637"/>
            <a:ext cx="9541192" cy="1425678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81375" y="5040637"/>
            <a:ext cx="9541192" cy="1425678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81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0135" y="4835609"/>
            <a:ext cx="9544945" cy="20152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3" indent="0">
              <a:buNone/>
              <a:defRPr sz="1900" b="1"/>
            </a:lvl2pPr>
            <a:lvl3pPr marL="914225" indent="0">
              <a:buNone/>
              <a:defRPr sz="1900" b="1"/>
            </a:lvl3pPr>
            <a:lvl4pPr marL="1371338" indent="0">
              <a:buNone/>
              <a:defRPr sz="1600" b="1"/>
            </a:lvl4pPr>
            <a:lvl5pPr marL="1828454" indent="0">
              <a:buNone/>
              <a:defRPr sz="1600" b="1"/>
            </a:lvl5pPr>
            <a:lvl6pPr marL="2285566" indent="0">
              <a:buNone/>
              <a:defRPr sz="1600" b="1"/>
            </a:lvl6pPr>
            <a:lvl7pPr marL="2742679" indent="0">
              <a:buNone/>
              <a:defRPr sz="1600" b="1"/>
            </a:lvl7pPr>
            <a:lvl8pPr marL="3199792" indent="0">
              <a:buNone/>
              <a:defRPr sz="1600" b="1"/>
            </a:lvl8pPr>
            <a:lvl9pPr marL="365690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80135" y="6850856"/>
            <a:ext cx="9544945" cy="12446557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973885" y="4835609"/>
            <a:ext cx="9548693" cy="20152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3" indent="0">
              <a:buNone/>
              <a:defRPr sz="1900" b="1"/>
            </a:lvl2pPr>
            <a:lvl3pPr marL="914225" indent="0">
              <a:buNone/>
              <a:defRPr sz="1900" b="1"/>
            </a:lvl3pPr>
            <a:lvl4pPr marL="1371338" indent="0">
              <a:buNone/>
              <a:defRPr sz="1600" b="1"/>
            </a:lvl4pPr>
            <a:lvl5pPr marL="1828454" indent="0">
              <a:buNone/>
              <a:defRPr sz="1600" b="1"/>
            </a:lvl5pPr>
            <a:lvl6pPr marL="2285566" indent="0">
              <a:buNone/>
              <a:defRPr sz="1600" b="1"/>
            </a:lvl6pPr>
            <a:lvl7pPr marL="2742679" indent="0">
              <a:buNone/>
              <a:defRPr sz="1600" b="1"/>
            </a:lvl7pPr>
            <a:lvl8pPr marL="3199792" indent="0">
              <a:buNone/>
              <a:defRPr sz="1600" b="1"/>
            </a:lvl8pPr>
            <a:lvl9pPr marL="365690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973885" y="6850856"/>
            <a:ext cx="9548693" cy="12446557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59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3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59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0151" y="860110"/>
            <a:ext cx="7107137" cy="366045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46059" y="860115"/>
            <a:ext cx="12076506" cy="1843730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80151" y="4520567"/>
            <a:ext cx="7107137" cy="14776848"/>
          </a:xfrm>
        </p:spPr>
        <p:txBody>
          <a:bodyPr/>
          <a:lstStyle>
            <a:lvl1pPr marL="0" indent="0">
              <a:buNone/>
              <a:defRPr sz="1400"/>
            </a:lvl1pPr>
            <a:lvl2pPr marL="457113" indent="0">
              <a:buNone/>
              <a:defRPr sz="1100"/>
            </a:lvl2pPr>
            <a:lvl3pPr marL="914225" indent="0">
              <a:buNone/>
              <a:defRPr sz="1100"/>
            </a:lvl3pPr>
            <a:lvl4pPr marL="1371338" indent="0">
              <a:buNone/>
              <a:defRPr sz="800"/>
            </a:lvl4pPr>
            <a:lvl5pPr marL="1828454" indent="0">
              <a:buNone/>
              <a:defRPr sz="800"/>
            </a:lvl5pPr>
            <a:lvl6pPr marL="2285566" indent="0">
              <a:buNone/>
              <a:defRPr sz="800"/>
            </a:lvl6pPr>
            <a:lvl7pPr marL="2742679" indent="0">
              <a:buNone/>
              <a:defRPr sz="800"/>
            </a:lvl7pPr>
            <a:lvl8pPr marL="3199792" indent="0">
              <a:buNone/>
              <a:defRPr sz="800"/>
            </a:lvl8pPr>
            <a:lvl9pPr marL="3656904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7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4281" y="15121892"/>
            <a:ext cx="12961620" cy="1785225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34281" y="1930241"/>
            <a:ext cx="12961620" cy="12961620"/>
          </a:xfrm>
        </p:spPr>
        <p:txBody>
          <a:bodyPr/>
          <a:lstStyle>
            <a:lvl1pPr marL="0" indent="0">
              <a:buNone/>
              <a:defRPr sz="3200"/>
            </a:lvl1pPr>
            <a:lvl2pPr marL="457113" indent="0">
              <a:buNone/>
              <a:defRPr sz="2700"/>
            </a:lvl2pPr>
            <a:lvl3pPr marL="914225" indent="0">
              <a:buNone/>
              <a:defRPr sz="2400"/>
            </a:lvl3pPr>
            <a:lvl4pPr marL="1371338" indent="0">
              <a:buNone/>
              <a:defRPr sz="1900"/>
            </a:lvl4pPr>
            <a:lvl5pPr marL="1828454" indent="0">
              <a:buNone/>
              <a:defRPr sz="1900"/>
            </a:lvl5pPr>
            <a:lvl6pPr marL="2285566" indent="0">
              <a:buNone/>
              <a:defRPr sz="1900"/>
            </a:lvl6pPr>
            <a:lvl7pPr marL="2742679" indent="0">
              <a:buNone/>
              <a:defRPr sz="1900"/>
            </a:lvl7pPr>
            <a:lvl8pPr marL="3199792" indent="0">
              <a:buNone/>
              <a:defRPr sz="1900"/>
            </a:lvl8pPr>
            <a:lvl9pPr marL="3656904" indent="0">
              <a:buNone/>
              <a:defRPr sz="19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34281" y="16907117"/>
            <a:ext cx="12961620" cy="2535315"/>
          </a:xfrm>
        </p:spPr>
        <p:txBody>
          <a:bodyPr/>
          <a:lstStyle>
            <a:lvl1pPr marL="0" indent="0">
              <a:buNone/>
              <a:defRPr sz="1400"/>
            </a:lvl1pPr>
            <a:lvl2pPr marL="457113" indent="0">
              <a:buNone/>
              <a:defRPr sz="1100"/>
            </a:lvl2pPr>
            <a:lvl3pPr marL="914225" indent="0">
              <a:buNone/>
              <a:defRPr sz="1100"/>
            </a:lvl3pPr>
            <a:lvl4pPr marL="1371338" indent="0">
              <a:buNone/>
              <a:defRPr sz="800"/>
            </a:lvl4pPr>
            <a:lvl5pPr marL="1828454" indent="0">
              <a:buNone/>
              <a:defRPr sz="800"/>
            </a:lvl5pPr>
            <a:lvl6pPr marL="2285566" indent="0">
              <a:buNone/>
              <a:defRPr sz="800"/>
            </a:lvl6pPr>
            <a:lvl7pPr marL="2742679" indent="0">
              <a:buNone/>
              <a:defRPr sz="800"/>
            </a:lvl7pPr>
            <a:lvl8pPr marL="3199792" indent="0">
              <a:buNone/>
              <a:defRPr sz="800"/>
            </a:lvl8pPr>
            <a:lvl9pPr marL="3656904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20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80138" y="865113"/>
            <a:ext cx="19442431" cy="3600450"/>
          </a:xfrm>
          <a:prstGeom prst="rect">
            <a:avLst/>
          </a:prstGeom>
        </p:spPr>
        <p:txBody>
          <a:bodyPr vert="horz" lIns="91422" tIns="45711" rIns="91422" bIns="45711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0138" y="5040637"/>
            <a:ext cx="19442431" cy="14256783"/>
          </a:xfrm>
          <a:prstGeom prst="rect">
            <a:avLst/>
          </a:prstGeom>
        </p:spPr>
        <p:txBody>
          <a:bodyPr vert="horz" lIns="91422" tIns="45711" rIns="91422" bIns="45711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80135" y="20022507"/>
            <a:ext cx="5040630" cy="1150144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4A09B-C8D5-4831-A103-306AD3D3BC49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80924" y="20022507"/>
            <a:ext cx="6840855" cy="1150144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481935" y="20022507"/>
            <a:ext cx="5040630" cy="1150144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24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225" rtl="0" eaLnBrk="1" latinLnBrk="1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5" indent="-342835" algn="l" defTabSz="914225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08" indent="-285695" algn="l" defTabSz="914225" rtl="0" eaLnBrk="1" latinLnBrk="1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3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96" indent="-228558" algn="l" defTabSz="914225" rtl="0" eaLnBrk="1" latinLnBrk="1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09" indent="-228558" algn="l" defTabSz="914225" rtl="0" eaLnBrk="1" latinLnBrk="1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21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7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9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62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3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8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4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6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9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92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04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62174" y="144166"/>
            <a:ext cx="4487448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3000" b="1" dirty="0"/>
              <a:t>‘Battle </a:t>
            </a:r>
            <a:r>
              <a:rPr lang="en-US" altLang="ko-KR" sz="3000" b="1" dirty="0" smtClean="0"/>
              <a:t>Snake’</a:t>
            </a:r>
            <a:r>
              <a:rPr lang="ko-KR" altLang="en-US" sz="3000" b="1" dirty="0" smtClean="0"/>
              <a:t> 서버 구조</a:t>
            </a:r>
            <a:endParaRPr lang="en-US" altLang="ko-KR" sz="30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387077" y="3386815"/>
            <a:ext cx="6497230" cy="3728229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0210783" y="3238496"/>
            <a:ext cx="6497230" cy="3728229"/>
            <a:chOff x="792238" y="1440310"/>
            <a:chExt cx="3816424" cy="4032448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92238" y="1440310"/>
              <a:ext cx="3816424" cy="4032448"/>
            </a:xfrm>
            <a:prstGeom prst="roundRect">
              <a:avLst>
                <a:gd name="adj" fmla="val 264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28548" y="1543321"/>
              <a:ext cx="1503561" cy="469457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2000" b="1" dirty="0" smtClean="0"/>
                <a:t>Battle </a:t>
              </a:r>
              <a:r>
                <a:rPr lang="ko-KR" altLang="en-US" sz="2000" b="1" dirty="0" smtClean="0"/>
                <a:t>서버 군 </a:t>
              </a:r>
              <a:r>
                <a:rPr lang="en-US" altLang="ko-KR" sz="2000" b="1" dirty="0" smtClean="0"/>
                <a:t>x n</a:t>
              </a:r>
              <a:endParaRPr lang="en-US" altLang="ko-KR" sz="20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0587333" y="3870381"/>
            <a:ext cx="2475687" cy="2736304"/>
            <a:chOff x="1368302" y="2016374"/>
            <a:chExt cx="2475687" cy="1152128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368302" y="2016374"/>
              <a:ext cx="2475687" cy="115212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24034" y="2030888"/>
              <a:ext cx="1364222" cy="323137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Battle Server</a:t>
              </a:r>
              <a:endParaRPr lang="en-US" altLang="ko-KR" sz="1500" dirty="0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10853068" y="4302429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배틀 </a:t>
            </a:r>
            <a:r>
              <a:rPr lang="en-US" altLang="ko-KR" sz="1200" dirty="0" smtClean="0">
                <a:solidFill>
                  <a:schemeClr val="tx1"/>
                </a:solidFill>
              </a:rPr>
              <a:t>MMO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853069" y="5022509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채팅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853068" y="5814597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클라이언트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3696242" y="3874684"/>
            <a:ext cx="2475687" cy="1944216"/>
            <a:chOff x="1368302" y="2016374"/>
            <a:chExt cx="2475687" cy="1152128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1368302" y="2016374"/>
              <a:ext cx="2475687" cy="115212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24034" y="2030888"/>
              <a:ext cx="1250408" cy="126102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Chat Server</a:t>
              </a:r>
              <a:endParaRPr lang="en-US" altLang="ko-KR" sz="1500" dirty="0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3961977" y="4306732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채팅 </a:t>
            </a:r>
            <a:r>
              <a:rPr lang="en-US" altLang="ko-KR" sz="1200" dirty="0" smtClean="0">
                <a:solidFill>
                  <a:schemeClr val="tx1"/>
                </a:solidFill>
              </a:rPr>
              <a:t>Net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961978" y="5026812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클라이언트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7934122" y="4338433"/>
            <a:ext cx="2475687" cy="1944216"/>
            <a:chOff x="1368302" y="2016374"/>
            <a:chExt cx="2475687" cy="1152128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1368302" y="2016374"/>
              <a:ext cx="2475687" cy="115212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24034" y="2030888"/>
              <a:ext cx="1464377" cy="126102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Master Server</a:t>
              </a:r>
              <a:endParaRPr lang="en-US" altLang="ko-KR" sz="1500" dirty="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8217078" y="4784864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배틀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8217078" y="5518472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8308363" y="13739780"/>
            <a:ext cx="2519699" cy="996688"/>
            <a:chOff x="2149448" y="2016374"/>
            <a:chExt cx="8641588" cy="586438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2149448" y="2016374"/>
              <a:ext cx="8641588" cy="58643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64241" y="2041843"/>
              <a:ext cx="4547346" cy="19013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Lobby</a:t>
              </a:r>
              <a:endParaRPr lang="en-US" altLang="ko-KR" sz="1500" b="1" dirty="0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8482902" y="14185435"/>
            <a:ext cx="2212620" cy="4336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200" dirty="0" smtClean="0">
                <a:solidFill>
                  <a:schemeClr val="tx1"/>
                </a:solidFill>
              </a:rPr>
              <a:t> 서버 정보 얻기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0415629" y="8233298"/>
            <a:ext cx="2475687" cy="2194114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0271613" y="7979140"/>
            <a:ext cx="2498793" cy="2304251"/>
            <a:chOff x="1368302" y="1821986"/>
            <a:chExt cx="2498793" cy="1365483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368302" y="1821986"/>
              <a:ext cx="2475687" cy="1365483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26618" y="1864657"/>
              <a:ext cx="2440477" cy="191489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Matchmaking Server x n</a:t>
              </a:r>
              <a:endParaRPr lang="en-US" altLang="ko-KR" sz="1500" dirty="0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0537348" y="8555204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Net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537349" y="9459301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클라이언트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3359818" y="8051148"/>
            <a:ext cx="7848872" cy="3168352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4810151" y="8195164"/>
            <a:ext cx="4861461" cy="47702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smtClean="0"/>
              <a:t>Matchmaking DB (Replication)</a:t>
            </a:r>
            <a:endParaRPr lang="en-US" altLang="ko-KR" sz="2500" b="1" dirty="0"/>
          </a:p>
        </p:txBody>
      </p:sp>
      <p:grpSp>
        <p:nvGrpSpPr>
          <p:cNvPr id="49" name="그룹 48"/>
          <p:cNvGrpSpPr/>
          <p:nvPr/>
        </p:nvGrpSpPr>
        <p:grpSpPr>
          <a:xfrm>
            <a:off x="13793061" y="8843236"/>
            <a:ext cx="2592288" cy="2034690"/>
            <a:chOff x="1368302" y="2016374"/>
            <a:chExt cx="2475687" cy="1292140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505839" y="2037196"/>
              <a:ext cx="2121179" cy="25285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Matchmaking_status</a:t>
              </a:r>
              <a:endParaRPr lang="en-US" altLang="ko-KR" sz="1500" b="1" dirty="0" smtClean="0"/>
            </a:p>
            <a:p>
              <a:pPr algn="ctr"/>
              <a:r>
                <a:rPr lang="en-US" altLang="ko-KR" sz="1500" b="1" dirty="0" smtClean="0"/>
                <a:t>(master)</a:t>
              </a:r>
              <a:endParaRPr lang="en-US" altLang="ko-KR" sz="1500" b="1" dirty="0"/>
            </a:p>
          </p:txBody>
        </p:sp>
      </p:grpSp>
      <p:sp>
        <p:nvSpPr>
          <p:cNvPr id="52" name="원통 51"/>
          <p:cNvSpPr/>
          <p:nvPr/>
        </p:nvSpPr>
        <p:spPr>
          <a:xfrm>
            <a:off x="14023245" y="9470729"/>
            <a:ext cx="2114150" cy="1296144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4372484" y="10148581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serverstatusTBL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8220069" y="9000815"/>
            <a:ext cx="2592288" cy="2034690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8060738" y="8843236"/>
            <a:ext cx="2592288" cy="2034690"/>
            <a:chOff x="1368302" y="2016374"/>
            <a:chExt cx="2475687" cy="1292140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432253" y="2037196"/>
              <a:ext cx="2338150" cy="351801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Matchmaking_status</a:t>
              </a:r>
              <a:r>
                <a:rPr lang="en-US" altLang="ko-KR" sz="1500" b="1" dirty="0" smtClean="0"/>
                <a:t> x n</a:t>
              </a:r>
            </a:p>
            <a:p>
              <a:pPr algn="ctr"/>
              <a:r>
                <a:rPr lang="en-US" altLang="ko-KR" sz="1500" b="1" dirty="0" smtClean="0"/>
                <a:t>(slave)</a:t>
              </a:r>
              <a:endParaRPr lang="en-US" altLang="ko-KR" sz="1500" b="1" dirty="0"/>
            </a:p>
          </p:txBody>
        </p:sp>
      </p:grpSp>
      <p:sp>
        <p:nvSpPr>
          <p:cNvPr id="58" name="원통 57"/>
          <p:cNvSpPr/>
          <p:nvPr/>
        </p:nvSpPr>
        <p:spPr>
          <a:xfrm>
            <a:off x="18290922" y="9470729"/>
            <a:ext cx="2114150" cy="1296144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8640161" y="10148581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serverstatusTBL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0" name="왼쪽/오른쪽 화살표 59"/>
          <p:cNvSpPr/>
          <p:nvPr/>
        </p:nvSpPr>
        <p:spPr>
          <a:xfrm>
            <a:off x="16477718" y="9750218"/>
            <a:ext cx="1526328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16687541" y="9420003"/>
            <a:ext cx="1195649" cy="323137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1500" b="1" dirty="0" smtClean="0"/>
              <a:t>Replication</a:t>
            </a:r>
            <a:endParaRPr lang="en-US" altLang="ko-KR" sz="15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360190" y="4631061"/>
            <a:ext cx="6907246" cy="1259847"/>
            <a:chOff x="2149448" y="2016374"/>
            <a:chExt cx="8641588" cy="5864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2149448" y="2016374"/>
              <a:ext cx="8641588" cy="58643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817088" y="2051212"/>
              <a:ext cx="1383611" cy="146968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PHP API</a:t>
              </a:r>
              <a:endParaRPr lang="en-US" altLang="ko-KR" sz="1500" b="1" dirty="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648222" y="5214376"/>
            <a:ext cx="1944216" cy="4336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계정 생성 </a:t>
            </a:r>
            <a:r>
              <a:rPr lang="en-US" altLang="ko-KR" sz="1200" dirty="0" smtClean="0">
                <a:solidFill>
                  <a:schemeClr val="tx1"/>
                </a:solidFill>
              </a:rPr>
              <a:t>API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842223" y="5212518"/>
            <a:ext cx="1944216" cy="4336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유저 정보 갱신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얻기 </a:t>
            </a:r>
            <a:r>
              <a:rPr lang="en-US" altLang="ko-KR" sz="1200" dirty="0" smtClean="0">
                <a:solidFill>
                  <a:schemeClr val="tx1"/>
                </a:solidFill>
              </a:rPr>
              <a:t>API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999006" y="5212517"/>
            <a:ext cx="1944216" cy="4336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1200" dirty="0" smtClean="0">
                <a:solidFill>
                  <a:schemeClr val="tx1"/>
                </a:solidFill>
              </a:rPr>
              <a:t> 정보 갱신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얻기 </a:t>
            </a:r>
            <a:r>
              <a:rPr lang="en-US" altLang="ko-KR" sz="1200" dirty="0" smtClean="0">
                <a:solidFill>
                  <a:schemeClr val="tx1"/>
                </a:solidFill>
              </a:rPr>
              <a:t>API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6" name="직선 연결선 135"/>
          <p:cNvCxnSpPr/>
          <p:nvPr/>
        </p:nvCxnSpPr>
        <p:spPr>
          <a:xfrm flipV="1">
            <a:off x="12507287" y="9752168"/>
            <a:ext cx="564499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13071786" y="7548862"/>
            <a:ext cx="0" cy="220507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13063020" y="7548862"/>
            <a:ext cx="461727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17680298" y="5806504"/>
            <a:ext cx="0" cy="174235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/>
          <p:nvPr/>
        </p:nvCxnSpPr>
        <p:spPr>
          <a:xfrm>
            <a:off x="17661248" y="5806504"/>
            <a:ext cx="53678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꺾인 연결선 156"/>
          <p:cNvCxnSpPr>
            <a:stCxn id="23" idx="3"/>
            <a:endCxn id="32" idx="1"/>
          </p:cNvCxnSpPr>
          <p:nvPr/>
        </p:nvCxnSpPr>
        <p:spPr>
          <a:xfrm flipV="1">
            <a:off x="12797284" y="5072896"/>
            <a:ext cx="5419794" cy="1029733"/>
          </a:xfrm>
          <a:prstGeom prst="bentConnector3">
            <a:avLst>
              <a:gd name="adj1" fmla="val 66169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28" idx="1"/>
            <a:endCxn id="22" idx="3"/>
          </p:cNvCxnSpPr>
          <p:nvPr/>
        </p:nvCxnSpPr>
        <p:spPr>
          <a:xfrm flipH="1" flipV="1">
            <a:off x="12797285" y="5310541"/>
            <a:ext cx="1164693" cy="4303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endCxn id="47" idx="2"/>
          </p:cNvCxnSpPr>
          <p:nvPr/>
        </p:nvCxnSpPr>
        <p:spPr>
          <a:xfrm rot="5400000" flipH="1" flipV="1">
            <a:off x="12166093" y="8621620"/>
            <a:ext cx="2520280" cy="771604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꺾인 연결선 166"/>
          <p:cNvCxnSpPr/>
          <p:nvPr/>
        </p:nvCxnSpPr>
        <p:spPr>
          <a:xfrm rot="16200000" flipH="1">
            <a:off x="13690933" y="8008065"/>
            <a:ext cx="792088" cy="5630781"/>
          </a:xfrm>
          <a:prstGeom prst="bentConnector3">
            <a:avLst>
              <a:gd name="adj1" fmla="val 17936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꺾인 연결선 170"/>
          <p:cNvCxnSpPr>
            <a:endCxn id="79" idx="2"/>
          </p:cNvCxnSpPr>
          <p:nvPr/>
        </p:nvCxnSpPr>
        <p:spPr>
          <a:xfrm rot="10800000">
            <a:off x="3813813" y="5890908"/>
            <a:ext cx="6457802" cy="324036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 flipH="1">
            <a:off x="7267436" y="5233368"/>
            <a:ext cx="294334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/>
          <p:cNvSpPr/>
          <p:nvPr/>
        </p:nvSpPr>
        <p:spPr>
          <a:xfrm>
            <a:off x="9909487" y="13465646"/>
            <a:ext cx="2692063" cy="3524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 서버 부하분산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18904435" y="4058828"/>
            <a:ext cx="2402250" cy="3622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Battle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 서버 군 부하분산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9507024" y="3062275"/>
            <a:ext cx="1636041" cy="35244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smtClean="0">
                <a:solidFill>
                  <a:schemeClr val="tx1"/>
                </a:solidFill>
              </a:rPr>
              <a:t>Scale out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가능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196" name="모서리가 둥근 사각형 설명선 195"/>
          <p:cNvSpPr/>
          <p:nvPr/>
        </p:nvSpPr>
        <p:spPr>
          <a:xfrm>
            <a:off x="4397670" y="12479639"/>
            <a:ext cx="4789742" cy="620423"/>
          </a:xfrm>
          <a:prstGeom prst="wedgeRoundRectCallout">
            <a:avLst>
              <a:gd name="adj1" fmla="val 33817"/>
              <a:gd name="adj2" fmla="val 11666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Scale out</a:t>
            </a:r>
            <a:r>
              <a:rPr lang="ko-KR" altLang="en-US" sz="1500" dirty="0" smtClean="0">
                <a:solidFill>
                  <a:schemeClr val="tx1"/>
                </a:solidFill>
              </a:rPr>
              <a:t>된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500" dirty="0" smtClean="0">
                <a:solidFill>
                  <a:schemeClr val="tx1"/>
                </a:solidFill>
              </a:rPr>
              <a:t> 서버를 클라이언트에게 전달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98" name="모서리가 둥근 사각형 설명선 197"/>
          <p:cNvSpPr/>
          <p:nvPr/>
        </p:nvSpPr>
        <p:spPr>
          <a:xfrm>
            <a:off x="16385350" y="2329569"/>
            <a:ext cx="4921336" cy="708532"/>
          </a:xfrm>
          <a:prstGeom prst="wedgeRoundRectCallout">
            <a:avLst>
              <a:gd name="adj1" fmla="val -8901"/>
              <a:gd name="adj2" fmla="val 21137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dirty="0" err="1" smtClean="0">
                <a:solidFill>
                  <a:schemeClr val="tx1"/>
                </a:solidFill>
              </a:rPr>
              <a:t>Sacle</a:t>
            </a:r>
            <a:r>
              <a:rPr lang="en-US" altLang="ko-KR" sz="1500" dirty="0" smtClean="0">
                <a:solidFill>
                  <a:schemeClr val="tx1"/>
                </a:solidFill>
              </a:rPr>
              <a:t> out</a:t>
            </a:r>
            <a:r>
              <a:rPr lang="ko-KR" altLang="en-US" sz="1500" dirty="0" smtClean="0">
                <a:solidFill>
                  <a:schemeClr val="tx1"/>
                </a:solidFill>
              </a:rPr>
              <a:t>된 </a:t>
            </a:r>
            <a:r>
              <a:rPr lang="en-US" altLang="ko-KR" sz="1500" dirty="0" smtClean="0">
                <a:solidFill>
                  <a:schemeClr val="tx1"/>
                </a:solidFill>
              </a:rPr>
              <a:t>Battle </a:t>
            </a:r>
            <a:r>
              <a:rPr lang="ko-KR" altLang="en-US" sz="1500" dirty="0" smtClean="0">
                <a:solidFill>
                  <a:schemeClr val="tx1"/>
                </a:solidFill>
              </a:rPr>
              <a:t>서버 군을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500" dirty="0" smtClean="0">
                <a:solidFill>
                  <a:schemeClr val="tx1"/>
                </a:solidFill>
              </a:rPr>
              <a:t> 서버로 전달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9" name="모서리가 둥근 직사각형 198"/>
          <p:cNvSpPr/>
          <p:nvPr/>
        </p:nvSpPr>
        <p:spPr>
          <a:xfrm>
            <a:off x="7699234" y="16778014"/>
            <a:ext cx="3722877" cy="118707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</a:rPr>
              <a:t>클라이언트 </a:t>
            </a:r>
            <a:endParaRPr lang="en-US" altLang="ko-KR" sz="2500" dirty="0">
              <a:solidFill>
                <a:schemeClr val="tx1"/>
              </a:solidFill>
            </a:endParaRPr>
          </a:p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Connect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200" name="모서리가 둥근 사각형 설명선 199"/>
          <p:cNvSpPr/>
          <p:nvPr/>
        </p:nvSpPr>
        <p:spPr>
          <a:xfrm>
            <a:off x="11653472" y="15267863"/>
            <a:ext cx="6544556" cy="1352966"/>
          </a:xfrm>
          <a:prstGeom prst="wedgeRoundRectCallout">
            <a:avLst>
              <a:gd name="adj1" fmla="val -56921"/>
              <a:gd name="adj2" fmla="val 5055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 </a:t>
            </a:r>
            <a:r>
              <a:rPr lang="ko-KR" altLang="en-US" sz="1500" b="1" dirty="0">
                <a:solidFill>
                  <a:schemeClr val="tx1"/>
                </a:solidFill>
              </a:rPr>
              <a:t>클라이언트 접속 절차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endParaRPr lang="en-US" altLang="ko-KR" sz="1500" b="1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1500" dirty="0" smtClean="0">
                <a:solidFill>
                  <a:schemeClr val="tx1"/>
                </a:solidFill>
              </a:rPr>
              <a:t>로비에서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500" dirty="0" smtClean="0">
                <a:solidFill>
                  <a:schemeClr val="tx1"/>
                </a:solidFill>
              </a:rPr>
              <a:t> 서버</a:t>
            </a:r>
            <a:r>
              <a:rPr lang="ko-KR" altLang="en-US" sz="1500" dirty="0">
                <a:solidFill>
                  <a:schemeClr val="tx1"/>
                </a:solidFill>
              </a:rPr>
              <a:t>를</a:t>
            </a:r>
            <a:r>
              <a:rPr lang="ko-KR" altLang="en-US" sz="1500" dirty="0" smtClean="0">
                <a:solidFill>
                  <a:schemeClr val="tx1"/>
                </a:solidFill>
              </a:rPr>
              <a:t> 알아온다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5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500" dirty="0" smtClean="0">
                <a:solidFill>
                  <a:schemeClr val="tx1"/>
                </a:solidFill>
              </a:rPr>
              <a:t> 서버에서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[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배틀서버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/ </a:t>
            </a:r>
            <a:r>
              <a:rPr lang="ko-KR" altLang="en-US" sz="1500" dirty="0" smtClean="0">
                <a:solidFill>
                  <a:schemeClr val="tx1"/>
                </a:solidFill>
              </a:rPr>
              <a:t>채팅서버 </a:t>
            </a:r>
            <a:r>
              <a:rPr lang="en-US" altLang="ko-KR" sz="1500" dirty="0" smtClean="0">
                <a:solidFill>
                  <a:schemeClr val="tx1"/>
                </a:solidFill>
              </a:rPr>
              <a:t>/ </a:t>
            </a:r>
            <a:r>
              <a:rPr lang="ko-KR" altLang="en-US" sz="1500" dirty="0" smtClean="0">
                <a:solidFill>
                  <a:schemeClr val="tx1"/>
                </a:solidFill>
              </a:rPr>
              <a:t>방</a:t>
            </a:r>
            <a:r>
              <a:rPr lang="en-US" altLang="ko-KR" sz="1500" dirty="0" smtClean="0">
                <a:solidFill>
                  <a:schemeClr val="tx1"/>
                </a:solidFill>
              </a:rPr>
              <a:t>] </a:t>
            </a:r>
            <a:r>
              <a:rPr lang="ko-KR" altLang="en-US" sz="1500" dirty="0" smtClean="0">
                <a:solidFill>
                  <a:schemeClr val="tx1"/>
                </a:solidFill>
              </a:rPr>
              <a:t>을 </a:t>
            </a:r>
            <a:r>
              <a:rPr lang="ko-KR" altLang="en-US" sz="1500" dirty="0">
                <a:solidFill>
                  <a:schemeClr val="tx1"/>
                </a:solidFill>
              </a:rPr>
              <a:t>알아온다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500" dirty="0" err="1" smtClean="0">
                <a:solidFill>
                  <a:schemeClr val="tx1"/>
                </a:solidFill>
              </a:rPr>
              <a:t>배틀서버와</a:t>
            </a:r>
            <a:r>
              <a:rPr lang="ko-KR" altLang="en-US" sz="1500" dirty="0" smtClean="0">
                <a:solidFill>
                  <a:schemeClr val="tx1"/>
                </a:solidFill>
              </a:rPr>
              <a:t> 채팅서버에 로그인 후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>
                <a:solidFill>
                  <a:schemeClr val="tx1"/>
                </a:solidFill>
              </a:rPr>
              <a:t>방 입장</a:t>
            </a:r>
          </a:p>
        </p:txBody>
      </p:sp>
      <p:cxnSp>
        <p:nvCxnSpPr>
          <p:cNvPr id="201" name="직선 화살표 연결선 200"/>
          <p:cNvCxnSpPr>
            <a:stCxn id="199" idx="0"/>
            <a:endCxn id="38" idx="2"/>
          </p:cNvCxnSpPr>
          <p:nvPr/>
        </p:nvCxnSpPr>
        <p:spPr>
          <a:xfrm flipV="1">
            <a:off x="9560673" y="14736468"/>
            <a:ext cx="7540" cy="204154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모서리가 둥근 직사각형 214"/>
          <p:cNvSpPr/>
          <p:nvPr/>
        </p:nvSpPr>
        <p:spPr>
          <a:xfrm>
            <a:off x="322002" y="1224286"/>
            <a:ext cx="4104456" cy="2598652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16" name="TextBox 215"/>
          <p:cNvSpPr txBox="1"/>
          <p:nvPr/>
        </p:nvSpPr>
        <p:spPr>
          <a:xfrm>
            <a:off x="1025581" y="1296294"/>
            <a:ext cx="2824813" cy="861746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err="1"/>
              <a:t>Sharding</a:t>
            </a:r>
            <a:r>
              <a:rPr lang="en-US" altLang="ko-KR" sz="2500" b="1" dirty="0"/>
              <a:t> Info </a:t>
            </a:r>
            <a:r>
              <a:rPr lang="en-US" altLang="ko-KR" sz="2500" b="1" dirty="0" smtClean="0"/>
              <a:t>DB</a:t>
            </a:r>
          </a:p>
          <a:p>
            <a:pPr algn="ctr"/>
            <a:r>
              <a:rPr lang="en-US" altLang="ko-KR" sz="2500" b="1" dirty="0"/>
              <a:t>(Replication</a:t>
            </a:r>
            <a:r>
              <a:rPr lang="en-US" altLang="ko-KR" sz="2500" b="1" dirty="0" smtClean="0"/>
              <a:t>)</a:t>
            </a:r>
            <a:endParaRPr lang="en-US" altLang="ko-KR" sz="2500" b="1" dirty="0"/>
          </a:p>
        </p:txBody>
      </p:sp>
      <p:sp>
        <p:nvSpPr>
          <p:cNvPr id="217" name="원통 216"/>
          <p:cNvSpPr/>
          <p:nvPr/>
        </p:nvSpPr>
        <p:spPr>
          <a:xfrm>
            <a:off x="1258105" y="2232398"/>
            <a:ext cx="2114150" cy="1296144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4718858" y="1224286"/>
            <a:ext cx="4104456" cy="2598652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19" name="TextBox 218"/>
          <p:cNvSpPr txBox="1"/>
          <p:nvPr/>
        </p:nvSpPr>
        <p:spPr>
          <a:xfrm>
            <a:off x="5748892" y="1296294"/>
            <a:ext cx="1956114" cy="861746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/>
              <a:t>Content </a:t>
            </a:r>
            <a:r>
              <a:rPr lang="en-US" altLang="ko-KR" sz="2500" b="1" dirty="0" smtClean="0"/>
              <a:t>DB</a:t>
            </a:r>
          </a:p>
          <a:p>
            <a:pPr algn="ctr"/>
            <a:r>
              <a:rPr lang="en-US" altLang="ko-KR" sz="2500" b="1" dirty="0" smtClean="0"/>
              <a:t>(</a:t>
            </a:r>
            <a:r>
              <a:rPr lang="en-US" altLang="ko-KR" sz="2500" b="1" dirty="0" err="1" smtClean="0"/>
              <a:t>Sharding</a:t>
            </a:r>
            <a:r>
              <a:rPr lang="en-US" altLang="ko-KR" sz="2500" b="1" dirty="0" smtClean="0"/>
              <a:t>)</a:t>
            </a:r>
            <a:endParaRPr lang="en-US" altLang="ko-KR" sz="2500" b="1" dirty="0"/>
          </a:p>
        </p:txBody>
      </p:sp>
      <p:cxnSp>
        <p:nvCxnSpPr>
          <p:cNvPr id="221" name="꺾인 연결선 220"/>
          <p:cNvCxnSpPr/>
          <p:nvPr/>
        </p:nvCxnSpPr>
        <p:spPr>
          <a:xfrm rot="16200000" flipV="1">
            <a:off x="2404112" y="3507208"/>
            <a:ext cx="808123" cy="143958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꺾인 연결선 223"/>
          <p:cNvCxnSpPr/>
          <p:nvPr/>
        </p:nvCxnSpPr>
        <p:spPr>
          <a:xfrm rot="5400000" flipH="1" flipV="1">
            <a:off x="4541982" y="3381040"/>
            <a:ext cx="808123" cy="168016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원통 228"/>
          <p:cNvSpPr/>
          <p:nvPr/>
        </p:nvSpPr>
        <p:spPr>
          <a:xfrm>
            <a:off x="5616774" y="2218500"/>
            <a:ext cx="2114150" cy="1296144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31" name="그룹 230"/>
          <p:cNvGrpSpPr/>
          <p:nvPr/>
        </p:nvGrpSpPr>
        <p:grpSpPr>
          <a:xfrm>
            <a:off x="8770275" y="15337854"/>
            <a:ext cx="1645354" cy="762555"/>
            <a:chOff x="10410057" y="12415478"/>
            <a:chExt cx="1645354" cy="762555"/>
          </a:xfrm>
        </p:grpSpPr>
        <p:sp>
          <p:nvSpPr>
            <p:cNvPr id="232" name="직사각형 231"/>
            <p:cNvSpPr/>
            <p:nvPr/>
          </p:nvSpPr>
          <p:spPr>
            <a:xfrm>
              <a:off x="10410057" y="12415478"/>
              <a:ext cx="1645354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15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10508580" y="12760077"/>
              <a:ext cx="1474823" cy="3169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5" name="그룹 234"/>
          <p:cNvGrpSpPr/>
          <p:nvPr/>
        </p:nvGrpSpPr>
        <p:grpSpPr>
          <a:xfrm>
            <a:off x="6444759" y="8770182"/>
            <a:ext cx="1645354" cy="762555"/>
            <a:chOff x="10410057" y="12415478"/>
            <a:chExt cx="1645354" cy="762555"/>
          </a:xfrm>
        </p:grpSpPr>
        <p:sp>
          <p:nvSpPr>
            <p:cNvPr id="236" name="직사각형 235"/>
            <p:cNvSpPr/>
            <p:nvPr/>
          </p:nvSpPr>
          <p:spPr>
            <a:xfrm>
              <a:off x="10410057" y="12415478"/>
              <a:ext cx="1645354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15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10508580" y="12760077"/>
              <a:ext cx="1474823" cy="3169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8" name="그룹 237"/>
          <p:cNvGrpSpPr/>
          <p:nvPr/>
        </p:nvGrpSpPr>
        <p:grpSpPr>
          <a:xfrm>
            <a:off x="8000637" y="4854219"/>
            <a:ext cx="1645354" cy="762555"/>
            <a:chOff x="10410057" y="12415478"/>
            <a:chExt cx="1645354" cy="762555"/>
          </a:xfrm>
        </p:grpSpPr>
        <p:sp>
          <p:nvSpPr>
            <p:cNvPr id="239" name="직사각형 238"/>
            <p:cNvSpPr/>
            <p:nvPr/>
          </p:nvSpPr>
          <p:spPr>
            <a:xfrm>
              <a:off x="10410057" y="12415478"/>
              <a:ext cx="1645354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15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10508580" y="12760077"/>
              <a:ext cx="1474823" cy="3169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9" name="직사각형 248"/>
          <p:cNvSpPr/>
          <p:nvPr/>
        </p:nvSpPr>
        <p:spPr>
          <a:xfrm>
            <a:off x="9655669" y="7712604"/>
            <a:ext cx="1636041" cy="35244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smtClean="0">
                <a:solidFill>
                  <a:schemeClr val="tx1"/>
                </a:solidFill>
              </a:rPr>
              <a:t>Scale out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가능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23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62174" y="144166"/>
            <a:ext cx="3520196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3000" b="1" dirty="0" err="1" smtClean="0"/>
              <a:t>Sharding</a:t>
            </a:r>
            <a:r>
              <a:rPr lang="en-US" altLang="ko-KR" sz="3000" b="1" dirty="0" smtClean="0"/>
              <a:t> DB </a:t>
            </a:r>
            <a:r>
              <a:rPr lang="ko-KR" altLang="en-US" sz="3000" b="1" dirty="0" smtClean="0"/>
              <a:t> 구조</a:t>
            </a:r>
            <a:endParaRPr lang="en-US" altLang="ko-KR" sz="3000" dirty="0"/>
          </a:p>
        </p:txBody>
      </p:sp>
      <p:sp>
        <p:nvSpPr>
          <p:cNvPr id="97" name="모서리가 둥근 사각형 설명선 96"/>
          <p:cNvSpPr/>
          <p:nvPr/>
        </p:nvSpPr>
        <p:spPr>
          <a:xfrm>
            <a:off x="12932230" y="10884394"/>
            <a:ext cx="7090247" cy="1573140"/>
          </a:xfrm>
          <a:prstGeom prst="wedgeRoundRectCallout">
            <a:avLst>
              <a:gd name="adj1" fmla="val -58436"/>
              <a:gd name="adj2" fmla="val 5062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dirty="0" err="1">
                <a:solidFill>
                  <a:schemeClr val="tx1"/>
                </a:solidFill>
              </a:rPr>
              <a:t>Sharding</a:t>
            </a:r>
            <a:r>
              <a:rPr lang="en-US" altLang="ko-KR" sz="1500" dirty="0">
                <a:solidFill>
                  <a:schemeClr val="tx1"/>
                </a:solidFill>
              </a:rPr>
              <a:t> Info </a:t>
            </a:r>
            <a:r>
              <a:rPr lang="en-US" altLang="ko-KR" sz="1500" dirty="0" smtClean="0">
                <a:solidFill>
                  <a:schemeClr val="tx1"/>
                </a:solidFill>
              </a:rPr>
              <a:t>DB</a:t>
            </a:r>
            <a:r>
              <a:rPr lang="ko-KR" altLang="en-US" sz="1500" dirty="0" smtClean="0">
                <a:solidFill>
                  <a:schemeClr val="tx1"/>
                </a:solidFill>
              </a:rPr>
              <a:t>를 거쳐</a:t>
            </a:r>
            <a:r>
              <a:rPr lang="en-US" altLang="ko-KR" sz="1500" dirty="0" smtClean="0">
                <a:solidFill>
                  <a:schemeClr val="tx1"/>
                </a:solidFill>
              </a:rPr>
              <a:t>, Content DB(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Sharding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r>
              <a:rPr lang="ko-KR" altLang="en-US" sz="1500" dirty="0" smtClean="0">
                <a:solidFill>
                  <a:schemeClr val="tx1"/>
                </a:solidFill>
              </a:rPr>
              <a:t>에 접속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500" dirty="0" smtClean="0">
                <a:solidFill>
                  <a:schemeClr val="tx1"/>
                </a:solidFill>
              </a:rPr>
              <a:t>유저가 저장된 </a:t>
            </a:r>
            <a:r>
              <a:rPr lang="en-US" altLang="ko-KR" sz="1500" dirty="0" smtClean="0">
                <a:solidFill>
                  <a:schemeClr val="tx1"/>
                </a:solidFill>
              </a:rPr>
              <a:t>Content DB</a:t>
            </a:r>
            <a:r>
              <a:rPr lang="ko-KR" altLang="en-US" sz="1500" dirty="0" smtClean="0">
                <a:solidFill>
                  <a:schemeClr val="tx1"/>
                </a:solidFill>
              </a:rPr>
              <a:t>의 </a:t>
            </a:r>
            <a:r>
              <a:rPr lang="en-US" altLang="ko-KR" sz="1500" dirty="0" smtClean="0">
                <a:solidFill>
                  <a:schemeClr val="tx1"/>
                </a:solidFill>
              </a:rPr>
              <a:t>Number</a:t>
            </a:r>
            <a:r>
              <a:rPr lang="ko-KR" altLang="en-US" sz="1500" dirty="0" smtClean="0">
                <a:solidFill>
                  <a:schemeClr val="tx1"/>
                </a:solidFill>
              </a:rPr>
              <a:t>를 알아온다</a:t>
            </a:r>
            <a:r>
              <a:rPr lang="en-US" altLang="ko-KR" sz="1500" dirty="0" smtClean="0">
                <a:solidFill>
                  <a:schemeClr val="tx1"/>
                </a:solidFill>
              </a:rPr>
              <a:t>.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shDB_Index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sz="1500" dirty="0" smtClean="0">
                <a:solidFill>
                  <a:schemeClr val="tx1"/>
                </a:solidFill>
              </a:rPr>
              <a:t>Number</a:t>
            </a:r>
            <a:r>
              <a:rPr lang="ko-KR" altLang="en-US" sz="1500" dirty="0" smtClean="0">
                <a:solidFill>
                  <a:schemeClr val="tx1"/>
                </a:solidFill>
              </a:rPr>
              <a:t>를 이용해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IP</a:t>
            </a:r>
            <a:r>
              <a:rPr lang="ko-KR" altLang="en-US" sz="1500" dirty="0" smtClean="0">
                <a:solidFill>
                  <a:schemeClr val="tx1"/>
                </a:solidFill>
              </a:rPr>
              <a:t>와 </a:t>
            </a:r>
            <a:r>
              <a:rPr lang="en-US" altLang="ko-KR" sz="1500" dirty="0" smtClean="0">
                <a:solidFill>
                  <a:schemeClr val="tx1"/>
                </a:solidFill>
              </a:rPr>
              <a:t>Port </a:t>
            </a:r>
            <a:r>
              <a:rPr lang="ko-KR" altLang="en-US" sz="1500" dirty="0" smtClean="0">
                <a:solidFill>
                  <a:schemeClr val="tx1"/>
                </a:solidFill>
              </a:rPr>
              <a:t>등의 접속정보를 알아온다</a:t>
            </a:r>
            <a:r>
              <a:rPr lang="en-US" altLang="ko-KR" sz="1500" dirty="0" smtClean="0">
                <a:solidFill>
                  <a:schemeClr val="tx1"/>
                </a:solidFill>
              </a:rPr>
              <a:t>.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shDB_Info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sz="1500" dirty="0" smtClean="0">
                <a:solidFill>
                  <a:schemeClr val="tx1"/>
                </a:solidFill>
              </a:rPr>
              <a:t>Content DB</a:t>
            </a:r>
            <a:r>
              <a:rPr lang="ko-KR" altLang="en-US" sz="1500" dirty="0" smtClean="0">
                <a:solidFill>
                  <a:schemeClr val="tx1"/>
                </a:solidFill>
              </a:rPr>
              <a:t>에 접속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8904612" y="12667137"/>
            <a:ext cx="3722877" cy="118707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en-US" altLang="ko-KR" sz="2500" dirty="0" smtClean="0">
                <a:solidFill>
                  <a:schemeClr val="tx1"/>
                </a:solidFill>
              </a:rPr>
              <a:t>Content</a:t>
            </a:r>
            <a:r>
              <a:rPr lang="ko-KR" altLang="en-US" sz="2500" dirty="0" smtClean="0">
                <a:solidFill>
                  <a:schemeClr val="tx1"/>
                </a:solidFill>
              </a:rPr>
              <a:t> </a:t>
            </a:r>
            <a:r>
              <a:rPr lang="en-US" altLang="ko-KR" sz="2500" dirty="0" smtClean="0">
                <a:solidFill>
                  <a:schemeClr val="tx1"/>
                </a:solidFill>
              </a:rPr>
              <a:t>DB</a:t>
            </a:r>
            <a:r>
              <a:rPr lang="ko-KR" altLang="en-US" sz="2500" dirty="0">
                <a:solidFill>
                  <a:schemeClr val="tx1"/>
                </a:solidFill>
              </a:rPr>
              <a:t> </a:t>
            </a:r>
            <a:r>
              <a:rPr lang="ko-KR" altLang="en-US" sz="2500" dirty="0" smtClean="0">
                <a:solidFill>
                  <a:schemeClr val="tx1"/>
                </a:solidFill>
              </a:rPr>
              <a:t>접근 요청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7200950" y="8419200"/>
            <a:ext cx="553341" cy="508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/>
              <a:t>1</a:t>
            </a:r>
            <a:endParaRPr lang="ko-KR" altLang="en-US" sz="2500" b="1" dirty="0"/>
          </a:p>
        </p:txBody>
      </p:sp>
      <p:sp>
        <p:nvSpPr>
          <p:cNvPr id="103" name="타원 102"/>
          <p:cNvSpPr/>
          <p:nvPr/>
        </p:nvSpPr>
        <p:spPr>
          <a:xfrm>
            <a:off x="9001150" y="8419200"/>
            <a:ext cx="553341" cy="508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/>
              <a:t>2</a:t>
            </a:r>
            <a:endParaRPr lang="ko-KR" altLang="en-US" sz="2500" b="1" dirty="0"/>
          </a:p>
        </p:txBody>
      </p:sp>
      <p:sp>
        <p:nvSpPr>
          <p:cNvPr id="120" name="타원 119"/>
          <p:cNvSpPr/>
          <p:nvPr/>
        </p:nvSpPr>
        <p:spPr>
          <a:xfrm>
            <a:off x="15774795" y="5505387"/>
            <a:ext cx="553341" cy="508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/>
              <a:t>3</a:t>
            </a:r>
            <a:endParaRPr lang="ko-KR" altLang="en-US" sz="2500" b="1" dirty="0"/>
          </a:p>
        </p:txBody>
      </p:sp>
      <p:cxnSp>
        <p:nvCxnSpPr>
          <p:cNvPr id="121" name="꺾인 연결선 120"/>
          <p:cNvCxnSpPr/>
          <p:nvPr/>
        </p:nvCxnSpPr>
        <p:spPr>
          <a:xfrm rot="16200000" flipV="1">
            <a:off x="7020395" y="9245517"/>
            <a:ext cx="4322255" cy="2520985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모서리가 둥근 직사각형 122"/>
          <p:cNvSpPr/>
          <p:nvPr/>
        </p:nvSpPr>
        <p:spPr>
          <a:xfrm>
            <a:off x="12998254" y="1555739"/>
            <a:ext cx="7848872" cy="3744416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15170045" y="1722731"/>
            <a:ext cx="3658568" cy="47702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smtClean="0"/>
              <a:t>Content DB (</a:t>
            </a:r>
            <a:r>
              <a:rPr lang="en-US" altLang="ko-KR" sz="2500" b="1" dirty="0" err="1"/>
              <a:t>S</a:t>
            </a:r>
            <a:r>
              <a:rPr lang="en-US" altLang="ko-KR" sz="2500" b="1" dirty="0" err="1" smtClean="0"/>
              <a:t>harding</a:t>
            </a:r>
            <a:r>
              <a:rPr lang="en-US" altLang="ko-KR" sz="2500" b="1" dirty="0" smtClean="0"/>
              <a:t>)</a:t>
            </a:r>
            <a:endParaRPr lang="en-US" altLang="ko-KR" sz="2500" b="1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3225829" y="2444354"/>
            <a:ext cx="2843759" cy="2536562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26" name="원통 125"/>
          <p:cNvSpPr/>
          <p:nvPr/>
        </p:nvSpPr>
        <p:spPr>
          <a:xfrm>
            <a:off x="13599994" y="2880548"/>
            <a:ext cx="2114150" cy="1800383"/>
          </a:xfrm>
          <a:prstGeom prst="can">
            <a:avLst>
              <a:gd name="adj" fmla="val 3147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3933901" y="3558401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accountTBL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3569155" y="3014172"/>
            <a:ext cx="2221083" cy="32313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pPr algn="ctr"/>
            <a:r>
              <a:rPr lang="en-US" altLang="ko-KR" sz="1500" b="1" dirty="0" smtClean="0"/>
              <a:t>shDB_data_1</a:t>
            </a:r>
            <a:endParaRPr lang="en-US" altLang="ko-KR" sz="15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19154278" y="2376414"/>
            <a:ext cx="16928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/>
              <a:t>...</a:t>
            </a:r>
            <a:endParaRPr lang="ko-KR" altLang="en-US" sz="10000" b="1" dirty="0"/>
          </a:p>
        </p:txBody>
      </p:sp>
      <p:sp>
        <p:nvSpPr>
          <p:cNvPr id="149" name="직사각형 148"/>
          <p:cNvSpPr/>
          <p:nvPr/>
        </p:nvSpPr>
        <p:spPr>
          <a:xfrm>
            <a:off x="13929195" y="4088256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contentsTBL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4320630" y="1420507"/>
            <a:ext cx="7848872" cy="6924375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2" name="그룹 151"/>
          <p:cNvGrpSpPr/>
          <p:nvPr/>
        </p:nvGrpSpPr>
        <p:grpSpPr>
          <a:xfrm>
            <a:off x="4660936" y="2192764"/>
            <a:ext cx="2592288" cy="2215137"/>
            <a:chOff x="1368302" y="2016374"/>
            <a:chExt cx="2475687" cy="1292140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505839" y="2048224"/>
              <a:ext cx="2121179" cy="257126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shDB_Index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(master)</a:t>
              </a:r>
              <a:endParaRPr lang="en-US" altLang="ko-KR" sz="1500" b="1" dirty="0"/>
            </a:p>
          </p:txBody>
        </p:sp>
      </p:grpSp>
      <p:sp>
        <p:nvSpPr>
          <p:cNvPr id="155" name="원통 154"/>
          <p:cNvSpPr/>
          <p:nvPr/>
        </p:nvSpPr>
        <p:spPr>
          <a:xfrm>
            <a:off x="4876959" y="3039749"/>
            <a:ext cx="2114150" cy="1207139"/>
          </a:xfrm>
          <a:prstGeom prst="can">
            <a:avLst>
              <a:gd name="adj" fmla="val 3819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5226198" y="3651654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AllocateTBL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826445" y="1519546"/>
            <a:ext cx="4858255" cy="47702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err="1" smtClean="0"/>
              <a:t>Sharding</a:t>
            </a:r>
            <a:r>
              <a:rPr lang="en-US" altLang="ko-KR" sz="2500" b="1" dirty="0" smtClean="0"/>
              <a:t> Info DB (Replication)</a:t>
            </a:r>
            <a:endParaRPr lang="en-US" altLang="ko-KR" sz="2500" dirty="0"/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9115521" y="2395304"/>
            <a:ext cx="2592288" cy="2215137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160" name="그룹 159"/>
          <p:cNvGrpSpPr/>
          <p:nvPr/>
        </p:nvGrpSpPr>
        <p:grpSpPr>
          <a:xfrm>
            <a:off x="8949503" y="2192764"/>
            <a:ext cx="2592288" cy="2215137"/>
            <a:chOff x="1368302" y="2016374"/>
            <a:chExt cx="2475687" cy="1292140"/>
          </a:xfrm>
        </p:grpSpPr>
        <p:sp>
          <p:nvSpPr>
            <p:cNvPr id="162" name="모서리가 둥근 직사각형 161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505839" y="2048224"/>
              <a:ext cx="2121179" cy="32314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shDB_Index</a:t>
              </a:r>
              <a:r>
                <a:rPr lang="en-US" altLang="ko-KR" sz="1500" b="1" dirty="0" smtClean="0"/>
                <a:t> x n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(slave)</a:t>
              </a:r>
              <a:endParaRPr lang="en-US" altLang="ko-KR" sz="1500" b="1" dirty="0"/>
            </a:p>
          </p:txBody>
        </p:sp>
      </p:grpSp>
      <p:sp>
        <p:nvSpPr>
          <p:cNvPr id="165" name="원통 164"/>
          <p:cNvSpPr/>
          <p:nvPr/>
        </p:nvSpPr>
        <p:spPr>
          <a:xfrm>
            <a:off x="9165526" y="3039749"/>
            <a:ext cx="2114150" cy="1207139"/>
          </a:xfrm>
          <a:prstGeom prst="can">
            <a:avLst>
              <a:gd name="adj" fmla="val 3819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9514765" y="3651654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AllocateTBL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168" name="그룹 167"/>
          <p:cNvGrpSpPr/>
          <p:nvPr/>
        </p:nvGrpSpPr>
        <p:grpSpPr>
          <a:xfrm>
            <a:off x="4707028" y="5004180"/>
            <a:ext cx="2592288" cy="2830950"/>
            <a:chOff x="1368302" y="2016374"/>
            <a:chExt cx="2475687" cy="1292140"/>
          </a:xfrm>
        </p:grpSpPr>
        <p:sp>
          <p:nvSpPr>
            <p:cNvPr id="169" name="모서리가 둥근 직사각형 168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505839" y="2016374"/>
              <a:ext cx="2121179" cy="32314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shDB_Info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(master)</a:t>
              </a:r>
              <a:endParaRPr lang="en-US" altLang="ko-KR" sz="1500" b="1" dirty="0"/>
            </a:p>
          </p:txBody>
        </p:sp>
      </p:grpSp>
      <p:sp>
        <p:nvSpPr>
          <p:cNvPr id="172" name="원통 171"/>
          <p:cNvSpPr/>
          <p:nvPr/>
        </p:nvSpPr>
        <p:spPr>
          <a:xfrm>
            <a:off x="4929339" y="5694888"/>
            <a:ext cx="2114150" cy="1905490"/>
          </a:xfrm>
          <a:prstGeom prst="can">
            <a:avLst>
              <a:gd name="adj" fmla="val 2753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5278578" y="6372740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AvailableTBL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5278578" y="6978359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dbconnectTBL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9140909" y="5188964"/>
            <a:ext cx="2592288" cy="2830950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176" name="그룹 175"/>
          <p:cNvGrpSpPr/>
          <p:nvPr/>
        </p:nvGrpSpPr>
        <p:grpSpPr>
          <a:xfrm>
            <a:off x="8974705" y="5004180"/>
            <a:ext cx="2592288" cy="2830950"/>
            <a:chOff x="1368302" y="2016374"/>
            <a:chExt cx="2475687" cy="1292140"/>
          </a:xfrm>
        </p:grpSpPr>
        <p:sp>
          <p:nvSpPr>
            <p:cNvPr id="178" name="모서리가 둥근 직사각형 177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1505839" y="2025042"/>
              <a:ext cx="2121179" cy="25285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shDB_Info</a:t>
              </a:r>
              <a:r>
                <a:rPr lang="en-US" altLang="ko-KR" sz="1500" b="1" dirty="0" smtClean="0"/>
                <a:t> x n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(slave)</a:t>
              </a:r>
              <a:endParaRPr lang="en-US" altLang="ko-KR" sz="1500" b="1" dirty="0"/>
            </a:p>
          </p:txBody>
        </p:sp>
      </p:grpSp>
      <p:sp>
        <p:nvSpPr>
          <p:cNvPr id="180" name="원통 179"/>
          <p:cNvSpPr/>
          <p:nvPr/>
        </p:nvSpPr>
        <p:spPr>
          <a:xfrm>
            <a:off x="9197016" y="5694888"/>
            <a:ext cx="2114150" cy="1905490"/>
          </a:xfrm>
          <a:prstGeom prst="can">
            <a:avLst>
              <a:gd name="adj" fmla="val 2753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9546255" y="6372740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AvailableTBL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9546255" y="6978359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dbconnectTBL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4" name="왼쪽/오른쪽 화살표 183"/>
          <p:cNvSpPr/>
          <p:nvPr/>
        </p:nvSpPr>
        <p:spPr>
          <a:xfrm>
            <a:off x="7344966" y="2984494"/>
            <a:ext cx="1526328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7517469" y="2654279"/>
            <a:ext cx="1195649" cy="323137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1500" b="1" dirty="0" smtClean="0"/>
              <a:t>Replication</a:t>
            </a:r>
            <a:endParaRPr lang="en-US" altLang="ko-KR" sz="1500" dirty="0"/>
          </a:p>
        </p:txBody>
      </p:sp>
      <p:sp>
        <p:nvSpPr>
          <p:cNvPr id="186" name="왼쪽/오른쪽 화살표 185"/>
          <p:cNvSpPr/>
          <p:nvPr/>
        </p:nvSpPr>
        <p:spPr>
          <a:xfrm>
            <a:off x="7363647" y="6240056"/>
            <a:ext cx="1526328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/>
          <p:cNvSpPr txBox="1"/>
          <p:nvPr/>
        </p:nvSpPr>
        <p:spPr>
          <a:xfrm>
            <a:off x="7517469" y="5909841"/>
            <a:ext cx="1195649" cy="323137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1500" b="1" dirty="0" smtClean="0"/>
              <a:t>Replication</a:t>
            </a:r>
            <a:endParaRPr lang="en-US" altLang="ko-KR" sz="1500" dirty="0"/>
          </a:p>
        </p:txBody>
      </p:sp>
      <p:sp>
        <p:nvSpPr>
          <p:cNvPr id="188" name="모서리가 둥근 직사각형 187"/>
          <p:cNvSpPr/>
          <p:nvPr/>
        </p:nvSpPr>
        <p:spPr>
          <a:xfrm>
            <a:off x="16250165" y="2444354"/>
            <a:ext cx="2709139" cy="2536562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89" name="원통 188"/>
          <p:cNvSpPr/>
          <p:nvPr/>
        </p:nvSpPr>
        <p:spPr>
          <a:xfrm>
            <a:off x="16508193" y="2892500"/>
            <a:ext cx="2114150" cy="1800383"/>
          </a:xfrm>
          <a:prstGeom prst="can">
            <a:avLst>
              <a:gd name="adj" fmla="val 3147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16477354" y="3026124"/>
            <a:ext cx="2221083" cy="32313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pPr algn="ctr"/>
            <a:r>
              <a:rPr lang="en-US" altLang="ko-KR" sz="1500" b="1" dirty="0" smtClean="0"/>
              <a:t>shDB_data_2</a:t>
            </a:r>
            <a:endParaRPr lang="en-US" altLang="ko-KR" sz="1500" b="1" dirty="0"/>
          </a:p>
        </p:txBody>
      </p:sp>
      <p:sp>
        <p:nvSpPr>
          <p:cNvPr id="195" name="직사각형 194"/>
          <p:cNvSpPr/>
          <p:nvPr/>
        </p:nvSpPr>
        <p:spPr>
          <a:xfrm>
            <a:off x="16837428" y="3557358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accountTBL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16832722" y="4087213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contentsTBL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9" name="모서리가 둥근 사각형 설명선 98"/>
          <p:cNvSpPr/>
          <p:nvPr/>
        </p:nvSpPr>
        <p:spPr>
          <a:xfrm>
            <a:off x="175144" y="3202081"/>
            <a:ext cx="4485792" cy="899146"/>
          </a:xfrm>
          <a:prstGeom prst="wedgeRoundRectCallout">
            <a:avLst>
              <a:gd name="adj1" fmla="val 64949"/>
              <a:gd name="adj2" fmla="val 3303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500" dirty="0" smtClean="0">
                <a:solidFill>
                  <a:schemeClr val="tx1"/>
                </a:solidFill>
              </a:rPr>
              <a:t>유저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식별자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AccountNo</a:t>
            </a:r>
            <a:r>
              <a:rPr lang="en-US" altLang="ko-KR" sz="1500" dirty="0" smtClean="0">
                <a:solidFill>
                  <a:schemeClr val="tx1"/>
                </a:solidFill>
              </a:rPr>
              <a:t>),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Content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DB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Number</a:t>
            </a: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(PK : </a:t>
            </a:r>
            <a:r>
              <a:rPr lang="en-US" altLang="ko-KR" sz="1500" b="1" dirty="0" err="1">
                <a:solidFill>
                  <a:schemeClr val="tx1"/>
                </a:solidFill>
              </a:rPr>
              <a:t>AccountNo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00" name="모서리가 둥근 사각형 설명선 99"/>
          <p:cNvSpPr/>
          <p:nvPr/>
        </p:nvSpPr>
        <p:spPr>
          <a:xfrm>
            <a:off x="175144" y="4980916"/>
            <a:ext cx="3806349" cy="2203217"/>
          </a:xfrm>
          <a:prstGeom prst="wedgeRoundRectCallout">
            <a:avLst>
              <a:gd name="adj1" fmla="val 82826"/>
              <a:gd name="adj2" fmla="val 1985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Content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DB </a:t>
            </a:r>
            <a:r>
              <a:rPr lang="ko-KR" altLang="en-US" sz="1500" dirty="0" smtClean="0">
                <a:solidFill>
                  <a:schemeClr val="tx1"/>
                </a:solidFill>
              </a:rPr>
              <a:t>별 저장 가능한 유저 수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(PK :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DB Number)</a:t>
            </a:r>
            <a:endParaRPr lang="ko-KR" altLang="en-US" sz="1500" b="1" dirty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101" name="모서리가 둥근 사각형 설명선 100"/>
          <p:cNvSpPr/>
          <p:nvPr/>
        </p:nvSpPr>
        <p:spPr>
          <a:xfrm>
            <a:off x="561542" y="7459026"/>
            <a:ext cx="4145486" cy="742275"/>
          </a:xfrm>
          <a:prstGeom prst="wedgeRoundRectCallout">
            <a:avLst>
              <a:gd name="adj1" fmla="val 66698"/>
              <a:gd name="adj2" fmla="val -6099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Content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DB Number, Content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DB </a:t>
            </a:r>
            <a:r>
              <a:rPr lang="ko-KR" altLang="en-US" sz="1500" dirty="0" smtClean="0">
                <a:solidFill>
                  <a:schemeClr val="tx1"/>
                </a:solidFill>
              </a:rPr>
              <a:t>접속 정보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(PK : DB Number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24636" y="5820430"/>
            <a:ext cx="3319930" cy="10924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 err="1" smtClean="0">
                <a:solidFill>
                  <a:schemeClr val="tx1"/>
                </a:solidFill>
              </a:rPr>
              <a:t>Sharding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분산 지점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ko-KR" altLang="en-US" sz="1500" dirty="0" smtClean="0">
                <a:solidFill>
                  <a:schemeClr val="tx1"/>
                </a:solidFill>
              </a:rPr>
              <a:t>신규 계정 생성 시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AvailableTBL</a:t>
            </a:r>
            <a:r>
              <a:rPr lang="ko-KR" altLang="en-US" sz="1600" dirty="0" smtClean="0">
                <a:solidFill>
                  <a:schemeClr val="tx1"/>
                </a:solidFill>
              </a:rPr>
              <a:t>을 기준으로</a:t>
            </a:r>
            <a:r>
              <a:rPr lang="ko-KR" altLang="en-US" sz="1500" dirty="0" smtClean="0">
                <a:solidFill>
                  <a:schemeClr val="tx1"/>
                </a:solidFill>
              </a:rPr>
              <a:t> 저장될 </a:t>
            </a:r>
            <a:r>
              <a:rPr lang="en-US" altLang="ko-KR" sz="1500" dirty="0" smtClean="0">
                <a:solidFill>
                  <a:schemeClr val="tx1"/>
                </a:solidFill>
              </a:rPr>
              <a:t>Content DB </a:t>
            </a:r>
            <a:r>
              <a:rPr lang="ko-KR" altLang="en-US" sz="1500" dirty="0" smtClean="0">
                <a:solidFill>
                  <a:schemeClr val="tx1"/>
                </a:solidFill>
              </a:rPr>
              <a:t>결정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122" name="모서리가 둥근 사각형 설명선 121"/>
          <p:cNvSpPr/>
          <p:nvPr/>
        </p:nvSpPr>
        <p:spPr>
          <a:xfrm>
            <a:off x="16998714" y="5444537"/>
            <a:ext cx="3816424" cy="788441"/>
          </a:xfrm>
          <a:prstGeom prst="wedgeRoundRectCallout">
            <a:avLst>
              <a:gd name="adj1" fmla="val -25752"/>
              <a:gd name="adj2" fmla="val -15715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500" dirty="0" smtClean="0">
                <a:solidFill>
                  <a:schemeClr val="tx1"/>
                </a:solidFill>
              </a:rPr>
              <a:t>유저의 닉네임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전적정보</a:t>
            </a:r>
            <a:r>
              <a:rPr lang="ko-KR" altLang="en-US" sz="1500" dirty="0" smtClean="0">
                <a:solidFill>
                  <a:schemeClr val="tx1"/>
                </a:solidFill>
              </a:rPr>
              <a:t> 등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1500" dirty="0" smtClean="0">
                <a:solidFill>
                  <a:schemeClr val="tx1"/>
                </a:solidFill>
              </a:rPr>
              <a:t> 정보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(PK : </a:t>
            </a:r>
            <a:r>
              <a:rPr lang="en-US" altLang="ko-KR" sz="1500" b="1" dirty="0" err="1">
                <a:solidFill>
                  <a:schemeClr val="tx1"/>
                </a:solidFill>
              </a:rPr>
              <a:t>AccountNo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202" name="꺾인 연결선 201"/>
          <p:cNvCxnSpPr/>
          <p:nvPr/>
        </p:nvCxnSpPr>
        <p:spPr>
          <a:xfrm rot="16200000" flipV="1">
            <a:off x="7883786" y="9251938"/>
            <a:ext cx="4322255" cy="2520985"/>
          </a:xfrm>
          <a:prstGeom prst="bentConnector3">
            <a:avLst>
              <a:gd name="adj1" fmla="val 65867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꺾인 연결선 202"/>
          <p:cNvCxnSpPr/>
          <p:nvPr/>
        </p:nvCxnSpPr>
        <p:spPr>
          <a:xfrm rot="5400000" flipH="1" flipV="1">
            <a:off x="9999593" y="7112855"/>
            <a:ext cx="7366984" cy="3741585"/>
          </a:xfrm>
          <a:prstGeom prst="bentConnector3">
            <a:avLst>
              <a:gd name="adj1" fmla="val 38770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25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0225945" y="3059747"/>
            <a:ext cx="2475295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CNetServer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네트워크 </a:t>
            </a:r>
            <a:r>
              <a:rPr lang="ko-KR" altLang="en-US" sz="1400" b="1" dirty="0" smtClean="0"/>
              <a:t>송수신 </a:t>
            </a:r>
            <a:r>
              <a:rPr lang="ko-KR" altLang="en-US" sz="1400" b="1" dirty="0"/>
              <a:t>담당 엔진</a:t>
            </a:r>
            <a:r>
              <a:rPr lang="en-US" altLang="ko-KR" sz="1400" b="1" dirty="0"/>
              <a:t>)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442383" y="2664446"/>
            <a:ext cx="16489828" cy="7308069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00" name="모서리가 둥근 직사각형 399"/>
          <p:cNvSpPr/>
          <p:nvPr/>
        </p:nvSpPr>
        <p:spPr>
          <a:xfrm>
            <a:off x="2710626" y="4329364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유저 </a:t>
            </a:r>
            <a:r>
              <a:rPr lang="en-US" altLang="ko-KR" sz="1200" dirty="0" smtClean="0">
                <a:solidFill>
                  <a:schemeClr val="tx1"/>
                </a:solidFill>
              </a:rPr>
              <a:t>accept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유저에게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할당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 smtClean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 smtClean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02" name="원통 401"/>
          <p:cNvSpPr/>
          <p:nvPr/>
        </p:nvSpPr>
        <p:spPr>
          <a:xfrm>
            <a:off x="6344282" y="4958405"/>
            <a:ext cx="1544135" cy="1397593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Blank Session Index Stack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1200" dirty="0" smtClean="0">
                <a:solidFill>
                  <a:schemeClr val="tx1"/>
                </a:solidFill>
              </a:rPr>
              <a:t>-Stack)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4" name="모서리가 둥근 사각형 설명선 403"/>
          <p:cNvSpPr/>
          <p:nvPr/>
        </p:nvSpPr>
        <p:spPr>
          <a:xfrm>
            <a:off x="3525497" y="3517032"/>
            <a:ext cx="5710091" cy="692215"/>
          </a:xfrm>
          <a:prstGeom prst="wedgeRoundRectCallout">
            <a:avLst>
              <a:gd name="adj1" fmla="val 11816"/>
              <a:gd name="adj2" fmla="val 13944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비어있는 </a:t>
            </a:r>
            <a:r>
              <a:rPr lang="en-US" altLang="ko-KR" sz="1200" dirty="0">
                <a:solidFill>
                  <a:schemeClr val="tx1"/>
                </a:solidFill>
              </a:rPr>
              <a:t>Session</a:t>
            </a:r>
            <a:r>
              <a:rPr lang="ko-KR" altLang="en-US" sz="1200" dirty="0">
                <a:solidFill>
                  <a:schemeClr val="tx1"/>
                </a:solidFill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</a:rPr>
              <a:t>Index </a:t>
            </a:r>
            <a:r>
              <a:rPr lang="ko-KR" altLang="en-US" sz="1200" dirty="0" smtClean="0">
                <a:solidFill>
                  <a:schemeClr val="tx1"/>
                </a:solidFill>
              </a:rPr>
              <a:t>보관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Accept </a:t>
            </a:r>
            <a:r>
              <a:rPr lang="ko-KR" altLang="en-US" sz="1200" dirty="0">
                <a:solidFill>
                  <a:schemeClr val="tx1"/>
                </a:solidFill>
              </a:rPr>
              <a:t>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en-US" altLang="ko-KR" sz="1200" dirty="0">
                <a:solidFill>
                  <a:schemeClr val="tx1"/>
                </a:solidFill>
              </a:rPr>
              <a:t>stack</a:t>
            </a:r>
            <a:r>
              <a:rPr lang="ko-KR" altLang="en-US" sz="1200" dirty="0">
                <a:solidFill>
                  <a:schemeClr val="tx1"/>
                </a:solidFill>
              </a:rPr>
              <a:t>에서 인덱스를 꺼내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해당 인덱스의 배열에 세션 </a:t>
            </a:r>
            <a:r>
              <a:rPr lang="ko-KR" altLang="en-US" sz="1200" dirty="0" smtClean="0">
                <a:solidFill>
                  <a:schemeClr val="tx1"/>
                </a:solidFill>
              </a:rPr>
              <a:t>할당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8" name="모서리가 둥근 직사각형 407"/>
          <p:cNvSpPr/>
          <p:nvPr/>
        </p:nvSpPr>
        <p:spPr>
          <a:xfrm>
            <a:off x="9215071" y="4120135"/>
            <a:ext cx="2592285" cy="30725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09" name="모서리가 둥근 직사각형 408"/>
          <p:cNvSpPr/>
          <p:nvPr/>
        </p:nvSpPr>
        <p:spPr>
          <a:xfrm>
            <a:off x="9410298" y="4240365"/>
            <a:ext cx="2592285" cy="32403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10" name="모서리가 둥근 직사각형 409"/>
          <p:cNvSpPr/>
          <p:nvPr/>
        </p:nvSpPr>
        <p:spPr>
          <a:xfrm>
            <a:off x="9647119" y="4414816"/>
            <a:ext cx="2592285" cy="32580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네트워크 </a:t>
            </a:r>
            <a:r>
              <a:rPr lang="ko-KR" altLang="en-US" sz="1200" dirty="0">
                <a:solidFill>
                  <a:schemeClr val="tx1"/>
                </a:solidFill>
              </a:rPr>
              <a:t>송수신 </a:t>
            </a:r>
            <a:r>
              <a:rPr lang="ko-KR" altLang="en-US" sz="1200" dirty="0" smtClean="0">
                <a:solidFill>
                  <a:schemeClr val="tx1"/>
                </a:solidFill>
              </a:rPr>
              <a:t>처리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428" name="직선 화살표 연결선 427"/>
          <p:cNvCxnSpPr>
            <a:stCxn id="408" idx="1"/>
            <a:endCxn id="402" idx="4"/>
          </p:cNvCxnSpPr>
          <p:nvPr/>
        </p:nvCxnSpPr>
        <p:spPr>
          <a:xfrm flipH="1">
            <a:off x="7888417" y="5656402"/>
            <a:ext cx="1326654" cy="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직선 화살표 연결선 430"/>
          <p:cNvCxnSpPr>
            <a:stCxn id="402" idx="2"/>
            <a:endCxn id="400" idx="3"/>
          </p:cNvCxnSpPr>
          <p:nvPr/>
        </p:nvCxnSpPr>
        <p:spPr>
          <a:xfrm flipH="1" flipV="1">
            <a:off x="5302911" y="5646555"/>
            <a:ext cx="1041371" cy="106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모서리가 둥근 직사각형 454"/>
          <p:cNvSpPr/>
          <p:nvPr/>
        </p:nvSpPr>
        <p:spPr>
          <a:xfrm>
            <a:off x="2442383" y="10386255"/>
            <a:ext cx="16489828" cy="3600400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59" name="원통 458"/>
          <p:cNvSpPr/>
          <p:nvPr/>
        </p:nvSpPr>
        <p:spPr>
          <a:xfrm>
            <a:off x="3260167" y="11533987"/>
            <a:ext cx="1914674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보관 자료구조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61" name="모서리가 둥근 직사각형 460"/>
          <p:cNvSpPr/>
          <p:nvPr/>
        </p:nvSpPr>
        <p:spPr>
          <a:xfrm>
            <a:off x="2736154" y="9540467"/>
            <a:ext cx="2970280" cy="13681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Void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OnClientJoin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462" name="모서리가 둥근 직사각형 461"/>
          <p:cNvSpPr/>
          <p:nvPr/>
        </p:nvSpPr>
        <p:spPr>
          <a:xfrm>
            <a:off x="9455001" y="9612475"/>
            <a:ext cx="2970280" cy="12961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Void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OnRecv</a:t>
            </a:r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cxnSp>
        <p:nvCxnSpPr>
          <p:cNvPr id="468" name="직선 화살표 연결선 467"/>
          <p:cNvCxnSpPr>
            <a:stCxn id="410" idx="2"/>
            <a:endCxn id="462" idx="0"/>
          </p:cNvCxnSpPr>
          <p:nvPr/>
        </p:nvCxnSpPr>
        <p:spPr>
          <a:xfrm flipH="1">
            <a:off x="10940141" y="7672827"/>
            <a:ext cx="3121" cy="19396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모서리가 둥근 직사각형 471"/>
          <p:cNvSpPr/>
          <p:nvPr/>
        </p:nvSpPr>
        <p:spPr>
          <a:xfrm>
            <a:off x="6101106" y="9612475"/>
            <a:ext cx="2970280" cy="12961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Void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OnClinetLeave</a:t>
            </a:r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477" name="모서리가 둥근 사각형 설명선 476"/>
          <p:cNvSpPr/>
          <p:nvPr/>
        </p:nvSpPr>
        <p:spPr>
          <a:xfrm>
            <a:off x="3090451" y="13117862"/>
            <a:ext cx="4960987" cy="558510"/>
          </a:xfrm>
          <a:prstGeom prst="wedgeRoundRectCallout">
            <a:avLst>
              <a:gd name="adj1" fmla="val -28380"/>
              <a:gd name="adj2" fmla="val -9378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네트워</a:t>
            </a:r>
            <a:r>
              <a:rPr lang="ko-KR" altLang="en-US" sz="1200" dirty="0">
                <a:solidFill>
                  <a:schemeClr val="tx1"/>
                </a:solidFill>
              </a:rPr>
              <a:t>크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파</a:t>
            </a:r>
            <a:r>
              <a:rPr lang="ko-KR" altLang="en-US" sz="1200" dirty="0">
                <a:solidFill>
                  <a:schemeClr val="tx1"/>
                </a:solidFill>
              </a:rPr>
              <a:t>트</a:t>
            </a:r>
            <a:r>
              <a:rPr lang="ko-KR" altLang="en-US" sz="1200" dirty="0" smtClean="0">
                <a:solidFill>
                  <a:schemeClr val="tx1"/>
                </a:solidFill>
              </a:rPr>
              <a:t>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1200" dirty="0" smtClean="0">
                <a:solidFill>
                  <a:schemeClr val="tx1"/>
                </a:solidFill>
              </a:rPr>
              <a:t> 파트는 </a:t>
            </a:r>
            <a:r>
              <a:rPr lang="en-US" altLang="ko-KR" sz="1200" b="1" dirty="0" err="1">
                <a:solidFill>
                  <a:schemeClr val="tx1"/>
                </a:solidFill>
              </a:rPr>
              <a:t>SessionID</a:t>
            </a:r>
            <a:r>
              <a:rPr lang="ko-KR" altLang="en-US" sz="1200" dirty="0">
                <a:solidFill>
                  <a:schemeClr val="tx1"/>
                </a:solidFill>
              </a:rPr>
              <a:t>를 이용해 통신한다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478" name="직선 화살표 연결선 477"/>
          <p:cNvCxnSpPr>
            <a:stCxn id="461" idx="2"/>
            <a:endCxn id="459" idx="1"/>
          </p:cNvCxnSpPr>
          <p:nvPr/>
        </p:nvCxnSpPr>
        <p:spPr>
          <a:xfrm flipH="1">
            <a:off x="4217504" y="10908619"/>
            <a:ext cx="3790" cy="6253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8888684" y="13247439"/>
            <a:ext cx="3595794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CContentServer</a:t>
            </a:r>
            <a:r>
              <a:rPr lang="en-US" altLang="ko-KR" sz="1400" b="1" dirty="0" smtClean="0"/>
              <a:t> : public </a:t>
            </a:r>
            <a:r>
              <a:rPr lang="en-US" altLang="ko-KR" sz="1400" b="1" dirty="0" err="1" smtClean="0"/>
              <a:t>CNetServer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네트워크 모듈을 상속받는 </a:t>
            </a:r>
            <a:r>
              <a:rPr lang="ko-KR" altLang="en-US" sz="1400" dirty="0" err="1" smtClean="0"/>
              <a:t>컨텐츠</a:t>
            </a:r>
            <a:r>
              <a:rPr lang="ko-KR" altLang="en-US" sz="1400" dirty="0" smtClean="0"/>
              <a:t> 클래</a:t>
            </a:r>
            <a:r>
              <a:rPr lang="ko-KR" altLang="en-US" sz="1400" dirty="0"/>
              <a:t>스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cxnSp>
        <p:nvCxnSpPr>
          <p:cNvPr id="489" name="꺾인 연결선 488"/>
          <p:cNvCxnSpPr>
            <a:stCxn id="459" idx="4"/>
            <a:endCxn id="472" idx="2"/>
          </p:cNvCxnSpPr>
          <p:nvPr/>
        </p:nvCxnSpPr>
        <p:spPr>
          <a:xfrm flipV="1">
            <a:off x="5174841" y="10908619"/>
            <a:ext cx="2411405" cy="1262387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꺾인 연결선 493"/>
          <p:cNvCxnSpPr/>
          <p:nvPr/>
        </p:nvCxnSpPr>
        <p:spPr>
          <a:xfrm rot="5400000">
            <a:off x="7903591" y="6964143"/>
            <a:ext cx="1939648" cy="3357016"/>
          </a:xfrm>
          <a:prstGeom prst="bentConnector3">
            <a:avLst>
              <a:gd name="adj1" fmla="val 1932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모서리가 둥근 직사각형 497"/>
          <p:cNvSpPr/>
          <p:nvPr/>
        </p:nvSpPr>
        <p:spPr>
          <a:xfrm>
            <a:off x="12947863" y="8528039"/>
            <a:ext cx="2616303" cy="6134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SendPacket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Cpacket</a:t>
            </a:r>
            <a:r>
              <a:rPr lang="en-US" altLang="ko-KR" sz="1500" dirty="0" smtClean="0">
                <a:solidFill>
                  <a:schemeClr val="tx1"/>
                </a:solidFill>
              </a:rPr>
              <a:t>*)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01" name="모서리가 둥근 직사각형 500"/>
          <p:cNvSpPr/>
          <p:nvPr/>
        </p:nvSpPr>
        <p:spPr>
          <a:xfrm>
            <a:off x="15986771" y="8528039"/>
            <a:ext cx="2616303" cy="6134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1500" dirty="0" smtClean="0">
                <a:solidFill>
                  <a:schemeClr val="tx1"/>
                </a:solidFill>
              </a:rPr>
              <a:t> 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10" name="모서리가 둥근 직사각형 509"/>
          <p:cNvSpPr/>
          <p:nvPr/>
        </p:nvSpPr>
        <p:spPr>
          <a:xfrm>
            <a:off x="13603619" y="11426980"/>
            <a:ext cx="4216000" cy="1137823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언제든 세션에게 </a:t>
            </a:r>
            <a:r>
              <a:rPr lang="en-US" altLang="ko-KR" sz="1500" dirty="0" smtClean="0">
                <a:solidFill>
                  <a:schemeClr val="tx1"/>
                </a:solidFill>
              </a:rPr>
              <a:t>Packet</a:t>
            </a:r>
            <a:r>
              <a:rPr lang="ko-KR" altLang="en-US" sz="1500" dirty="0" smtClean="0">
                <a:solidFill>
                  <a:schemeClr val="tx1"/>
                </a:solidFill>
              </a:rPr>
              <a:t>을 </a:t>
            </a:r>
            <a:r>
              <a:rPr lang="en-US" altLang="ko-KR" sz="1500" dirty="0" smtClean="0">
                <a:solidFill>
                  <a:schemeClr val="tx1"/>
                </a:solidFill>
              </a:rPr>
              <a:t>Send</a:t>
            </a:r>
            <a:r>
              <a:rPr lang="ko-KR" altLang="en-US" sz="1500" dirty="0" smtClean="0">
                <a:solidFill>
                  <a:schemeClr val="tx1"/>
                </a:solidFill>
              </a:rPr>
              <a:t>하거나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할 수 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511" name="직선 화살표 연결선 510"/>
          <p:cNvCxnSpPr>
            <a:endCxn id="498" idx="2"/>
          </p:cNvCxnSpPr>
          <p:nvPr/>
        </p:nvCxnSpPr>
        <p:spPr>
          <a:xfrm flipV="1">
            <a:off x="14256015" y="9141526"/>
            <a:ext cx="0" cy="22854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직선 화살표 연결선 514"/>
          <p:cNvCxnSpPr/>
          <p:nvPr/>
        </p:nvCxnSpPr>
        <p:spPr>
          <a:xfrm flipV="1">
            <a:off x="17316136" y="8970121"/>
            <a:ext cx="0" cy="24568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모서리가 둥근 사각형 설명선 521"/>
          <p:cNvSpPr/>
          <p:nvPr/>
        </p:nvSpPr>
        <p:spPr>
          <a:xfrm>
            <a:off x="16809824" y="7533272"/>
            <a:ext cx="2019590" cy="558510"/>
          </a:xfrm>
          <a:prstGeom prst="wedgeRoundRectCallout">
            <a:avLst>
              <a:gd name="adj1" fmla="val -17376"/>
              <a:gd name="adj2" fmla="val 9851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세션 </a:t>
            </a:r>
            <a:r>
              <a:rPr lang="en-US" altLang="ko-KR" sz="1500" dirty="0" smtClean="0">
                <a:solidFill>
                  <a:schemeClr val="tx1"/>
                </a:solidFill>
              </a:rPr>
              <a:t>Shutdown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32" name="모서리가 둥근 직사각형 531"/>
          <p:cNvSpPr/>
          <p:nvPr/>
        </p:nvSpPr>
        <p:spPr>
          <a:xfrm>
            <a:off x="9935759" y="8450949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Decoding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710861" y="2664446"/>
            <a:ext cx="1433343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CNetServer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네트워크 모듈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7624435" y="238268"/>
            <a:ext cx="5301004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3000" b="1" dirty="0" smtClean="0"/>
              <a:t>네트워크 모듈 </a:t>
            </a:r>
            <a:r>
              <a:rPr lang="en-US" altLang="ko-KR" sz="3000" b="1" dirty="0" smtClean="0"/>
              <a:t>– </a:t>
            </a:r>
            <a:r>
              <a:rPr lang="en-US" altLang="ko-KR" sz="3000" b="1" dirty="0" err="1" smtClean="0"/>
              <a:t>CNetServer</a:t>
            </a:r>
            <a:endParaRPr lang="en-US" altLang="ko-KR" sz="3000" dirty="0"/>
          </a:p>
        </p:txBody>
      </p:sp>
      <p:sp>
        <p:nvSpPr>
          <p:cNvPr id="46" name="TextBox 45"/>
          <p:cNvSpPr txBox="1"/>
          <p:nvPr/>
        </p:nvSpPr>
        <p:spPr>
          <a:xfrm>
            <a:off x="2436610" y="1048067"/>
            <a:ext cx="6152584" cy="140035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2500" b="1" dirty="0" smtClean="0"/>
              <a:t>특징</a:t>
            </a:r>
            <a:endParaRPr lang="en-US" altLang="ko-KR" sz="2500" b="1" dirty="0" smtClean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LockFree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구조의 네트워크 모듈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SessionID</a:t>
            </a:r>
            <a:r>
              <a:rPr lang="ko-KR" altLang="en-US" sz="2000" dirty="0" smtClean="0"/>
              <a:t>를 이용한 네트워크 </a:t>
            </a:r>
            <a:r>
              <a:rPr lang="en-US" altLang="ko-KR" sz="2000" dirty="0" smtClean="0">
                <a:sym typeface="Wingdings" pitchFamily="2" charset="2"/>
              </a:rPr>
              <a:t>&lt;-&gt; </a:t>
            </a:r>
            <a:r>
              <a:rPr lang="ko-KR" altLang="en-US" sz="2000" dirty="0" err="1" smtClean="0"/>
              <a:t>컨텐츠간</a:t>
            </a:r>
            <a:r>
              <a:rPr lang="ko-KR" altLang="en-US" sz="2000" dirty="0" smtClean="0"/>
              <a:t> 통신</a:t>
            </a:r>
            <a:endParaRPr lang="en-US" altLang="ko-KR" sz="20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07325" y="5306189"/>
            <a:ext cx="1648868" cy="6913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클라이언트 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Connect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stCxn id="52" idx="3"/>
            <a:endCxn id="400" idx="1"/>
          </p:cNvCxnSpPr>
          <p:nvPr/>
        </p:nvCxnSpPr>
        <p:spPr>
          <a:xfrm flipV="1">
            <a:off x="1956193" y="5646555"/>
            <a:ext cx="754433" cy="53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168502" y="4435197"/>
            <a:ext cx="1528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Accept Thread x 1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140094" y="4547687"/>
            <a:ext cx="15973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Worker Thread x N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2745566" y="4681907"/>
            <a:ext cx="4536504" cy="2303019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dirty="0"/>
          </a:p>
        </p:txBody>
      </p:sp>
      <p:sp>
        <p:nvSpPr>
          <p:cNvPr id="414" name="모서리가 둥근 직사각형 413"/>
          <p:cNvSpPr/>
          <p:nvPr/>
        </p:nvSpPr>
        <p:spPr>
          <a:xfrm>
            <a:off x="12938785" y="4885875"/>
            <a:ext cx="4536504" cy="2303019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dirty="0"/>
          </a:p>
        </p:txBody>
      </p:sp>
      <p:sp>
        <p:nvSpPr>
          <p:cNvPr id="415" name="TextBox 414"/>
          <p:cNvSpPr txBox="1"/>
          <p:nvPr/>
        </p:nvSpPr>
        <p:spPr>
          <a:xfrm>
            <a:off x="13226339" y="4943891"/>
            <a:ext cx="3837434" cy="276985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algn="ctr"/>
            <a:r>
              <a:rPr lang="en-US" altLang="ko-KR" sz="1200" dirty="0" smtClean="0"/>
              <a:t>Network Session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– </a:t>
            </a:r>
            <a:r>
              <a:rPr lang="en-US" altLang="ko-KR" sz="1200" dirty="0" err="1" smtClean="0"/>
              <a:t>stSession</a:t>
            </a:r>
            <a:r>
              <a:rPr lang="en-US" altLang="ko-KR" sz="1200" dirty="0" smtClean="0"/>
              <a:t> x </a:t>
            </a:r>
            <a:r>
              <a:rPr lang="ko-KR" altLang="en-US" sz="1200" dirty="0" smtClean="0"/>
              <a:t>최대 </a:t>
            </a:r>
            <a:r>
              <a:rPr lang="ko-KR" altLang="en-US" sz="1200" dirty="0" err="1" smtClean="0"/>
              <a:t>접속자</a:t>
            </a:r>
            <a:r>
              <a:rPr lang="ko-KR" altLang="en-US" sz="1200" dirty="0" smtClean="0"/>
              <a:t> 수</a:t>
            </a:r>
            <a:endParaRPr lang="en-US" altLang="ko-KR" sz="1200" dirty="0"/>
          </a:p>
        </p:txBody>
      </p:sp>
      <p:sp>
        <p:nvSpPr>
          <p:cNvPr id="412" name="원통 411"/>
          <p:cNvSpPr/>
          <p:nvPr/>
        </p:nvSpPr>
        <p:spPr>
          <a:xfrm>
            <a:off x="13370833" y="5638322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Send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LockFree</a:t>
            </a:r>
            <a:r>
              <a:rPr lang="en-US" altLang="ko-KR" sz="1200" dirty="0">
                <a:solidFill>
                  <a:schemeClr val="tx1"/>
                </a:solidFill>
              </a:rPr>
              <a:t>-Queue)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3" name="원통 412"/>
          <p:cNvSpPr/>
          <p:nvPr/>
        </p:nvSpPr>
        <p:spPr>
          <a:xfrm>
            <a:off x="15344875" y="5623384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en-US" altLang="ko-KR" sz="1200" dirty="0">
                <a:solidFill>
                  <a:schemeClr val="tx1"/>
                </a:solidFill>
              </a:rPr>
              <a:t>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RingBuffer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19" name="직선 화살표 연결선 418"/>
          <p:cNvCxnSpPr>
            <a:endCxn id="410" idx="3"/>
          </p:cNvCxnSpPr>
          <p:nvPr/>
        </p:nvCxnSpPr>
        <p:spPr>
          <a:xfrm flipH="1">
            <a:off x="12239404" y="6037385"/>
            <a:ext cx="506162" cy="64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사각형 설명선 48"/>
          <p:cNvSpPr/>
          <p:nvPr/>
        </p:nvSpPr>
        <p:spPr>
          <a:xfrm>
            <a:off x="12773424" y="3253480"/>
            <a:ext cx="4317339" cy="866655"/>
          </a:xfrm>
          <a:prstGeom prst="wedgeRoundRectCallout">
            <a:avLst>
              <a:gd name="adj1" fmla="val -36227"/>
              <a:gd name="adj2" fmla="val 10360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정적 배열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배열 재사용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[</a:t>
            </a:r>
            <a:r>
              <a:rPr lang="en-US" altLang="ko-KR" sz="1200" dirty="0">
                <a:solidFill>
                  <a:schemeClr val="tx1"/>
                </a:solidFill>
              </a:rPr>
              <a:t>Blank Session Index </a:t>
            </a:r>
            <a:r>
              <a:rPr lang="en-US" altLang="ko-KR" sz="1200" dirty="0" smtClean="0">
                <a:solidFill>
                  <a:schemeClr val="tx1"/>
                </a:solidFill>
              </a:rPr>
              <a:t>Stack] </a:t>
            </a:r>
            <a:r>
              <a:rPr lang="ko-KR" altLang="en-US" sz="1200" dirty="0" smtClean="0">
                <a:solidFill>
                  <a:schemeClr val="tx1"/>
                </a:solidFill>
              </a:rPr>
              <a:t>에 빈 </a:t>
            </a:r>
            <a:r>
              <a:rPr lang="en-US" altLang="ko-KR" sz="1200" dirty="0" smtClean="0">
                <a:solidFill>
                  <a:schemeClr val="tx1"/>
                </a:solidFill>
              </a:rPr>
              <a:t>Session</a:t>
            </a:r>
            <a:r>
              <a:rPr lang="ko-KR" altLang="en-US" sz="1200" dirty="0" smtClean="0">
                <a:solidFill>
                  <a:schemeClr val="tx1"/>
                </a:solidFill>
              </a:rPr>
              <a:t>의 </a:t>
            </a:r>
            <a:r>
              <a:rPr lang="en-US" altLang="ko-KR" sz="1200" dirty="0" smtClean="0">
                <a:solidFill>
                  <a:schemeClr val="tx1"/>
                </a:solidFill>
              </a:rPr>
              <a:t>Index</a:t>
            </a:r>
            <a:r>
              <a:rPr lang="ko-KR" altLang="en-US" sz="1200" dirty="0" smtClean="0">
                <a:solidFill>
                  <a:schemeClr val="tx1"/>
                </a:solidFill>
              </a:rPr>
              <a:t>보관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>
            <a:stCxn id="400" idx="2"/>
          </p:cNvCxnSpPr>
          <p:nvPr/>
        </p:nvCxnSpPr>
        <p:spPr>
          <a:xfrm flipH="1">
            <a:off x="4006768" y="6963745"/>
            <a:ext cx="1" cy="25767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710626" y="7894527"/>
            <a:ext cx="2835531" cy="5564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1500" dirty="0" smtClean="0">
                <a:solidFill>
                  <a:schemeClr val="tx1"/>
                </a:solidFill>
              </a:rPr>
              <a:t> 파트로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전달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cxnSp>
        <p:nvCxnSpPr>
          <p:cNvPr id="517" name="직선 화살표 연결선 516"/>
          <p:cNvCxnSpPr>
            <a:stCxn id="498" idx="0"/>
          </p:cNvCxnSpPr>
          <p:nvPr/>
        </p:nvCxnSpPr>
        <p:spPr>
          <a:xfrm flipH="1" flipV="1">
            <a:off x="14251858" y="6912359"/>
            <a:ext cx="4157" cy="16156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모서리가 둥근 직사각형 523"/>
          <p:cNvSpPr/>
          <p:nvPr/>
        </p:nvSpPr>
        <p:spPr>
          <a:xfrm>
            <a:off x="13247476" y="7560990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Encoding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05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8923934" y="5112718"/>
            <a:ext cx="2475295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CMMOServer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네트워크 </a:t>
            </a:r>
            <a:r>
              <a:rPr lang="ko-KR" altLang="en-US" sz="1400" b="1" dirty="0" smtClean="0"/>
              <a:t>송수신 </a:t>
            </a:r>
            <a:r>
              <a:rPr lang="ko-KR" altLang="en-US" sz="1400" b="1" dirty="0"/>
              <a:t>담당 엔진</a:t>
            </a:r>
            <a:r>
              <a:rPr lang="en-US" altLang="ko-KR" sz="1400" b="1" dirty="0"/>
              <a:t>)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140372" y="5052646"/>
            <a:ext cx="19370148" cy="5989992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1428402" y="6898887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05220" y="3544891"/>
            <a:ext cx="1184254" cy="6913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클라이언트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Connect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72416" y="7055083"/>
            <a:ext cx="2427477" cy="830968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/>
              <a:t>Accept 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 smtClean="0"/>
          </a:p>
          <a:p>
            <a:endParaRPr lang="en-US" altLang="ko-KR" sz="1200" b="1" dirty="0"/>
          </a:p>
          <a:p>
            <a:r>
              <a:rPr lang="ko-KR" altLang="en-US" sz="1200" dirty="0" smtClean="0"/>
              <a:t>유저 </a:t>
            </a:r>
            <a:r>
              <a:rPr lang="en-US" altLang="ko-KR" sz="1200" dirty="0" smtClean="0"/>
              <a:t>Accept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472885" y="6871829"/>
            <a:ext cx="2592285" cy="25346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668112" y="6992059"/>
            <a:ext cx="2592285" cy="25346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904933" y="7166510"/>
            <a:ext cx="2592285" cy="25346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48946" y="7332342"/>
            <a:ext cx="2324868" cy="830968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Worker Thread x N</a:t>
            </a:r>
          </a:p>
          <a:p>
            <a:endParaRPr lang="en-US" altLang="ko-KR" sz="1200" b="1" dirty="0"/>
          </a:p>
          <a:p>
            <a:r>
              <a:rPr lang="ko-KR" altLang="en-US" sz="1200" dirty="0" smtClean="0"/>
              <a:t>네트워크 송수신 처리</a:t>
            </a:r>
            <a:endParaRPr lang="en-US" altLang="ko-KR" sz="1200" dirty="0"/>
          </a:p>
          <a:p>
            <a:endParaRPr lang="en-US" altLang="ko-KR" sz="12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505898" y="6899246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9912" y="7055442"/>
            <a:ext cx="2427477" cy="646303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Send </a:t>
            </a:r>
            <a:r>
              <a:rPr lang="en-US" altLang="ko-KR" sz="1200" b="1" dirty="0"/>
              <a:t>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/>
          </a:p>
          <a:p>
            <a:r>
              <a:rPr lang="ko-KR" altLang="en-US" sz="1200" dirty="0" err="1" smtClean="0"/>
              <a:t>패킷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Send</a:t>
            </a:r>
            <a:endParaRPr lang="en-US" altLang="ko-KR" sz="12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7558195" y="7056934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628847" y="7272958"/>
            <a:ext cx="2427477" cy="1015634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Release </a:t>
            </a:r>
            <a:r>
              <a:rPr lang="en-US" altLang="ko-KR" sz="1200" b="1" dirty="0"/>
              <a:t>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/>
          </a:p>
          <a:p>
            <a:r>
              <a:rPr lang="ko-KR" altLang="en-US" sz="1200" dirty="0" smtClean="0"/>
              <a:t>종료된 세션 정리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배열 재사용을 위해 </a:t>
            </a:r>
            <a:r>
              <a:rPr lang="en-US" altLang="ko-KR" sz="1200" dirty="0" smtClean="0"/>
              <a:t>Index </a:t>
            </a:r>
            <a:r>
              <a:rPr lang="ko-KR" altLang="en-US" sz="1200" dirty="0" smtClean="0"/>
              <a:t>반환</a:t>
            </a:r>
            <a:endParaRPr lang="en-US" altLang="ko-KR" sz="1200" dirty="0" smtClean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789443" y="7042510"/>
            <a:ext cx="2592285" cy="26294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33457" y="7193428"/>
            <a:ext cx="2427477" cy="1015634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err="1" smtClean="0"/>
              <a:t>Auth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 smtClean="0"/>
          </a:p>
          <a:p>
            <a:endParaRPr lang="en-US" altLang="ko-KR" sz="1200" b="1" dirty="0"/>
          </a:p>
          <a:p>
            <a:r>
              <a:rPr lang="ko-KR" altLang="en-US" sz="1200" dirty="0" smtClean="0"/>
              <a:t>세션 인증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최초 </a:t>
            </a:r>
            <a:r>
              <a:rPr lang="ko-KR" altLang="en-US" sz="1200" dirty="0" err="1" smtClean="0"/>
              <a:t>컨텐츠</a:t>
            </a:r>
            <a:r>
              <a:rPr lang="ko-KR" altLang="en-US" sz="1200" dirty="0" smtClean="0"/>
              <a:t> 로딩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담당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4173816" y="7076497"/>
            <a:ext cx="2592285" cy="24571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317830" y="7234078"/>
            <a:ext cx="2427477" cy="830968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Game Thread </a:t>
            </a:r>
            <a:r>
              <a:rPr lang="en-US" altLang="ko-KR" sz="1200" b="1" dirty="0"/>
              <a:t>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 smtClean="0"/>
          </a:p>
          <a:p>
            <a:endParaRPr lang="en-US" altLang="ko-KR" sz="1200" b="1" dirty="0"/>
          </a:p>
          <a:p>
            <a:r>
              <a:rPr lang="ko-KR" altLang="en-US" sz="1200" dirty="0" err="1" smtClean="0"/>
              <a:t>인게임</a:t>
            </a:r>
            <a:r>
              <a:rPr lang="ko-KR" altLang="en-US" sz="1200" dirty="0" smtClean="0"/>
              <a:t>  세션 처리</a:t>
            </a:r>
            <a:endParaRPr lang="en-US" altLang="ko-KR" sz="1200" dirty="0"/>
          </a:p>
        </p:txBody>
      </p:sp>
      <p:sp>
        <p:nvSpPr>
          <p:cNvPr id="65" name="원통 64"/>
          <p:cNvSpPr/>
          <p:nvPr/>
        </p:nvSpPr>
        <p:spPr>
          <a:xfrm>
            <a:off x="5902050" y="5466686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Accpet</a:t>
            </a:r>
            <a:r>
              <a:rPr lang="en-US" altLang="ko-KR" sz="1200" dirty="0">
                <a:solidFill>
                  <a:schemeClr val="tx1"/>
                </a:solidFill>
              </a:rPr>
              <a:t> Socket </a:t>
            </a:r>
            <a:r>
              <a:rPr lang="en-US" altLang="ko-KR" sz="1200" dirty="0" smtClean="0">
                <a:solidFill>
                  <a:schemeClr val="tx1"/>
                </a:solidFill>
              </a:rPr>
              <a:t>Queue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(list </a:t>
            </a:r>
            <a:r>
              <a:rPr lang="ko-KR" altLang="en-US" sz="1200" dirty="0" smtClean="0">
                <a:solidFill>
                  <a:schemeClr val="tx1"/>
                </a:solidFill>
              </a:rPr>
              <a:t>구조의 </a:t>
            </a:r>
            <a:r>
              <a:rPr lang="en-US" altLang="ko-KR" sz="1200" dirty="0" smtClean="0">
                <a:solidFill>
                  <a:schemeClr val="tx1"/>
                </a:solidFill>
              </a:rPr>
              <a:t>Queue)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66" name="꺾인 연결선 65"/>
          <p:cNvCxnSpPr>
            <a:stCxn id="75" idx="0"/>
            <a:endCxn id="65" idx="2"/>
          </p:cNvCxnSpPr>
          <p:nvPr/>
        </p:nvCxnSpPr>
        <p:spPr>
          <a:xfrm rot="5400000" flipH="1" flipV="1">
            <a:off x="3915706" y="4912544"/>
            <a:ext cx="795182" cy="317750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/>
          <p:nvPr/>
        </p:nvCxnSpPr>
        <p:spPr>
          <a:xfrm>
            <a:off x="7676540" y="6107218"/>
            <a:ext cx="3782371" cy="93529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모서리가 둥근 사각형 설명선 94"/>
          <p:cNvSpPr/>
          <p:nvPr/>
        </p:nvSpPr>
        <p:spPr>
          <a:xfrm>
            <a:off x="14749880" y="5122633"/>
            <a:ext cx="5400600" cy="782173"/>
          </a:xfrm>
          <a:prstGeom prst="wedgeRoundRectCallout">
            <a:avLst>
              <a:gd name="adj1" fmla="val -54418"/>
              <a:gd name="adj2" fmla="val 2575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비어있는 </a:t>
            </a:r>
            <a:r>
              <a:rPr lang="en-US" altLang="ko-KR" sz="1200" dirty="0">
                <a:solidFill>
                  <a:schemeClr val="tx1"/>
                </a:solidFill>
              </a:rPr>
              <a:t>Session</a:t>
            </a:r>
            <a:r>
              <a:rPr lang="ko-KR" altLang="en-US" sz="1200" dirty="0">
                <a:solidFill>
                  <a:schemeClr val="tx1"/>
                </a:solidFill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</a:rPr>
              <a:t>Index </a:t>
            </a:r>
            <a:r>
              <a:rPr lang="ko-KR" altLang="en-US" sz="1200" dirty="0">
                <a:solidFill>
                  <a:schemeClr val="tx1"/>
                </a:solidFill>
              </a:rPr>
              <a:t>보관 </a:t>
            </a:r>
            <a:r>
              <a:rPr lang="ko-KR" altLang="en-US" sz="1200" dirty="0" smtClean="0">
                <a:solidFill>
                  <a:schemeClr val="tx1"/>
                </a:solidFill>
              </a:rPr>
              <a:t>공간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신규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접속자</a:t>
            </a:r>
            <a:r>
              <a:rPr lang="ko-KR" altLang="en-US" sz="1200" dirty="0" smtClean="0">
                <a:solidFill>
                  <a:schemeClr val="tx1"/>
                </a:solidFill>
              </a:rPr>
              <a:t> 처리 시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en-US" altLang="ko-KR" sz="1200" dirty="0">
                <a:solidFill>
                  <a:schemeClr val="tx1"/>
                </a:solidFill>
              </a:rPr>
              <a:t>stack</a:t>
            </a:r>
            <a:r>
              <a:rPr lang="ko-KR" altLang="en-US" sz="1200" dirty="0">
                <a:solidFill>
                  <a:schemeClr val="tx1"/>
                </a:solidFill>
              </a:rPr>
              <a:t>에서 인덱스를 꺼내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해당 인덱스의 배열에 세션 </a:t>
            </a:r>
            <a:r>
              <a:rPr lang="ko-KR" altLang="en-US" sz="1200" dirty="0" smtClean="0">
                <a:solidFill>
                  <a:schemeClr val="tx1"/>
                </a:solidFill>
              </a:rPr>
              <a:t>할당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6" name="꺾인 연결선 95"/>
          <p:cNvCxnSpPr>
            <a:stCxn id="82" idx="2"/>
            <a:endCxn id="29" idx="0"/>
          </p:cNvCxnSpPr>
          <p:nvPr/>
        </p:nvCxnSpPr>
        <p:spPr>
          <a:xfrm rot="10800000" flipV="1">
            <a:off x="12085586" y="6041926"/>
            <a:ext cx="803218" cy="1000583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모서리가 둥근 직사각형 305"/>
          <p:cNvSpPr/>
          <p:nvPr/>
        </p:nvSpPr>
        <p:spPr>
          <a:xfrm>
            <a:off x="2577326" y="12657363"/>
            <a:ext cx="15366142" cy="5920851"/>
          </a:xfrm>
          <a:prstGeom prst="roundRect">
            <a:avLst>
              <a:gd name="adj" fmla="val 2647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94" name="TextBox 293"/>
          <p:cNvSpPr txBox="1"/>
          <p:nvPr/>
        </p:nvSpPr>
        <p:spPr>
          <a:xfrm>
            <a:off x="8926077" y="18034117"/>
            <a:ext cx="3129769" cy="400081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2000" b="1" dirty="0" err="1" smtClean="0"/>
              <a:t>Cplayer</a:t>
            </a:r>
            <a:r>
              <a:rPr lang="en-US" altLang="ko-KR" sz="2000" b="1" dirty="0" smtClean="0"/>
              <a:t> :public </a:t>
            </a:r>
            <a:r>
              <a:rPr lang="en-US" altLang="ko-KR" sz="2000" b="1" dirty="0" err="1" smtClean="0"/>
              <a:t>Csession</a:t>
            </a:r>
            <a:endParaRPr lang="en-US" altLang="ko-KR" sz="2000" b="1" dirty="0" smtClean="0"/>
          </a:p>
        </p:txBody>
      </p:sp>
      <p:sp>
        <p:nvSpPr>
          <p:cNvPr id="304" name="직사각형 303"/>
          <p:cNvSpPr/>
          <p:nvPr/>
        </p:nvSpPr>
        <p:spPr>
          <a:xfrm>
            <a:off x="8197152" y="16778014"/>
            <a:ext cx="458761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게임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컨텐츠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캐릭터 정보 등</a:t>
            </a:r>
            <a:r>
              <a:rPr lang="en-US" altLang="ko-KR" b="1" dirty="0" smtClean="0">
                <a:solidFill>
                  <a:schemeClr val="tx1"/>
                </a:solidFill>
              </a:rPr>
              <a:t>..)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15671137" y="10722079"/>
            <a:ext cx="2496217" cy="6411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OnAuth_Update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18302335" y="10722079"/>
            <a:ext cx="2496217" cy="6411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OnGame_Update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8876895" y="4440232"/>
            <a:ext cx="3228129" cy="307748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CGameServer</a:t>
            </a:r>
            <a:r>
              <a:rPr lang="en-US" altLang="ko-KR" sz="1400" b="1" dirty="0" smtClean="0"/>
              <a:t> : public </a:t>
            </a:r>
            <a:r>
              <a:rPr lang="en-US" altLang="ko-KR" sz="1400" b="1" dirty="0" err="1" smtClean="0"/>
              <a:t>CMMOServer</a:t>
            </a:r>
            <a:endParaRPr lang="en-US" altLang="ko-KR" sz="14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109819" y="12922064"/>
            <a:ext cx="13898900" cy="3580521"/>
          </a:xfrm>
          <a:prstGeom prst="roundRect">
            <a:avLst>
              <a:gd name="adj" fmla="val 2647"/>
            </a:avLst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527942" y="13003547"/>
            <a:ext cx="2031264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500" b="1" dirty="0" err="1" smtClean="0"/>
              <a:t>Csession</a:t>
            </a:r>
            <a:endParaRPr lang="en-US" altLang="ko-KR" sz="1500" b="1" dirty="0" smtClean="0"/>
          </a:p>
          <a:p>
            <a:pPr algn="ctr"/>
            <a:r>
              <a:rPr lang="en-US" altLang="ko-KR" sz="1500" b="1" dirty="0" smtClean="0"/>
              <a:t>(</a:t>
            </a:r>
            <a:r>
              <a:rPr lang="ko-KR" altLang="en-US" sz="1500" b="1" dirty="0" smtClean="0"/>
              <a:t>네트워크의 </a:t>
            </a:r>
            <a:r>
              <a:rPr lang="en-US" altLang="ko-KR" sz="1500" b="1" dirty="0" smtClean="0"/>
              <a:t>Session)</a:t>
            </a:r>
          </a:p>
        </p:txBody>
      </p:sp>
      <p:sp>
        <p:nvSpPr>
          <p:cNvPr id="42" name="원통 41"/>
          <p:cNvSpPr/>
          <p:nvPr/>
        </p:nvSpPr>
        <p:spPr>
          <a:xfrm>
            <a:off x="7422190" y="13685932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Complete </a:t>
            </a:r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en-US" altLang="ko-KR" sz="1200" dirty="0">
                <a:solidFill>
                  <a:schemeClr val="tx1"/>
                </a:solidFill>
              </a:rPr>
              <a:t> Packet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(list </a:t>
            </a:r>
            <a:r>
              <a:rPr lang="ko-KR" altLang="en-US" sz="1200" dirty="0">
                <a:solidFill>
                  <a:schemeClr val="tx1"/>
                </a:solidFill>
              </a:rPr>
              <a:t>구조의 </a:t>
            </a:r>
            <a:r>
              <a:rPr lang="en-US" altLang="ko-KR" sz="1200" dirty="0">
                <a:solidFill>
                  <a:schemeClr val="tx1"/>
                </a:solidFill>
              </a:rPr>
              <a:t>Queue)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원통 59"/>
          <p:cNvSpPr/>
          <p:nvPr/>
        </p:nvSpPr>
        <p:spPr>
          <a:xfrm>
            <a:off x="3436001" y="13700871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Send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LockFree</a:t>
            </a:r>
            <a:r>
              <a:rPr lang="en-US" altLang="ko-KR" sz="1200" dirty="0">
                <a:solidFill>
                  <a:schemeClr val="tx1"/>
                </a:solidFill>
              </a:rPr>
              <a:t>-Queue)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원통 108"/>
          <p:cNvSpPr/>
          <p:nvPr/>
        </p:nvSpPr>
        <p:spPr>
          <a:xfrm>
            <a:off x="5410043" y="13685933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en-US" altLang="ko-KR" sz="1200" dirty="0">
                <a:solidFill>
                  <a:schemeClr val="tx1"/>
                </a:solidFill>
              </a:rPr>
              <a:t>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RingBuffer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3380129" y="15768996"/>
            <a:ext cx="2342692" cy="5049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Disconenct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436001" y="15677891"/>
            <a:ext cx="2342692" cy="5049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SendPacket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Cpacket</a:t>
            </a:r>
            <a:r>
              <a:rPr lang="en-US" altLang="ko-KR" sz="1200" dirty="0" smtClean="0">
                <a:solidFill>
                  <a:schemeClr val="tx1"/>
                </a:solidFill>
              </a:rPr>
              <a:t>*)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27" name="꺾인 연결선 326"/>
          <p:cNvCxnSpPr>
            <a:stCxn id="60" idx="1"/>
            <a:endCxn id="23" idx="2"/>
          </p:cNvCxnSpPr>
          <p:nvPr/>
        </p:nvCxnSpPr>
        <p:spPr>
          <a:xfrm rot="5400000" flipH="1" flipV="1">
            <a:off x="2975911" y="10874742"/>
            <a:ext cx="4167244" cy="148501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꺾인 연결선 330"/>
          <p:cNvCxnSpPr>
            <a:stCxn id="109" idx="1"/>
          </p:cNvCxnSpPr>
          <p:nvPr/>
        </p:nvCxnSpPr>
        <p:spPr>
          <a:xfrm rot="5400000" flipH="1" flipV="1">
            <a:off x="5463515" y="10528690"/>
            <a:ext cx="3984797" cy="2329691"/>
          </a:xfrm>
          <a:prstGeom prst="bentConnector3">
            <a:avLst>
              <a:gd name="adj1" fmla="val 5860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꺾인 연결선 339"/>
          <p:cNvCxnSpPr/>
          <p:nvPr/>
        </p:nvCxnSpPr>
        <p:spPr>
          <a:xfrm rot="5400000" flipH="1" flipV="1">
            <a:off x="9922325" y="8026407"/>
            <a:ext cx="4152306" cy="7166744"/>
          </a:xfrm>
          <a:prstGeom prst="bentConnector3">
            <a:avLst>
              <a:gd name="adj1" fmla="val 3007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모서리가 둥근 직사각형 359"/>
          <p:cNvSpPr/>
          <p:nvPr/>
        </p:nvSpPr>
        <p:spPr>
          <a:xfrm>
            <a:off x="936254" y="4320630"/>
            <a:ext cx="20306256" cy="15985776"/>
          </a:xfrm>
          <a:prstGeom prst="roundRect">
            <a:avLst>
              <a:gd name="adj" fmla="val 264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cxnSp>
        <p:nvCxnSpPr>
          <p:cNvPr id="62" name="꺾인 연결선 61"/>
          <p:cNvCxnSpPr>
            <a:stCxn id="25" idx="0"/>
            <a:endCxn id="82" idx="4"/>
          </p:cNvCxnSpPr>
          <p:nvPr/>
        </p:nvCxnSpPr>
        <p:spPr>
          <a:xfrm rot="16200000" flipV="1">
            <a:off x="16136136" y="4338731"/>
            <a:ext cx="1015007" cy="4421399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8197152" y="18794238"/>
            <a:ext cx="4258283" cy="1145304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언제든 세션에게 </a:t>
            </a:r>
            <a:r>
              <a:rPr lang="en-US" altLang="ko-KR" sz="1500" dirty="0" smtClean="0">
                <a:solidFill>
                  <a:schemeClr val="tx1"/>
                </a:solidFill>
              </a:rPr>
              <a:t>Packet</a:t>
            </a:r>
            <a:r>
              <a:rPr lang="ko-KR" altLang="en-US" sz="1500" dirty="0" smtClean="0">
                <a:solidFill>
                  <a:schemeClr val="tx1"/>
                </a:solidFill>
              </a:rPr>
              <a:t>을 </a:t>
            </a:r>
            <a:r>
              <a:rPr lang="en-US" altLang="ko-KR" sz="1500" dirty="0" smtClean="0">
                <a:solidFill>
                  <a:schemeClr val="tx1"/>
                </a:solidFill>
              </a:rPr>
              <a:t>Send</a:t>
            </a:r>
            <a:r>
              <a:rPr lang="ko-KR" altLang="en-US" sz="1500" dirty="0" smtClean="0">
                <a:solidFill>
                  <a:schemeClr val="tx1"/>
                </a:solidFill>
              </a:rPr>
              <a:t>하거나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할 수 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68" name="꺾인 연결선 67"/>
          <p:cNvCxnSpPr>
            <a:stCxn id="67" idx="1"/>
            <a:endCxn id="35" idx="2"/>
          </p:cNvCxnSpPr>
          <p:nvPr/>
        </p:nvCxnSpPr>
        <p:spPr>
          <a:xfrm rot="10800000">
            <a:off x="4607348" y="16182854"/>
            <a:ext cx="3589805" cy="3184037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35" idx="0"/>
            <a:endCxn id="60" idx="3"/>
          </p:cNvCxnSpPr>
          <p:nvPr/>
        </p:nvCxnSpPr>
        <p:spPr>
          <a:xfrm rot="16200000" flipV="1">
            <a:off x="4110696" y="15181239"/>
            <a:ext cx="702983" cy="29032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사각형 설명선 79"/>
          <p:cNvSpPr/>
          <p:nvPr/>
        </p:nvSpPr>
        <p:spPr>
          <a:xfrm>
            <a:off x="10986945" y="15635828"/>
            <a:ext cx="2019590" cy="558510"/>
          </a:xfrm>
          <a:prstGeom prst="wedgeRoundRectCallout">
            <a:avLst>
              <a:gd name="adj1" fmla="val 61858"/>
              <a:gd name="adj2" fmla="val -55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세션 </a:t>
            </a:r>
            <a:r>
              <a:rPr lang="en-US" altLang="ko-KR" sz="1500" dirty="0" smtClean="0">
                <a:solidFill>
                  <a:schemeClr val="tx1"/>
                </a:solidFill>
              </a:rPr>
              <a:t>Shutdown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8917232" y="11441517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Decoding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86" name="꺾인 연결선 85"/>
          <p:cNvCxnSpPr>
            <a:stCxn id="81" idx="1"/>
          </p:cNvCxnSpPr>
          <p:nvPr/>
        </p:nvCxnSpPr>
        <p:spPr>
          <a:xfrm rot="10800000" flipV="1">
            <a:off x="7904934" y="11663986"/>
            <a:ext cx="1012299" cy="203688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4774311" y="9924362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Encoding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87" name="꺾인 연결선 86"/>
          <p:cNvCxnSpPr>
            <a:stCxn id="67" idx="3"/>
            <a:endCxn id="37" idx="2"/>
          </p:cNvCxnSpPr>
          <p:nvPr/>
        </p:nvCxnSpPr>
        <p:spPr>
          <a:xfrm flipV="1">
            <a:off x="12455435" y="16273958"/>
            <a:ext cx="2096040" cy="309293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624435" y="238268"/>
            <a:ext cx="5256120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3000" b="1" dirty="0" smtClean="0"/>
              <a:t>네트워크 모듈 </a:t>
            </a:r>
            <a:r>
              <a:rPr lang="en-US" altLang="ko-KR" sz="3000" b="1" dirty="0" smtClean="0"/>
              <a:t>- </a:t>
            </a:r>
            <a:r>
              <a:rPr lang="en-US" altLang="ko-KR" sz="3000" b="1" dirty="0" err="1" smtClean="0"/>
              <a:t>MMOServer</a:t>
            </a:r>
            <a:endParaRPr lang="en-US" altLang="ko-KR" sz="3000" dirty="0"/>
          </a:p>
        </p:txBody>
      </p:sp>
      <p:cxnSp>
        <p:nvCxnSpPr>
          <p:cNvPr id="92" name="꺾인 연결선 91"/>
          <p:cNvCxnSpPr>
            <a:stCxn id="76" idx="2"/>
            <a:endCxn id="75" idx="1"/>
          </p:cNvCxnSpPr>
          <p:nvPr/>
        </p:nvCxnSpPr>
        <p:spPr>
          <a:xfrm rot="16200000" flipH="1">
            <a:off x="-927030" y="5860645"/>
            <a:ext cx="3979809" cy="73105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768909" y="5122633"/>
            <a:ext cx="1452579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CMMOServer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네트워크 모듈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2436610" y="1008262"/>
            <a:ext cx="14058081" cy="2477573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2500" b="1" dirty="0" smtClean="0"/>
              <a:t>특징</a:t>
            </a:r>
            <a:endParaRPr lang="en-US" altLang="ko-KR" sz="2500" b="1" dirty="0" smtClean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LockFree</a:t>
            </a:r>
            <a:r>
              <a:rPr lang="ko-KR" altLang="en-US" sz="2000" dirty="0" smtClean="0"/>
              <a:t>구조의 네트워크 모듈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1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네트워크의 </a:t>
            </a:r>
            <a:r>
              <a:rPr lang="en-US" altLang="ko-KR" sz="2000" dirty="0"/>
              <a:t>Session</a:t>
            </a:r>
            <a:r>
              <a:rPr lang="ko-KR" altLang="en-US" sz="2000" dirty="0"/>
              <a:t>과 </a:t>
            </a:r>
            <a:r>
              <a:rPr lang="ko-KR" altLang="en-US" sz="2000" dirty="0" err="1"/>
              <a:t>컨텐츠의</a:t>
            </a:r>
            <a:r>
              <a:rPr lang="ko-KR" altLang="en-US" sz="2000" dirty="0"/>
              <a:t> </a:t>
            </a:r>
            <a:r>
              <a:rPr lang="en-US" altLang="ko-KR" sz="2000" dirty="0"/>
              <a:t>Player</a:t>
            </a:r>
            <a:r>
              <a:rPr lang="ko-KR" altLang="en-US" sz="2000" dirty="0"/>
              <a:t>가 </a:t>
            </a:r>
            <a:r>
              <a:rPr lang="en-US" altLang="ko-KR" sz="2000" dirty="0"/>
              <a:t>1</a:t>
            </a:r>
            <a:r>
              <a:rPr lang="ko-KR" altLang="en-US" sz="2000" dirty="0" smtClean="0"/>
              <a:t>개로 구성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/>
              <a:t>상속 </a:t>
            </a:r>
            <a:r>
              <a:rPr lang="ko-KR" altLang="en-US" sz="2000" dirty="0" smtClean="0"/>
              <a:t>구조</a:t>
            </a:r>
            <a:r>
              <a:rPr lang="en-US" altLang="ko-KR" sz="2000" dirty="0" smtClean="0"/>
              <a:t>)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네트워크와 </a:t>
            </a:r>
            <a:r>
              <a:rPr lang="ko-KR" altLang="en-US" sz="2000" dirty="0" err="1" smtClean="0">
                <a:sym typeface="Wingdings" pitchFamily="2" charset="2"/>
              </a:rPr>
              <a:t>컨텐츠</a:t>
            </a:r>
            <a:r>
              <a:rPr lang="ko-KR" altLang="en-US" sz="2000" dirty="0" smtClean="0">
                <a:sym typeface="Wingdings" pitchFamily="2" charset="2"/>
              </a:rPr>
              <a:t> 간의 </a:t>
            </a:r>
            <a:r>
              <a:rPr lang="ko-KR" altLang="en-US" sz="2000" dirty="0">
                <a:sym typeface="Wingdings" pitchFamily="2" charset="2"/>
              </a:rPr>
              <a:t>통신 </a:t>
            </a:r>
            <a:r>
              <a:rPr lang="ko-KR" altLang="en-US" sz="2000" dirty="0" smtClean="0">
                <a:sym typeface="Wingdings" pitchFamily="2" charset="2"/>
              </a:rPr>
              <a:t>프로토콜 불필요</a:t>
            </a:r>
            <a:endParaRPr lang="en-US" altLang="ko-KR" sz="2000" dirty="0" smtClean="0">
              <a:sym typeface="Wingdings" pitchFamily="2" charset="2"/>
            </a:endParaRPr>
          </a:p>
          <a:p>
            <a:endParaRPr lang="en-US" altLang="ko-KR" sz="1000" dirty="0" smtClean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Auth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스레드와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Game </a:t>
            </a:r>
            <a:r>
              <a:rPr lang="ko-KR" altLang="en-US" sz="2000" dirty="0" err="1" smtClean="0"/>
              <a:t>스레드를</a:t>
            </a:r>
            <a:r>
              <a:rPr lang="ko-KR" altLang="en-US" sz="2000" dirty="0" smtClean="0"/>
              <a:t> 분리해 게임 개발에 적합한 구조</a:t>
            </a:r>
            <a:r>
              <a:rPr lang="en-US" altLang="ko-KR" sz="2000" dirty="0" smtClean="0"/>
              <a:t>.</a:t>
            </a:r>
          </a:p>
          <a:p>
            <a:endParaRPr lang="en-US" altLang="ko-KR" sz="1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모듈 내부에 </a:t>
            </a:r>
            <a:r>
              <a:rPr lang="ko-KR" altLang="en-US" sz="2000" dirty="0" err="1" smtClean="0"/>
              <a:t>컨텐츠</a:t>
            </a:r>
            <a:r>
              <a:rPr lang="ko-KR" altLang="en-US" sz="2000" dirty="0" smtClean="0"/>
              <a:t> 처리 </a:t>
            </a:r>
            <a:r>
              <a:rPr lang="ko-KR" altLang="en-US" sz="2000" dirty="0" err="1" smtClean="0"/>
              <a:t>스레드와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패킷</a:t>
            </a:r>
            <a:r>
              <a:rPr lang="ko-KR" altLang="en-US" sz="2000" dirty="0" smtClean="0"/>
              <a:t> 처리 기능을 포함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49" name="오른쪽 화살표 48"/>
          <p:cNvSpPr/>
          <p:nvPr/>
        </p:nvSpPr>
        <p:spPr>
          <a:xfrm>
            <a:off x="13620079" y="7921030"/>
            <a:ext cx="337713" cy="436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3340303" y="8441845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Session</a:t>
            </a: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모드 변경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9" name="오른쪽 화살표 98"/>
          <p:cNvSpPr/>
          <p:nvPr/>
        </p:nvSpPr>
        <p:spPr>
          <a:xfrm>
            <a:off x="17004455" y="7913324"/>
            <a:ext cx="337713" cy="436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16694096" y="8434139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Session</a:t>
            </a: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모드 변경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04" name="꺾인 연결선 103"/>
          <p:cNvCxnSpPr/>
          <p:nvPr/>
        </p:nvCxnSpPr>
        <p:spPr>
          <a:xfrm rot="5400000" flipH="1" flipV="1">
            <a:off x="8021243" y="9787751"/>
            <a:ext cx="4013993" cy="3782371"/>
          </a:xfrm>
          <a:prstGeom prst="bentConnector3">
            <a:avLst>
              <a:gd name="adj1" fmla="val 3951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아래로 구부러진 화살표 69"/>
          <p:cNvSpPr/>
          <p:nvPr/>
        </p:nvSpPr>
        <p:spPr>
          <a:xfrm>
            <a:off x="13174470" y="6740724"/>
            <a:ext cx="4941401" cy="460348"/>
          </a:xfrm>
          <a:prstGeom prst="curvedDownArrow">
            <a:avLst>
              <a:gd name="adj1" fmla="val 31118"/>
              <a:gd name="adj2" fmla="val 66010"/>
              <a:gd name="adj3" fmla="val 34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6338740" y="6342275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Session</a:t>
            </a: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모드 변경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1621410" y="12745233"/>
            <a:ext cx="3059575" cy="1018360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OnGame_ClinetJoin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OnGame_ClinetLeave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OnGame_Packet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4826531" y="12767337"/>
            <a:ext cx="3059575" cy="1026390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OnAuth_ClinetJoin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OnAuth_ClinetLeave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OnAuth_Packet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4682515" y="14393816"/>
            <a:ext cx="3059575" cy="637016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OnGame_ClientRelease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8" name="꺾인 연결선 87"/>
          <p:cNvCxnSpPr/>
          <p:nvPr/>
        </p:nvCxnSpPr>
        <p:spPr>
          <a:xfrm rot="16200000" flipH="1">
            <a:off x="11352157" y="10675780"/>
            <a:ext cx="3073294" cy="1065612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 rot="16200000" flipH="1">
            <a:off x="13976127" y="10707301"/>
            <a:ext cx="3233711" cy="886360"/>
          </a:xfrm>
          <a:prstGeom prst="bentConnector3">
            <a:avLst>
              <a:gd name="adj1" fmla="val 66607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6200000" flipH="1">
            <a:off x="17411877" y="8087609"/>
            <a:ext cx="1188453" cy="4080485"/>
          </a:xfrm>
          <a:prstGeom prst="bentConnector3">
            <a:avLst>
              <a:gd name="adj1" fmla="val 39009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 rot="16200000" flipH="1">
            <a:off x="14219554" y="8176796"/>
            <a:ext cx="1188453" cy="4080485"/>
          </a:xfrm>
          <a:prstGeom prst="bentConnector3">
            <a:avLst>
              <a:gd name="adj1" fmla="val 52443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25" idx="3"/>
            <a:endCxn id="74" idx="3"/>
          </p:cNvCxnSpPr>
          <p:nvPr/>
        </p:nvCxnSpPr>
        <p:spPr>
          <a:xfrm flipH="1">
            <a:off x="17742090" y="8374125"/>
            <a:ext cx="2408390" cy="6338199"/>
          </a:xfrm>
          <a:prstGeom prst="bentConnector3">
            <a:avLst>
              <a:gd name="adj1" fmla="val -32996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사각형 설명선 71"/>
          <p:cNvSpPr/>
          <p:nvPr/>
        </p:nvSpPr>
        <p:spPr>
          <a:xfrm>
            <a:off x="1946278" y="5231260"/>
            <a:ext cx="2979445" cy="692215"/>
          </a:xfrm>
          <a:prstGeom prst="wedgeRoundRectCallout">
            <a:avLst>
              <a:gd name="adj1" fmla="val 71735"/>
              <a:gd name="adj2" fmla="val 34605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새로운 </a:t>
            </a:r>
            <a:r>
              <a:rPr lang="en-US" altLang="ko-KR" sz="1200" dirty="0" smtClean="0">
                <a:solidFill>
                  <a:schemeClr val="tx1"/>
                </a:solidFill>
              </a:rPr>
              <a:t>socket</a:t>
            </a:r>
            <a:r>
              <a:rPr lang="ko-KR" altLang="en-US" sz="1200" dirty="0" smtClean="0">
                <a:solidFill>
                  <a:schemeClr val="tx1"/>
                </a:solidFill>
              </a:rPr>
              <a:t>을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Auth</a:t>
            </a:r>
            <a:r>
              <a:rPr lang="en-US" altLang="ko-KR" sz="1200" dirty="0" smtClean="0">
                <a:solidFill>
                  <a:schemeClr val="tx1"/>
                </a:solidFill>
              </a:rPr>
              <a:t> Thread</a:t>
            </a:r>
            <a:r>
              <a:rPr lang="ko-KR" altLang="en-US" sz="1200" dirty="0" smtClean="0">
                <a:solidFill>
                  <a:schemeClr val="tx1"/>
                </a:solidFill>
              </a:rPr>
              <a:t>로 전달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모서리가 둥근 사각형 설명선 76"/>
          <p:cNvSpPr/>
          <p:nvPr/>
        </p:nvSpPr>
        <p:spPr>
          <a:xfrm>
            <a:off x="9545285" y="14238038"/>
            <a:ext cx="2264177" cy="692215"/>
          </a:xfrm>
          <a:prstGeom prst="wedgeRoundRectCallout">
            <a:avLst>
              <a:gd name="adj1" fmla="val -62570"/>
              <a:gd name="adj2" fmla="val -24105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dirty="0" err="1" smtClean="0">
                <a:solidFill>
                  <a:schemeClr val="tx1"/>
                </a:solidFill>
              </a:rPr>
              <a:t>Recv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완료된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200" dirty="0" smtClean="0">
                <a:solidFill>
                  <a:schemeClr val="tx1"/>
                </a:solidFill>
              </a:rPr>
              <a:t> 보관 공간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원통 81"/>
          <p:cNvSpPr/>
          <p:nvPr/>
        </p:nvSpPr>
        <p:spPr>
          <a:xfrm>
            <a:off x="12888804" y="5343130"/>
            <a:ext cx="1544135" cy="1397593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Blank Session Index Stack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1200" dirty="0" smtClean="0">
                <a:solidFill>
                  <a:schemeClr val="tx1"/>
                </a:solidFill>
              </a:rPr>
              <a:t>-Stack)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꺾인 연결선 11"/>
          <p:cNvCxnSpPr>
            <a:stCxn id="19" idx="2"/>
            <a:endCxn id="81" idx="0"/>
          </p:cNvCxnSpPr>
          <p:nvPr/>
        </p:nvCxnSpPr>
        <p:spPr>
          <a:xfrm rot="16200000" flipH="1">
            <a:off x="8691154" y="10211056"/>
            <a:ext cx="1740383" cy="720538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6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49022" y="238268"/>
            <a:ext cx="5750230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3000" b="1" dirty="0" smtClean="0"/>
              <a:t>라이브러리 제작 </a:t>
            </a:r>
            <a:r>
              <a:rPr lang="en-US" altLang="ko-KR" sz="3000" b="1" dirty="0" smtClean="0"/>
              <a:t>– </a:t>
            </a:r>
            <a:r>
              <a:rPr lang="ko-KR" altLang="en-US" sz="3000" b="1" dirty="0" err="1" smtClean="0"/>
              <a:t>메모리풀</a:t>
            </a:r>
            <a:r>
              <a:rPr lang="ko-KR" altLang="en-US" sz="3000" b="1" dirty="0" smtClean="0"/>
              <a:t> </a:t>
            </a:r>
            <a:r>
              <a:rPr lang="en-US" altLang="ko-KR" sz="3000" b="1" dirty="0" smtClean="0"/>
              <a:t>TLS</a:t>
            </a:r>
            <a:endParaRPr lang="en-US" altLang="ko-KR" sz="3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36610" y="1008262"/>
            <a:ext cx="5220982" cy="140035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2500" b="1" dirty="0" smtClean="0"/>
              <a:t>특징</a:t>
            </a:r>
            <a:endParaRPr lang="en-US" altLang="ko-KR" sz="2500" b="1" dirty="0" smtClean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Thread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Local Storage</a:t>
            </a:r>
            <a:r>
              <a:rPr lang="ko-KR" altLang="en-US" sz="2000" dirty="0" smtClean="0"/>
              <a:t>를 이용한 </a:t>
            </a:r>
            <a:r>
              <a:rPr lang="ko-KR" altLang="en-US" sz="2000" dirty="0" err="1" smtClean="0"/>
              <a:t>메모리풀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new / delete</a:t>
            </a:r>
            <a:r>
              <a:rPr lang="ko-KR" altLang="en-US" sz="2000" dirty="0" smtClean="0"/>
              <a:t>보다 빠른 속도</a:t>
            </a:r>
            <a:endParaRPr lang="en-US" altLang="ko-KR" sz="2000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9519892" y="2408344"/>
            <a:ext cx="8602354" cy="7744934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65662" y="2480352"/>
            <a:ext cx="2479013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CMemoryPoolTLS</a:t>
            </a:r>
            <a:r>
              <a:rPr lang="en-US" altLang="ko-KR" sz="1400" b="1" dirty="0" smtClean="0"/>
              <a:t> &lt;DATA&gt;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메모리풀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TLS </a:t>
            </a:r>
            <a:r>
              <a:rPr lang="ko-KR" altLang="en-US" sz="1400" dirty="0" smtClean="0"/>
              <a:t>버전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15" name="원통 14"/>
          <p:cNvSpPr/>
          <p:nvPr/>
        </p:nvSpPr>
        <p:spPr>
          <a:xfrm>
            <a:off x="15043873" y="3251488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Memory Pool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구조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431718" y="8275475"/>
            <a:ext cx="2970280" cy="550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DATA*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Alloc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376414" y="4629032"/>
            <a:ext cx="3533596" cy="32443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53832" y="4790475"/>
            <a:ext cx="3533596" cy="32443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89274" y="4960613"/>
            <a:ext cx="1587975" cy="55397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3000" b="1" dirty="0" smtClean="0"/>
              <a:t>Thread</a:t>
            </a:r>
          </a:p>
        </p:txBody>
      </p:sp>
      <p:sp>
        <p:nvSpPr>
          <p:cNvPr id="10" name="원통 9"/>
          <p:cNvSpPr/>
          <p:nvPr/>
        </p:nvSpPr>
        <p:spPr>
          <a:xfrm>
            <a:off x="3389274" y="6328778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Thread Local Storage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(Chuck </a:t>
            </a:r>
            <a:r>
              <a:rPr lang="ko-KR" altLang="en-US" sz="1200" dirty="0" smtClean="0">
                <a:solidFill>
                  <a:schemeClr val="tx1"/>
                </a:solidFill>
              </a:rPr>
              <a:t>보관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956809" y="3034471"/>
            <a:ext cx="3240361" cy="2027043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941429" y="3092487"/>
            <a:ext cx="1101556" cy="461651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algn="ctr"/>
            <a:r>
              <a:rPr lang="en-US" altLang="ko-KR" sz="1200" dirty="0" err="1" smtClean="0"/>
              <a:t>stChuck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노드의</a:t>
            </a:r>
            <a:r>
              <a:rPr lang="ko-KR" altLang="en-US" sz="1200" dirty="0" smtClean="0"/>
              <a:t> 집합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0330049" y="3621354"/>
            <a:ext cx="2448272" cy="1057855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417324" y="3736449"/>
            <a:ext cx="2448272" cy="1057855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431718" y="7211401"/>
            <a:ext cx="2970280" cy="550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Void Free(Data* data)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44" name="모서리가 둥근 사각형 설명선 43"/>
          <p:cNvSpPr/>
          <p:nvPr/>
        </p:nvSpPr>
        <p:spPr>
          <a:xfrm>
            <a:off x="16610078" y="2022069"/>
            <a:ext cx="2176001" cy="692215"/>
          </a:xfrm>
          <a:prstGeom prst="wedgeRoundRectCallout">
            <a:avLst>
              <a:gd name="adj1" fmla="val -60735"/>
              <a:gd name="adj2" fmla="val 10628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Chunk</a:t>
            </a:r>
            <a:r>
              <a:rPr lang="ko-KR" altLang="en-US" sz="1200" dirty="0" smtClean="0">
                <a:solidFill>
                  <a:schemeClr val="tx1"/>
                </a:solidFill>
              </a:rPr>
              <a:t>를 다루는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메모리풀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5" name="모서리가 둥근 사각형 설명선 44"/>
          <p:cNvSpPr/>
          <p:nvPr/>
        </p:nvSpPr>
        <p:spPr>
          <a:xfrm>
            <a:off x="9678117" y="5501883"/>
            <a:ext cx="3303029" cy="504174"/>
          </a:xfrm>
          <a:prstGeom prst="wedgeRoundRectCallout">
            <a:avLst>
              <a:gd name="adj1" fmla="val -13299"/>
              <a:gd name="adj2" fmla="val -11672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Chunk : </a:t>
            </a:r>
            <a:r>
              <a:rPr lang="en-US" altLang="ko-KR" sz="1200" dirty="0" smtClean="0">
                <a:solidFill>
                  <a:schemeClr val="tx1"/>
                </a:solidFill>
              </a:rPr>
              <a:t>N</a:t>
            </a:r>
            <a:r>
              <a:rPr lang="ko-KR" altLang="en-US" sz="1200" dirty="0" smtClean="0">
                <a:solidFill>
                  <a:schemeClr val="tx1"/>
                </a:solidFill>
              </a:rPr>
              <a:t>개의 </a:t>
            </a:r>
            <a:r>
              <a:rPr lang="en-US" altLang="ko-KR" sz="1200" dirty="0" smtClean="0">
                <a:solidFill>
                  <a:schemeClr val="tx1"/>
                </a:solidFill>
              </a:rPr>
              <a:t>Node</a:t>
            </a:r>
            <a:r>
              <a:rPr lang="ko-KR" altLang="en-US" sz="1200" dirty="0" smtClean="0">
                <a:solidFill>
                  <a:schemeClr val="tx1"/>
                </a:solidFill>
              </a:rPr>
              <a:t>로 이루어진 집합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13368764" y="9234912"/>
            <a:ext cx="3741133" cy="844402"/>
          </a:xfrm>
          <a:prstGeom prst="wedgeRoundRectCallout">
            <a:avLst>
              <a:gd name="adj1" fmla="val -51139"/>
              <a:gd name="adj2" fmla="val -8959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TLS</a:t>
            </a:r>
            <a:r>
              <a:rPr lang="ko-KR" altLang="en-US" sz="1200" dirty="0" smtClean="0">
                <a:solidFill>
                  <a:schemeClr val="tx1"/>
                </a:solidFill>
              </a:rPr>
              <a:t>의 </a:t>
            </a:r>
            <a:r>
              <a:rPr lang="en-US" altLang="ko-KR" sz="1200" dirty="0" smtClean="0">
                <a:solidFill>
                  <a:schemeClr val="tx1"/>
                </a:solidFill>
              </a:rPr>
              <a:t>Chuck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확인 후 </a:t>
            </a:r>
            <a:r>
              <a:rPr lang="en-US" altLang="ko-KR" sz="1200" dirty="0" smtClean="0">
                <a:solidFill>
                  <a:schemeClr val="tx1"/>
                </a:solidFill>
              </a:rPr>
              <a:t>Node </a:t>
            </a:r>
            <a:r>
              <a:rPr lang="ko-KR" altLang="en-US" sz="1200" dirty="0" smtClean="0">
                <a:solidFill>
                  <a:schemeClr val="tx1"/>
                </a:solidFill>
              </a:rPr>
              <a:t>반환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Chuck</a:t>
            </a:r>
            <a:r>
              <a:rPr lang="ko-KR" altLang="en-US" sz="1200" dirty="0" smtClean="0">
                <a:solidFill>
                  <a:schemeClr val="tx1"/>
                </a:solidFill>
              </a:rPr>
              <a:t>가 없다면</a:t>
            </a:r>
            <a:r>
              <a:rPr lang="en-US" altLang="ko-KR" sz="1200" dirty="0" smtClean="0">
                <a:solidFill>
                  <a:schemeClr val="tx1"/>
                </a:solidFill>
              </a:rPr>
              <a:t>, Memory Pool</a:t>
            </a:r>
            <a:r>
              <a:rPr lang="ko-KR" altLang="en-US" sz="1200" dirty="0" smtClean="0">
                <a:solidFill>
                  <a:schemeClr val="tx1"/>
                </a:solidFill>
              </a:rPr>
              <a:t>에서 </a:t>
            </a:r>
            <a:r>
              <a:rPr lang="en-US" altLang="ko-KR" sz="1200" dirty="0" smtClean="0">
                <a:solidFill>
                  <a:schemeClr val="tx1"/>
                </a:solidFill>
              </a:rPr>
              <a:t>Chuck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Alloc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7" name="모서리가 둥근 사각형 설명선 46"/>
          <p:cNvSpPr/>
          <p:nvPr/>
        </p:nvSpPr>
        <p:spPr>
          <a:xfrm>
            <a:off x="12981146" y="6130815"/>
            <a:ext cx="2448272" cy="643262"/>
          </a:xfrm>
          <a:prstGeom prst="wedgeRoundRectCallout">
            <a:avLst>
              <a:gd name="adj1" fmla="val -47809"/>
              <a:gd name="adj2" fmla="val 10190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Memory Pool</a:t>
            </a:r>
            <a:r>
              <a:rPr lang="ko-KR" altLang="en-US" sz="1200" dirty="0" smtClean="0">
                <a:solidFill>
                  <a:schemeClr val="tx1"/>
                </a:solidFill>
              </a:rPr>
              <a:t>에 </a:t>
            </a:r>
            <a:r>
              <a:rPr lang="en-US" altLang="ko-KR" sz="1200" dirty="0" smtClean="0">
                <a:solidFill>
                  <a:schemeClr val="tx1"/>
                </a:solidFill>
              </a:rPr>
              <a:t>Chuck </a:t>
            </a:r>
            <a:r>
              <a:rPr lang="ko-KR" altLang="en-US" sz="1200" dirty="0" smtClean="0">
                <a:solidFill>
                  <a:schemeClr val="tx1"/>
                </a:solidFill>
              </a:rPr>
              <a:t>반환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50" name="꺾인 연결선 49"/>
          <p:cNvCxnSpPr/>
          <p:nvPr/>
        </p:nvCxnSpPr>
        <p:spPr>
          <a:xfrm>
            <a:off x="6082224" y="5930068"/>
            <a:ext cx="4349494" cy="155651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/>
          <p:nvPr/>
        </p:nvCxnSpPr>
        <p:spPr>
          <a:xfrm>
            <a:off x="6087428" y="7022575"/>
            <a:ext cx="4349494" cy="1528086"/>
          </a:xfrm>
          <a:prstGeom prst="bentConnector3">
            <a:avLst>
              <a:gd name="adj1" fmla="val 4124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16" idx="2"/>
            <a:endCxn id="10" idx="3"/>
          </p:cNvCxnSpPr>
          <p:nvPr/>
        </p:nvCxnSpPr>
        <p:spPr>
          <a:xfrm rot="5400000" flipH="1">
            <a:off x="7482063" y="4391052"/>
            <a:ext cx="1223031" cy="7646559"/>
          </a:xfrm>
          <a:prstGeom prst="bentConnector3">
            <a:avLst>
              <a:gd name="adj1" fmla="val -57631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37" idx="3"/>
            <a:endCxn id="15" idx="3"/>
          </p:cNvCxnSpPr>
          <p:nvPr/>
        </p:nvCxnSpPr>
        <p:spPr>
          <a:xfrm flipV="1">
            <a:off x="13401998" y="4525525"/>
            <a:ext cx="2522900" cy="296106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endCxn id="16" idx="3"/>
          </p:cNvCxnSpPr>
          <p:nvPr/>
        </p:nvCxnSpPr>
        <p:spPr>
          <a:xfrm rot="5400000">
            <a:off x="12842111" y="5085412"/>
            <a:ext cx="4025136" cy="290536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2436609" y="10441310"/>
            <a:ext cx="1436931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2400" b="1" dirty="0" smtClean="0"/>
              <a:t>New/Delete</a:t>
            </a:r>
            <a:r>
              <a:rPr lang="ko-KR" altLang="en-US" sz="2400" b="1" dirty="0" smtClean="0"/>
              <a:t>와 비교 </a:t>
            </a:r>
            <a:r>
              <a:rPr lang="ko-KR" altLang="en-US" sz="2400" b="1" dirty="0"/>
              <a:t>테스트</a:t>
            </a:r>
            <a:endParaRPr lang="en-US" altLang="ko-KR" sz="2400" b="1" dirty="0"/>
          </a:p>
          <a:p>
            <a:endParaRPr lang="en-US" altLang="ko-KR" sz="1800" dirty="0"/>
          </a:p>
          <a:p>
            <a:pPr marL="342900" indent="-342900">
              <a:buFontTx/>
              <a:buChar char="-"/>
            </a:pPr>
            <a:r>
              <a:rPr lang="en-US" altLang="ko-KR" sz="1800" dirty="0"/>
              <a:t>new, delete, </a:t>
            </a:r>
            <a:r>
              <a:rPr lang="ko-KR" altLang="en-US" sz="1800" dirty="0"/>
              <a:t>메모리 풀 </a:t>
            </a:r>
            <a:r>
              <a:rPr lang="en-US" altLang="ko-KR" sz="1800" dirty="0" err="1"/>
              <a:t>Alloc</a:t>
            </a:r>
            <a:r>
              <a:rPr lang="en-US" altLang="ko-KR" sz="1800" dirty="0"/>
              <a:t>, </a:t>
            </a:r>
            <a:r>
              <a:rPr lang="ko-KR" altLang="en-US" sz="1800" dirty="0"/>
              <a:t>메모리 풀 </a:t>
            </a:r>
            <a:r>
              <a:rPr lang="en-US" altLang="ko-KR" sz="1800" dirty="0"/>
              <a:t>Free</a:t>
            </a:r>
            <a:r>
              <a:rPr lang="ko-KR" altLang="en-US" sz="1800" dirty="0"/>
              <a:t>를 각각 </a:t>
            </a:r>
            <a:r>
              <a:rPr lang="en-US" altLang="ko-KR" sz="1800" dirty="0"/>
              <a:t>1</a:t>
            </a:r>
            <a:r>
              <a:rPr lang="ko-KR" altLang="en-US" sz="1800" dirty="0" err="1"/>
              <a:t>억회</a:t>
            </a:r>
            <a:r>
              <a:rPr lang="ko-KR" altLang="en-US" sz="1800" dirty="0"/>
              <a:t> 테스트 </a:t>
            </a:r>
            <a:r>
              <a:rPr lang="en-US" altLang="ko-KR" sz="1800" dirty="0"/>
              <a:t>(</a:t>
            </a:r>
            <a:r>
              <a:rPr lang="ko-KR" altLang="en-US" sz="1800" dirty="0"/>
              <a:t>직접 제작한 </a:t>
            </a:r>
            <a:r>
              <a:rPr lang="ko-KR" altLang="en-US" sz="1800" dirty="0" err="1"/>
              <a:t>프로파일링</a:t>
            </a:r>
            <a:r>
              <a:rPr lang="ko-KR" altLang="en-US" sz="1800" dirty="0"/>
              <a:t> 라이브러리 사용</a:t>
            </a:r>
            <a:r>
              <a:rPr lang="en-US" altLang="ko-KR" sz="1800" dirty="0"/>
              <a:t>)</a:t>
            </a:r>
          </a:p>
          <a:p>
            <a:pPr marL="342900" indent="-342900">
              <a:buFontTx/>
              <a:buChar char="-"/>
            </a:pPr>
            <a:r>
              <a:rPr lang="en-US" altLang="ko-KR" sz="1800" dirty="0"/>
              <a:t>New </a:t>
            </a:r>
            <a:r>
              <a:rPr lang="ko-KR" altLang="en-US" sz="1800" dirty="0"/>
              <a:t>보다 약 </a:t>
            </a:r>
            <a:r>
              <a:rPr lang="en-US" altLang="ko-KR" sz="1800" dirty="0"/>
              <a:t>5</a:t>
            </a:r>
            <a:r>
              <a:rPr lang="ko-KR" altLang="en-US" sz="1800" dirty="0"/>
              <a:t>배 빠른 </a:t>
            </a:r>
            <a:r>
              <a:rPr lang="en-US" altLang="ko-KR" sz="1800" dirty="0" err="1"/>
              <a:t>Alloc</a:t>
            </a:r>
            <a:r>
              <a:rPr lang="en-US" altLang="ko-KR" sz="1800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sz="1800" dirty="0"/>
              <a:t>Delete</a:t>
            </a:r>
            <a:r>
              <a:rPr lang="ko-KR" altLang="en-US" sz="1800" dirty="0"/>
              <a:t> 보다 약 </a:t>
            </a:r>
            <a:r>
              <a:rPr lang="en-US" altLang="ko-KR" sz="1800" dirty="0"/>
              <a:t>2.5</a:t>
            </a:r>
            <a:r>
              <a:rPr lang="ko-KR" altLang="en-US" sz="1800" dirty="0"/>
              <a:t>배 빠른 </a:t>
            </a:r>
            <a:r>
              <a:rPr lang="en-US" altLang="ko-KR" sz="1800" dirty="0"/>
              <a:t>Free.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28" y="12859741"/>
            <a:ext cx="9663831" cy="750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/>
          <p:cNvSpPr/>
          <p:nvPr/>
        </p:nvSpPr>
        <p:spPr>
          <a:xfrm>
            <a:off x="4963538" y="14185726"/>
            <a:ext cx="1301308" cy="5832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786" y="12859740"/>
            <a:ext cx="9613644" cy="7507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15064954" y="14198252"/>
            <a:ext cx="1301308" cy="5832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사각형 설명선 74"/>
          <p:cNvSpPr/>
          <p:nvPr/>
        </p:nvSpPr>
        <p:spPr>
          <a:xfrm>
            <a:off x="15827511" y="12313517"/>
            <a:ext cx="2030623" cy="546223"/>
          </a:xfrm>
          <a:prstGeom prst="wedgeRoundRectCallout">
            <a:avLst>
              <a:gd name="adj1" fmla="val -37601"/>
              <a:gd name="adj2" fmla="val 303052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마이크로 세컨드 기준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325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05665" y="200765"/>
            <a:ext cx="8971176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3000" b="1" dirty="0" smtClean="0"/>
              <a:t>라이브러리 제작 </a:t>
            </a:r>
            <a:r>
              <a:rPr lang="en-US" altLang="ko-KR" sz="3000" b="1" dirty="0" smtClean="0"/>
              <a:t>– </a:t>
            </a:r>
            <a:r>
              <a:rPr lang="ko-KR" altLang="en-US" sz="3000" b="1" dirty="0" err="1" smtClean="0"/>
              <a:t>락프리</a:t>
            </a:r>
            <a:r>
              <a:rPr lang="ko-KR" altLang="en-US" sz="3000" b="1" dirty="0" smtClean="0"/>
              <a:t> 자료구조</a:t>
            </a:r>
            <a:r>
              <a:rPr lang="en-US" altLang="ko-KR" sz="3000" b="1" dirty="0" smtClean="0"/>
              <a:t>(Queue, Stack)</a:t>
            </a:r>
            <a:endParaRPr lang="en-US" altLang="ko-KR" sz="3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36610" y="1008262"/>
            <a:ext cx="3928770" cy="140035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2500" b="1" dirty="0" smtClean="0"/>
              <a:t>특징</a:t>
            </a:r>
            <a:endParaRPr lang="en-US" altLang="ko-KR" sz="2500" b="1" dirty="0" smtClean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d</a:t>
            </a:r>
            <a:r>
              <a:rPr lang="en-US" altLang="ko-KR" sz="2000" dirty="0" smtClean="0"/>
              <a:t>ouble CAS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기반의 </a:t>
            </a:r>
            <a:r>
              <a:rPr lang="en-US" altLang="ko-KR" sz="2000" dirty="0" err="1" smtClean="0"/>
              <a:t>LockFree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Unique Count </a:t>
            </a:r>
            <a:r>
              <a:rPr lang="ko-KR" altLang="en-US" sz="2000" dirty="0" smtClean="0"/>
              <a:t>사용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41048" y="3064597"/>
            <a:ext cx="8178186" cy="6492884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507933" y="3136605"/>
            <a:ext cx="1836786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CLockFree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&lt;DATA&gt;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락프리</a:t>
            </a:r>
            <a:r>
              <a:rPr lang="ko-KR" altLang="en-US" sz="1400" dirty="0" smtClean="0"/>
              <a:t> 자료구</a:t>
            </a:r>
            <a:r>
              <a:rPr lang="ko-KR" altLang="en-US" sz="1400" dirty="0"/>
              <a:t>조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28" name="원통 27"/>
          <p:cNvSpPr/>
          <p:nvPr/>
        </p:nvSpPr>
        <p:spPr>
          <a:xfrm>
            <a:off x="12365029" y="3907741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Memory Pool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구조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사각형 설명선 38"/>
          <p:cNvSpPr/>
          <p:nvPr/>
        </p:nvSpPr>
        <p:spPr>
          <a:xfrm>
            <a:off x="13931234" y="2678322"/>
            <a:ext cx="2176001" cy="692215"/>
          </a:xfrm>
          <a:prstGeom prst="wedgeRoundRectCallout">
            <a:avLst>
              <a:gd name="adj1" fmla="val -60735"/>
              <a:gd name="adj2" fmla="val 10628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Node</a:t>
            </a:r>
            <a:r>
              <a:rPr lang="ko-KR" altLang="en-US" sz="1200" dirty="0" smtClean="0">
                <a:solidFill>
                  <a:schemeClr val="tx1"/>
                </a:solidFill>
              </a:rPr>
              <a:t>를 다루는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메모리</a:t>
            </a:r>
            <a:r>
              <a:rPr lang="ko-KR" altLang="en-US" sz="1200" dirty="0" err="1">
                <a:solidFill>
                  <a:schemeClr val="tx1"/>
                </a:solidFill>
              </a:rPr>
              <a:t>풀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7891299" y="3907740"/>
            <a:ext cx="2448272" cy="1274037"/>
            <a:chOff x="6984926" y="4154627"/>
            <a:chExt cx="2448272" cy="1274037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6984926" y="4154627"/>
              <a:ext cx="2448272" cy="1274037"/>
            </a:xfrm>
            <a:prstGeom prst="roundRect">
              <a:avLst>
                <a:gd name="adj" fmla="val 4958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endParaRPr lang="en-US" altLang="ko-KR" dirty="0" smtClean="0">
                <a:solidFill>
                  <a:schemeClr val="tx1"/>
                </a:solidFill>
              </a:endParaRP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DATA 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data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LONG64 count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48181" y="4169141"/>
              <a:ext cx="816186" cy="384692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pPr algn="ctr"/>
              <a:r>
                <a:rPr lang="en-US" altLang="ko-KR" b="1" dirty="0" smtClean="0"/>
                <a:t>Node</a:t>
              </a:r>
              <a:endParaRPr lang="en-US" altLang="ko-KR" b="1" dirty="0"/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7633136" y="5478718"/>
            <a:ext cx="2970280" cy="550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데이터 넣기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Enqueue</a:t>
            </a:r>
            <a:r>
              <a:rPr lang="en-US" altLang="ko-KR" sz="1500" dirty="0" smtClean="0">
                <a:solidFill>
                  <a:schemeClr val="tx1"/>
                </a:solidFill>
              </a:rPr>
              <a:t> / Push)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561128" y="8359038"/>
            <a:ext cx="2970280" cy="550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데이터 빼기 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Dequeue</a:t>
            </a:r>
            <a:r>
              <a:rPr lang="en-US" altLang="ko-KR" sz="1500" dirty="0" smtClean="0">
                <a:solidFill>
                  <a:schemeClr val="tx1"/>
                </a:solidFill>
              </a:rPr>
              <a:t> / Pop)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003818" y="5189776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219842" y="5390018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721115" y="5534034"/>
            <a:ext cx="1587975" cy="55397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3000" b="1" dirty="0" smtClean="0"/>
              <a:t>Thread</a:t>
            </a:r>
          </a:p>
        </p:txBody>
      </p:sp>
      <p:grpSp>
        <p:nvGrpSpPr>
          <p:cNvPr id="104" name="그룹 103"/>
          <p:cNvGrpSpPr/>
          <p:nvPr/>
        </p:nvGrpSpPr>
        <p:grpSpPr>
          <a:xfrm>
            <a:off x="7244068" y="6601670"/>
            <a:ext cx="3996768" cy="1101028"/>
            <a:chOff x="6984926" y="4145613"/>
            <a:chExt cx="3996768" cy="1101028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6984926" y="4145613"/>
              <a:ext cx="3996768" cy="1101028"/>
            </a:xfrm>
            <a:prstGeom prst="roundRect">
              <a:avLst>
                <a:gd name="adj" fmla="val 4958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235802" y="4182080"/>
              <a:ext cx="1240983" cy="384692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pPr algn="ctr"/>
              <a:r>
                <a:rPr lang="en-US" altLang="ko-KR" b="1" dirty="0" smtClean="0"/>
                <a:t>Node list</a:t>
              </a:r>
              <a:endParaRPr lang="en-US" altLang="ko-KR" b="1" dirty="0"/>
            </a:p>
          </p:txBody>
        </p:sp>
      </p:grpSp>
      <p:cxnSp>
        <p:nvCxnSpPr>
          <p:cNvPr id="91" name="직선 화살표 연결선 90"/>
          <p:cNvCxnSpPr/>
          <p:nvPr/>
        </p:nvCxnSpPr>
        <p:spPr>
          <a:xfrm>
            <a:off x="8303509" y="7346287"/>
            <a:ext cx="62819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7774071" y="7082791"/>
            <a:ext cx="529438" cy="5269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/>
          <p:cNvSpPr/>
          <p:nvPr/>
        </p:nvSpPr>
        <p:spPr>
          <a:xfrm>
            <a:off x="8931704" y="7082791"/>
            <a:ext cx="529438" cy="5269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화살표 연결선 101"/>
          <p:cNvCxnSpPr/>
          <p:nvPr/>
        </p:nvCxnSpPr>
        <p:spPr>
          <a:xfrm>
            <a:off x="9478266" y="7346287"/>
            <a:ext cx="62819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10106461" y="7082791"/>
            <a:ext cx="529438" cy="5269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화살표 연결선 106"/>
          <p:cNvCxnSpPr>
            <a:stCxn id="51" idx="2"/>
          </p:cNvCxnSpPr>
          <p:nvPr/>
        </p:nvCxnSpPr>
        <p:spPr>
          <a:xfrm flipH="1">
            <a:off x="9115436" y="6029089"/>
            <a:ext cx="2840" cy="609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9116388" y="7702698"/>
            <a:ext cx="0" cy="6563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113"/>
          <p:cNvCxnSpPr>
            <a:stCxn id="28" idx="3"/>
            <a:endCxn id="51" idx="3"/>
          </p:cNvCxnSpPr>
          <p:nvPr/>
        </p:nvCxnSpPr>
        <p:spPr>
          <a:xfrm rot="5400000">
            <a:off x="11638672" y="4146522"/>
            <a:ext cx="572126" cy="2642638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>
            <a:stCxn id="54" idx="3"/>
            <a:endCxn id="28" idx="4"/>
          </p:cNvCxnSpPr>
          <p:nvPr/>
        </p:nvCxnSpPr>
        <p:spPr>
          <a:xfrm flipV="1">
            <a:off x="10531408" y="4544760"/>
            <a:ext cx="3595671" cy="4089464"/>
          </a:xfrm>
          <a:prstGeom prst="bentConnector3">
            <a:avLst>
              <a:gd name="adj1" fmla="val 109587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endCxn id="51" idx="1"/>
          </p:cNvCxnSpPr>
          <p:nvPr/>
        </p:nvCxnSpPr>
        <p:spPr>
          <a:xfrm flipV="1">
            <a:off x="4812127" y="5753904"/>
            <a:ext cx="2821009" cy="652427"/>
          </a:xfrm>
          <a:prstGeom prst="bentConnector3">
            <a:avLst>
              <a:gd name="adj1" fmla="val 4948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74" idx="3"/>
            <a:endCxn id="54" idx="1"/>
          </p:cNvCxnSpPr>
          <p:nvPr/>
        </p:nvCxnSpPr>
        <p:spPr>
          <a:xfrm>
            <a:off x="4812127" y="6707209"/>
            <a:ext cx="2749001" cy="192701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400891" y="9721230"/>
            <a:ext cx="14369313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2400" b="1" dirty="0" smtClean="0"/>
              <a:t>비교 </a:t>
            </a:r>
            <a:r>
              <a:rPr lang="ko-KR" altLang="en-US" sz="2400" b="1" dirty="0"/>
              <a:t>테스트</a:t>
            </a:r>
            <a:endParaRPr lang="en-US" altLang="ko-KR" sz="2400" b="1" dirty="0"/>
          </a:p>
          <a:p>
            <a:endParaRPr lang="en-US" altLang="ko-KR" sz="1800" dirty="0"/>
          </a:p>
          <a:p>
            <a:pPr marL="342900" indent="-342900">
              <a:buFontTx/>
              <a:buChar char="-"/>
            </a:pPr>
            <a:r>
              <a:rPr lang="en-US" altLang="ko-KR" sz="1800" dirty="0" smtClean="0"/>
              <a:t>Critical Section / SRW Lock / </a:t>
            </a:r>
            <a:r>
              <a:rPr lang="en-US" altLang="ko-KR" sz="1800" dirty="0" err="1" smtClean="0"/>
              <a:t>LockFree</a:t>
            </a:r>
            <a:r>
              <a:rPr lang="en-US" altLang="ko-KR" sz="1800" dirty="0" smtClean="0"/>
              <a:t>-Queue</a:t>
            </a:r>
            <a:r>
              <a:rPr lang="ko-KR" altLang="en-US" sz="1800" dirty="0" smtClean="0"/>
              <a:t> 의 </a:t>
            </a:r>
            <a:r>
              <a:rPr lang="en-US" altLang="ko-KR" sz="1800" dirty="0" err="1" smtClean="0"/>
              <a:t>Enqueue</a:t>
            </a:r>
            <a:r>
              <a:rPr lang="en-US" altLang="ko-KR" sz="1800" dirty="0" smtClean="0"/>
              <a:t> / </a:t>
            </a:r>
            <a:r>
              <a:rPr lang="en-US" altLang="ko-KR" sz="1800" dirty="0" err="1" smtClean="0"/>
              <a:t>Dequeue</a:t>
            </a:r>
            <a:r>
              <a:rPr lang="ko-KR" altLang="en-US" sz="1800" dirty="0" smtClean="0"/>
              <a:t> 속도 비교 </a:t>
            </a:r>
            <a:r>
              <a:rPr lang="en-US" altLang="ko-KR" sz="1800" dirty="0"/>
              <a:t>(</a:t>
            </a:r>
            <a:r>
              <a:rPr lang="ko-KR" altLang="en-US" sz="1800" dirty="0"/>
              <a:t>직접 제작한 </a:t>
            </a:r>
            <a:r>
              <a:rPr lang="ko-KR" altLang="en-US" sz="1800" dirty="0" err="1"/>
              <a:t>프로파일링</a:t>
            </a:r>
            <a:r>
              <a:rPr lang="ko-KR" altLang="en-US" sz="1800" dirty="0"/>
              <a:t> 라이브러리 사용</a:t>
            </a:r>
            <a:r>
              <a:rPr lang="en-US" altLang="ko-KR" sz="1800" dirty="0" smtClean="0"/>
              <a:t>)</a:t>
            </a:r>
            <a:endParaRPr lang="en-US" altLang="ko-KR" sz="1800" dirty="0" smtClean="0"/>
          </a:p>
          <a:p>
            <a:pPr marL="342900" indent="-342900">
              <a:buFontTx/>
              <a:buChar char="-"/>
            </a:pPr>
            <a:r>
              <a:rPr lang="ko-KR" altLang="en-US" sz="1800" dirty="0" err="1" smtClean="0"/>
              <a:t>스레드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4</a:t>
            </a:r>
            <a:r>
              <a:rPr lang="ko-KR" altLang="en-US" sz="1800" dirty="0" smtClean="0"/>
              <a:t>개가 각각 </a:t>
            </a:r>
            <a:r>
              <a:rPr lang="en-US" altLang="ko-KR" sz="1800" dirty="0" smtClean="0"/>
              <a:t>100</a:t>
            </a:r>
            <a:r>
              <a:rPr lang="ko-KR" altLang="en-US" sz="1800" dirty="0" smtClean="0"/>
              <a:t>만개의 데이터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총 </a:t>
            </a:r>
            <a:r>
              <a:rPr lang="en-US" altLang="ko-KR" sz="1800" dirty="0" smtClean="0"/>
              <a:t>400</a:t>
            </a:r>
            <a:r>
              <a:rPr lang="ko-KR" altLang="en-US" sz="1800" dirty="0" smtClean="0"/>
              <a:t>만개의 데이터를 </a:t>
            </a:r>
            <a:r>
              <a:rPr lang="en-US" altLang="ko-KR" sz="1800" dirty="0" err="1" smtClean="0"/>
              <a:t>Enqueue</a:t>
            </a:r>
            <a:r>
              <a:rPr lang="en-US" altLang="ko-KR" sz="1800" dirty="0" smtClean="0"/>
              <a:t> / </a:t>
            </a:r>
            <a:r>
              <a:rPr lang="en-US" altLang="ko-KR" sz="1800" dirty="0" err="1" smtClean="0"/>
              <a:t>Dequeue</a:t>
            </a:r>
            <a:endParaRPr lang="en-US" altLang="ko-KR" sz="1800" dirty="0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610" y="12241510"/>
            <a:ext cx="9401833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902" y="15218586"/>
            <a:ext cx="9344904" cy="2279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902" y="18482541"/>
            <a:ext cx="9344904" cy="2286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6327262" y="13537654"/>
            <a:ext cx="1337312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377550" y="16466386"/>
            <a:ext cx="1337312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77550" y="19706678"/>
            <a:ext cx="1337312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사각형 설명선 36"/>
          <p:cNvSpPr/>
          <p:nvPr/>
        </p:nvSpPr>
        <p:spPr>
          <a:xfrm>
            <a:off x="8654554" y="17498094"/>
            <a:ext cx="4392487" cy="1368153"/>
          </a:xfrm>
          <a:prstGeom prst="wedgeRoundRectCallout">
            <a:avLst>
              <a:gd name="adj1" fmla="val -79070"/>
              <a:gd name="adj2" fmla="val 10944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b="1" dirty="0" err="1">
                <a:solidFill>
                  <a:schemeClr val="tx1"/>
                </a:solidFill>
              </a:rPr>
              <a:t>v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s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Critical Section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Enqueue</a:t>
            </a:r>
            <a:r>
              <a:rPr lang="ko-KR" altLang="en-US" sz="1200" dirty="0" smtClean="0">
                <a:solidFill>
                  <a:schemeClr val="tx1"/>
                </a:solidFill>
              </a:rPr>
              <a:t>는 약 </a:t>
            </a:r>
            <a:r>
              <a:rPr lang="en-US" altLang="ko-KR" sz="1200" dirty="0" smtClean="0">
                <a:solidFill>
                  <a:schemeClr val="tx1"/>
                </a:solidFill>
              </a:rPr>
              <a:t>1.7</a:t>
            </a:r>
            <a:r>
              <a:rPr lang="ko-KR" altLang="en-US" sz="1200" dirty="0" smtClean="0">
                <a:solidFill>
                  <a:schemeClr val="tx1"/>
                </a:solidFill>
              </a:rPr>
              <a:t>배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Dequeue</a:t>
            </a:r>
            <a:r>
              <a:rPr lang="ko-KR" altLang="en-US" sz="1200" dirty="0" smtClean="0">
                <a:solidFill>
                  <a:schemeClr val="tx1"/>
                </a:solidFill>
              </a:rPr>
              <a:t>는 약 </a:t>
            </a: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r>
              <a:rPr lang="ko-KR" altLang="en-US" sz="1200" dirty="0" smtClean="0">
                <a:solidFill>
                  <a:schemeClr val="tx1"/>
                </a:solidFill>
              </a:rPr>
              <a:t>배 빠르다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b="1" dirty="0" err="1">
                <a:solidFill>
                  <a:schemeClr val="tx1"/>
                </a:solidFill>
              </a:rPr>
              <a:t>v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s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SRWLock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과 비교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Enqueue</a:t>
            </a:r>
            <a:r>
              <a:rPr lang="ko-KR" altLang="en-US" sz="1200" dirty="0" smtClean="0">
                <a:solidFill>
                  <a:schemeClr val="tx1"/>
                </a:solidFill>
              </a:rPr>
              <a:t>는 비슷하며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Dequeue</a:t>
            </a:r>
            <a:r>
              <a:rPr lang="ko-KR" altLang="en-US" sz="1200" dirty="0" smtClean="0">
                <a:solidFill>
                  <a:schemeClr val="tx1"/>
                </a:solidFill>
              </a:rPr>
              <a:t>는 약 </a:t>
            </a:r>
            <a:r>
              <a:rPr lang="en-US" altLang="ko-KR" sz="1200" dirty="0" smtClean="0">
                <a:solidFill>
                  <a:schemeClr val="tx1"/>
                </a:solidFill>
              </a:rPr>
              <a:t>1.9</a:t>
            </a:r>
            <a:r>
              <a:rPr lang="ko-KR" altLang="en-US" sz="1200" dirty="0" smtClean="0">
                <a:solidFill>
                  <a:schemeClr val="tx1"/>
                </a:solidFill>
              </a:rPr>
              <a:t>배 느리다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36610" y="11761118"/>
            <a:ext cx="22678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&lt;Critical Section&gt;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522902" y="14737177"/>
            <a:ext cx="168988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&lt;SRW Lock&gt;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448422" y="17905461"/>
            <a:ext cx="241001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en-US" altLang="ko-KR" b="1" dirty="0" err="1" smtClean="0"/>
              <a:t>LockFree</a:t>
            </a:r>
            <a:r>
              <a:rPr lang="en-US" altLang="ko-KR" b="1" dirty="0" smtClean="0"/>
              <a:t>-Queue&gt;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7410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39364" y="238268"/>
            <a:ext cx="5537031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3000" b="1" dirty="0" smtClean="0"/>
              <a:t>라이브러리 제작 </a:t>
            </a:r>
            <a:r>
              <a:rPr lang="en-US" altLang="ko-KR" sz="3000" b="1" dirty="0" smtClean="0"/>
              <a:t>– </a:t>
            </a:r>
            <a:r>
              <a:rPr lang="ko-KR" altLang="en-US" sz="3000" b="1" dirty="0" smtClean="0"/>
              <a:t>직렬화 버퍼</a:t>
            </a:r>
            <a:endParaRPr lang="en-US" altLang="ko-KR" sz="3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36610" y="1008262"/>
            <a:ext cx="6652592" cy="170813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2500" b="1" dirty="0" smtClean="0"/>
              <a:t>특징</a:t>
            </a:r>
            <a:endParaRPr lang="en-US" altLang="ko-KR" sz="2500" b="1" dirty="0" smtClean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Byte </a:t>
            </a:r>
            <a:r>
              <a:rPr lang="ko-KR" altLang="en-US" sz="2000" dirty="0" smtClean="0"/>
              <a:t>버퍼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Reference Count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네트워크 모듈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CNetServer</a:t>
            </a:r>
            <a:r>
              <a:rPr lang="en-US" altLang="ko-KR" sz="2000" dirty="0" smtClean="0"/>
              <a:t> / </a:t>
            </a:r>
            <a:r>
              <a:rPr lang="en-US" altLang="ko-KR" sz="2000" dirty="0" err="1" smtClean="0"/>
              <a:t>CMMOServer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종속적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418329" y="3122962"/>
            <a:ext cx="8602354" cy="5662164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83318" y="3194970"/>
            <a:ext cx="1375571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CProtocolBuff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직렬화 버퍼</a:t>
            </a:r>
            <a:r>
              <a:rPr lang="en-US" altLang="ko-KR" sz="1400" dirty="0"/>
              <a:t>)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458888" y="5931274"/>
            <a:ext cx="2970280" cy="550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Static Void Free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dirty="0" err="1">
                <a:solidFill>
                  <a:schemeClr val="tx1"/>
                </a:solidFill>
              </a:rPr>
              <a:t>CProtocolBuf</a:t>
            </a:r>
            <a:r>
              <a:rPr lang="en-US" altLang="ko-KR" sz="1500" dirty="0">
                <a:solidFill>
                  <a:schemeClr val="tx1"/>
                </a:solidFill>
              </a:rPr>
              <a:t>* </a:t>
            </a:r>
            <a:r>
              <a:rPr lang="en-US" altLang="ko-KR" sz="1500" dirty="0" smtClean="0">
                <a:solidFill>
                  <a:schemeClr val="tx1"/>
                </a:solidFill>
              </a:rPr>
              <a:t>data)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458889" y="4779146"/>
            <a:ext cx="2970280" cy="550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Static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CProtocolBuff</a:t>
            </a:r>
            <a:r>
              <a:rPr lang="en-US" altLang="ko-KR" sz="1500" dirty="0" smtClean="0">
                <a:solidFill>
                  <a:schemeClr val="tx1"/>
                </a:solidFill>
              </a:rPr>
              <a:t>*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Alloc</a:t>
            </a:r>
            <a:r>
              <a:rPr lang="en-US" altLang="ko-KR" sz="1500" dirty="0" smtClean="0">
                <a:solidFill>
                  <a:schemeClr val="tx1"/>
                </a:solidFill>
              </a:rPr>
              <a:t>()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813434" y="4491114"/>
            <a:ext cx="2261189" cy="35244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class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정적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멤버 함수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13434" y="5605781"/>
            <a:ext cx="2261189" cy="35244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class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정적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멤버 함수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11" name="원통 10"/>
          <p:cNvSpPr/>
          <p:nvPr/>
        </p:nvSpPr>
        <p:spPr>
          <a:xfrm>
            <a:off x="2893908" y="4665378"/>
            <a:ext cx="1902663" cy="1397593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Static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CMemoryPoolTLS</a:t>
            </a:r>
            <a:r>
              <a:rPr lang="en-US" altLang="ko-KR" sz="1200" dirty="0" smtClean="0">
                <a:solidFill>
                  <a:schemeClr val="tx1"/>
                </a:solidFill>
              </a:rPr>
              <a:t> &lt;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CProtocolBuff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865188" y="6335256"/>
            <a:ext cx="3088185" cy="692215"/>
          </a:xfrm>
          <a:prstGeom prst="wedgeRoundRectCallout">
            <a:avLst>
              <a:gd name="adj1" fmla="val -21256"/>
              <a:gd name="adj2" fmla="val -82422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dirty="0" err="1" smtClean="0">
                <a:solidFill>
                  <a:schemeClr val="tx1"/>
                </a:solidFill>
              </a:rPr>
              <a:t>CProtocolBuff</a:t>
            </a:r>
            <a:r>
              <a:rPr lang="ko-KR" altLang="en-US" sz="1200" dirty="0" smtClean="0">
                <a:solidFill>
                  <a:schemeClr val="tx1"/>
                </a:solidFill>
              </a:rPr>
              <a:t>를 다루는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메모리풀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TLS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714644" y="4385408"/>
            <a:ext cx="2261189" cy="35244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class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정적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멤버 변</a:t>
            </a:r>
            <a:r>
              <a:rPr lang="ko-KR" altLang="en-US" sz="1500" b="1" dirty="0">
                <a:solidFill>
                  <a:schemeClr val="tx1"/>
                </a:solidFill>
              </a:rPr>
              <a:t>수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4269661" y="4046983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4485685" y="4247225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986958" y="4391241"/>
            <a:ext cx="1587975" cy="55397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3000" b="1" dirty="0" smtClean="0"/>
              <a:t>Thread</a:t>
            </a:r>
          </a:p>
        </p:txBody>
      </p:sp>
      <p:cxnSp>
        <p:nvCxnSpPr>
          <p:cNvPr id="21" name="꺾인 연결선 20"/>
          <p:cNvCxnSpPr>
            <a:stCxn id="20" idx="1"/>
            <a:endCxn id="8" idx="3"/>
          </p:cNvCxnSpPr>
          <p:nvPr/>
        </p:nvCxnSpPr>
        <p:spPr>
          <a:xfrm rot="10800000">
            <a:off x="10429169" y="5054332"/>
            <a:ext cx="3840492" cy="30984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endCxn id="7" idx="3"/>
          </p:cNvCxnSpPr>
          <p:nvPr/>
        </p:nvCxnSpPr>
        <p:spPr>
          <a:xfrm rot="10800000" flipV="1">
            <a:off x="10429169" y="5785316"/>
            <a:ext cx="3840493" cy="42114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1" idx="4"/>
            <a:endCxn id="8" idx="1"/>
          </p:cNvCxnSpPr>
          <p:nvPr/>
        </p:nvCxnSpPr>
        <p:spPr>
          <a:xfrm flipV="1">
            <a:off x="4796571" y="5054332"/>
            <a:ext cx="2662318" cy="3098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7" idx="1"/>
          </p:cNvCxnSpPr>
          <p:nvPr/>
        </p:nvCxnSpPr>
        <p:spPr>
          <a:xfrm rot="10800000">
            <a:off x="4796572" y="5564416"/>
            <a:ext cx="2662317" cy="64204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사각형 설명선 32"/>
          <p:cNvSpPr/>
          <p:nvPr/>
        </p:nvSpPr>
        <p:spPr>
          <a:xfrm>
            <a:off x="7475246" y="6881606"/>
            <a:ext cx="3232633" cy="692215"/>
          </a:xfrm>
          <a:prstGeom prst="wedgeRoundRectCallout">
            <a:avLst>
              <a:gd name="adj1" fmla="val -9492"/>
              <a:gd name="adj2" fmla="val -9290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Reference Count 1 </a:t>
            </a:r>
            <a:r>
              <a:rPr lang="ko-KR" altLang="en-US" sz="1200" dirty="0" smtClean="0">
                <a:solidFill>
                  <a:schemeClr val="tx1"/>
                </a:solidFill>
              </a:rPr>
              <a:t>감소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0</a:t>
            </a:r>
            <a:r>
              <a:rPr lang="ko-KR" altLang="en-US" sz="1200" dirty="0" smtClean="0">
                <a:solidFill>
                  <a:schemeClr val="tx1"/>
                </a:solidFill>
              </a:rPr>
              <a:t>이 되면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CMemoryPoolTLS</a:t>
            </a:r>
            <a:r>
              <a:rPr lang="ko-KR" altLang="en-US" sz="1200" dirty="0" smtClean="0">
                <a:solidFill>
                  <a:schemeClr val="tx1"/>
                </a:solidFill>
              </a:rPr>
              <a:t>에 반환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477699" y="7829174"/>
            <a:ext cx="2970280" cy="550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Void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RefAdd</a:t>
            </a:r>
            <a:r>
              <a:rPr lang="en-US" altLang="ko-KR" sz="1500" dirty="0" smtClean="0">
                <a:solidFill>
                  <a:schemeClr val="tx1"/>
                </a:solidFill>
              </a:rPr>
              <a:t>()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endCxn id="37" idx="3"/>
          </p:cNvCxnSpPr>
          <p:nvPr/>
        </p:nvCxnSpPr>
        <p:spPr>
          <a:xfrm rot="10800000" flipV="1">
            <a:off x="10447979" y="6203536"/>
            <a:ext cx="3821682" cy="1900824"/>
          </a:xfrm>
          <a:prstGeom prst="bentConnector3">
            <a:avLst>
              <a:gd name="adj1" fmla="val 4468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사각형 설명선 42"/>
          <p:cNvSpPr/>
          <p:nvPr/>
        </p:nvSpPr>
        <p:spPr>
          <a:xfrm>
            <a:off x="5075206" y="7483066"/>
            <a:ext cx="2016223" cy="692215"/>
          </a:xfrm>
          <a:prstGeom prst="wedgeRoundRectCallout">
            <a:avLst>
              <a:gd name="adj1" fmla="val 62866"/>
              <a:gd name="adj2" fmla="val 2870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smtClean="0">
                <a:solidFill>
                  <a:schemeClr val="tx1"/>
                </a:solidFill>
              </a:rPr>
              <a:t>Reference Count 1 </a:t>
            </a:r>
            <a:r>
              <a:rPr lang="ko-KR" altLang="en-US" sz="1200" dirty="0" smtClean="0">
                <a:solidFill>
                  <a:schemeClr val="tx1"/>
                </a:solidFill>
              </a:rPr>
              <a:t>증가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사각형 설명선 48"/>
          <p:cNvSpPr/>
          <p:nvPr/>
        </p:nvSpPr>
        <p:spPr>
          <a:xfrm>
            <a:off x="7939364" y="3718162"/>
            <a:ext cx="2357929" cy="472277"/>
          </a:xfrm>
          <a:prstGeom prst="wedgeRoundRectCallout">
            <a:avLst>
              <a:gd name="adj1" fmla="val -21343"/>
              <a:gd name="adj2" fmla="val 92875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최초 </a:t>
            </a:r>
            <a:r>
              <a:rPr lang="en-US" altLang="ko-KR" sz="1200" dirty="0" smtClean="0">
                <a:solidFill>
                  <a:schemeClr val="tx1"/>
                </a:solidFill>
              </a:rPr>
              <a:t>Reference Count</a:t>
            </a:r>
            <a:r>
              <a:rPr lang="ko-KR" altLang="en-US" sz="1200" dirty="0" smtClean="0">
                <a:solidFill>
                  <a:schemeClr val="tx1"/>
                </a:solidFill>
              </a:rPr>
              <a:t>는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7533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2383</TotalTime>
  <Words>1132</Words>
  <Application>Microsoft Office PowerPoint</Application>
  <PresentationFormat>사용자 지정</PresentationFormat>
  <Paragraphs>325</Paragraphs>
  <Slides>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615</cp:revision>
  <dcterms:created xsi:type="dcterms:W3CDTF">2019-01-14T04:58:00Z</dcterms:created>
  <dcterms:modified xsi:type="dcterms:W3CDTF">2019-01-18T10:01:42Z</dcterms:modified>
</cp:coreProperties>
</file>