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63" r:id="rId2"/>
    <p:sldId id="264" r:id="rId3"/>
    <p:sldId id="262" r:id="rId4"/>
    <p:sldId id="272" r:id="rId5"/>
    <p:sldId id="256" r:id="rId6"/>
    <p:sldId id="257" r:id="rId7"/>
    <p:sldId id="273" r:id="rId8"/>
    <p:sldId id="284" r:id="rId9"/>
    <p:sldId id="276" r:id="rId10"/>
    <p:sldId id="258" r:id="rId11"/>
    <p:sldId id="268" r:id="rId12"/>
    <p:sldId id="260" r:id="rId13"/>
    <p:sldId id="274" r:id="rId14"/>
    <p:sldId id="266" r:id="rId15"/>
    <p:sldId id="265" r:id="rId16"/>
    <p:sldId id="267" r:id="rId17"/>
    <p:sldId id="269" r:id="rId18"/>
    <p:sldId id="271" r:id="rId19"/>
    <p:sldId id="275" r:id="rId20"/>
    <p:sldId id="281" r:id="rId21"/>
    <p:sldId id="277" r:id="rId22"/>
    <p:sldId id="279" r:id="rId23"/>
    <p:sldId id="282" r:id="rId24"/>
    <p:sldId id="28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ED19-3D8B-4FA9-8E48-CE4C66C4307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58C0-AE9A-4B16-A95D-A0293801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게임 서버 포트폴리오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000" dirty="0" smtClean="0"/>
              <a:t>(‘Battle Snake’ 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1752600"/>
          </a:xfrm>
        </p:spPr>
        <p:txBody>
          <a:bodyPr/>
          <a:lstStyle/>
          <a:p>
            <a:r>
              <a:rPr lang="ko-KR" altLang="en-US" b="1" dirty="0" smtClean="0"/>
              <a:t>송 진규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9108" y="220578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Net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4" y="2004830"/>
            <a:ext cx="960523" cy="47535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7255" y="1340768"/>
            <a:ext cx="7471210" cy="271004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64686" y="174005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0710" y="1797250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45" name="원통 44"/>
          <p:cNvSpPr/>
          <p:nvPr/>
        </p:nvSpPr>
        <p:spPr>
          <a:xfrm>
            <a:off x="3342519" y="1913158"/>
            <a:ext cx="974495" cy="660372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079850" y="780053"/>
            <a:ext cx="3384423" cy="416024"/>
          </a:xfrm>
          <a:prstGeom prst="wedgeRoundRectCallout">
            <a:avLst>
              <a:gd name="adj1" fmla="val 26558"/>
              <a:gd name="adj2" fmla="val 22095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 smtClean="0">
                <a:solidFill>
                  <a:schemeClr val="tx1"/>
                </a:solidFill>
              </a:rPr>
              <a:t>보관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chemeClr val="tx1"/>
                </a:solidFill>
              </a:rPr>
              <a:t>Accept </a:t>
            </a:r>
            <a:r>
              <a:rPr lang="ko-KR" altLang="en-US" sz="800" dirty="0">
                <a:solidFill>
                  <a:schemeClr val="tx1"/>
                </a:solidFill>
              </a:rPr>
              <a:t>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51125" y="18113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67733" y="173660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3757" y="1793807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50" name="직선 화살표 연결선 49"/>
          <p:cNvCxnSpPr>
            <a:stCxn id="45" idx="2"/>
            <a:endCxn id="42" idx="3"/>
          </p:cNvCxnSpPr>
          <p:nvPr/>
        </p:nvCxnSpPr>
        <p:spPr>
          <a:xfrm flipH="1">
            <a:off x="3020870" y="2243344"/>
            <a:ext cx="321649" cy="7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1"/>
            <a:endCxn id="45" idx="4"/>
          </p:cNvCxnSpPr>
          <p:nvPr/>
        </p:nvCxnSpPr>
        <p:spPr>
          <a:xfrm flipH="1">
            <a:off x="4317014" y="2240663"/>
            <a:ext cx="250719" cy="26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4" idx="3"/>
            <a:endCxn id="42" idx="1"/>
          </p:cNvCxnSpPr>
          <p:nvPr/>
        </p:nvCxnSpPr>
        <p:spPr>
          <a:xfrm>
            <a:off x="1068027" y="2242507"/>
            <a:ext cx="296659" cy="1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6627801" y="1749905"/>
            <a:ext cx="1904640" cy="117503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804248" y="1793821"/>
            <a:ext cx="1640164" cy="3693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Network Session </a:t>
            </a:r>
            <a:r>
              <a:rPr lang="en-US" altLang="ko-KR" sz="900" dirty="0" err="1" smtClean="0"/>
              <a:t>struct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stSession</a:t>
            </a:r>
            <a:r>
              <a:rPr lang="en-US" altLang="ko-KR" sz="900" dirty="0" smtClean="0"/>
              <a:t> x </a:t>
            </a:r>
            <a:r>
              <a:rPr lang="ko-KR" altLang="en-US" sz="900" dirty="0" smtClean="0"/>
              <a:t>최대 </a:t>
            </a:r>
            <a:r>
              <a:rPr lang="ko-KR" altLang="en-US" sz="900" dirty="0" err="1" smtClean="0"/>
              <a:t>접속자</a:t>
            </a:r>
            <a:r>
              <a:rPr lang="ko-KR" altLang="en-US" sz="900" dirty="0" smtClean="0"/>
              <a:t> 수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3" name="원통 62"/>
          <p:cNvSpPr/>
          <p:nvPr/>
        </p:nvSpPr>
        <p:spPr>
          <a:xfrm>
            <a:off x="6731669" y="2242003"/>
            <a:ext cx="864667" cy="57749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5994515" y="772378"/>
            <a:ext cx="2975289" cy="431373"/>
          </a:xfrm>
          <a:prstGeom prst="wedgeRoundRectCallout">
            <a:avLst>
              <a:gd name="adj1" fmla="val 13908"/>
              <a:gd name="adj2" fmla="val 187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정적 배열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en-US" altLang="ko-KR" sz="800" dirty="0">
                <a:solidFill>
                  <a:schemeClr val="tx1"/>
                </a:solidFill>
              </a:rPr>
              <a:t>Blank Session Index </a:t>
            </a:r>
            <a:r>
              <a:rPr lang="en-US" altLang="ko-KR" sz="800" dirty="0" smtClean="0">
                <a:solidFill>
                  <a:schemeClr val="tx1"/>
                </a:solidFill>
              </a:rPr>
              <a:t>Stack] </a:t>
            </a:r>
            <a:r>
              <a:rPr lang="ko-KR" altLang="en-US" sz="8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800" dirty="0" smtClean="0">
                <a:solidFill>
                  <a:schemeClr val="tx1"/>
                </a:solidFill>
              </a:rPr>
              <a:t>Session</a:t>
            </a:r>
            <a:r>
              <a:rPr lang="ko-KR" altLang="en-US" sz="800" dirty="0" smtClean="0">
                <a:solidFill>
                  <a:schemeClr val="tx1"/>
                </a:solidFill>
              </a:rPr>
              <a:t>의 </a:t>
            </a:r>
            <a:r>
              <a:rPr lang="en-US" altLang="ko-KR" sz="800" dirty="0" smtClean="0">
                <a:solidFill>
                  <a:schemeClr val="tx1"/>
                </a:solidFill>
              </a:rPr>
              <a:t>Index</a:t>
            </a:r>
            <a:r>
              <a:rPr lang="ko-KR" altLang="en-US" sz="800" dirty="0" smtClean="0">
                <a:solidFill>
                  <a:schemeClr val="tx1"/>
                </a:solidFill>
              </a:rPr>
              <a:t>보관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원통 65"/>
          <p:cNvSpPr/>
          <p:nvPr/>
        </p:nvSpPr>
        <p:spPr>
          <a:xfrm>
            <a:off x="7652324" y="2249033"/>
            <a:ext cx="736099" cy="57046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6785" y="1340768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77255" y="4221088"/>
            <a:ext cx="7471210" cy="1872208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11411" y="5661248"/>
            <a:ext cx="2262095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CContentServer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컨텐츠 파트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4686" y="3861048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61168" y="3874368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51125" y="3874368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7" name="직선 화살표 연결선 76"/>
          <p:cNvCxnSpPr>
            <a:endCxn id="70" idx="0"/>
          </p:cNvCxnSpPr>
          <p:nvPr/>
        </p:nvCxnSpPr>
        <p:spPr>
          <a:xfrm>
            <a:off x="2116457" y="2748162"/>
            <a:ext cx="0" cy="111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82960" y="3180274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3703754" y="2488026"/>
            <a:ext cx="1054872" cy="17178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532524" y="2819496"/>
            <a:ext cx="0" cy="1041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186413" y="3304605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22186" y="4414825"/>
            <a:ext cx="2213374" cy="5263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900" dirty="0" smtClean="0">
                <a:solidFill>
                  <a:schemeClr val="tx1"/>
                </a:solidFill>
              </a:rPr>
              <a:t>Packet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  <a:r>
              <a:rPr lang="ko-KR" altLang="en-US" sz="9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endCxn id="91" idx="2"/>
          </p:cNvCxnSpPr>
          <p:nvPr/>
        </p:nvCxnSpPr>
        <p:spPr>
          <a:xfrm flipV="1">
            <a:off x="6948169" y="4005064"/>
            <a:ext cx="0" cy="481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6252604" y="3609924"/>
            <a:ext cx="1391130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64772" y="3609924"/>
            <a:ext cx="856184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2"/>
          </p:cNvCxnSpPr>
          <p:nvPr/>
        </p:nvCxnSpPr>
        <p:spPr>
          <a:xfrm flipV="1">
            <a:off x="8186729" y="4005064"/>
            <a:ext cx="6135" cy="409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 95"/>
          <p:cNvSpPr/>
          <p:nvPr/>
        </p:nvSpPr>
        <p:spPr>
          <a:xfrm>
            <a:off x="1471136" y="4681735"/>
            <a:ext cx="1285686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 자료구조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382961" y="5661248"/>
            <a:ext cx="2061332" cy="369304"/>
          </a:xfrm>
          <a:prstGeom prst="wedgeRoundRectCallout">
            <a:avLst>
              <a:gd name="adj1" fmla="val -23764"/>
              <a:gd name="adj2" fmla="val -12473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900" dirty="0">
                <a:solidFill>
                  <a:schemeClr val="tx1"/>
                </a:solidFill>
              </a:rPr>
              <a:t>크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파</a:t>
            </a:r>
            <a:r>
              <a:rPr lang="ko-KR" altLang="en-US" sz="900" dirty="0">
                <a:solidFill>
                  <a:schemeClr val="tx1"/>
                </a:solidFill>
              </a:rPr>
              <a:t>트</a:t>
            </a:r>
            <a:r>
              <a:rPr lang="ko-KR" altLang="en-US" sz="900" dirty="0" smtClean="0">
                <a:solidFill>
                  <a:schemeClr val="tx1"/>
                </a:solidFill>
              </a:rPr>
              <a:t>와 컨텐츠 파트는 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9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0" idx="2"/>
            <a:endCxn id="96" idx="1"/>
          </p:cNvCxnSpPr>
          <p:nvPr/>
        </p:nvCxnSpPr>
        <p:spPr>
          <a:xfrm flipH="1">
            <a:off x="2113979" y="4365104"/>
            <a:ext cx="2478" cy="3166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6" idx="4"/>
            <a:endCxn id="74" idx="2"/>
          </p:cNvCxnSpPr>
          <p:nvPr/>
        </p:nvCxnSpPr>
        <p:spPr>
          <a:xfrm flipV="1">
            <a:off x="2756822" y="4378424"/>
            <a:ext cx="1004583" cy="6218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사각형 설명선 105"/>
          <p:cNvSpPr/>
          <p:nvPr/>
        </p:nvSpPr>
        <p:spPr>
          <a:xfrm>
            <a:off x="7716708" y="3295979"/>
            <a:ext cx="936104" cy="187626"/>
          </a:xfrm>
          <a:prstGeom prst="wedgeRoundRectCallout">
            <a:avLst>
              <a:gd name="adj1" fmla="val -25687"/>
              <a:gd name="adj2" fmla="val 1226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7164288" y="2819496"/>
            <a:ext cx="0" cy="790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6493763" y="3212976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6307309" y="2315440"/>
            <a:ext cx="32049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7601" y="220578"/>
            <a:ext cx="1653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3034456"/>
            <a:ext cx="5112568" cy="154667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040" y="3523162"/>
            <a:ext cx="4680520" cy="93259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2406" y="3163120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내부의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항시 루프를 돌기 때문에 </a:t>
            </a:r>
            <a:r>
              <a:rPr lang="en-US" altLang="ko-KR" sz="1000" dirty="0" smtClean="0"/>
              <a:t>CPU </a:t>
            </a:r>
            <a:r>
              <a:rPr lang="ko-KR" altLang="en-US" sz="1000" dirty="0" err="1" smtClean="0"/>
              <a:t>사용율이</a:t>
            </a:r>
            <a:r>
              <a:rPr lang="ko-KR" altLang="en-US" sz="1000" dirty="0" smtClean="0"/>
              <a:t> 높다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Game </a:t>
            </a:r>
            <a:r>
              <a:rPr lang="ko-KR" altLang="en-US" sz="1000" dirty="0" err="1" smtClean="0"/>
              <a:t>스레드에</a:t>
            </a:r>
            <a:r>
              <a:rPr lang="ko-KR" altLang="en-US" sz="1000" dirty="0" smtClean="0"/>
              <a:t> 지정된 프레임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루프 횟수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따라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속도가 결정되며 최대 처리속도 한계가 있음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적용하기 어려운 구조</a:t>
            </a:r>
            <a:endParaRPr lang="en-US" altLang="ko-KR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46" y="4653136"/>
            <a:ext cx="5112568" cy="100811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532" y="5145475"/>
            <a:ext cx="4680520" cy="38753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532" y="4781800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8646" y="1096607"/>
            <a:ext cx="5112568" cy="185421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9532" y="1637426"/>
            <a:ext cx="4680520" cy="12413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532" y="1225272"/>
            <a:ext cx="4582735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네트워크의 </a:t>
            </a:r>
            <a:r>
              <a:rPr lang="en-US" altLang="ko-KR" sz="1000" dirty="0"/>
              <a:t>Session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컨텐츠의</a:t>
            </a:r>
            <a:r>
              <a:rPr lang="ko-KR" altLang="en-US" sz="1000" dirty="0"/>
              <a:t> </a:t>
            </a:r>
            <a:r>
              <a:rPr lang="en-US" altLang="ko-KR" sz="1000" dirty="0"/>
              <a:t>Player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개로 구성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상속 구조</a:t>
            </a:r>
            <a:r>
              <a:rPr lang="en-US" altLang="ko-KR" sz="1000" dirty="0"/>
              <a:t>) </a:t>
            </a: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네트워크 모듈과 </a:t>
            </a:r>
            <a:r>
              <a:rPr lang="ko-KR" altLang="en-US" sz="1000" dirty="0">
                <a:sym typeface="Wingdings" pitchFamily="2" charset="2"/>
              </a:rPr>
              <a:t>컨텐츠 간의 통신 </a:t>
            </a:r>
            <a:r>
              <a:rPr lang="ko-KR" altLang="en-US" sz="1000" dirty="0" smtClean="0">
                <a:sym typeface="Wingdings" pitchFamily="2" charset="2"/>
              </a:rPr>
              <a:t>최소화</a:t>
            </a:r>
            <a:endParaRPr lang="en-US" altLang="ko-KR" sz="10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en-US" altLang="ko-KR" sz="1000" dirty="0"/>
              <a:t>Game </a:t>
            </a:r>
            <a:r>
              <a:rPr lang="ko-KR" altLang="en-US" sz="1000" dirty="0" err="1"/>
              <a:t>스레드를</a:t>
            </a:r>
            <a:r>
              <a:rPr lang="ko-KR" altLang="en-US" sz="1000" dirty="0"/>
              <a:t> 분리해 게임 개발에 적합한 </a:t>
            </a:r>
            <a:r>
              <a:rPr lang="ko-KR" altLang="en-US" sz="1000" dirty="0" smtClean="0"/>
              <a:t>구조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별 모드 지정으로 </a:t>
            </a:r>
            <a:r>
              <a:rPr lang="ko-KR" altLang="en-US" sz="1000" dirty="0" err="1" smtClean="0"/>
              <a:t>스레</a:t>
            </a:r>
            <a:r>
              <a:rPr lang="ko-KR" altLang="en-US" sz="1000" dirty="0" err="1"/>
              <a:t>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동기화 </a:t>
            </a:r>
            <a:r>
              <a:rPr lang="ko-KR" altLang="en-US" sz="1000" dirty="0" smtClean="0"/>
              <a:t>제거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</a:t>
            </a:r>
            <a:r>
              <a:rPr lang="ko-KR" altLang="en-US" sz="1000" dirty="0"/>
              <a:t>내부에 컨텐츠 처리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패킷</a:t>
            </a:r>
            <a:r>
              <a:rPr lang="ko-KR" altLang="en-US" sz="1000" dirty="0"/>
              <a:t> 처리 기능을 포함</a:t>
            </a:r>
            <a:r>
              <a:rPr lang="en-US" altLang="ko-KR" sz="1000" dirty="0"/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91749"/>
            <a:ext cx="225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934981"/>
            <a:ext cx="8712968" cy="235000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6192688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71043" y="620688"/>
            <a:ext cx="2137061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CGameServer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44332" y="971464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520" y="1959476"/>
            <a:ext cx="136815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0169" y="2011254"/>
            <a:ext cx="13315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0864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세션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최초 컨텐츠 로딩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담당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52658" y="201667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81585" y="197818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인게임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세션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28184" y="2035382"/>
            <a:ext cx="12086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Game Thread x 1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06213" y="1979813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종료된 세션 정리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배열 재사용을 위해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>
                <a:solidFill>
                  <a:schemeClr val="tx1"/>
                </a:solidFill>
              </a:rPr>
              <a:t>반환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96336" y="2037013"/>
            <a:ext cx="1314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Release Thread x 1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3920" y="91749"/>
            <a:ext cx="947720" cy="375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>
            <a:stCxn id="93" idx="1"/>
            <a:endCxn id="60" idx="1"/>
          </p:cNvCxnSpPr>
          <p:nvPr/>
        </p:nvCxnSpPr>
        <p:spPr>
          <a:xfrm rot="10800000" flipV="1">
            <a:off x="251520" y="279360"/>
            <a:ext cx="132400" cy="2184172"/>
          </a:xfrm>
          <a:prstGeom prst="bentConnector3">
            <a:avLst>
              <a:gd name="adj1" fmla="val 2465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>
            <a:off x="1872338" y="1260802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Accpet</a:t>
            </a:r>
            <a:r>
              <a:rPr lang="en-US" altLang="ko-KR" sz="700" dirty="0">
                <a:solidFill>
                  <a:schemeClr val="tx1"/>
                </a:solidFill>
              </a:rPr>
              <a:t> Socket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420" y="204659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2832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2338" y="2016676"/>
            <a:ext cx="11874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Send Thread x </a:t>
            </a:r>
            <a:r>
              <a:rPr lang="en-US" altLang="ko-KR" sz="900" b="1" dirty="0" smtClean="0"/>
              <a:t>1</a:t>
            </a:r>
            <a:endParaRPr lang="en-US" altLang="ko-KR" sz="900" b="1" dirty="0"/>
          </a:p>
        </p:txBody>
      </p:sp>
      <p:cxnSp>
        <p:nvCxnSpPr>
          <p:cNvPr id="103" name="꺾인 연결선 102"/>
          <p:cNvCxnSpPr>
            <a:stCxn id="60" idx="0"/>
            <a:endCxn id="99" idx="2"/>
          </p:cNvCxnSpPr>
          <p:nvPr/>
        </p:nvCxnSpPr>
        <p:spPr>
          <a:xfrm rot="5400000" flipH="1" flipV="1">
            <a:off x="1214646" y="1301784"/>
            <a:ext cx="378643" cy="9367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9" idx="4"/>
            <a:endCxn id="80" idx="0"/>
          </p:cNvCxnSpPr>
          <p:nvPr/>
        </p:nvCxnSpPr>
        <p:spPr>
          <a:xfrm>
            <a:off x="2872596" y="1580833"/>
            <a:ext cx="2401801" cy="3786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사각형 설명선 104"/>
          <p:cNvSpPr/>
          <p:nvPr/>
        </p:nvSpPr>
        <p:spPr>
          <a:xfrm>
            <a:off x="563147" y="824737"/>
            <a:ext cx="1965538" cy="346108"/>
          </a:xfrm>
          <a:prstGeom prst="wedgeRoundRectCallout">
            <a:avLst>
              <a:gd name="adj1" fmla="val 33206"/>
              <a:gd name="adj2" fmla="val 8196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800" dirty="0" smtClean="0">
                <a:solidFill>
                  <a:schemeClr val="tx1"/>
                </a:solidFill>
              </a:rPr>
              <a:t>socket</a:t>
            </a:r>
            <a:r>
              <a:rPr lang="ko-KR" altLang="en-US" sz="800" dirty="0" smtClean="0">
                <a:solidFill>
                  <a:schemeClr val="tx1"/>
                </a:solidFill>
              </a:rPr>
              <a:t>을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800" dirty="0" smtClean="0">
                <a:solidFill>
                  <a:schemeClr val="tx1"/>
                </a:solidFill>
              </a:rPr>
              <a:t> Thread</a:t>
            </a:r>
            <a:r>
              <a:rPr lang="ko-KR" altLang="en-US" sz="8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원통 105"/>
          <p:cNvSpPr/>
          <p:nvPr/>
        </p:nvSpPr>
        <p:spPr>
          <a:xfrm>
            <a:off x="6345237" y="1144518"/>
            <a:ext cx="974495" cy="591450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5" idx="0"/>
            <a:endCxn id="106" idx="4"/>
          </p:cNvCxnSpPr>
          <p:nvPr/>
        </p:nvCxnSpPr>
        <p:spPr>
          <a:xfrm rot="16200000" flipV="1">
            <a:off x="7476066" y="1283909"/>
            <a:ext cx="539570" cy="8522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6" idx="2"/>
          </p:cNvCxnSpPr>
          <p:nvPr/>
        </p:nvCxnSpPr>
        <p:spPr>
          <a:xfrm rot="10800000" flipV="1">
            <a:off x="5404733" y="1440243"/>
            <a:ext cx="940504" cy="519232"/>
          </a:xfrm>
          <a:prstGeom prst="bentConnector3">
            <a:avLst>
              <a:gd name="adj1" fmla="val 1002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사각형 설명선 108"/>
          <p:cNvSpPr/>
          <p:nvPr/>
        </p:nvSpPr>
        <p:spPr>
          <a:xfrm>
            <a:off x="6275938" y="604421"/>
            <a:ext cx="2640795" cy="494141"/>
          </a:xfrm>
          <a:prstGeom prst="wedgeRoundRectCallout">
            <a:avLst>
              <a:gd name="adj1" fmla="val -30098"/>
              <a:gd name="adj2" fmla="val 6907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>
                <a:solidFill>
                  <a:schemeClr val="tx1"/>
                </a:solidFill>
              </a:rPr>
              <a:t>보관 </a:t>
            </a:r>
            <a:r>
              <a:rPr lang="ko-KR" altLang="en-US" sz="800" dirty="0" smtClean="0">
                <a:solidFill>
                  <a:schemeClr val="tx1"/>
                </a:solidFill>
              </a:rPr>
              <a:t>공간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신규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>
            <a:off x="5890471" y="2346807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748922" y="257776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2" name="오른쪽 화살표 111"/>
          <p:cNvSpPr/>
          <p:nvPr/>
        </p:nvSpPr>
        <p:spPr>
          <a:xfrm>
            <a:off x="7296127" y="2355432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70944" y="256490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아래로 구부러진 화살표 113"/>
          <p:cNvSpPr/>
          <p:nvPr/>
        </p:nvSpPr>
        <p:spPr>
          <a:xfrm>
            <a:off x="5684024" y="1800762"/>
            <a:ext cx="2470700" cy="230174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32384" y="182018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39552" y="4005064"/>
            <a:ext cx="7713912" cy="2592288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87624" y="4077071"/>
            <a:ext cx="6408712" cy="189298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23804" y="5569562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34572" y="6381328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120" name="원통 119"/>
          <p:cNvSpPr/>
          <p:nvPr/>
        </p:nvSpPr>
        <p:spPr>
          <a:xfrm>
            <a:off x="3292890" y="4509120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Complete </a:t>
            </a:r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(list </a:t>
            </a:r>
            <a:r>
              <a:rPr lang="ko-KR" altLang="en-US" sz="700" dirty="0">
                <a:solidFill>
                  <a:schemeClr val="tx1"/>
                </a:solidFill>
              </a:rPr>
              <a:t>구조의 </a:t>
            </a:r>
            <a:r>
              <a:rPr lang="en-US" altLang="ko-KR" sz="700" dirty="0">
                <a:solidFill>
                  <a:schemeClr val="tx1"/>
                </a:solidFill>
              </a:rPr>
              <a:t>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원통 120"/>
          <p:cNvSpPr/>
          <p:nvPr/>
        </p:nvSpPr>
        <p:spPr>
          <a:xfrm>
            <a:off x="1260676" y="4498941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2" name="원통 121"/>
          <p:cNvSpPr/>
          <p:nvPr/>
        </p:nvSpPr>
        <p:spPr>
          <a:xfrm>
            <a:off x="2280148" y="4505236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70286" y="5308004"/>
            <a:ext cx="850891" cy="3532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56176" y="5437003"/>
            <a:ext cx="918064" cy="2962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()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4932040" y="5459743"/>
            <a:ext cx="936104" cy="279255"/>
          </a:xfrm>
          <a:prstGeom prst="wedgeRoundRectCallout">
            <a:avLst>
              <a:gd name="adj1" fmla="val 78354"/>
              <a:gd name="adj2" fmla="val 18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사각형 설명선 127"/>
          <p:cNvSpPr/>
          <p:nvPr/>
        </p:nvSpPr>
        <p:spPr>
          <a:xfrm>
            <a:off x="4403145" y="4739076"/>
            <a:ext cx="1296631" cy="346108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9" name="꺾인 연결선 128"/>
          <p:cNvCxnSpPr>
            <a:stCxn id="121" idx="1"/>
            <a:endCxn id="72" idx="2"/>
          </p:cNvCxnSpPr>
          <p:nvPr/>
        </p:nvCxnSpPr>
        <p:spPr>
          <a:xfrm rot="5400000" flipH="1" flipV="1">
            <a:off x="1295523" y="3400387"/>
            <a:ext cx="1531353" cy="665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545916" y="3675939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 131"/>
          <p:cNvCxnSpPr>
            <a:stCxn id="122" idx="1"/>
          </p:cNvCxnSpPr>
          <p:nvPr/>
        </p:nvCxnSpPr>
        <p:spPr>
          <a:xfrm rot="5400000" flipH="1" flipV="1">
            <a:off x="2322563" y="3479934"/>
            <a:ext cx="1450532" cy="6000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3707904" y="3054704"/>
            <a:ext cx="0" cy="144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3437124" y="3350816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 135"/>
          <p:cNvCxnSpPr/>
          <p:nvPr/>
        </p:nvCxnSpPr>
        <p:spPr>
          <a:xfrm rot="5400000" flipH="1" flipV="1">
            <a:off x="3730946" y="3196832"/>
            <a:ext cx="1541532" cy="1099497"/>
          </a:xfrm>
          <a:prstGeom prst="bentConnector3">
            <a:avLst>
              <a:gd name="adj1" fmla="val 4384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5400000" flipH="1" flipV="1">
            <a:off x="4816291" y="2290548"/>
            <a:ext cx="1522826" cy="2986806"/>
          </a:xfrm>
          <a:prstGeom prst="bentConnector3">
            <a:avLst>
              <a:gd name="adj1" fmla="val 41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347864" y="6032373"/>
            <a:ext cx="2290258" cy="348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언제든 세션에게 </a:t>
            </a:r>
            <a:r>
              <a:rPr lang="en-US" altLang="ko-KR" sz="800" dirty="0">
                <a:solidFill>
                  <a:schemeClr val="tx1"/>
                </a:solidFill>
              </a:rPr>
              <a:t>Packet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Send</a:t>
            </a:r>
            <a:r>
              <a:rPr lang="ko-KR" altLang="en-US" sz="800" dirty="0">
                <a:solidFill>
                  <a:schemeClr val="tx1"/>
                </a:solidFill>
              </a:rPr>
              <a:t>하거나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Disconenct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할 수 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125284" y="4054212"/>
            <a:ext cx="1903100" cy="1001817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OnGame_ClinetJoin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156176" y="5139400"/>
            <a:ext cx="1832801" cy="2338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55" name="꺾인 연결선 154"/>
          <p:cNvCxnSpPr>
            <a:stCxn id="85" idx="3"/>
            <a:endCxn id="147" idx="3"/>
          </p:cNvCxnSpPr>
          <p:nvPr/>
        </p:nvCxnSpPr>
        <p:spPr>
          <a:xfrm flipH="1">
            <a:off x="7988977" y="2483869"/>
            <a:ext cx="848747" cy="2772439"/>
          </a:xfrm>
          <a:prstGeom prst="bentConnector3">
            <a:avLst>
              <a:gd name="adj1" fmla="val -26934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412124" y="3140968"/>
            <a:ext cx="1248108" cy="485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OnAuth_Update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OnGame_Update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144" idx="1"/>
            <a:endCxn id="123" idx="2"/>
          </p:cNvCxnSpPr>
          <p:nvPr/>
        </p:nvCxnSpPr>
        <p:spPr>
          <a:xfrm rot="10800000">
            <a:off x="1695732" y="5661249"/>
            <a:ext cx="1652132" cy="54560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44" idx="3"/>
            <a:endCxn id="125" idx="2"/>
          </p:cNvCxnSpPr>
          <p:nvPr/>
        </p:nvCxnSpPr>
        <p:spPr>
          <a:xfrm flipV="1">
            <a:off x="5638122" y="5733256"/>
            <a:ext cx="977086" cy="4735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46" idx="1"/>
          </p:cNvCxnSpPr>
          <p:nvPr/>
        </p:nvCxnSpPr>
        <p:spPr>
          <a:xfrm rot="16200000" flipH="1">
            <a:off x="4852262" y="3282099"/>
            <a:ext cx="1568826" cy="977217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16200000" flipH="1">
            <a:off x="6414303" y="3520253"/>
            <a:ext cx="10679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80" idx="2"/>
            <a:endCxn id="158" idx="1"/>
          </p:cNvCxnSpPr>
          <p:nvPr/>
        </p:nvCxnSpPr>
        <p:spPr>
          <a:xfrm rot="16200000" flipH="1">
            <a:off x="5135164" y="3106820"/>
            <a:ext cx="416192" cy="137727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58" idx="3"/>
          </p:cNvCxnSpPr>
          <p:nvPr/>
        </p:nvCxnSpPr>
        <p:spPr>
          <a:xfrm rot="5400000">
            <a:off x="6570318" y="3077842"/>
            <a:ext cx="395852" cy="216024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V="1">
            <a:off x="1691680" y="5062324"/>
            <a:ext cx="0" cy="245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49092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6366" y="2016676"/>
            <a:ext cx="12916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</p:spTree>
    <p:extLst>
      <p:ext uri="{BB962C8B-B14F-4D97-AF65-F5344CB8AC3E}">
        <p14:creationId xmlns:p14="http://schemas.microsoft.com/office/powerpoint/2010/main" val="1408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컨텐츠 서버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482072"/>
            <a:ext cx="8928992" cy="6187288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468" y="292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2079266"/>
            <a:ext cx="5112568" cy="185379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0040" y="2600909"/>
            <a:ext cx="4680520" cy="118813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2406" y="2207930"/>
            <a:ext cx="4752529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서로 다른 구조를 가진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개의 채팅서버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다른 구조를 가진 채팅서버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단일 </a:t>
            </a: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스레드는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Update</a:t>
            </a:r>
            <a:r>
              <a:rPr lang="ko-KR" altLang="en-US" sz="1000" dirty="0" err="1" smtClean="0"/>
              <a:t>스레드에게</a:t>
            </a:r>
            <a:r>
              <a:rPr lang="ko-KR" altLang="en-US" sz="1000" dirty="0" smtClean="0"/>
              <a:t> 일감을 전달하고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처리는 단일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스레드에서</a:t>
            </a:r>
            <a:r>
              <a:rPr lang="ko-KR" altLang="en-US" sz="1000" dirty="0" smtClean="0"/>
              <a:t> 처리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※ </a:t>
            </a:r>
            <a:r>
              <a:rPr lang="ko-KR" altLang="en-US" sz="1000" b="1" dirty="0" smtClean="0"/>
              <a:t>최종 라이브는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구조의 채팅서버를 사용했으며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단일 </a:t>
            </a: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구조는 연습 및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구조와 성능 비교 용도</a:t>
            </a:r>
            <a:endParaRPr lang="en-US" altLang="ko-KR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1" y="801115"/>
            <a:ext cx="5112568" cy="113413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2407" y="1284830"/>
            <a:ext cx="4680520" cy="4977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407" y="886650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Net </a:t>
            </a:r>
            <a:r>
              <a:rPr lang="ko-KR" altLang="en-US" sz="1000" dirty="0" smtClean="0"/>
              <a:t>서버를 상속받는 채팅서버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채팅서버 제작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953655"/>
            <a:ext cx="7471210" cy="332429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27930" y="73335"/>
            <a:ext cx="387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Worker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04762" y="5735096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698733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692696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593615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606935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606935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1183275" y="387031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3714191" y="4326576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432116" y="3443924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93192" y="544876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62624" y="5409453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982" y="536932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085681" y="5426543"/>
            <a:ext cx="1029421" cy="2308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Player 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x n</a:t>
            </a:r>
            <a:endParaRPr lang="en-US" altLang="ko-KR" sz="900" dirty="0"/>
          </a:p>
        </p:txBody>
      </p:sp>
      <p:cxnSp>
        <p:nvCxnSpPr>
          <p:cNvPr id="113" name="꺾인 연결선 112"/>
          <p:cNvCxnSpPr>
            <a:stCxn id="93" idx="1"/>
            <a:endCxn id="58" idx="2"/>
          </p:cNvCxnSpPr>
          <p:nvPr/>
        </p:nvCxnSpPr>
        <p:spPr>
          <a:xfrm rot="5400000" flipH="1" flipV="1">
            <a:off x="1327283" y="3368127"/>
            <a:ext cx="772641" cy="231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458404" y="4509410"/>
            <a:ext cx="3065" cy="8599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1098364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980728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5496" y="1252146"/>
            <a:ext cx="852247" cy="346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887743" y="1422040"/>
            <a:ext cx="210621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113677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106200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1119200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652168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758800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926096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153515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사각형 설명선 184"/>
          <p:cNvSpPr/>
          <p:nvPr/>
        </p:nvSpPr>
        <p:spPr>
          <a:xfrm>
            <a:off x="2137008" y="3913999"/>
            <a:ext cx="1977000" cy="316024"/>
          </a:xfrm>
          <a:prstGeom prst="wedgeRoundRectCallout">
            <a:avLst>
              <a:gd name="adj1" fmla="val 35067"/>
              <a:gd name="adj2" fmla="val 796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네트워크로부터 받은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기준으로 </a:t>
            </a:r>
            <a:r>
              <a:rPr lang="en-US" altLang="ko-KR" sz="900" dirty="0" smtClean="0">
                <a:solidFill>
                  <a:schemeClr val="tx1"/>
                </a:solidFill>
              </a:rPr>
              <a:t>Player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/>
          <p:nvPr/>
        </p:nvCxnSpPr>
        <p:spPr>
          <a:xfrm rot="16200000" flipH="1">
            <a:off x="2524395" y="2535735"/>
            <a:ext cx="1228905" cy="2352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16200000" flipV="1">
            <a:off x="3521034" y="3364870"/>
            <a:ext cx="1215585" cy="707827"/>
          </a:xfrm>
          <a:prstGeom prst="bentConnector3">
            <a:avLst>
              <a:gd name="adj1" fmla="val 620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59" idx="3"/>
            <a:endCxn id="93" idx="3"/>
          </p:cNvCxnSpPr>
          <p:nvPr/>
        </p:nvCxnSpPr>
        <p:spPr>
          <a:xfrm flipH="1">
            <a:off x="1597738" y="2858963"/>
            <a:ext cx="2676914" cy="1650447"/>
          </a:xfrm>
          <a:prstGeom prst="bentConnector4">
            <a:avLst>
              <a:gd name="adj1" fmla="val -21108"/>
              <a:gd name="adj2" fmla="val 1368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모서리가 둥근 직사각형 210"/>
          <p:cNvSpPr/>
          <p:nvPr/>
        </p:nvSpPr>
        <p:spPr>
          <a:xfrm>
            <a:off x="5246871" y="4448555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60" idx="2"/>
            <a:endCxn id="99" idx="0"/>
          </p:cNvCxnSpPr>
          <p:nvPr/>
        </p:nvCxnSpPr>
        <p:spPr>
          <a:xfrm>
            <a:off x="6156128" y="3110991"/>
            <a:ext cx="0" cy="332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아래쪽 화살표 216"/>
          <p:cNvSpPr/>
          <p:nvPr/>
        </p:nvSpPr>
        <p:spPr>
          <a:xfrm>
            <a:off x="6066916" y="4119803"/>
            <a:ext cx="216024" cy="25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6699456" y="4075596"/>
            <a:ext cx="1977000" cy="316024"/>
          </a:xfrm>
          <a:prstGeom prst="wedgeRoundRectCallout">
            <a:avLst>
              <a:gd name="adj1" fmla="val -59182"/>
              <a:gd name="adj2" fmla="val 52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4844222" y="4499320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4842780" y="483229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809639"/>
            <a:ext cx="7471210" cy="378771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7822" y="6183327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554717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548680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449599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462919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462919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3851920" y="587727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4813893" y="5877272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27004" y="4576451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098364" y="773968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836712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0252" y="1108130"/>
            <a:ext cx="852247" cy="3465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942499" y="1278024"/>
            <a:ext cx="155865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992761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975184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508152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614784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782080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009499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330971" y="5910102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아래쪽 화살표 216"/>
          <p:cNvSpPr/>
          <p:nvPr/>
        </p:nvSpPr>
        <p:spPr>
          <a:xfrm>
            <a:off x="7020272" y="5229200"/>
            <a:ext cx="216024" cy="589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7488431" y="5374561"/>
            <a:ext cx="1476057" cy="316024"/>
          </a:xfrm>
          <a:prstGeom prst="wedgeRoundRectCallout">
            <a:avLst>
              <a:gd name="adj1" fmla="val -43403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5928322" y="5960867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926880" y="6293841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64751" y="73335"/>
            <a:ext cx="4471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</a:t>
            </a:r>
            <a:r>
              <a:rPr lang="en-US" altLang="ko-KR" sz="2000" b="1" dirty="0" smtClean="0"/>
              <a:t>Update </a:t>
            </a:r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44" name="원통 43"/>
          <p:cNvSpPr/>
          <p:nvPr/>
        </p:nvSpPr>
        <p:spPr>
          <a:xfrm>
            <a:off x="1170070" y="4086170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일감 구조체 관리 </a:t>
            </a:r>
            <a:r>
              <a:rPr lang="ko-KR" altLang="en-US" sz="700" dirty="0" smtClean="0">
                <a:solidFill>
                  <a:schemeClr val="tx1"/>
                </a:solidFill>
              </a:rPr>
              <a:t>메모리 풀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MemoryPool</a:t>
            </a:r>
            <a:r>
              <a:rPr lang="en-US" altLang="ko-KR" sz="700" dirty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50967" y="529548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17988" y="524686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70566" y="5204720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일감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900" dirty="0" smtClean="0">
                <a:solidFill>
                  <a:schemeClr val="tx1"/>
                </a:solidFill>
              </a:rPr>
              <a:t> x n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70070" y="3374842"/>
            <a:ext cx="2389652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스레드에게</a:t>
            </a:r>
            <a:r>
              <a:rPr lang="ko-KR" altLang="en-US" sz="900" dirty="0" smtClean="0">
                <a:solidFill>
                  <a:schemeClr val="tx1"/>
                </a:solidFill>
              </a:rPr>
              <a:t> 전달할 일감 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60" idx="2"/>
            <a:endCxn id="53" idx="3"/>
          </p:cNvCxnSpPr>
          <p:nvPr/>
        </p:nvCxnSpPr>
        <p:spPr>
          <a:xfrm rot="5400000">
            <a:off x="4555207" y="1971490"/>
            <a:ext cx="605437" cy="25964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893300" y="3769982"/>
            <a:ext cx="1656184" cy="1604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일감 큐에 있는 일감 처리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11455" y="3864195"/>
            <a:ext cx="10070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Update Thread</a:t>
            </a:r>
            <a:endParaRPr lang="en-US" altLang="ko-KR" sz="900" b="1" dirty="0"/>
          </a:p>
        </p:txBody>
      </p:sp>
      <p:sp>
        <p:nvSpPr>
          <p:cNvPr id="69" name="원통 68"/>
          <p:cNvSpPr/>
          <p:nvPr/>
        </p:nvSpPr>
        <p:spPr>
          <a:xfrm>
            <a:off x="2581239" y="4075739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일감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cxnSp>
        <p:nvCxnSpPr>
          <p:cNvPr id="83" name="직선 화살표 연결선 82"/>
          <p:cNvCxnSpPr>
            <a:stCxn id="58" idx="2"/>
          </p:cNvCxnSpPr>
          <p:nvPr/>
        </p:nvCxnSpPr>
        <p:spPr>
          <a:xfrm>
            <a:off x="1829468" y="295365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083504" y="296697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1"/>
          </p:cNvCxnSpPr>
          <p:nvPr/>
        </p:nvCxnSpPr>
        <p:spPr>
          <a:xfrm flipV="1">
            <a:off x="1584533" y="3769982"/>
            <a:ext cx="0" cy="316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69" idx="1"/>
          </p:cNvCxnSpPr>
          <p:nvPr/>
        </p:nvCxnSpPr>
        <p:spPr>
          <a:xfrm>
            <a:off x="2995701" y="3769982"/>
            <a:ext cx="1" cy="305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7" idx="3"/>
            <a:endCxn id="99" idx="1"/>
          </p:cNvCxnSpPr>
          <p:nvPr/>
        </p:nvCxnSpPr>
        <p:spPr>
          <a:xfrm>
            <a:off x="5549484" y="4572272"/>
            <a:ext cx="877520" cy="3034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44" idx="3"/>
          </p:cNvCxnSpPr>
          <p:nvPr/>
        </p:nvCxnSpPr>
        <p:spPr>
          <a:xfrm rot="10800000">
            <a:off x="1584533" y="4725268"/>
            <a:ext cx="2308768" cy="2879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1403648" y="4725268"/>
            <a:ext cx="0" cy="479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4321216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177199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5236694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092677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사각형 설명선 124"/>
          <p:cNvSpPr/>
          <p:nvPr/>
        </p:nvSpPr>
        <p:spPr>
          <a:xfrm>
            <a:off x="2309330" y="5429752"/>
            <a:ext cx="1762280" cy="316024"/>
          </a:xfrm>
          <a:prstGeom prst="wedgeRoundRectCallout">
            <a:avLst>
              <a:gd name="adj1" fmla="val -15870"/>
              <a:gd name="adj2" fmla="val -28881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에게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5693789" y="3747271"/>
            <a:ext cx="1915937" cy="361610"/>
          </a:xfrm>
          <a:prstGeom prst="wedgeRoundRectCallout">
            <a:avLst>
              <a:gd name="adj1" fmla="val -63213"/>
              <a:gd name="adj2" fmla="val 373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가 모든 작업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69" idx="4"/>
          </p:cNvCxnSpPr>
          <p:nvPr/>
        </p:nvCxnSpPr>
        <p:spPr>
          <a:xfrm>
            <a:off x="3410164" y="4395288"/>
            <a:ext cx="4831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484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배틀서버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6417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MMOServer</a:t>
            </a:r>
            <a:r>
              <a:rPr lang="ko-KR" altLang="en-US" sz="1000" dirty="0" smtClean="0"/>
              <a:t>를 상속받는 배틀 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접속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유저 인증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</a:t>
            </a:r>
            <a:r>
              <a:rPr lang="ko-KR" altLang="en-US" sz="1000" dirty="0"/>
              <a:t>임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담당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223282"/>
            <a:ext cx="5112568" cy="30779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4414" y="3284984"/>
            <a:ext cx="4680520" cy="7920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4413" y="4221089"/>
            <a:ext cx="4680520" cy="88730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650895"/>
            <a:ext cx="4680520" cy="5620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276872"/>
            <a:ext cx="4582736" cy="283151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err="1" smtClean="0"/>
              <a:t>비동기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HTTP </a:t>
            </a:r>
            <a:r>
              <a:rPr lang="ko-KR" altLang="en-US" b="1" dirty="0" smtClean="0"/>
              <a:t>통신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목적</a:t>
            </a:r>
            <a:endParaRPr lang="en-US" altLang="ko-KR" sz="1000" b="1" dirty="0" smtClean="0"/>
          </a:p>
          <a:p>
            <a:r>
              <a:rPr lang="en-US" altLang="ko-KR" sz="1000" dirty="0" smtClean="0"/>
              <a:t>- Block </a:t>
            </a:r>
            <a:r>
              <a:rPr lang="ko-KR" altLang="en-US" sz="1000" dirty="0" smtClean="0"/>
              <a:t>작업을 </a:t>
            </a:r>
            <a:r>
              <a:rPr lang="ko-KR" altLang="en-US" sz="1000" dirty="0" err="1" smtClean="0"/>
              <a:t>비동기로</a:t>
            </a:r>
            <a:r>
              <a:rPr lang="ko-KR" altLang="en-US" sz="1000" dirty="0" smtClean="0"/>
              <a:t> 처리함으로써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/Game </a:t>
            </a:r>
            <a:r>
              <a:rPr lang="ko-KR" altLang="en-US" sz="1000" dirty="0" err="1" smtClean="0"/>
              <a:t>스레드의</a:t>
            </a:r>
            <a:r>
              <a:rPr lang="ko-KR" altLang="en-US" sz="1000" dirty="0" smtClean="0"/>
              <a:t> 처리 속도 증가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1. HTTP Read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읽기용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GQCS</a:t>
            </a:r>
            <a:r>
              <a:rPr lang="ko-KR" altLang="en-US" sz="1000" dirty="0"/>
              <a:t>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PQCS</a:t>
            </a:r>
            <a:r>
              <a:rPr lang="ko-KR" altLang="en-US" sz="1000" dirty="0"/>
              <a:t>로 전달받은 일감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2. HTTP Write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쓰기용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이벤트로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Queue</a:t>
            </a:r>
            <a:r>
              <a:rPr lang="ko-KR" altLang="en-US" sz="1000" dirty="0"/>
              <a:t>로 전달받은 일감 처리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Write </a:t>
            </a:r>
            <a:r>
              <a:rPr lang="ko-KR" altLang="en-US" sz="1000" dirty="0" smtClean="0"/>
              <a:t>동기화를 위해 </a:t>
            </a: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개로 제한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896" y="9174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배틀서버 구조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851492"/>
            <a:ext cx="8712968" cy="142538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468052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979712" y="2487759"/>
            <a:ext cx="4896544" cy="1085257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79246" y="2631775"/>
            <a:ext cx="4648917" cy="667964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79912" y="2882471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80702" y="3299739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436639" y="551152"/>
            <a:ext cx="2143473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CBattleServer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95936" y="836712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35712" y="2534259"/>
            <a:ext cx="1199587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39552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4959" y="1087443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1520" y="2580055"/>
            <a:ext cx="1566494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로그인 요청 후처리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오류처리 등</a:t>
            </a:r>
            <a:r>
              <a:rPr lang="en-US" altLang="ko-KR" sz="900" dirty="0" smtClean="0">
                <a:solidFill>
                  <a:schemeClr val="tx1"/>
                </a:solidFill>
              </a:rPr>
              <a:t>..)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1870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OnAuth_Update</a:t>
            </a:r>
            <a:endParaRPr lang="en-US" altLang="ko-KR" sz="9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89423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81524" y="174574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Auth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82" name="꺾인 연결선 181"/>
          <p:cNvCxnSpPr/>
          <p:nvPr/>
        </p:nvCxnSpPr>
        <p:spPr>
          <a:xfrm>
            <a:off x="2195980" y="1565746"/>
            <a:ext cx="543059" cy="9271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2267744" y="4581128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195736" y="4509120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22070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Read Thread x n</a:t>
            </a:r>
            <a:endParaRPr lang="en-US" altLang="ko-KR" sz="900" b="1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148064" y="4518273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220072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Write Thread x 1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3540259" y="5445224"/>
            <a:ext cx="2064142" cy="1156329"/>
            <a:chOff x="2149448" y="2016374"/>
            <a:chExt cx="8641588" cy="470861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3651373" y="5733255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51373" y="6010343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쓰기</a:t>
            </a:r>
            <a:r>
              <a:rPr lang="en-US" altLang="ko-KR" sz="900" dirty="0" smtClean="0">
                <a:solidFill>
                  <a:schemeClr val="tx1"/>
                </a:solidFill>
              </a:rPr>
              <a:t> 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651373" y="6298375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쓰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7" name="꺾인 연결선 196"/>
          <p:cNvCxnSpPr>
            <a:stCxn id="187" idx="2"/>
            <a:endCxn id="192" idx="1"/>
          </p:cNvCxnSpPr>
          <p:nvPr/>
        </p:nvCxnSpPr>
        <p:spPr>
          <a:xfrm rot="16200000" flipH="1">
            <a:off x="2848945" y="5332074"/>
            <a:ext cx="938205" cy="4444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89" idx="2"/>
            <a:endCxn id="192" idx="3"/>
          </p:cNvCxnSpPr>
          <p:nvPr/>
        </p:nvCxnSpPr>
        <p:spPr>
          <a:xfrm rot="5400000">
            <a:off x="5289749" y="5336982"/>
            <a:ext cx="1001060" cy="3717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원통 203"/>
          <p:cNvSpPr/>
          <p:nvPr/>
        </p:nvSpPr>
        <p:spPr>
          <a:xfrm>
            <a:off x="566267" y="4487714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Read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sp>
        <p:nvSpPr>
          <p:cNvPr id="217" name="원통 216"/>
          <p:cNvSpPr/>
          <p:nvPr/>
        </p:nvSpPr>
        <p:spPr>
          <a:xfrm>
            <a:off x="2267744" y="3717032"/>
            <a:ext cx="935289" cy="41293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IOCP </a:t>
            </a:r>
            <a:r>
              <a:rPr lang="ko-KR" altLang="en-US" sz="700" dirty="0" smtClean="0">
                <a:solidFill>
                  <a:schemeClr val="tx1"/>
                </a:solidFill>
              </a:rPr>
              <a:t>큐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>
            <a:stCxn id="217" idx="3"/>
          </p:cNvCxnSpPr>
          <p:nvPr/>
        </p:nvCxnSpPr>
        <p:spPr>
          <a:xfrm>
            <a:off x="2735389" y="4129968"/>
            <a:ext cx="3650" cy="388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85" idx="1"/>
            <a:endCxn id="204" idx="4"/>
          </p:cNvCxnSpPr>
          <p:nvPr/>
        </p:nvCxnSpPr>
        <p:spPr>
          <a:xfrm flipH="1">
            <a:off x="1501556" y="4761148"/>
            <a:ext cx="694180" cy="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56" idx="2"/>
            <a:endCxn id="89" idx="0"/>
          </p:cNvCxnSpPr>
          <p:nvPr/>
        </p:nvCxnSpPr>
        <p:spPr>
          <a:xfrm rot="5400000">
            <a:off x="964178" y="2059429"/>
            <a:ext cx="591215" cy="450036"/>
          </a:xfrm>
          <a:prstGeom prst="bentConnector3">
            <a:avLst>
              <a:gd name="adj1" fmla="val 6611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04" idx="1"/>
            <a:endCxn id="89" idx="2"/>
          </p:cNvCxnSpPr>
          <p:nvPr/>
        </p:nvCxnSpPr>
        <p:spPr>
          <a:xfrm flipV="1">
            <a:off x="1033912" y="3933056"/>
            <a:ext cx="855" cy="554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6588224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983631" y="1087443"/>
            <a:ext cx="12531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Game Thread </a:t>
            </a:r>
            <a:r>
              <a:rPr lang="en-US" altLang="ko-KR" sz="900" b="1" dirty="0"/>
              <a:t>x 1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838095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830196" y="1745749"/>
            <a:ext cx="1470673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Game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316121" y="2554933"/>
            <a:ext cx="1395385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킬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게임종료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48" name="꺾인 연결선 247"/>
          <p:cNvCxnSpPr/>
          <p:nvPr/>
        </p:nvCxnSpPr>
        <p:spPr>
          <a:xfrm rot="10800000" flipV="1">
            <a:off x="6013813" y="1570883"/>
            <a:ext cx="824282" cy="9940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7020272" y="2580055"/>
            <a:ext cx="1728192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Game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7290622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OnGame_Update</a:t>
            </a:r>
            <a:endParaRPr lang="en-US" altLang="ko-KR" sz="900" b="1" dirty="0"/>
          </a:p>
        </p:txBody>
      </p:sp>
      <p:cxnSp>
        <p:nvCxnSpPr>
          <p:cNvPr id="255" name="꺾인 연결선 254"/>
          <p:cNvCxnSpPr>
            <a:stCxn id="244" idx="2"/>
            <a:endCxn id="253" idx="0"/>
          </p:cNvCxnSpPr>
          <p:nvPr/>
        </p:nvCxnSpPr>
        <p:spPr>
          <a:xfrm rot="16200000" flipH="1">
            <a:off x="7429343" y="2125029"/>
            <a:ext cx="591215" cy="318835"/>
          </a:xfrm>
          <a:prstGeom prst="bentConnector3">
            <a:avLst>
              <a:gd name="adj1" fmla="val 63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원통 288"/>
          <p:cNvSpPr/>
          <p:nvPr/>
        </p:nvSpPr>
        <p:spPr>
          <a:xfrm>
            <a:off x="7300611" y="4452366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Write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9" idx="2"/>
            <a:endCxn id="189" idx="3"/>
          </p:cNvCxnSpPr>
          <p:nvPr/>
        </p:nvCxnSpPr>
        <p:spPr>
          <a:xfrm flipH="1" flipV="1">
            <a:off x="6804248" y="4770301"/>
            <a:ext cx="496363" cy="2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꺾인 연결선 290"/>
          <p:cNvCxnSpPr>
            <a:stCxn id="247" idx="2"/>
            <a:endCxn id="289" idx="1"/>
          </p:cNvCxnSpPr>
          <p:nvPr/>
        </p:nvCxnSpPr>
        <p:spPr>
          <a:xfrm rot="16200000" flipH="1">
            <a:off x="6117899" y="2769525"/>
            <a:ext cx="1578756" cy="1786926"/>
          </a:xfrm>
          <a:prstGeom prst="bentConnector3">
            <a:avLst>
              <a:gd name="adj1" fmla="val 718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모서리가 둥근 직사각형 291"/>
          <p:cNvSpPr/>
          <p:nvPr/>
        </p:nvSpPr>
        <p:spPr>
          <a:xfrm>
            <a:off x="5552120" y="3870223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SetEvent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3" name="꺾인 연결선 292"/>
          <p:cNvCxnSpPr/>
          <p:nvPr/>
        </p:nvCxnSpPr>
        <p:spPr>
          <a:xfrm rot="16200000" flipV="1">
            <a:off x="2567207" y="5264259"/>
            <a:ext cx="1144886" cy="801222"/>
          </a:xfrm>
          <a:prstGeom prst="bentConnector3">
            <a:avLst>
              <a:gd name="adj1" fmla="val 174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2366602" y="5358149"/>
            <a:ext cx="981262" cy="489115"/>
            <a:chOff x="10410059" y="12415478"/>
            <a:chExt cx="1564687" cy="762555"/>
          </a:xfrm>
        </p:grpSpPr>
        <p:sp>
          <p:nvSpPr>
            <p:cNvPr id="211" name="직사각형 210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4" name="꺾인 연결선 293"/>
          <p:cNvCxnSpPr/>
          <p:nvPr/>
        </p:nvCxnSpPr>
        <p:spPr>
          <a:xfrm rot="5400000" flipH="1" flipV="1">
            <a:off x="5318756" y="5298820"/>
            <a:ext cx="1285200" cy="713913"/>
          </a:xfrm>
          <a:prstGeom prst="bentConnector3">
            <a:avLst>
              <a:gd name="adj1" fmla="val 40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/>
          <p:cNvGrpSpPr/>
          <p:nvPr/>
        </p:nvGrpSpPr>
        <p:grpSpPr>
          <a:xfrm>
            <a:off x="5768660" y="5363248"/>
            <a:ext cx="981262" cy="489115"/>
            <a:chOff x="10410059" y="12415478"/>
            <a:chExt cx="1564687" cy="762555"/>
          </a:xfrm>
        </p:grpSpPr>
        <p:sp>
          <p:nvSpPr>
            <p:cNvPr id="215" name="직사각형 21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모서리가 둥근 직사각형 323"/>
          <p:cNvSpPr/>
          <p:nvPr/>
        </p:nvSpPr>
        <p:spPr>
          <a:xfrm>
            <a:off x="4295423" y="2551107"/>
            <a:ext cx="949589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이동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직선 화살표 연결선 324"/>
          <p:cNvCxnSpPr>
            <a:stCxn id="151" idx="2"/>
            <a:endCxn id="217" idx="1"/>
          </p:cNvCxnSpPr>
          <p:nvPr/>
        </p:nvCxnSpPr>
        <p:spPr>
          <a:xfrm flipH="1">
            <a:off x="2735389" y="2852936"/>
            <a:ext cx="117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/>
          <p:cNvSpPr/>
          <p:nvPr/>
        </p:nvSpPr>
        <p:spPr>
          <a:xfrm>
            <a:off x="2129231" y="3140968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PQCS</a:t>
            </a:r>
            <a:r>
              <a:rPr lang="ko-KR" altLang="en-US" sz="900" dirty="0" smtClean="0">
                <a:solidFill>
                  <a:schemeClr val="tx1"/>
                </a:solidFill>
              </a:rPr>
              <a:t>로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6" name="꺾인 연결선 325"/>
          <p:cNvCxnSpPr>
            <a:stCxn id="243" idx="1"/>
            <a:endCxn id="324" idx="0"/>
          </p:cNvCxnSpPr>
          <p:nvPr/>
        </p:nvCxnSpPr>
        <p:spPr>
          <a:xfrm rot="10800000" flipV="1">
            <a:off x="4770219" y="1493737"/>
            <a:ext cx="2067877" cy="10573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3436640" y="2554933"/>
            <a:ext cx="780420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 입장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37" name="꺾인 연결선 336"/>
          <p:cNvCxnSpPr>
            <a:stCxn id="155" idx="3"/>
            <a:endCxn id="331" idx="0"/>
          </p:cNvCxnSpPr>
          <p:nvPr/>
        </p:nvCxnSpPr>
        <p:spPr>
          <a:xfrm>
            <a:off x="2195980" y="1493738"/>
            <a:ext cx="1630870" cy="1061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라이브러</a:t>
            </a:r>
            <a:r>
              <a:rPr lang="ko-KR" altLang="en-US" b="1" dirty="0"/>
              <a:t>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308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908720"/>
            <a:ext cx="300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 action="ppaction://hlinksldjump"/>
              </a:rPr>
              <a:t>‘Battle Snake’ </a:t>
            </a:r>
            <a:r>
              <a:rPr lang="ko-KR" altLang="en-US" dirty="0" smtClean="0">
                <a:hlinkClick r:id="rId2" action="ppaction://hlinksldjump"/>
              </a:rPr>
              <a:t>서버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네트워크 모듈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4" action="ppaction://hlinksldjump"/>
              </a:rPr>
              <a:t>컨텐</a:t>
            </a:r>
            <a:r>
              <a:rPr lang="ko-KR" altLang="en-US" dirty="0">
                <a:hlinkClick r:id="rId4" action="ppaction://hlinksldjump"/>
              </a:rPr>
              <a:t>츠</a:t>
            </a:r>
            <a:r>
              <a:rPr lang="ko-KR" altLang="en-US" dirty="0" smtClean="0">
                <a:hlinkClick r:id="rId4" action="ppaction://hlinksldjump"/>
              </a:rPr>
              <a:t> 서버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라이브러리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1270" y="292586"/>
            <a:ext cx="293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Profiler, Parser, </a:t>
            </a:r>
            <a:r>
              <a:rPr lang="en-US" altLang="ko-KR" sz="2000" b="1" dirty="0" err="1" smtClean="0"/>
              <a:t>Loging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4"/>
            <a:ext cx="5112568" cy="140375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3324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6" y="825414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Profiler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마이크로 세컨드 단위로 성능을 측정하는 </a:t>
            </a:r>
            <a:r>
              <a:rPr lang="ko-KR" altLang="en-US" sz="1000" dirty="0" err="1" smtClean="0"/>
              <a:t>프로파일러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TLS(Thread Local </a:t>
            </a:r>
            <a:r>
              <a:rPr lang="en-US" altLang="ko-KR" sz="1000" dirty="0" err="1" smtClean="0"/>
              <a:t>Storasge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결과를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로 저장하거나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콘솔 화면에 출력할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배틀 서버의 </a:t>
            </a:r>
            <a:r>
              <a:rPr lang="en-US" altLang="ko-KR" sz="1000" b="1" dirty="0"/>
              <a:t>HTTP Read Thread , HTTP Write </a:t>
            </a:r>
            <a:r>
              <a:rPr lang="en-US" altLang="ko-KR" sz="1000" b="1" dirty="0" smtClean="0"/>
              <a:t>Thread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3670" y="2276872"/>
            <a:ext cx="5112568" cy="123730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4556" y="2672510"/>
            <a:ext cx="4680520" cy="767407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5678" y="2301172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/>
              <a:t>Parser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txt </a:t>
            </a:r>
            <a:r>
              <a:rPr lang="ko-KR" altLang="en-US" sz="1000" dirty="0"/>
              <a:t>파일을 </a:t>
            </a:r>
            <a:r>
              <a:rPr lang="ko-KR" altLang="en-US" sz="1000" dirty="0" err="1"/>
              <a:t>파싱하는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라이브러리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각 서버 시작 시</a:t>
            </a:r>
            <a:r>
              <a:rPr lang="en-US" altLang="ko-KR" sz="1000" b="1" dirty="0"/>
              <a:t> Worker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최대 접속가능 </a:t>
            </a:r>
            <a:r>
              <a:rPr lang="ko-KR" altLang="en-US" sz="1000" b="1" dirty="0" err="1"/>
              <a:t>유저수</a:t>
            </a:r>
            <a:r>
              <a:rPr lang="ko-KR" altLang="en-US" sz="1000" b="1" dirty="0"/>
              <a:t> 등 서버의 기본정보를 읽어올 때 </a:t>
            </a:r>
            <a:r>
              <a:rPr lang="ko-KR" altLang="en-US" sz="1000" b="1" dirty="0" smtClean="0"/>
              <a:t>사용</a:t>
            </a:r>
            <a:endParaRPr lang="en-US" altLang="ko-KR" sz="1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5756" y="3629688"/>
            <a:ext cx="5256584" cy="140375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6642" y="4005064"/>
            <a:ext cx="5011682" cy="92085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95536" y="3600634"/>
            <a:ext cx="5040560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err="1"/>
              <a:t>Loging</a:t>
            </a:r>
            <a:r>
              <a:rPr lang="en-US" altLang="ko-KR" b="1" dirty="0"/>
              <a:t> 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로그 내용을 </a:t>
            </a:r>
            <a:r>
              <a:rPr lang="en-US" altLang="ko-KR" sz="1000" dirty="0" smtClean="0"/>
              <a:t>txt</a:t>
            </a:r>
            <a:r>
              <a:rPr lang="ko-KR" altLang="en-US" sz="1000" dirty="0" smtClean="0"/>
              <a:t>파일로 </a:t>
            </a:r>
            <a:r>
              <a:rPr lang="ko-KR" altLang="en-US" sz="1000" dirty="0"/>
              <a:t>저장하는 라이브러리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일반 로그</a:t>
            </a:r>
            <a:r>
              <a:rPr lang="en-US" altLang="ko-KR" sz="1000" dirty="0"/>
              <a:t>, 16</a:t>
            </a:r>
            <a:r>
              <a:rPr lang="ko-KR" altLang="en-US" sz="1000" dirty="0"/>
              <a:t>진수로그 총 </a:t>
            </a:r>
            <a:r>
              <a:rPr lang="en-US" altLang="ko-KR" sz="1000" dirty="0"/>
              <a:t>2</a:t>
            </a:r>
            <a:r>
              <a:rPr lang="ko-KR" altLang="en-US" sz="1000" dirty="0"/>
              <a:t>종류의 로그 남기기 가능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싱글톤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서버가 </a:t>
            </a:r>
            <a:r>
              <a:rPr lang="en-US" altLang="ko-KR" sz="1000" b="1" dirty="0"/>
              <a:t>Crash </a:t>
            </a:r>
            <a:r>
              <a:rPr lang="ko-KR" altLang="en-US" sz="1000" b="1" dirty="0"/>
              <a:t>나는 </a:t>
            </a:r>
            <a:r>
              <a:rPr lang="ko-KR" altLang="en-US" sz="1000" b="1" dirty="0" smtClean="0"/>
              <a:t>상황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하트비트로 </a:t>
            </a:r>
            <a:r>
              <a:rPr lang="ko-KR" altLang="en-US" sz="1000" b="1" dirty="0"/>
              <a:t>끊기는 유저에 대한 </a:t>
            </a:r>
            <a:r>
              <a:rPr lang="ko-KR" altLang="en-US" sz="1000" b="1" dirty="0" smtClean="0"/>
              <a:t>로그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기타 </a:t>
            </a:r>
            <a:r>
              <a:rPr lang="ko-KR" altLang="en-US" sz="1000" b="1" dirty="0"/>
              <a:t>등등</a:t>
            </a:r>
            <a:r>
              <a:rPr lang="en-US" altLang="ko-KR" sz="1000" b="1" dirty="0"/>
              <a:t>…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589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342" y="291874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14459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5599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Local Storage</a:t>
            </a:r>
            <a:r>
              <a:rPr lang="ko-KR" altLang="en-US" sz="1000" dirty="0"/>
              <a:t>를 이용한 </a:t>
            </a:r>
            <a:r>
              <a:rPr lang="ko-KR" altLang="en-US" sz="1000" dirty="0" err="1" smtClean="0"/>
              <a:t>메모리풀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en-US" altLang="ko-KR" sz="1000" dirty="0"/>
              <a:t>/ delete</a:t>
            </a:r>
            <a:r>
              <a:rPr lang="ko-KR" altLang="en-US" sz="1000" dirty="0"/>
              <a:t>보다 빠른 </a:t>
            </a:r>
            <a:r>
              <a:rPr lang="ko-KR" altLang="en-US" sz="1000" dirty="0" smtClean="0"/>
              <a:t>속도 목표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033070"/>
            <a:ext cx="5112568" cy="3384376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460684"/>
            <a:ext cx="4680520" cy="84166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86660"/>
            <a:ext cx="4582736" cy="1215689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New/delete</a:t>
            </a:r>
            <a:r>
              <a:rPr lang="ko-KR" altLang="en-US" b="1" dirty="0" smtClean="0"/>
              <a:t>와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New/ delete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메모리 풀 </a:t>
            </a:r>
            <a:r>
              <a:rPr lang="en-US" altLang="ko-KR" sz="1000" dirty="0" err="1" smtClean="0"/>
              <a:t>Alloc</a:t>
            </a:r>
            <a:r>
              <a:rPr lang="en-US" altLang="ko-KR" sz="1000" dirty="0" smtClean="0"/>
              <a:t> / </a:t>
            </a:r>
            <a:r>
              <a:rPr lang="ko-KR" altLang="en-US" sz="1000" dirty="0"/>
              <a:t>메모리 풀 </a:t>
            </a:r>
            <a:r>
              <a:rPr lang="en-US" altLang="ko-KR" sz="1000" dirty="0"/>
              <a:t>Free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억회</a:t>
            </a:r>
            <a:r>
              <a:rPr lang="ko-KR" altLang="en-US" sz="1000" dirty="0"/>
              <a:t> 테스트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11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err="1" smtClean="0"/>
              <a:t>Alloc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Delete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4.3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smtClean="0"/>
              <a:t>Free</a:t>
            </a:r>
            <a:endParaRPr lang="en-US" altLang="ko-KR" sz="1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5" y="3428744"/>
            <a:ext cx="4680520" cy="18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37908" y="3833270"/>
            <a:ext cx="653532" cy="140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75856" y="3292188"/>
            <a:ext cx="1647247" cy="273112"/>
          </a:xfrm>
          <a:prstGeom prst="wedgeRoundRectCallout">
            <a:avLst>
              <a:gd name="adj1" fmla="val -64681"/>
              <a:gd name="adj2" fmla="val 16893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9" y="54894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415" y="59817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4415" y="56181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동적 할당이 필요한 모든 경우</a:t>
            </a:r>
            <a:r>
              <a:rPr lang="en-US" altLang="ko-KR" sz="1000" dirty="0" smtClean="0"/>
              <a:t> (Ex. </a:t>
            </a:r>
            <a:r>
              <a:rPr lang="ko-KR" altLang="en-US" sz="1000" dirty="0" smtClean="0"/>
              <a:t>채팅서버의 플레이어 구조체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655" y="249456"/>
            <a:ext cx="237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LockFree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자료구조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692696"/>
            <a:ext cx="5112568" cy="1205718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41906"/>
            <a:ext cx="4680520" cy="70291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17849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 / </a:t>
            </a: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-Stack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double </a:t>
            </a:r>
            <a:r>
              <a:rPr lang="en-US" altLang="ko-KR" sz="1000" b="1" dirty="0"/>
              <a:t>CAS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기반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 </a:t>
            </a:r>
            <a:r>
              <a:rPr lang="en-US" altLang="ko-KR" sz="1000" dirty="0"/>
              <a:t>Count </a:t>
            </a:r>
            <a:r>
              <a:rPr lang="ko-KR" altLang="en-US" sz="1000" dirty="0" smtClean="0"/>
              <a:t>사용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1959962"/>
            <a:ext cx="5112568" cy="3745928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387575"/>
            <a:ext cx="4680520" cy="87599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13552"/>
            <a:ext cx="4582736" cy="136957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Critical Section</a:t>
            </a:r>
            <a:r>
              <a:rPr lang="ko-KR" altLang="en-US" b="1" dirty="0" smtClean="0"/>
              <a:t>과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개가 </a:t>
            </a:r>
            <a:r>
              <a:rPr lang="ko-KR" altLang="en-US" sz="1000" dirty="0"/>
              <a:t>각각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만개의 </a:t>
            </a:r>
            <a:r>
              <a:rPr lang="ko-KR" altLang="en-US" sz="1000" dirty="0"/>
              <a:t>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총 </a:t>
            </a:r>
            <a:r>
              <a:rPr lang="en-US" altLang="ko-KR" sz="1000" dirty="0"/>
              <a:t>1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만개의 </a:t>
            </a:r>
            <a:r>
              <a:rPr lang="ko-KR" altLang="en-US" sz="1000" dirty="0"/>
              <a:t>데이터를 </a:t>
            </a:r>
            <a:r>
              <a:rPr lang="en-US" altLang="ko-KR" sz="1000" dirty="0" err="1"/>
              <a:t>Enqueue</a:t>
            </a:r>
            <a:r>
              <a:rPr lang="en-US" altLang="ko-KR" sz="1000" dirty="0"/>
              <a:t> / </a:t>
            </a:r>
            <a:r>
              <a:rPr lang="en-US" altLang="ko-KR" sz="1000" dirty="0" err="1" smtClean="0"/>
              <a:t>Dequeue</a:t>
            </a:r>
            <a:r>
              <a:rPr lang="en-US" altLang="ko-KR" sz="1000" dirty="0" smtClean="0"/>
              <a:t> 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Enqueue</a:t>
            </a:r>
            <a:r>
              <a:rPr lang="en-US" altLang="ko-KR" sz="1000" dirty="0" smtClean="0"/>
              <a:t>/ </a:t>
            </a:r>
            <a:r>
              <a:rPr lang="en-US" altLang="ko-KR" sz="1000" dirty="0" err="1" smtClean="0"/>
              <a:t>Dequeue</a:t>
            </a:r>
            <a:r>
              <a:rPr lang="ko-KR" altLang="en-US" sz="1000" dirty="0" smtClean="0"/>
              <a:t>가</a:t>
            </a:r>
            <a:r>
              <a:rPr lang="ko-KR" altLang="en-US" sz="1000" b="1" dirty="0" smtClean="0"/>
              <a:t> 약 </a:t>
            </a:r>
            <a:r>
              <a:rPr lang="en-US" altLang="ko-KR" sz="1000" b="1" dirty="0" smtClean="0"/>
              <a:t>1.6</a:t>
            </a:r>
            <a:r>
              <a:rPr lang="ko-KR" altLang="en-US" sz="1000" b="1" dirty="0" smtClean="0"/>
              <a:t>배 빠름</a:t>
            </a:r>
            <a:r>
              <a:rPr lang="en-US" altLang="ko-KR" sz="1000" b="1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2693" y="5767508"/>
            <a:ext cx="5112568" cy="82984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578" y="6062175"/>
            <a:ext cx="4878501" cy="46729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0053" y="5741630"/>
            <a:ext cx="4806493" cy="75402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5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데이터 관리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Thread </a:t>
            </a:r>
            <a:r>
              <a:rPr lang="ko-KR" altLang="en-US" sz="1000" dirty="0" smtClean="0"/>
              <a:t>간 통신</a:t>
            </a:r>
            <a:endParaRPr lang="en-US" altLang="ko-KR" sz="1000" dirty="0" smtClean="0"/>
          </a:p>
          <a:p>
            <a:r>
              <a:rPr lang="en-US" altLang="ko-KR" sz="1000" dirty="0" smtClean="0"/>
              <a:t>(Ex.  </a:t>
            </a:r>
            <a:r>
              <a:rPr lang="ko-KR" altLang="en-US" sz="1000" dirty="0" err="1" smtClean="0"/>
              <a:t>배틀서버에서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Read Thread</a:t>
            </a:r>
            <a:r>
              <a:rPr lang="ko-KR" altLang="en-US" sz="1000" dirty="0" smtClean="0"/>
              <a:t>에게 일감 전달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007149" y="4309181"/>
            <a:ext cx="1728192" cy="273112"/>
          </a:xfrm>
          <a:prstGeom prst="wedgeRoundRectCallout">
            <a:avLst>
              <a:gd name="adj1" fmla="val -53999"/>
              <a:gd name="adj2" fmla="val 1152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Critical Section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6" y="3400122"/>
            <a:ext cx="4553998" cy="104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4986136" y="3078385"/>
            <a:ext cx="1728192" cy="273112"/>
          </a:xfrm>
          <a:prstGeom prst="wedgeRoundRectCallout">
            <a:avLst>
              <a:gd name="adj1" fmla="val -54498"/>
              <a:gd name="adj2" fmla="val 1405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6" y="4551315"/>
            <a:ext cx="4541560" cy="105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329460" y="3831909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13470" y="4959246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893945" y="3485068"/>
            <a:ext cx="1647247" cy="273112"/>
          </a:xfrm>
          <a:prstGeom prst="wedgeRoundRectCallout">
            <a:avLst>
              <a:gd name="adj1" fmla="val -40592"/>
              <a:gd name="adj2" fmla="val 931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677" y="292586"/>
            <a:ext cx="221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라이브러</a:t>
            </a:r>
            <a:r>
              <a:rPr lang="ko-KR" altLang="en-US" sz="2000" b="1" dirty="0"/>
              <a:t>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45344"/>
            <a:ext cx="5112568" cy="11877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329059"/>
            <a:ext cx="4680520" cy="5866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930880"/>
            <a:ext cx="4507626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IP </a:t>
            </a:r>
            <a:r>
              <a:rPr lang="en-US" altLang="ko-KR" sz="1000" dirty="0" smtClean="0"/>
              <a:t>/ Domain</a:t>
            </a:r>
            <a:r>
              <a:rPr lang="ko-KR" altLang="en-US" sz="1000" dirty="0" smtClean="0"/>
              <a:t>을 이용한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통신용 라이브러리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기본 </a:t>
            </a:r>
            <a:r>
              <a:rPr lang="ko-KR" altLang="en-US" sz="1000" dirty="0" err="1" smtClean="0"/>
              <a:t>웹통신</a:t>
            </a:r>
            <a:r>
              <a:rPr lang="ko-KR" altLang="en-US" sz="1000" dirty="0" smtClean="0"/>
              <a:t> 구조 </a:t>
            </a:r>
            <a:r>
              <a:rPr lang="en-US" altLang="ko-KR" sz="1000" dirty="0" smtClean="0"/>
              <a:t>(Connect -&gt; Send -&gt;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-&gt; Disconnect)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HTTP </a:t>
            </a:r>
            <a:r>
              <a:rPr lang="ko-KR" altLang="en-US" sz="1000" dirty="0"/>
              <a:t>통신을 </a:t>
            </a:r>
            <a:r>
              <a:rPr lang="ko-KR" altLang="en-US" sz="1000" dirty="0" smtClean="0"/>
              <a:t>위한 도구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4288" y="2114805"/>
            <a:ext cx="5112568" cy="150244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174" y="2598520"/>
            <a:ext cx="4680520" cy="89445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173" y="2200341"/>
            <a:ext cx="467220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목적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웹 통신 자체는</a:t>
            </a:r>
            <a:r>
              <a:rPr lang="en-US" altLang="ko-KR" sz="1000" dirty="0" smtClean="0"/>
              <a:t>, Block</a:t>
            </a:r>
            <a:r>
              <a:rPr lang="ko-KR" altLang="en-US" sz="1000" dirty="0" smtClean="0"/>
              <a:t>으로 작동할 수 밖에 없다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웹 통신 담당 </a:t>
            </a:r>
            <a:r>
              <a:rPr lang="ko-KR" altLang="en-US" sz="1000" dirty="0" err="1" smtClean="0"/>
              <a:t>스레드를</a:t>
            </a:r>
            <a:r>
              <a:rPr lang="ko-KR" altLang="en-US" sz="1000" dirty="0" smtClean="0"/>
              <a:t> 따로 둠으로써 웹 통신 작업을 </a:t>
            </a:r>
            <a:r>
              <a:rPr lang="ko-KR" altLang="en-US" sz="1000" dirty="0" err="1" smtClean="0"/>
              <a:t>비동기처럼</a:t>
            </a:r>
            <a:r>
              <a:rPr lang="ko-KR" altLang="en-US" sz="1000" dirty="0" smtClean="0"/>
              <a:t> 처리할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생산자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소비자 모델</a:t>
            </a:r>
            <a:r>
              <a:rPr lang="en-US" altLang="ko-KR" sz="1000" b="1" dirty="0" smtClean="0"/>
              <a:t>)</a:t>
            </a:r>
          </a:p>
          <a:p>
            <a:endParaRPr lang="en-US" altLang="ko-KR" sz="500" b="1" dirty="0"/>
          </a:p>
          <a:p>
            <a:r>
              <a:rPr lang="ko-KR" altLang="en-US" sz="1000" dirty="0" smtClean="0"/>
              <a:t>해당 라이브러리는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소비자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웹 통신을 사용할 때 사용한다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973" y="36892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6859" y="41815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86859" y="38179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서버의 </a:t>
            </a:r>
            <a:r>
              <a:rPr lang="en-US" altLang="ko-KR" sz="1000" dirty="0" smtClean="0"/>
              <a:t>HTTP Read Thread , HTTP Write Thread</a:t>
            </a:r>
          </a:p>
        </p:txBody>
      </p:sp>
    </p:spTree>
    <p:extLst>
      <p:ext uri="{BB962C8B-B14F-4D97-AF65-F5344CB8AC3E}">
        <p14:creationId xmlns:p14="http://schemas.microsoft.com/office/powerpoint/2010/main" val="3666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5687" y="292586"/>
            <a:ext cx="3163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라이브러리 사용 예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3044" y="1052736"/>
            <a:ext cx="3240360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8874" y="1127504"/>
            <a:ext cx="1824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Content Thread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생산자 </a:t>
            </a:r>
            <a:r>
              <a:rPr lang="en-US" altLang="ko-KR" sz="1200" dirty="0" smtClean="0"/>
              <a:t>Thread)</a:t>
            </a:r>
          </a:p>
        </p:txBody>
      </p:sp>
      <p:sp>
        <p:nvSpPr>
          <p:cNvPr id="48" name="원통 47"/>
          <p:cNvSpPr/>
          <p:nvPr/>
        </p:nvSpPr>
        <p:spPr>
          <a:xfrm>
            <a:off x="3837277" y="1887803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원통 54"/>
          <p:cNvSpPr/>
          <p:nvPr/>
        </p:nvSpPr>
        <p:spPr>
          <a:xfrm>
            <a:off x="3826381" y="2899308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완료된 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1731009" y="2455956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26906" y="213509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요</a:t>
            </a:r>
            <a:r>
              <a:rPr lang="ko-KR" altLang="en-US" sz="900" b="1" dirty="0">
                <a:solidFill>
                  <a:schemeClr val="tx1"/>
                </a:solidFill>
              </a:rPr>
              <a:t>청</a:t>
            </a:r>
          </a:p>
        </p:txBody>
      </p:sp>
      <p:cxnSp>
        <p:nvCxnSpPr>
          <p:cNvPr id="59" name="직선 화살표 연결선 58"/>
          <p:cNvCxnSpPr>
            <a:stCxn id="58" idx="3"/>
            <a:endCxn id="48" idx="2"/>
          </p:cNvCxnSpPr>
          <p:nvPr/>
        </p:nvCxnSpPr>
        <p:spPr>
          <a:xfrm>
            <a:off x="2633463" y="2256639"/>
            <a:ext cx="1203814" cy="1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187508" y="292842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…..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기타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로직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 rot="5400000">
            <a:off x="1731009" y="3343437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147745" y="384291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 체크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55" idx="2"/>
            <a:endCxn id="85" idx="3"/>
          </p:cNvCxnSpPr>
          <p:nvPr/>
        </p:nvCxnSpPr>
        <p:spPr>
          <a:xfrm rot="10800000" flipV="1">
            <a:off x="2554303" y="3270051"/>
            <a:ext cx="1272079" cy="6944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사각형 설명선 26"/>
          <p:cNvSpPr/>
          <p:nvPr/>
        </p:nvSpPr>
        <p:spPr>
          <a:xfrm>
            <a:off x="2449133" y="2599935"/>
            <a:ext cx="1482418" cy="316024"/>
          </a:xfrm>
          <a:prstGeom prst="wedgeRoundRectCallout">
            <a:avLst>
              <a:gd name="adj1" fmla="val -44409"/>
              <a:gd name="adj2" fmla="val 960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소비자에게 일을 전담시킨 후 다른 일을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7174" y="1161439"/>
            <a:ext cx="3528392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1052736"/>
            <a:ext cx="3528392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56839" y="2954174"/>
            <a:ext cx="1571340" cy="562596"/>
          </a:xfrm>
          <a:prstGeom prst="roundRect">
            <a:avLst>
              <a:gd name="adj" fmla="val 88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56839" y="2962800"/>
            <a:ext cx="163051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smtClean="0"/>
              <a:t>HTTP </a:t>
            </a:r>
            <a:r>
              <a:rPr lang="ko-KR" altLang="en-US" sz="1000" b="1" dirty="0" smtClean="0"/>
              <a:t>라이브러리</a:t>
            </a:r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sz="1000" dirty="0" smtClean="0"/>
              <a:t>HTTP </a:t>
            </a:r>
            <a:r>
              <a:rPr lang="ko-KR" altLang="en-US" sz="1000" dirty="0" smtClean="0"/>
              <a:t>데이터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/Send</a:t>
            </a:r>
            <a:endParaRPr lang="en-US" altLang="ko-KR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724128" y="1149139"/>
            <a:ext cx="2520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HTTP Read Thread x 20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소비자 </a:t>
            </a:r>
            <a:r>
              <a:rPr lang="en-US" altLang="ko-KR" sz="1200" dirty="0" smtClean="0"/>
              <a:t>Thread)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68817" y="213585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시작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오른쪽 화살표 75"/>
          <p:cNvSpPr/>
          <p:nvPr/>
        </p:nvSpPr>
        <p:spPr>
          <a:xfrm rot="5400000">
            <a:off x="6774868" y="3699044"/>
            <a:ext cx="55340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348292" y="429309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rot="5400000">
            <a:off x="6783467" y="2525634"/>
            <a:ext cx="458912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7704348" y="2540955"/>
            <a:ext cx="936104" cy="316024"/>
          </a:xfrm>
          <a:prstGeom prst="wedgeRoundRectCallout">
            <a:avLst>
              <a:gd name="adj1" fmla="val -42864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Block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9" name="꺾인 연결선 78"/>
          <p:cNvCxnSpPr>
            <a:stCxn id="78" idx="1"/>
            <a:endCxn id="55" idx="4"/>
          </p:cNvCxnSpPr>
          <p:nvPr/>
        </p:nvCxnSpPr>
        <p:spPr>
          <a:xfrm rot="10800000">
            <a:off x="4926826" y="3270052"/>
            <a:ext cx="1421466" cy="1145735"/>
          </a:xfrm>
          <a:prstGeom prst="bentConnector3">
            <a:avLst>
              <a:gd name="adj1" fmla="val 584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48" idx="4"/>
            <a:endCxn id="60" idx="1"/>
          </p:cNvCxnSpPr>
          <p:nvPr/>
        </p:nvCxnSpPr>
        <p:spPr>
          <a:xfrm>
            <a:off x="4937722" y="2258546"/>
            <a:ext cx="14310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9512" y="780748"/>
            <a:ext cx="5112568" cy="1386262"/>
          </a:xfrm>
          <a:prstGeom prst="roundRect">
            <a:avLst>
              <a:gd name="adj" fmla="val 105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2311026"/>
            <a:ext cx="5112568" cy="34563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398" y="2851303"/>
            <a:ext cx="4680520" cy="9537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032" y="3966352"/>
            <a:ext cx="4680520" cy="64893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297" y="4759298"/>
            <a:ext cx="4680520" cy="88384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455042"/>
            <a:ext cx="4680520" cy="31700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작업 내역 요</a:t>
            </a:r>
            <a:r>
              <a:rPr lang="ko-KR" altLang="en-US" b="1" dirty="0"/>
              <a:t>약</a:t>
            </a:r>
            <a:endParaRPr lang="en-US" altLang="ko-KR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200" b="1" dirty="0" err="1" smtClean="0"/>
              <a:t>Stateful</a:t>
            </a:r>
            <a:r>
              <a:rPr lang="en-US" altLang="ko-KR" sz="1200" b="1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매칭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마스터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배틀 서버 제작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직접 제작한 네트워크 모듈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데이터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쓰기 및 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프로파일링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파서 등 라이브러리 제작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2. Web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PHP</a:t>
            </a:r>
            <a:r>
              <a:rPr lang="ko-KR" altLang="en-US" sz="1000" dirty="0" smtClean="0"/>
              <a:t>를 이용해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데이터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 및 읽기 </a:t>
            </a:r>
            <a:r>
              <a:rPr lang="en-US" altLang="ko-KR" sz="1000" dirty="0" smtClean="0"/>
              <a:t>(Log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유저 정보 읽기 및 쓰기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Apache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3. DB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 정보 관리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Replication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Sharding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288032" y="885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Battle Snake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4088" y="780748"/>
            <a:ext cx="3600400" cy="5096524"/>
          </a:xfrm>
          <a:prstGeom prst="roundRect">
            <a:avLst>
              <a:gd name="adj" fmla="val 3525"/>
            </a:avLst>
          </a:pr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8907" y="1255187"/>
            <a:ext cx="493204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탄창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메디킷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헬멧 등의 아이템을 이용해 유저를 처치하고 승리를 쟁취하는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MOTPS(Multiplayer </a:t>
            </a:r>
            <a:r>
              <a:rPr lang="en-US" altLang="ko-KR" sz="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Online Third-Person Shooter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</a:t>
            </a:r>
            <a:endParaRPr lang="ko-KR" altLang="en-US" sz="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37784" y="266915"/>
            <a:ext cx="2946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‘Battle Snake’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75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‘Battle Snake’ </a:t>
            </a:r>
            <a:r>
              <a:rPr lang="ko-KR" altLang="en-US" b="1" dirty="0" smtClean="0"/>
              <a:t>서버 구조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1218123" y="740247"/>
            <a:ext cx="1150507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5624" y="784721"/>
            <a:ext cx="87549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Sharding DB</a:t>
            </a:r>
            <a:endParaRPr lang="en-US" altLang="ko-KR" sz="900" b="1" dirty="0"/>
          </a:p>
        </p:txBody>
      </p:sp>
      <p:sp>
        <p:nvSpPr>
          <p:cNvPr id="95" name="원통 94"/>
          <p:cNvSpPr/>
          <p:nvPr/>
        </p:nvSpPr>
        <p:spPr>
          <a:xfrm>
            <a:off x="1524042" y="1046303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105" y="1900913"/>
            <a:ext cx="2064142" cy="1156329"/>
            <a:chOff x="2149448" y="2016374"/>
            <a:chExt cx="8641588" cy="47086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872219" y="2188944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72219" y="2466032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2219" y="2754064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659818" y="820326"/>
            <a:ext cx="3656598" cy="1735952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4605393" y="734019"/>
            <a:ext cx="3656598" cy="1735952"/>
            <a:chOff x="792238" y="1440311"/>
            <a:chExt cx="2147858" cy="187760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792238" y="1440311"/>
              <a:ext cx="2147858" cy="1877603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2246" y="1466079"/>
              <a:ext cx="751780" cy="266282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000" b="1" dirty="0" smtClean="0"/>
                <a:t>Battle </a:t>
              </a:r>
              <a:r>
                <a:rPr lang="ko-KR" altLang="en-US" sz="1000" b="1" dirty="0" smtClean="0"/>
                <a:t>서버 군 </a:t>
              </a:r>
              <a:r>
                <a:rPr lang="en-US" altLang="ko-KR" sz="1000" b="1" dirty="0" smtClean="0"/>
                <a:t>x n</a:t>
              </a:r>
              <a:endParaRPr lang="en-US" altLang="ko-KR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24761" y="1036350"/>
            <a:ext cx="1839888" cy="1368152"/>
            <a:chOff x="1368303" y="2016374"/>
            <a:chExt cx="1839888" cy="57606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1368303" y="2016374"/>
              <a:ext cx="1839888" cy="57606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41681" y="2033221"/>
              <a:ext cx="893131" cy="97181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Battle Server</a:t>
              </a:r>
              <a:endParaRPr lang="en-US" altLang="ko-KR" sz="900" dirty="0"/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4908464" y="1292386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smtClean="0">
                <a:solidFill>
                  <a:schemeClr val="tx1"/>
                </a:solidFill>
              </a:rPr>
              <a:t>MMO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13796" y="1663863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11861" y="2016769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749823" y="1044110"/>
            <a:ext cx="1395275" cy="971603"/>
            <a:chOff x="1415927" y="2027662"/>
            <a:chExt cx="1395275" cy="57576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24955" y="2030888"/>
              <a:ext cx="822598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Chat Server</a:t>
              </a:r>
              <a:endParaRPr lang="en-US" altLang="ko-KR" sz="9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897938" y="130853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97938" y="1661219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83968" y="700235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2825248" y="2195467"/>
            <a:ext cx="17726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3345254" y="1891808"/>
            <a:ext cx="981262" cy="489115"/>
            <a:chOff x="10410059" y="12415478"/>
            <a:chExt cx="1564687" cy="762555"/>
          </a:xfrm>
        </p:grpSpPr>
        <p:sp>
          <p:nvSpPr>
            <p:cNvPr id="135" name="직사각형 13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780013" y="2816273"/>
            <a:ext cx="1395275" cy="971603"/>
            <a:chOff x="1415927" y="2027662"/>
            <a:chExt cx="1395275" cy="575765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56186" y="2030888"/>
              <a:ext cx="950839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Master Server</a:t>
              </a:r>
              <a:endParaRPr lang="en-US" altLang="ko-KR" sz="900" dirty="0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928128" y="3080694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928128" y="3433382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480070" y="2684121"/>
            <a:ext cx="1599273" cy="169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25" idx="1"/>
            <a:endCxn id="119" idx="3"/>
          </p:cNvCxnSpPr>
          <p:nvPr/>
        </p:nvCxnSpPr>
        <p:spPr>
          <a:xfrm flipH="1">
            <a:off x="6376254" y="1805235"/>
            <a:ext cx="521684" cy="26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0" idx="3"/>
            <a:endCxn id="154" idx="1"/>
          </p:cNvCxnSpPr>
          <p:nvPr/>
        </p:nvCxnSpPr>
        <p:spPr>
          <a:xfrm>
            <a:off x="6374319" y="2160785"/>
            <a:ext cx="553809" cy="10639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4743468" y="2882966"/>
            <a:ext cx="1590360" cy="971603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686032" y="2816272"/>
            <a:ext cx="1590360" cy="971603"/>
            <a:chOff x="1415927" y="2027662"/>
            <a:chExt cx="1590360" cy="57576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415927" y="2027662"/>
              <a:ext cx="1590360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70352" y="2030888"/>
              <a:ext cx="1535935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Matchmaking Server x n</a:t>
              </a:r>
              <a:endParaRPr lang="en-US" altLang="ko-KR" sz="900" b="1" dirty="0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940671" y="3080693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40671" y="343338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endCxn id="155" idx="1"/>
          </p:cNvCxnSpPr>
          <p:nvPr/>
        </p:nvCxnSpPr>
        <p:spPr>
          <a:xfrm>
            <a:off x="6091270" y="3577397"/>
            <a:ext cx="836858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283967" y="264959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꺾인 연결선 175"/>
          <p:cNvCxnSpPr>
            <a:stCxn id="167" idx="1"/>
            <a:endCxn id="106" idx="2"/>
          </p:cNvCxnSpPr>
          <p:nvPr/>
        </p:nvCxnSpPr>
        <p:spPr>
          <a:xfrm rot="10800000">
            <a:off x="1793176" y="3057242"/>
            <a:ext cx="2892856" cy="2448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3051758" y="3052520"/>
            <a:ext cx="981262" cy="489115"/>
            <a:chOff x="10410059" y="12415478"/>
            <a:chExt cx="1564687" cy="762555"/>
          </a:xfrm>
        </p:grpSpPr>
        <p:sp>
          <p:nvSpPr>
            <p:cNvPr id="180" name="직사각형 179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모서리가 둥근 직사각형 194"/>
          <p:cNvSpPr/>
          <p:nvPr/>
        </p:nvSpPr>
        <p:spPr>
          <a:xfrm>
            <a:off x="6391668" y="5449826"/>
            <a:ext cx="1947702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488117" y="5496570"/>
            <a:ext cx="187416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Matchmaking DB (Replication)</a:t>
            </a:r>
            <a:endParaRPr lang="en-US" altLang="ko-KR" sz="900" b="1" dirty="0"/>
          </a:p>
        </p:txBody>
      </p:sp>
      <p:sp>
        <p:nvSpPr>
          <p:cNvPr id="197" name="원통 196"/>
          <p:cNvSpPr/>
          <p:nvPr/>
        </p:nvSpPr>
        <p:spPr>
          <a:xfrm>
            <a:off x="7092280" y="5727374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모서리가 둥근 사각형 설명선 202"/>
          <p:cNvSpPr/>
          <p:nvPr/>
        </p:nvSpPr>
        <p:spPr>
          <a:xfrm>
            <a:off x="4227711" y="6263060"/>
            <a:ext cx="1858238" cy="476407"/>
          </a:xfrm>
          <a:prstGeom prst="wedgeRoundRectCallout">
            <a:avLst>
              <a:gd name="adj1" fmla="val 15712"/>
              <a:gd name="adj2" fmla="val -14589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761105" y="5805264"/>
            <a:ext cx="986842" cy="5215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꺾인 연결선 204"/>
          <p:cNvCxnSpPr>
            <a:stCxn id="204" idx="3"/>
            <a:endCxn id="231" idx="2"/>
          </p:cNvCxnSpPr>
          <p:nvPr/>
        </p:nvCxnSpPr>
        <p:spPr>
          <a:xfrm flipV="1">
            <a:off x="1747947" y="5733256"/>
            <a:ext cx="3295067" cy="33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/>
          <p:cNvGrpSpPr/>
          <p:nvPr/>
        </p:nvGrpSpPr>
        <p:grpSpPr>
          <a:xfrm>
            <a:off x="2716923" y="5837678"/>
            <a:ext cx="981262" cy="489115"/>
            <a:chOff x="10410059" y="12415478"/>
            <a:chExt cx="1564687" cy="762555"/>
          </a:xfrm>
        </p:grpSpPr>
        <p:sp>
          <p:nvSpPr>
            <p:cNvPr id="209" name="직사각형 208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612386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모서리가 둥근 사각형 설명선 210"/>
          <p:cNvSpPr/>
          <p:nvPr/>
        </p:nvSpPr>
        <p:spPr>
          <a:xfrm>
            <a:off x="57523" y="4266506"/>
            <a:ext cx="2786285" cy="1044043"/>
          </a:xfrm>
          <a:prstGeom prst="wedgeRoundRectCallout">
            <a:avLst>
              <a:gd name="adj1" fmla="val -20907"/>
              <a:gd name="adj2" fmla="val 864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</a:t>
            </a:r>
            <a:r>
              <a:rPr lang="ko-KR" altLang="en-US" sz="900" dirty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배틀서버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방</a:t>
            </a:r>
            <a:r>
              <a:rPr lang="en-US" altLang="ko-KR" sz="900" dirty="0" smtClean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ko-KR" altLang="en-US" sz="900" dirty="0">
                <a:solidFill>
                  <a:schemeClr val="tx1"/>
                </a:solidFill>
              </a:rPr>
              <a:t>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9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13" name="꺾인 연결선 212"/>
          <p:cNvCxnSpPr>
            <a:stCxn id="174" idx="2"/>
            <a:endCxn id="195" idx="0"/>
          </p:cNvCxnSpPr>
          <p:nvPr/>
        </p:nvCxnSpPr>
        <p:spPr>
          <a:xfrm rot="16200000" flipH="1">
            <a:off x="5654455" y="3738761"/>
            <a:ext cx="1595257" cy="18268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모서리가 둥근 사각형 설명선 211"/>
          <p:cNvSpPr/>
          <p:nvPr/>
        </p:nvSpPr>
        <p:spPr>
          <a:xfrm>
            <a:off x="6876256" y="4071348"/>
            <a:ext cx="2156202" cy="476305"/>
          </a:xfrm>
          <a:prstGeom prst="wedgeRoundRectCallout">
            <a:avLst>
              <a:gd name="adj1" fmla="val -21303"/>
              <a:gd name="adj2" fmla="val -1055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en-US" altLang="ko-KR" sz="900" dirty="0" smtClean="0">
                <a:solidFill>
                  <a:schemeClr val="tx1"/>
                </a:solidFill>
              </a:rPr>
              <a:t>Battle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6" name="꺾인 연결선 225"/>
          <p:cNvCxnSpPr>
            <a:stCxn id="231" idx="3"/>
            <a:endCxn id="195" idx="1"/>
          </p:cNvCxnSpPr>
          <p:nvPr/>
        </p:nvCxnSpPr>
        <p:spPr>
          <a:xfrm>
            <a:off x="5946076" y="5402022"/>
            <a:ext cx="445592" cy="4120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43808" y="76562"/>
            <a:ext cx="365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‘Battle Snake’ </a:t>
            </a:r>
            <a:r>
              <a:rPr lang="ko-KR" altLang="en-US" sz="2000" b="1" dirty="0" smtClean="0"/>
              <a:t>서버 전체 구조</a:t>
            </a:r>
            <a:endParaRPr lang="ko-KR" altLang="en-US" sz="2000" b="1" dirty="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4139952" y="5070788"/>
            <a:ext cx="1806124" cy="6624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4067944" y="5010262"/>
            <a:ext cx="1806124" cy="662468"/>
            <a:chOff x="1415927" y="2022019"/>
            <a:chExt cx="1395275" cy="392574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415927" y="2022019"/>
              <a:ext cx="1395275" cy="39257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25316" y="2030888"/>
              <a:ext cx="568606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Lobby x n</a:t>
              </a:r>
              <a:endParaRPr lang="en-US" altLang="ko-KR" sz="900" b="1" dirty="0"/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4164926" y="5284207"/>
            <a:ext cx="1586001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 정보 얻기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15869" y="487955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275490" y="4879556"/>
            <a:ext cx="1600766" cy="205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/>
          <p:cNvCxnSpPr>
            <a:stCxn id="106" idx="0"/>
            <a:endCxn id="93" idx="2"/>
          </p:cNvCxnSpPr>
          <p:nvPr/>
        </p:nvCxnSpPr>
        <p:spPr>
          <a:xfrm flipV="1">
            <a:off x="1793176" y="1468797"/>
            <a:ext cx="201" cy="432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사각형 설명선 72"/>
          <p:cNvSpPr/>
          <p:nvPr/>
        </p:nvSpPr>
        <p:spPr>
          <a:xfrm>
            <a:off x="360187" y="276617"/>
            <a:ext cx="1997784" cy="296527"/>
          </a:xfrm>
          <a:prstGeom prst="wedgeRoundRectCallout">
            <a:avLst>
              <a:gd name="adj1" fmla="val -1440"/>
              <a:gd name="adj2" fmla="val 11552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rgbClr val="FF0000"/>
                </a:solidFill>
              </a:rPr>
              <a:t>Sharding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DB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의 자세한 내용은 다음 페이지 참조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384" y="71031"/>
            <a:ext cx="231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Sharding DB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11" y="620689"/>
            <a:ext cx="4365986" cy="332418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5573" y="897659"/>
            <a:ext cx="1451306" cy="1114668"/>
            <a:chOff x="1849685" y="2016375"/>
            <a:chExt cx="1386027" cy="6502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(master)</a:t>
              </a:r>
              <a:endParaRPr lang="en-US" altLang="ko-KR" sz="900" b="1" dirty="0"/>
            </a:p>
          </p:txBody>
        </p:sp>
      </p:grpSp>
      <p:sp>
        <p:nvSpPr>
          <p:cNvPr id="9" name="원통 8"/>
          <p:cNvSpPr/>
          <p:nvPr/>
        </p:nvSpPr>
        <p:spPr>
          <a:xfrm>
            <a:off x="448729" y="1270409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838" y="1558441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700" y="620688"/>
            <a:ext cx="2422204" cy="27697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Sharding Info DB (Replication)</a:t>
            </a:r>
            <a:endParaRPr lang="en-US" altLang="ko-KR" sz="1200" dirty="0"/>
          </a:p>
        </p:txBody>
      </p:sp>
      <p:sp>
        <p:nvSpPr>
          <p:cNvPr id="31" name="왼쪽/오른쪽 화살표 30"/>
          <p:cNvSpPr/>
          <p:nvPr/>
        </p:nvSpPr>
        <p:spPr>
          <a:xfrm>
            <a:off x="1866067" y="1280575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930943" y="1049771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5996" y="958162"/>
            <a:ext cx="1451306" cy="11146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3513" y="882114"/>
            <a:ext cx="1451306" cy="1114668"/>
            <a:chOff x="1849685" y="2016375"/>
            <a:chExt cx="1386027" cy="65021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38" name="원통 37"/>
          <p:cNvSpPr/>
          <p:nvPr/>
        </p:nvSpPr>
        <p:spPr>
          <a:xfrm>
            <a:off x="2956669" y="1254864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4778" y="1542896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4761" y="2288687"/>
            <a:ext cx="1451306" cy="1450628"/>
            <a:chOff x="1849685" y="2010818"/>
            <a:chExt cx="1386027" cy="84618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/>
                <a:t>shDB_Info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(master)</a:t>
              </a:r>
            </a:p>
          </p:txBody>
        </p:sp>
      </p:grpSp>
      <p:sp>
        <p:nvSpPr>
          <p:cNvPr id="44" name="원통 43"/>
          <p:cNvSpPr/>
          <p:nvPr/>
        </p:nvSpPr>
        <p:spPr>
          <a:xfrm>
            <a:off x="497917" y="2670963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5892" y="2930419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5892" y="3280933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56667" y="2310923"/>
            <a:ext cx="1451306" cy="1450628"/>
            <a:chOff x="1849685" y="2010818"/>
            <a:chExt cx="1386027" cy="84618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shDB_Info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50" name="원통 49"/>
          <p:cNvSpPr/>
          <p:nvPr/>
        </p:nvSpPr>
        <p:spPr>
          <a:xfrm>
            <a:off x="3039823" y="2693199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07798" y="2952655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7798" y="3303169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1962802" y="2892004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027678" y="2661200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15791" y="766816"/>
            <a:ext cx="2651088" cy="532883"/>
          </a:xfrm>
          <a:prstGeom prst="wedgeRoundRectCallout">
            <a:avLst>
              <a:gd name="adj1" fmla="val -82128"/>
              <a:gd name="adj2" fmla="val 1204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900" dirty="0" smtClean="0">
                <a:solidFill>
                  <a:schemeClr val="tx1"/>
                </a:solidFill>
              </a:rPr>
              <a:t>),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4691542" y="1568906"/>
            <a:ext cx="2278734" cy="1189005"/>
          </a:xfrm>
          <a:prstGeom prst="wedgeRoundRectCallout">
            <a:avLst>
              <a:gd name="adj1" fmla="val -79577"/>
              <a:gd name="adj2" fmla="val 771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Number)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79350" y="2000954"/>
            <a:ext cx="2017809" cy="675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Sharding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분산 지점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900" dirty="0" smtClean="0">
                <a:solidFill>
                  <a:schemeClr val="tx1"/>
                </a:solidFill>
              </a:rPr>
              <a:t>을 기준으로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900" dirty="0" smtClean="0">
                <a:solidFill>
                  <a:schemeClr val="tx1"/>
                </a:solidFill>
              </a:rPr>
              <a:t>결정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713172" y="3147060"/>
            <a:ext cx="2541906" cy="432048"/>
          </a:xfrm>
          <a:prstGeom prst="wedgeRoundRectCallout">
            <a:avLst>
              <a:gd name="adj1" fmla="val -76854"/>
              <a:gd name="adj2" fmla="val 148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접속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</a:t>
            </a:r>
            <a:r>
              <a:rPr lang="en-US" altLang="ko-KR" sz="900" b="1" dirty="0">
                <a:solidFill>
                  <a:schemeClr val="tx1"/>
                </a:solidFill>
              </a:rPr>
              <a:t>Number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3711" y="4723380"/>
            <a:ext cx="4365986" cy="1807601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19415" y="4723380"/>
            <a:ext cx="1847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Content DB (Sharding)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584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95595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704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875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shDB_data_1</a:t>
            </a:r>
            <a:endParaRPr lang="en-US" altLang="ko-KR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595617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829876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1937887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5996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4167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shDB_data_2</a:t>
            </a:r>
            <a:endParaRPr lang="en-US" altLang="ko-KR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2137909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85675" y="5361548"/>
            <a:ext cx="66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...</a:t>
            </a:r>
            <a:endParaRPr lang="ko-KR" altLang="en-US" sz="3000" b="1" dirty="0"/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291532" y="4074911"/>
            <a:ext cx="2317723" cy="500754"/>
          </a:xfrm>
          <a:prstGeom prst="wedgeRoundRectCallout">
            <a:avLst>
              <a:gd name="adj1" fmla="val -16184"/>
              <a:gd name="adj2" fmla="val 1837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900" dirty="0" smtClean="0">
                <a:solidFill>
                  <a:schemeClr val="tx1"/>
                </a:solidFill>
              </a:rPr>
              <a:t> 등 컨텐츠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64088" y="3844050"/>
            <a:ext cx="2064142" cy="1156329"/>
            <a:chOff x="2149448" y="2016374"/>
            <a:chExt cx="8641588" cy="47086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475202" y="4132081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5202" y="4409169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75202" y="4697201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5475202" y="5395329"/>
            <a:ext cx="3277720" cy="1144989"/>
          </a:xfrm>
          <a:prstGeom prst="wedgeRoundRectCallout">
            <a:avLst>
              <a:gd name="adj1" fmla="val -21059"/>
              <a:gd name="adj2" fmla="val -889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Sharding Info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shDB_Index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IP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</a:rPr>
              <a:t>Port </a:t>
            </a:r>
            <a:r>
              <a:rPr lang="ko-KR" altLang="en-US" sz="9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shDB_Info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/>
          <p:nvPr/>
        </p:nvCxnSpPr>
        <p:spPr>
          <a:xfrm rot="10800000">
            <a:off x="3022041" y="3980186"/>
            <a:ext cx="2342048" cy="442030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71194" y="4024752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84" name="타원 83"/>
          <p:cNvSpPr/>
          <p:nvPr/>
        </p:nvSpPr>
        <p:spPr>
          <a:xfrm>
            <a:off x="3848636" y="3980186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cxnSp>
        <p:nvCxnSpPr>
          <p:cNvPr id="85" name="꺾인 연결선 84"/>
          <p:cNvCxnSpPr/>
          <p:nvPr/>
        </p:nvCxnSpPr>
        <p:spPr>
          <a:xfrm rot="10800000">
            <a:off x="3770387" y="3940218"/>
            <a:ext cx="1593703" cy="352878"/>
          </a:xfrm>
          <a:prstGeom prst="bentConnector3">
            <a:avLst>
              <a:gd name="adj1" fmla="val 997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4529697" y="4567815"/>
            <a:ext cx="834391" cy="12049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577456" y="5375195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67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네트워크 모듈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34413" y="2925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개요</a:t>
            </a:r>
            <a:endParaRPr lang="ko-KR" altLang="en-US" sz="20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8419" y="943145"/>
            <a:ext cx="5112568" cy="116747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305" y="1378829"/>
            <a:ext cx="4680520" cy="6211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9305" y="1015154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모듈이란</a:t>
            </a:r>
            <a:r>
              <a:rPr lang="en-US" altLang="ko-KR" b="1" dirty="0" smtClean="0"/>
              <a:t>?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Accept/Send/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세션종료 등 네트워크 관련 작업을 처리하는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IOCP(I/O Completion Port)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각 서버는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네트워크 모듈을 상속받아 제작</a:t>
            </a:r>
            <a:endParaRPr lang="en-US" altLang="ko-KR" sz="10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419" y="2227450"/>
            <a:ext cx="5112568" cy="106476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9305" y="2765921"/>
            <a:ext cx="4680520" cy="42841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9305" y="2356115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종류의 네트워크 모듈 제작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Net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기본적</a:t>
            </a:r>
            <a:r>
              <a:rPr lang="ko-KR" altLang="en-US" sz="1000" dirty="0"/>
              <a:t>인</a:t>
            </a:r>
            <a:r>
              <a:rPr lang="ko-KR" altLang="en-US" sz="1000" dirty="0" smtClean="0"/>
              <a:t> 네트워크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MMO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게임서버 제작에 특화된 네트워크 모듈</a:t>
            </a:r>
            <a:endParaRPr lang="en-US" altLang="ko-KR" sz="1000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7297" y="3365538"/>
            <a:ext cx="5112568" cy="251173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8183" y="3904009"/>
            <a:ext cx="4680520" cy="42116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8183" y="3494203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 사용 후 서버 </a:t>
            </a:r>
            <a:r>
              <a:rPr lang="ko-KR" altLang="en-US" b="1" dirty="0" err="1" smtClean="0"/>
              <a:t>구현부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파트는 네트워크 모듈을 상속받아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가상함수를 통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이벤트 </a:t>
            </a:r>
            <a:r>
              <a:rPr lang="ko-KR" altLang="en-US" sz="1000" dirty="0" err="1" smtClean="0"/>
              <a:t>핸들러</a:t>
            </a:r>
            <a:r>
              <a:rPr lang="ko-KR" altLang="en-US" sz="1000" dirty="0" smtClean="0"/>
              <a:t> 제공</a:t>
            </a:r>
            <a:endParaRPr lang="en-US" altLang="ko-KR" sz="10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5536" y="4437112"/>
            <a:ext cx="4491837" cy="1284282"/>
          </a:xfrm>
          <a:prstGeom prst="roundRect">
            <a:avLst>
              <a:gd name="adj" fmla="val 2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0674" y="4797940"/>
            <a:ext cx="1712404" cy="771342"/>
          </a:xfrm>
          <a:prstGeom prst="roundRect">
            <a:avLst>
              <a:gd name="adj" fmla="val 869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네트워크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네트워크 모듈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71149" y="4781154"/>
            <a:ext cx="1856420" cy="788128"/>
          </a:xfrm>
          <a:prstGeom prst="roundRect">
            <a:avLst>
              <a:gd name="adj" fmla="val 715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컨텐츠 처리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네트워크 모듈을 상속받음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왼쪽/오른쪽 화살표 38"/>
          <p:cNvSpPr/>
          <p:nvPr/>
        </p:nvSpPr>
        <p:spPr>
          <a:xfrm>
            <a:off x="2286423" y="5148486"/>
            <a:ext cx="507926" cy="216024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51069" y="4437112"/>
            <a:ext cx="76469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Server</a:t>
            </a:r>
            <a:endParaRPr lang="en-US" altLang="ko-KR" sz="15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246265" y="471643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2060"/>
                </a:solidFill>
              </a:rPr>
              <a:t>(virtual)</a:t>
            </a:r>
          </a:p>
          <a:p>
            <a:pPr algn="ctr"/>
            <a:r>
              <a:rPr lang="en-US" altLang="ko-KR" sz="800" b="1" dirty="0" smtClean="0"/>
              <a:t>Event </a:t>
            </a:r>
          </a:p>
          <a:p>
            <a:pPr algn="ctr"/>
            <a:r>
              <a:rPr lang="en-US" altLang="ko-KR" sz="800" b="1" dirty="0" smtClean="0"/>
              <a:t>Handler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263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260648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Net </a:t>
            </a:r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7" y="2132856"/>
            <a:ext cx="5112568" cy="136815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47" y="255627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413" y="2132856"/>
            <a:ext cx="4582735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보통 게임서버를 만들 때는 컨텐츠 </a:t>
            </a:r>
            <a:r>
              <a:rPr lang="ko-KR" altLang="en-US" sz="1000" dirty="0" err="1" smtClean="0"/>
              <a:t>처리부를</a:t>
            </a:r>
            <a:r>
              <a:rPr lang="ko-KR" altLang="en-US" sz="1000" dirty="0" smtClean="0"/>
              <a:t> 위한 </a:t>
            </a:r>
            <a:r>
              <a:rPr lang="ko-KR" altLang="en-US" sz="1000" dirty="0" err="1" smtClean="0"/>
              <a:t>단일스레드가</a:t>
            </a:r>
            <a:r>
              <a:rPr lang="ko-KR" altLang="en-US" sz="1000" dirty="0" smtClean="0"/>
              <a:t> 구성된다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구조로 게임서버를 만들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내용을 다시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스레드로</a:t>
            </a:r>
            <a:r>
              <a:rPr lang="ko-KR" altLang="en-US" sz="1000" dirty="0" smtClean="0"/>
              <a:t> 전달해야 하는 오버헤드 발생</a:t>
            </a:r>
            <a:r>
              <a:rPr lang="en-US" altLang="ko-KR" sz="1000" dirty="0" smtClean="0"/>
              <a:t>. 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게임 서버에는 맞지 않는 </a:t>
            </a:r>
            <a:r>
              <a:rPr lang="ko-KR" altLang="en-US" sz="1000" dirty="0" smtClean="0"/>
              <a:t>구조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3627772"/>
            <a:ext cx="5112568" cy="144016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414" y="4120111"/>
            <a:ext cx="4680520" cy="77507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4414" y="3756436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 서버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매치메이킹</a:t>
            </a:r>
            <a:r>
              <a:rPr lang="ko-KR" altLang="en-US" sz="1000" dirty="0"/>
              <a:t> 서버</a:t>
            </a:r>
            <a:r>
              <a:rPr lang="en-US" altLang="ko-KR" sz="1000" dirty="0"/>
              <a:t>, </a:t>
            </a:r>
            <a:r>
              <a:rPr lang="ko-KR" altLang="en-US" sz="1000" dirty="0"/>
              <a:t>마스터 </a:t>
            </a:r>
            <a:r>
              <a:rPr lang="ko-KR" altLang="en-US" sz="1000" dirty="0" smtClean="0"/>
              <a:t>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/>
              <a:t>※ </a:t>
            </a:r>
            <a:r>
              <a:rPr lang="ko-KR" altLang="en-US" sz="1000" b="1" dirty="0" smtClean="0"/>
              <a:t>채팅서버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매치메이킹</a:t>
            </a:r>
            <a:r>
              <a:rPr lang="ko-KR" altLang="en-US" sz="1000" b="1" dirty="0" smtClean="0"/>
              <a:t> 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마스터 서버는 게임 컨텐츠 </a:t>
            </a:r>
            <a:r>
              <a:rPr lang="ko-KR" altLang="en-US" sz="1000" b="1" dirty="0" err="1" smtClean="0"/>
              <a:t>처리부를</a:t>
            </a:r>
            <a:r>
              <a:rPr lang="ko-KR" altLang="en-US" sz="1000" b="1" dirty="0" smtClean="0"/>
              <a:t> 위한 단일 </a:t>
            </a:r>
            <a:r>
              <a:rPr lang="ko-KR" altLang="en-US" sz="1000" b="1" dirty="0" err="1" smtClean="0"/>
              <a:t>스레드를</a:t>
            </a:r>
            <a:r>
              <a:rPr lang="ko-KR" altLang="en-US" sz="1000" b="1" dirty="0" smtClean="0"/>
              <a:t> 구성할 필요가 없기 때문에</a:t>
            </a:r>
            <a:r>
              <a:rPr lang="en-US" altLang="ko-KR" sz="1000" b="1" dirty="0" smtClean="0"/>
              <a:t>, Net </a:t>
            </a:r>
            <a:r>
              <a:rPr lang="ko-KR" altLang="en-US" sz="1000" b="1" dirty="0" smtClean="0"/>
              <a:t>서버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네트워크 모듈 사용</a:t>
            </a:r>
            <a:endParaRPr lang="en-US" altLang="ko-KR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710689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33369"/>
            <a:ext cx="4680520" cy="77007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64704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구조의 네트워크 </a:t>
            </a:r>
            <a:r>
              <a:rPr lang="ko-KR" altLang="en-US" sz="1000" dirty="0" smtClean="0"/>
              <a:t>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직접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사용하기 좋은 구조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</a:t>
            </a:r>
            <a:r>
              <a:rPr lang="ko-KR" altLang="en-US" sz="1000" dirty="0" smtClean="0"/>
              <a:t>값을 이용해 네트워크 파트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컨텐츠 파트간 통신</a:t>
            </a:r>
            <a:endParaRPr lang="en-US" altLang="ko-KR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2001</Words>
  <Application>Microsoft Office PowerPoint</Application>
  <PresentationFormat>화면 슬라이드 쇼(4:3)</PresentationFormat>
  <Paragraphs>679</Paragraphs>
  <Slides>24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게임 서버 포트폴리오 (‘Battle Snake’ 프로젝트)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605</cp:revision>
  <dcterms:created xsi:type="dcterms:W3CDTF">2006-10-05T04:04:58Z</dcterms:created>
  <dcterms:modified xsi:type="dcterms:W3CDTF">2019-02-07T05:40:12Z</dcterms:modified>
</cp:coreProperties>
</file>