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6"/>
  </p:notesMasterIdLst>
  <p:sldIdLst>
    <p:sldId id="263" r:id="rId2"/>
    <p:sldId id="264" r:id="rId3"/>
    <p:sldId id="262" r:id="rId4"/>
    <p:sldId id="256" r:id="rId5"/>
    <p:sldId id="257" r:id="rId6"/>
    <p:sldId id="259" r:id="rId7"/>
    <p:sldId id="258" r:id="rId8"/>
    <p:sldId id="266" r:id="rId9"/>
    <p:sldId id="265" r:id="rId10"/>
    <p:sldId id="267" r:id="rId11"/>
    <p:sldId id="268" r:id="rId12"/>
    <p:sldId id="260" r:id="rId13"/>
    <p:sldId id="269" r:id="rId14"/>
    <p:sldId id="27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7ED19-3D8B-4FA9-8E48-CE4C66C43079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58C0-AE9A-4B16-A95D-A02938014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4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9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1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3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2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1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3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1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9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프로젝트 </a:t>
            </a:r>
            <a:r>
              <a:rPr lang="en-US" altLang="ko-KR" b="1" dirty="0" smtClean="0"/>
              <a:t>‘Battle Snake’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송 진규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3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1005721" y="2953655"/>
            <a:ext cx="7471210" cy="3787713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97822" y="6327343"/>
            <a:ext cx="2146679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CChatServer</a:t>
            </a:r>
            <a:r>
              <a:rPr lang="en-US" altLang="ko-KR" sz="900" b="1" dirty="0" smtClean="0"/>
              <a:t> </a:t>
            </a:r>
            <a:r>
              <a:rPr lang="en-US" altLang="ko-KR" sz="900" b="1" dirty="0" smtClean="0"/>
              <a:t>: public 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모듈을 상속받는 </a:t>
            </a:r>
            <a:r>
              <a:rPr lang="ko-KR" altLang="en-US" sz="900" dirty="0" smtClean="0"/>
              <a:t>채팅 서버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5721" y="698733"/>
            <a:ext cx="7471210" cy="2019451"/>
          </a:xfrm>
          <a:prstGeom prst="roundRect">
            <a:avLst>
              <a:gd name="adj" fmla="val 7555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194708" y="692696"/>
            <a:ext cx="987707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077697" y="2593615"/>
            <a:ext cx="1503542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674179" y="2606935"/>
            <a:ext cx="1600473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OnClinetLeave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15840" y="2606935"/>
            <a:ext cx="1280576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OnRecv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3" name="원통 92"/>
          <p:cNvSpPr/>
          <p:nvPr/>
        </p:nvSpPr>
        <p:spPr>
          <a:xfrm>
            <a:off x="3851920" y="6021288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Player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구조체 관리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메모리</a:t>
            </a:r>
            <a:r>
              <a:rPr lang="ko-KR" altLang="en-US" sz="700" dirty="0" err="1">
                <a:solidFill>
                  <a:schemeClr val="tx1"/>
                </a:solidFill>
              </a:rPr>
              <a:t>풀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MemoryPool</a:t>
            </a:r>
            <a:r>
              <a:rPr lang="en-US" altLang="ko-KR" sz="700" dirty="0" smtClean="0">
                <a:solidFill>
                  <a:schemeClr val="tx1"/>
                </a:solidFill>
              </a:rPr>
              <a:t>  TLS)</a:t>
            </a:r>
          </a:p>
        </p:txBody>
      </p:sp>
      <p:sp>
        <p:nvSpPr>
          <p:cNvPr id="94" name="원통 93"/>
          <p:cNvSpPr/>
          <p:nvPr/>
        </p:nvSpPr>
        <p:spPr>
          <a:xfrm>
            <a:off x="4813893" y="6021288"/>
            <a:ext cx="936104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플레이어 관리 자료구조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unordered_map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427004" y="4720467"/>
            <a:ext cx="1448024" cy="5984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채팅서버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방 입장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채팅 전송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1098364" y="917984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314388" y="980728"/>
            <a:ext cx="1191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90252" y="1252146"/>
            <a:ext cx="852247" cy="3465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5" name="직선 화살표 연결선 164"/>
          <p:cNvCxnSpPr>
            <a:stCxn id="164" idx="3"/>
            <a:endCxn id="161" idx="1"/>
          </p:cNvCxnSpPr>
          <p:nvPr/>
        </p:nvCxnSpPr>
        <p:spPr>
          <a:xfrm flipV="1">
            <a:off x="942499" y="1422040"/>
            <a:ext cx="155865" cy="3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169"/>
          <p:cNvSpPr/>
          <p:nvPr/>
        </p:nvSpPr>
        <p:spPr>
          <a:xfrm>
            <a:off x="4093813" y="1136777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10421" y="1062000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226445" y="1119200"/>
            <a:ext cx="12474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Worker Thread x N</a:t>
            </a:r>
            <a:endParaRPr lang="en-US" altLang="ko-KR" sz="900" b="1" dirty="0"/>
          </a:p>
        </p:txBody>
      </p:sp>
      <p:cxnSp>
        <p:nvCxnSpPr>
          <p:cNvPr id="173" name="꺾인 연결선 172"/>
          <p:cNvCxnSpPr/>
          <p:nvPr/>
        </p:nvCxnSpPr>
        <p:spPr>
          <a:xfrm rot="5400000">
            <a:off x="3823334" y="1652168"/>
            <a:ext cx="462046" cy="14474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/>
          <p:nvPr/>
        </p:nvCxnSpPr>
        <p:spPr>
          <a:xfrm rot="16200000" flipH="1">
            <a:off x="5434805" y="1758800"/>
            <a:ext cx="462046" cy="1234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endCxn id="58" idx="0"/>
          </p:cNvCxnSpPr>
          <p:nvPr/>
        </p:nvCxnSpPr>
        <p:spPr>
          <a:xfrm>
            <a:off x="1829468" y="1926096"/>
            <a:ext cx="0" cy="6675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1087863" y="2153515"/>
            <a:ext cx="1725142" cy="2782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900" dirty="0" smtClean="0">
                <a:solidFill>
                  <a:schemeClr val="tx1"/>
                </a:solidFill>
              </a:rPr>
              <a:t> 파트로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전달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6330971" y="6054118"/>
            <a:ext cx="1847788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stPlayer</a:t>
            </a:r>
            <a:r>
              <a:rPr lang="en-US" altLang="ko-KR" sz="900" dirty="0">
                <a:solidFill>
                  <a:schemeClr val="tx1"/>
                </a:solidFill>
              </a:rPr>
              <a:t>* </a:t>
            </a:r>
            <a:r>
              <a:rPr lang="en-US" altLang="ko-KR" sz="900" dirty="0" err="1">
                <a:solidFill>
                  <a:schemeClr val="tx1"/>
                </a:solidFill>
              </a:rPr>
              <a:t>FindPlayer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7" name="아래쪽 화살표 216"/>
          <p:cNvSpPr/>
          <p:nvPr/>
        </p:nvSpPr>
        <p:spPr>
          <a:xfrm>
            <a:off x="7020272" y="5373216"/>
            <a:ext cx="216024" cy="589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모서리가 둥근 사각형 설명선 217"/>
          <p:cNvSpPr/>
          <p:nvPr/>
        </p:nvSpPr>
        <p:spPr>
          <a:xfrm>
            <a:off x="7488431" y="5518577"/>
            <a:ext cx="1476057" cy="316024"/>
          </a:xfrm>
          <a:prstGeom prst="wedgeRoundRectCallout">
            <a:avLst>
              <a:gd name="adj1" fmla="val -43403"/>
              <a:gd name="adj2" fmla="val 10699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이용해 플레이어 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아래쪽 화살표 218"/>
          <p:cNvSpPr/>
          <p:nvPr/>
        </p:nvSpPr>
        <p:spPr>
          <a:xfrm rot="5400000">
            <a:off x="5928322" y="6104883"/>
            <a:ext cx="216024" cy="421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5926880" y="6437857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smtClean="0">
                <a:solidFill>
                  <a:srgbClr val="FF0000"/>
                </a:solidFill>
              </a:rPr>
              <a:t>Player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검색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59832" y="73335"/>
            <a:ext cx="3868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채팅서버 </a:t>
            </a:r>
            <a:r>
              <a:rPr lang="en-US" altLang="ko-KR" sz="2000" b="1" dirty="0" smtClean="0"/>
              <a:t>– Update </a:t>
            </a:r>
            <a:r>
              <a:rPr lang="ko-KR" altLang="en-US" sz="2000" b="1" dirty="0" err="1" smtClean="0"/>
              <a:t>스레드</a:t>
            </a:r>
            <a:r>
              <a:rPr lang="ko-KR" altLang="en-US" sz="2000" b="1" dirty="0" smtClean="0"/>
              <a:t> 구조</a:t>
            </a:r>
            <a:endParaRPr lang="ko-KR" altLang="en-US" sz="2000" b="1" dirty="0"/>
          </a:p>
        </p:txBody>
      </p:sp>
      <p:sp>
        <p:nvSpPr>
          <p:cNvPr id="44" name="원통 43"/>
          <p:cNvSpPr/>
          <p:nvPr/>
        </p:nvSpPr>
        <p:spPr>
          <a:xfrm>
            <a:off x="1170070" y="4230186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일감 구조체 관리 </a:t>
            </a:r>
            <a:r>
              <a:rPr lang="ko-KR" altLang="en-US" sz="700" dirty="0" smtClean="0">
                <a:solidFill>
                  <a:schemeClr val="tx1"/>
                </a:solidFill>
              </a:rPr>
              <a:t>메모리 풀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MemoryPool</a:t>
            </a:r>
            <a:r>
              <a:rPr lang="en-US" altLang="ko-KR" sz="700" dirty="0">
                <a:solidFill>
                  <a:schemeClr val="tx1"/>
                </a:solidFill>
              </a:rPr>
              <a:t>  TLS)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150967" y="5439497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117988" y="5390885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070566" y="5348736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일감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struct</a:t>
            </a:r>
            <a:r>
              <a:rPr lang="en-US" altLang="ko-KR" sz="900" dirty="0" smtClean="0">
                <a:solidFill>
                  <a:schemeClr val="tx1"/>
                </a:solidFill>
              </a:rPr>
              <a:t> x n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170070" y="3518858"/>
            <a:ext cx="2389652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Update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스레드에게</a:t>
            </a:r>
            <a:r>
              <a:rPr lang="ko-KR" altLang="en-US" sz="900" dirty="0" smtClean="0">
                <a:solidFill>
                  <a:schemeClr val="tx1"/>
                </a:solidFill>
              </a:rPr>
              <a:t> 전달할 일감 생성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1" name="꺾인 연결선 60"/>
          <p:cNvCxnSpPr>
            <a:stCxn id="60" idx="2"/>
            <a:endCxn id="53" idx="3"/>
          </p:cNvCxnSpPr>
          <p:nvPr/>
        </p:nvCxnSpPr>
        <p:spPr>
          <a:xfrm rot="5400000">
            <a:off x="4555207" y="2115506"/>
            <a:ext cx="605437" cy="259640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3893300" y="4510465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일감 큐에 있는 일감 처리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229688" y="4556815"/>
            <a:ext cx="10070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/>
              <a:t>Update Thread</a:t>
            </a:r>
            <a:endParaRPr lang="en-US" altLang="ko-KR" sz="900" b="1" dirty="0"/>
          </a:p>
        </p:txBody>
      </p:sp>
      <p:sp>
        <p:nvSpPr>
          <p:cNvPr id="69" name="원통 68"/>
          <p:cNvSpPr/>
          <p:nvPr/>
        </p:nvSpPr>
        <p:spPr>
          <a:xfrm>
            <a:off x="2581239" y="4219755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일감 관리 자료구조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-Queue)</a:t>
            </a:r>
          </a:p>
        </p:txBody>
      </p:sp>
      <p:cxnSp>
        <p:nvCxnSpPr>
          <p:cNvPr id="83" name="직선 화살표 연결선 82"/>
          <p:cNvCxnSpPr>
            <a:stCxn id="58" idx="2"/>
          </p:cNvCxnSpPr>
          <p:nvPr/>
        </p:nvCxnSpPr>
        <p:spPr>
          <a:xfrm>
            <a:off x="1829468" y="3097671"/>
            <a:ext cx="0" cy="4211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3083504" y="3110991"/>
            <a:ext cx="0" cy="4211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44" idx="1"/>
          </p:cNvCxnSpPr>
          <p:nvPr/>
        </p:nvCxnSpPr>
        <p:spPr>
          <a:xfrm flipV="1">
            <a:off x="1584533" y="3913998"/>
            <a:ext cx="0" cy="3161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69" idx="1"/>
          </p:cNvCxnSpPr>
          <p:nvPr/>
        </p:nvCxnSpPr>
        <p:spPr>
          <a:xfrm>
            <a:off x="2995701" y="3913998"/>
            <a:ext cx="1" cy="3057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69" idx="3"/>
            <a:endCxn id="67" idx="1"/>
          </p:cNvCxnSpPr>
          <p:nvPr/>
        </p:nvCxnSpPr>
        <p:spPr>
          <a:xfrm rot="16200000" flipH="1">
            <a:off x="3366667" y="4487888"/>
            <a:ext cx="155668" cy="89759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endCxn id="44" idx="3"/>
          </p:cNvCxnSpPr>
          <p:nvPr/>
        </p:nvCxnSpPr>
        <p:spPr>
          <a:xfrm rot="10800000">
            <a:off x="1584533" y="4869284"/>
            <a:ext cx="2308768" cy="28790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V="1">
            <a:off x="1403648" y="4869284"/>
            <a:ext cx="0" cy="4794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 flipV="1">
            <a:off x="4321216" y="5518577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4177199" y="5518577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H="1" flipV="1">
            <a:off x="5236694" y="5518577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5092677" y="5518577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67" idx="3"/>
            <a:endCxn id="99" idx="1"/>
          </p:cNvCxnSpPr>
          <p:nvPr/>
        </p:nvCxnSpPr>
        <p:spPr>
          <a:xfrm>
            <a:off x="5549484" y="5014521"/>
            <a:ext cx="877520" cy="5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모서리가 둥근 사각형 설명선 124"/>
          <p:cNvSpPr/>
          <p:nvPr/>
        </p:nvSpPr>
        <p:spPr>
          <a:xfrm>
            <a:off x="3474415" y="3965615"/>
            <a:ext cx="1915937" cy="316024"/>
          </a:xfrm>
          <a:prstGeom prst="wedgeRoundRectCallout">
            <a:avLst>
              <a:gd name="adj1" fmla="val -56009"/>
              <a:gd name="adj2" fmla="val 8242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Update Thread</a:t>
            </a:r>
            <a:r>
              <a:rPr lang="ko-KR" altLang="en-US" sz="900" dirty="0" smtClean="0">
                <a:solidFill>
                  <a:schemeClr val="tx1"/>
                </a:solidFill>
              </a:rPr>
              <a:t>에게 일감 전달용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모서리가 둥근 사각형 설명선 125"/>
          <p:cNvSpPr/>
          <p:nvPr/>
        </p:nvSpPr>
        <p:spPr>
          <a:xfrm>
            <a:off x="5505057" y="4123627"/>
            <a:ext cx="1915937" cy="361610"/>
          </a:xfrm>
          <a:prstGeom prst="wedgeRoundRectCallout">
            <a:avLst>
              <a:gd name="adj1" fmla="val -52858"/>
              <a:gd name="adj2" fmla="val 132741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Update Thread</a:t>
            </a:r>
            <a:r>
              <a:rPr lang="ko-KR" altLang="en-US" sz="900" dirty="0" smtClean="0">
                <a:solidFill>
                  <a:schemeClr val="tx1"/>
                </a:solidFill>
              </a:rPr>
              <a:t>가 모든 작업 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22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66860"/>
            <a:ext cx="3567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네트워크 모듈 </a:t>
            </a:r>
            <a:r>
              <a:rPr lang="en-US" altLang="ko-KR" sz="2000" b="1" dirty="0" smtClean="0"/>
              <a:t>- </a:t>
            </a:r>
            <a:r>
              <a:rPr lang="en-US" altLang="ko-KR" sz="2000" b="1" dirty="0" err="1" smtClean="0"/>
              <a:t>MMOServer</a:t>
            </a:r>
            <a:endParaRPr lang="ko-KR" altLang="en-US" sz="2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7524" y="3068960"/>
            <a:ext cx="5112568" cy="1563696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96044" y="3557665"/>
            <a:ext cx="4680520" cy="900099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8410" y="3197624"/>
            <a:ext cx="4582735" cy="1215689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단점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Auth</a:t>
            </a:r>
            <a:r>
              <a:rPr lang="en-US" altLang="ko-KR" sz="1000" dirty="0" smtClean="0"/>
              <a:t>, Game, Send, Release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항시 루프를 돌기 때문에 </a:t>
            </a:r>
            <a:r>
              <a:rPr lang="en-US" altLang="ko-KR" sz="1000" dirty="0" smtClean="0"/>
              <a:t>CPU </a:t>
            </a:r>
            <a:r>
              <a:rPr lang="ko-KR" altLang="en-US" sz="1000" dirty="0" err="1" smtClean="0"/>
              <a:t>사용율이</a:t>
            </a:r>
            <a:r>
              <a:rPr lang="ko-KR" altLang="en-US" sz="1000" dirty="0" smtClean="0"/>
              <a:t> 높다</a:t>
            </a:r>
            <a:r>
              <a:rPr lang="en-US" altLang="ko-KR" sz="1000" dirty="0" smtClean="0"/>
              <a:t>.</a:t>
            </a:r>
          </a:p>
          <a:p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Auth</a:t>
            </a:r>
            <a:r>
              <a:rPr lang="en-US" altLang="ko-KR" sz="1000" dirty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Game </a:t>
            </a:r>
            <a:r>
              <a:rPr lang="ko-KR" altLang="en-US" sz="1000" dirty="0" err="1" smtClean="0"/>
              <a:t>스레드에</a:t>
            </a:r>
            <a:r>
              <a:rPr lang="ko-KR" altLang="en-US" sz="1000" dirty="0" smtClean="0"/>
              <a:t> 지정된 프레임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루프 횟수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 따라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 속도가 결정되며 최대 처리속도 한계가 있음 </a:t>
            </a:r>
            <a:endParaRPr lang="en-US" altLang="ko-KR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94650" y="4797152"/>
            <a:ext cx="5112568" cy="1008112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95536" y="5289491"/>
            <a:ext cx="4680520" cy="38753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4925816"/>
            <a:ext cx="4582735" cy="67708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배틀 서버</a:t>
            </a:r>
            <a:endParaRPr lang="en-US" altLang="ko-KR" sz="10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94650" y="854704"/>
            <a:ext cx="5112568" cy="2070239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536" y="1412776"/>
            <a:ext cx="4680520" cy="1390622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6" y="983370"/>
            <a:ext cx="4582735" cy="175429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장점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LockFree</a:t>
            </a:r>
            <a:r>
              <a:rPr lang="ko-KR" altLang="en-US" sz="1000" dirty="0"/>
              <a:t>구조의 네트워크 </a:t>
            </a:r>
            <a:r>
              <a:rPr lang="ko-KR" altLang="en-US" sz="1000" dirty="0" smtClean="0"/>
              <a:t>모듈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네트워크의 </a:t>
            </a:r>
            <a:r>
              <a:rPr lang="en-US" altLang="ko-KR" sz="1000" dirty="0"/>
              <a:t>Session</a:t>
            </a:r>
            <a:r>
              <a:rPr lang="ko-KR" altLang="en-US" sz="1000" dirty="0"/>
              <a:t>과 </a:t>
            </a:r>
            <a:r>
              <a:rPr lang="ko-KR" altLang="en-US" sz="1000" dirty="0" err="1"/>
              <a:t>컨텐츠의</a:t>
            </a:r>
            <a:r>
              <a:rPr lang="ko-KR" altLang="en-US" sz="1000" dirty="0"/>
              <a:t> </a:t>
            </a:r>
            <a:r>
              <a:rPr lang="en-US" altLang="ko-KR" sz="1000" dirty="0"/>
              <a:t>Player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  <a:r>
              <a:rPr lang="ko-KR" altLang="en-US" sz="1000" dirty="0"/>
              <a:t>개로 구성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상속 구조</a:t>
            </a:r>
            <a:r>
              <a:rPr lang="en-US" altLang="ko-KR" sz="1000" dirty="0"/>
              <a:t>) </a:t>
            </a:r>
            <a:r>
              <a:rPr lang="en-US" altLang="ko-KR" sz="1000" dirty="0">
                <a:sym typeface="Wingdings" pitchFamily="2" charset="2"/>
              </a:rPr>
              <a:t> </a:t>
            </a:r>
            <a:r>
              <a:rPr lang="ko-KR" altLang="en-US" sz="1000" dirty="0">
                <a:sym typeface="Wingdings" pitchFamily="2" charset="2"/>
              </a:rPr>
              <a:t>네트워크와 </a:t>
            </a:r>
            <a:r>
              <a:rPr lang="ko-KR" altLang="en-US" sz="1000" dirty="0" err="1">
                <a:sym typeface="Wingdings" pitchFamily="2" charset="2"/>
              </a:rPr>
              <a:t>컨텐츠</a:t>
            </a:r>
            <a:r>
              <a:rPr lang="ko-KR" altLang="en-US" sz="1000" dirty="0">
                <a:sym typeface="Wingdings" pitchFamily="2" charset="2"/>
              </a:rPr>
              <a:t> 간의 통신 프로토콜 </a:t>
            </a:r>
            <a:r>
              <a:rPr lang="ko-KR" altLang="en-US" sz="1000" dirty="0" smtClean="0">
                <a:sym typeface="Wingdings" pitchFamily="2" charset="2"/>
              </a:rPr>
              <a:t>불필요</a:t>
            </a:r>
            <a:endParaRPr lang="en-US" altLang="ko-KR" sz="1000" dirty="0" smtClean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endParaRPr lang="en-US" altLang="ko-KR" sz="500" dirty="0" smtClean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Auth</a:t>
            </a:r>
            <a:r>
              <a:rPr lang="en-US" altLang="ko-KR" sz="1000" dirty="0" smtClean="0"/>
              <a:t> </a:t>
            </a:r>
            <a:r>
              <a:rPr lang="ko-KR" altLang="en-US" sz="1000" dirty="0" err="1"/>
              <a:t>스레드와</a:t>
            </a:r>
            <a:r>
              <a:rPr lang="ko-KR" altLang="en-US" sz="1000" dirty="0"/>
              <a:t> </a:t>
            </a:r>
            <a:r>
              <a:rPr lang="en-US" altLang="ko-KR" sz="1000" dirty="0"/>
              <a:t>Game </a:t>
            </a:r>
            <a:r>
              <a:rPr lang="ko-KR" altLang="en-US" sz="1000" dirty="0" err="1"/>
              <a:t>스레드를</a:t>
            </a:r>
            <a:r>
              <a:rPr lang="ko-KR" altLang="en-US" sz="1000" dirty="0"/>
              <a:t> 분리해 게임 개발에 적합한 </a:t>
            </a:r>
            <a:r>
              <a:rPr lang="ko-KR" altLang="en-US" sz="1000" dirty="0" smtClean="0"/>
              <a:t>구조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세션 </a:t>
            </a:r>
            <a:r>
              <a:rPr lang="ko-KR" altLang="en-US" sz="1000" dirty="0"/>
              <a:t>별 모드 지정으로 세션 동기화 </a:t>
            </a:r>
            <a:r>
              <a:rPr lang="ko-KR" altLang="en-US" sz="1000" dirty="0" smtClean="0"/>
              <a:t>제거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모듈 </a:t>
            </a:r>
            <a:r>
              <a:rPr lang="ko-KR" altLang="en-US" sz="1000" dirty="0"/>
              <a:t>내부에 </a:t>
            </a:r>
            <a:r>
              <a:rPr lang="ko-KR" altLang="en-US" sz="1000" dirty="0" err="1"/>
              <a:t>컨텐츠</a:t>
            </a:r>
            <a:r>
              <a:rPr lang="ko-KR" altLang="en-US" sz="1000" dirty="0"/>
              <a:t> 처리 </a:t>
            </a:r>
            <a:r>
              <a:rPr lang="ko-KR" altLang="en-US" sz="1000" dirty="0" err="1"/>
              <a:t>스레드와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패킷</a:t>
            </a:r>
            <a:r>
              <a:rPr lang="ko-KR" altLang="en-US" sz="1000" dirty="0"/>
              <a:t> 처리 기능을 포함</a:t>
            </a:r>
            <a:r>
              <a:rPr lang="en-US" altLang="ko-KR" sz="1000" dirty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69963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1880" y="91749"/>
            <a:ext cx="2419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CMMOServer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9512" y="934981"/>
            <a:ext cx="8712968" cy="2350003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7504" y="548680"/>
            <a:ext cx="8928992" cy="6192688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15437" y="620688"/>
            <a:ext cx="2137061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CGameServer</a:t>
            </a:r>
            <a:r>
              <a:rPr lang="en-US" altLang="ko-KR" sz="900" b="1" dirty="0" smtClean="0"/>
              <a:t> : public CMMOServer</a:t>
            </a:r>
            <a:endParaRPr lang="en-US" altLang="ko-KR" sz="9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708520" y="971464"/>
            <a:ext cx="987708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CMMOServer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51520" y="1959476"/>
            <a:ext cx="1368152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0169" y="2011254"/>
            <a:ext cx="13315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608641" y="1959476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세션 인증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최초 </a:t>
            </a:r>
            <a:r>
              <a:rPr lang="ko-KR" altLang="en-US" sz="900" dirty="0" err="1">
                <a:solidFill>
                  <a:schemeClr val="tx1"/>
                </a:solidFill>
              </a:rPr>
              <a:t>컨텐츠</a:t>
            </a:r>
            <a:r>
              <a:rPr lang="ko-KR" altLang="en-US" sz="900" dirty="0">
                <a:solidFill>
                  <a:schemeClr val="tx1"/>
                </a:solidFill>
              </a:rPr>
              <a:t> 로딩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담당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752658" y="2016676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/>
              <a:t>Auth</a:t>
            </a:r>
            <a:r>
              <a:rPr lang="en-US" altLang="ko-KR" sz="900" b="1" dirty="0"/>
              <a:t> Thread x 1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081585" y="1978182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인게임</a:t>
            </a:r>
            <a:r>
              <a:rPr lang="ko-KR" altLang="en-US" sz="900" dirty="0">
                <a:solidFill>
                  <a:schemeClr val="tx1"/>
                </a:solidFill>
              </a:rPr>
              <a:t>  세션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228184" y="2035382"/>
            <a:ext cx="12086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Game Thread x 1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506213" y="1979813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종료된 세션 정리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배열 재사용을 위해 </a:t>
            </a:r>
            <a:r>
              <a:rPr lang="en-US" altLang="ko-KR" sz="900" dirty="0">
                <a:solidFill>
                  <a:schemeClr val="tx1"/>
                </a:solidFill>
              </a:rPr>
              <a:t>Index </a:t>
            </a:r>
            <a:r>
              <a:rPr lang="ko-KR" altLang="en-US" sz="900" dirty="0">
                <a:solidFill>
                  <a:schemeClr val="tx1"/>
                </a:solidFill>
              </a:rPr>
              <a:t>반환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596336" y="2037013"/>
            <a:ext cx="131425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Release Thread x 1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83920" y="91749"/>
            <a:ext cx="947720" cy="375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4" name="꺾인 연결선 93"/>
          <p:cNvCxnSpPr>
            <a:stCxn id="93" idx="1"/>
            <a:endCxn id="60" idx="1"/>
          </p:cNvCxnSpPr>
          <p:nvPr/>
        </p:nvCxnSpPr>
        <p:spPr>
          <a:xfrm rot="10800000" flipV="1">
            <a:off x="251520" y="279360"/>
            <a:ext cx="132400" cy="2184172"/>
          </a:xfrm>
          <a:prstGeom prst="bentConnector3">
            <a:avLst>
              <a:gd name="adj1" fmla="val 24659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원통 98"/>
          <p:cNvSpPr/>
          <p:nvPr/>
        </p:nvSpPr>
        <p:spPr>
          <a:xfrm>
            <a:off x="1872338" y="1260802"/>
            <a:ext cx="1000258" cy="640061"/>
          </a:xfrm>
          <a:prstGeom prst="can">
            <a:avLst>
              <a:gd name="adj" fmla="val 1911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Accpet</a:t>
            </a:r>
            <a:r>
              <a:rPr lang="en-US" altLang="ko-KR" sz="700" dirty="0">
                <a:solidFill>
                  <a:schemeClr val="tx1"/>
                </a:solidFill>
              </a:rPr>
              <a:t> Socket </a:t>
            </a:r>
            <a:r>
              <a:rPr lang="en-US" altLang="ko-KR" sz="700" dirty="0" smtClean="0">
                <a:solidFill>
                  <a:schemeClr val="tx1"/>
                </a:solidFill>
              </a:rPr>
              <a:t>Queue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(list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구조의 </a:t>
            </a:r>
            <a:r>
              <a:rPr lang="en-US" altLang="ko-KR" sz="700" dirty="0" smtClean="0">
                <a:solidFill>
                  <a:schemeClr val="tx1"/>
                </a:solidFill>
              </a:rPr>
              <a:t>Queue)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216420" y="2046592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728321" y="1959476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Send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72338" y="2016676"/>
            <a:ext cx="11874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Send Thread x </a:t>
            </a:r>
            <a:r>
              <a:rPr lang="en-US" altLang="ko-KR" sz="900" b="1" dirty="0" smtClean="0"/>
              <a:t>1</a:t>
            </a:r>
            <a:endParaRPr lang="en-US" altLang="ko-KR" sz="900" b="1" dirty="0"/>
          </a:p>
        </p:txBody>
      </p:sp>
      <p:cxnSp>
        <p:nvCxnSpPr>
          <p:cNvPr id="103" name="꺾인 연결선 102"/>
          <p:cNvCxnSpPr>
            <a:stCxn id="60" idx="0"/>
            <a:endCxn id="99" idx="2"/>
          </p:cNvCxnSpPr>
          <p:nvPr/>
        </p:nvCxnSpPr>
        <p:spPr>
          <a:xfrm rot="5400000" flipH="1" flipV="1">
            <a:off x="1214646" y="1301784"/>
            <a:ext cx="378643" cy="93674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99" idx="4"/>
            <a:endCxn id="80" idx="0"/>
          </p:cNvCxnSpPr>
          <p:nvPr/>
        </p:nvCxnSpPr>
        <p:spPr>
          <a:xfrm>
            <a:off x="2872596" y="1580833"/>
            <a:ext cx="2401801" cy="37864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사각형 설명선 104"/>
          <p:cNvSpPr/>
          <p:nvPr/>
        </p:nvSpPr>
        <p:spPr>
          <a:xfrm>
            <a:off x="230427" y="798410"/>
            <a:ext cx="2138023" cy="346108"/>
          </a:xfrm>
          <a:prstGeom prst="wedgeRoundRectCallout">
            <a:avLst>
              <a:gd name="adj1" fmla="val 40667"/>
              <a:gd name="adj2" fmla="val 7946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새로운 </a:t>
            </a:r>
            <a:r>
              <a:rPr lang="en-US" altLang="ko-KR" sz="900" dirty="0" smtClean="0">
                <a:solidFill>
                  <a:schemeClr val="tx1"/>
                </a:solidFill>
              </a:rPr>
              <a:t>socket</a:t>
            </a:r>
            <a:r>
              <a:rPr lang="ko-KR" altLang="en-US" sz="900" dirty="0" smtClean="0">
                <a:solidFill>
                  <a:schemeClr val="tx1"/>
                </a:solidFill>
              </a:rPr>
              <a:t>을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Auth</a:t>
            </a:r>
            <a:r>
              <a:rPr lang="en-US" altLang="ko-KR" sz="900" dirty="0" smtClean="0">
                <a:solidFill>
                  <a:schemeClr val="tx1"/>
                </a:solidFill>
              </a:rPr>
              <a:t> Thread</a:t>
            </a:r>
            <a:r>
              <a:rPr lang="ko-KR" altLang="en-US" sz="900" dirty="0" smtClean="0">
                <a:solidFill>
                  <a:schemeClr val="tx1"/>
                </a:solidFill>
              </a:rPr>
              <a:t>로 전달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원통 105"/>
          <p:cNvSpPr/>
          <p:nvPr/>
        </p:nvSpPr>
        <p:spPr>
          <a:xfrm>
            <a:off x="6345237" y="1144518"/>
            <a:ext cx="974495" cy="591450"/>
          </a:xfrm>
          <a:prstGeom prst="can">
            <a:avLst>
              <a:gd name="adj" fmla="val 2108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-Stack)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07" name="꺾인 연결선 106"/>
          <p:cNvCxnSpPr>
            <a:stCxn id="85" idx="0"/>
            <a:endCxn id="106" idx="4"/>
          </p:cNvCxnSpPr>
          <p:nvPr/>
        </p:nvCxnSpPr>
        <p:spPr>
          <a:xfrm rot="16200000" flipV="1">
            <a:off x="7476066" y="1283909"/>
            <a:ext cx="539570" cy="85223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06" idx="2"/>
          </p:cNvCxnSpPr>
          <p:nvPr/>
        </p:nvCxnSpPr>
        <p:spPr>
          <a:xfrm rot="10800000" flipV="1">
            <a:off x="5404733" y="1440243"/>
            <a:ext cx="940504" cy="519232"/>
          </a:xfrm>
          <a:prstGeom prst="bentConnector3">
            <a:avLst>
              <a:gd name="adj1" fmla="val 1002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사각형 설명선 108"/>
          <p:cNvSpPr/>
          <p:nvPr/>
        </p:nvSpPr>
        <p:spPr>
          <a:xfrm>
            <a:off x="6275938" y="604421"/>
            <a:ext cx="2640795" cy="494141"/>
          </a:xfrm>
          <a:prstGeom prst="wedgeRoundRectCallout">
            <a:avLst>
              <a:gd name="adj1" fmla="val -30098"/>
              <a:gd name="adj2" fmla="val 6907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800" dirty="0">
                <a:solidFill>
                  <a:schemeClr val="tx1"/>
                </a:solidFill>
              </a:rPr>
              <a:t>Session</a:t>
            </a:r>
            <a:r>
              <a:rPr lang="ko-KR" altLang="en-US" sz="800" dirty="0">
                <a:solidFill>
                  <a:schemeClr val="tx1"/>
                </a:solidFill>
              </a:rPr>
              <a:t>의 </a:t>
            </a:r>
            <a:r>
              <a:rPr lang="en-US" altLang="ko-KR" sz="800" dirty="0">
                <a:solidFill>
                  <a:schemeClr val="tx1"/>
                </a:solidFill>
              </a:rPr>
              <a:t>Index </a:t>
            </a:r>
            <a:r>
              <a:rPr lang="ko-KR" altLang="en-US" sz="800" dirty="0">
                <a:solidFill>
                  <a:schemeClr val="tx1"/>
                </a:solidFill>
              </a:rPr>
              <a:t>보관 </a:t>
            </a:r>
            <a:r>
              <a:rPr lang="ko-KR" altLang="en-US" sz="800" dirty="0" smtClean="0">
                <a:solidFill>
                  <a:schemeClr val="tx1"/>
                </a:solidFill>
              </a:rPr>
              <a:t>공간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신규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접속자</a:t>
            </a:r>
            <a:r>
              <a:rPr lang="ko-KR" altLang="en-US" sz="800" dirty="0" smtClean="0">
                <a:solidFill>
                  <a:schemeClr val="tx1"/>
                </a:solidFill>
              </a:rPr>
              <a:t> 처리 시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 </a:t>
            </a:r>
            <a:r>
              <a:rPr lang="en-US" altLang="ko-KR" sz="800" dirty="0">
                <a:solidFill>
                  <a:schemeClr val="tx1"/>
                </a:solidFill>
              </a:rPr>
              <a:t>stack</a:t>
            </a:r>
            <a:r>
              <a:rPr lang="ko-KR" altLang="en-US" sz="8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800" dirty="0" smtClean="0">
                <a:solidFill>
                  <a:schemeClr val="tx1"/>
                </a:solidFill>
              </a:rPr>
              <a:t>할당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오른쪽 화살표 109"/>
          <p:cNvSpPr/>
          <p:nvPr/>
        </p:nvSpPr>
        <p:spPr>
          <a:xfrm>
            <a:off x="5890471" y="2346807"/>
            <a:ext cx="265705" cy="218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5699776" y="2586390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모드 변경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2" name="오른쪽 화살표 111"/>
          <p:cNvSpPr/>
          <p:nvPr/>
        </p:nvSpPr>
        <p:spPr>
          <a:xfrm>
            <a:off x="7296127" y="2355432"/>
            <a:ext cx="265705" cy="218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7070944" y="2564904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모드 변경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4" name="아래로 구부러진 화살표 113"/>
          <p:cNvSpPr/>
          <p:nvPr/>
        </p:nvSpPr>
        <p:spPr>
          <a:xfrm>
            <a:off x="5684024" y="1800762"/>
            <a:ext cx="2470700" cy="230174"/>
          </a:xfrm>
          <a:prstGeom prst="curvedDownArrow">
            <a:avLst>
              <a:gd name="adj1" fmla="val 31118"/>
              <a:gd name="adj2" fmla="val 66010"/>
              <a:gd name="adj3" fmla="val 34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532384" y="1764190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모드 변경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39552" y="4005064"/>
            <a:ext cx="7713912" cy="2592288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187624" y="4077071"/>
            <a:ext cx="6408712" cy="1892981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723804" y="5569562"/>
            <a:ext cx="1295484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네트워크의 </a:t>
            </a:r>
            <a:r>
              <a:rPr lang="en-US" altLang="ko-KR" sz="900" b="1" dirty="0" smtClean="0"/>
              <a:t>Session)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634572" y="6381328"/>
            <a:ext cx="1513492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Cplayer</a:t>
            </a:r>
            <a:r>
              <a:rPr lang="en-US" altLang="ko-KR" sz="900" b="1" dirty="0" smtClean="0"/>
              <a:t> :public </a:t>
            </a:r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</p:txBody>
      </p:sp>
      <p:sp>
        <p:nvSpPr>
          <p:cNvPr id="120" name="원통 119"/>
          <p:cNvSpPr/>
          <p:nvPr/>
        </p:nvSpPr>
        <p:spPr>
          <a:xfrm>
            <a:off x="3292890" y="4509120"/>
            <a:ext cx="935289" cy="557088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Complete </a:t>
            </a:r>
            <a:r>
              <a:rPr lang="en-US" altLang="ko-KR" sz="700" dirty="0" err="1">
                <a:solidFill>
                  <a:schemeClr val="tx1"/>
                </a:solidFill>
              </a:rPr>
              <a:t>Recv</a:t>
            </a:r>
            <a:r>
              <a:rPr lang="en-US" altLang="ko-KR" sz="700" dirty="0">
                <a:solidFill>
                  <a:schemeClr val="tx1"/>
                </a:solidFill>
              </a:rPr>
              <a:t> Packet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(list </a:t>
            </a:r>
            <a:r>
              <a:rPr lang="ko-KR" altLang="en-US" sz="700" dirty="0">
                <a:solidFill>
                  <a:schemeClr val="tx1"/>
                </a:solidFill>
              </a:rPr>
              <a:t>구조의 </a:t>
            </a:r>
            <a:r>
              <a:rPr lang="en-US" altLang="ko-KR" sz="700" dirty="0">
                <a:solidFill>
                  <a:schemeClr val="tx1"/>
                </a:solidFill>
              </a:rPr>
              <a:t>Queue)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1" name="원통 120"/>
          <p:cNvSpPr/>
          <p:nvPr/>
        </p:nvSpPr>
        <p:spPr>
          <a:xfrm>
            <a:off x="1260676" y="4498941"/>
            <a:ext cx="935289" cy="557088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LockFree</a:t>
            </a:r>
            <a:r>
              <a:rPr lang="en-US" altLang="ko-KR" sz="700" dirty="0">
                <a:solidFill>
                  <a:schemeClr val="tx1"/>
                </a:solidFill>
              </a:rPr>
              <a:t>-Queue)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2" name="원통 121"/>
          <p:cNvSpPr/>
          <p:nvPr/>
        </p:nvSpPr>
        <p:spPr>
          <a:xfrm>
            <a:off x="2280148" y="4505236"/>
            <a:ext cx="935289" cy="557088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Recv</a:t>
            </a:r>
            <a:r>
              <a:rPr lang="en-US" altLang="ko-KR" sz="7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RingBuffer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70286" y="5308004"/>
            <a:ext cx="850891" cy="3532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SendPacket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Cpacket</a:t>
            </a:r>
            <a:r>
              <a:rPr lang="en-US" altLang="ko-KR" sz="900" dirty="0" smtClean="0">
                <a:solidFill>
                  <a:schemeClr val="tx1"/>
                </a:solidFill>
              </a:rPr>
              <a:t>*)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6156176" y="5437003"/>
            <a:ext cx="918064" cy="2962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Disconenct</a:t>
            </a:r>
            <a:r>
              <a:rPr lang="en-US" altLang="ko-KR" sz="900" dirty="0" smtClean="0">
                <a:solidFill>
                  <a:schemeClr val="tx1"/>
                </a:solidFill>
              </a:rPr>
              <a:t>()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27" name="모서리가 둥근 사각형 설명선 126"/>
          <p:cNvSpPr/>
          <p:nvPr/>
        </p:nvSpPr>
        <p:spPr>
          <a:xfrm>
            <a:off x="4932040" y="5459743"/>
            <a:ext cx="936104" cy="279255"/>
          </a:xfrm>
          <a:prstGeom prst="wedgeRoundRectCallout">
            <a:avLst>
              <a:gd name="adj1" fmla="val 78354"/>
              <a:gd name="adj2" fmla="val 1885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세션 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모서리가 둥근 사각형 설명선 127"/>
          <p:cNvSpPr/>
          <p:nvPr/>
        </p:nvSpPr>
        <p:spPr>
          <a:xfrm>
            <a:off x="4403145" y="4739076"/>
            <a:ext cx="1296631" cy="346108"/>
          </a:xfrm>
          <a:prstGeom prst="wedgeRoundRectCallout">
            <a:avLst>
              <a:gd name="adj1" fmla="val -62570"/>
              <a:gd name="adj2" fmla="val -241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Recv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완료된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보관 공간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9" name="꺾인 연결선 128"/>
          <p:cNvCxnSpPr>
            <a:stCxn id="121" idx="1"/>
            <a:endCxn id="72" idx="2"/>
          </p:cNvCxnSpPr>
          <p:nvPr/>
        </p:nvCxnSpPr>
        <p:spPr>
          <a:xfrm rot="5400000" flipH="1" flipV="1">
            <a:off x="1295523" y="3400387"/>
            <a:ext cx="1531353" cy="6657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1545916" y="3675939"/>
            <a:ext cx="1102573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Encoding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2" name="꺾인 연결선 131"/>
          <p:cNvCxnSpPr>
            <a:stCxn id="122" idx="1"/>
          </p:cNvCxnSpPr>
          <p:nvPr/>
        </p:nvCxnSpPr>
        <p:spPr>
          <a:xfrm rot="5400000" flipH="1" flipV="1">
            <a:off x="2322563" y="3479934"/>
            <a:ext cx="1450532" cy="6000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3707904" y="3054704"/>
            <a:ext cx="0" cy="14442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129"/>
          <p:cNvSpPr/>
          <p:nvPr/>
        </p:nvSpPr>
        <p:spPr>
          <a:xfrm>
            <a:off x="3437124" y="3350816"/>
            <a:ext cx="844801" cy="372932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Decoding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6" name="꺾인 연결선 135"/>
          <p:cNvCxnSpPr/>
          <p:nvPr/>
        </p:nvCxnSpPr>
        <p:spPr>
          <a:xfrm rot="5400000" flipH="1" flipV="1">
            <a:off x="3730946" y="3196832"/>
            <a:ext cx="1541532" cy="1099497"/>
          </a:xfrm>
          <a:prstGeom prst="bentConnector3">
            <a:avLst>
              <a:gd name="adj1" fmla="val 4384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/>
          <p:nvPr/>
        </p:nvCxnSpPr>
        <p:spPr>
          <a:xfrm rot="5400000" flipH="1" flipV="1">
            <a:off x="4816291" y="2290548"/>
            <a:ext cx="1522826" cy="2986806"/>
          </a:xfrm>
          <a:prstGeom prst="bentConnector3">
            <a:avLst>
              <a:gd name="adj1" fmla="val 4123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3347864" y="6032373"/>
            <a:ext cx="2290258" cy="348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언제든 세션에게 </a:t>
            </a:r>
            <a:r>
              <a:rPr lang="en-US" altLang="ko-KR" sz="800" dirty="0">
                <a:solidFill>
                  <a:schemeClr val="tx1"/>
                </a:solidFill>
              </a:rPr>
              <a:t>Packet</a:t>
            </a:r>
            <a:r>
              <a:rPr lang="ko-KR" altLang="en-US" sz="800" dirty="0">
                <a:solidFill>
                  <a:schemeClr val="tx1"/>
                </a:solidFill>
              </a:rPr>
              <a:t>을 </a:t>
            </a:r>
            <a:r>
              <a:rPr lang="en-US" altLang="ko-KR" sz="800" dirty="0">
                <a:solidFill>
                  <a:schemeClr val="tx1"/>
                </a:solidFill>
              </a:rPr>
              <a:t>Send</a:t>
            </a:r>
            <a:r>
              <a:rPr lang="ko-KR" altLang="en-US" sz="800" dirty="0">
                <a:solidFill>
                  <a:schemeClr val="tx1"/>
                </a:solidFill>
              </a:rPr>
              <a:t>하거나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Disconenct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할 수 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6125284" y="4054212"/>
            <a:ext cx="1903100" cy="1001817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OnGame_ClinetJoin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OnGame_ClinetLeave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OnGame_Packet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OnAuth_ClinetJoin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OnAuth_ClinetLeave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OnAuth_Packet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156176" y="5139400"/>
            <a:ext cx="1832801" cy="233816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OnGame_ClientRelease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55" name="꺾인 연결선 154"/>
          <p:cNvCxnSpPr>
            <a:stCxn id="85" idx="3"/>
            <a:endCxn id="147" idx="3"/>
          </p:cNvCxnSpPr>
          <p:nvPr/>
        </p:nvCxnSpPr>
        <p:spPr>
          <a:xfrm flipH="1">
            <a:off x="7988977" y="2483869"/>
            <a:ext cx="848747" cy="2772439"/>
          </a:xfrm>
          <a:prstGeom prst="bentConnector3">
            <a:avLst>
              <a:gd name="adj1" fmla="val -26934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모서리가 둥근 직사각형 157"/>
          <p:cNvSpPr/>
          <p:nvPr/>
        </p:nvSpPr>
        <p:spPr>
          <a:xfrm>
            <a:off x="5412124" y="3140968"/>
            <a:ext cx="1248108" cy="4856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OnAuth_Update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Virtual</a:t>
            </a:r>
          </a:p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OnGame_Update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174" name="꺾인 연결선 173"/>
          <p:cNvCxnSpPr>
            <a:stCxn id="144" idx="1"/>
            <a:endCxn id="123" idx="2"/>
          </p:cNvCxnSpPr>
          <p:nvPr/>
        </p:nvCxnSpPr>
        <p:spPr>
          <a:xfrm rot="10800000">
            <a:off x="1695732" y="5661249"/>
            <a:ext cx="1652132" cy="54560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 176"/>
          <p:cNvCxnSpPr>
            <a:stCxn id="144" idx="3"/>
            <a:endCxn id="125" idx="2"/>
          </p:cNvCxnSpPr>
          <p:nvPr/>
        </p:nvCxnSpPr>
        <p:spPr>
          <a:xfrm flipV="1">
            <a:off x="5638122" y="5733256"/>
            <a:ext cx="977086" cy="47359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endCxn id="146" idx="1"/>
          </p:cNvCxnSpPr>
          <p:nvPr/>
        </p:nvCxnSpPr>
        <p:spPr>
          <a:xfrm rot="16200000" flipH="1">
            <a:off x="4852262" y="3282099"/>
            <a:ext cx="1568826" cy="977217"/>
          </a:xfrm>
          <a:prstGeom prst="bent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 189"/>
          <p:cNvCxnSpPr/>
          <p:nvPr/>
        </p:nvCxnSpPr>
        <p:spPr>
          <a:xfrm rot="16200000" flipH="1">
            <a:off x="6414303" y="3520253"/>
            <a:ext cx="106792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223"/>
          <p:cNvCxnSpPr>
            <a:stCxn id="80" idx="2"/>
            <a:endCxn id="158" idx="1"/>
          </p:cNvCxnSpPr>
          <p:nvPr/>
        </p:nvCxnSpPr>
        <p:spPr>
          <a:xfrm rot="16200000" flipH="1">
            <a:off x="5135164" y="3106820"/>
            <a:ext cx="416192" cy="137727"/>
          </a:xfrm>
          <a:prstGeom prst="bentConnector2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꺾인 연결선 226"/>
          <p:cNvCxnSpPr>
            <a:endCxn id="158" idx="3"/>
          </p:cNvCxnSpPr>
          <p:nvPr/>
        </p:nvCxnSpPr>
        <p:spPr>
          <a:xfrm rot="5400000">
            <a:off x="6570318" y="3077842"/>
            <a:ext cx="395852" cy="216024"/>
          </a:xfrm>
          <a:prstGeom prst="bentConnector2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/>
          <p:nvPr/>
        </p:nvCxnSpPr>
        <p:spPr>
          <a:xfrm flipV="1">
            <a:off x="1691680" y="5062324"/>
            <a:ext cx="0" cy="2456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3149092" y="1959476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236366" y="2016676"/>
            <a:ext cx="12916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</p:spTree>
    <p:extLst>
      <p:ext uri="{BB962C8B-B14F-4D97-AF65-F5344CB8AC3E}">
        <p14:creationId xmlns:p14="http://schemas.microsoft.com/office/powerpoint/2010/main" val="140819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9484" y="668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배틀서버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4650" y="710689"/>
            <a:ext cx="5112568" cy="1278151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5536" y="1203030"/>
            <a:ext cx="4680520" cy="641794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5536" y="796224"/>
            <a:ext cx="4582735" cy="98485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CMMOServer</a:t>
            </a:r>
            <a:r>
              <a:rPr lang="ko-KR" altLang="en-US" sz="1000" dirty="0" smtClean="0"/>
              <a:t>를 상속받는 배틀 서버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내부에서 룸 관리 </a:t>
            </a:r>
            <a:r>
              <a:rPr lang="en-US" altLang="ko-KR" sz="1000" dirty="0" smtClean="0"/>
              <a:t>(</a:t>
            </a:r>
            <a:r>
              <a:rPr lang="en-US" altLang="ko-KR" sz="1000" dirty="0"/>
              <a:t>Wait/ ready / play </a:t>
            </a:r>
            <a:r>
              <a:rPr lang="ko-KR" altLang="en-US" sz="1000" dirty="0"/>
              <a:t>총 </a:t>
            </a:r>
            <a:r>
              <a:rPr lang="en-US" altLang="ko-KR" sz="1000" dirty="0"/>
              <a:t>3</a:t>
            </a:r>
            <a:r>
              <a:rPr lang="ko-KR" altLang="en-US" sz="1000" dirty="0"/>
              <a:t>개의 상태로 </a:t>
            </a:r>
            <a:r>
              <a:rPr lang="en-US" altLang="ko-KR" sz="1000" dirty="0"/>
              <a:t>Room </a:t>
            </a:r>
            <a:r>
              <a:rPr lang="ko-KR" altLang="en-US" sz="1000" dirty="0" smtClean="0"/>
              <a:t>관리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이동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공격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아이템획득 등 실제 게임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</a:t>
            </a:r>
            <a:endParaRPr lang="en-US" altLang="ko-KR" sz="10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4649" y="2223282"/>
            <a:ext cx="5112568" cy="1853790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3169" y="2744926"/>
            <a:ext cx="4680520" cy="405252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5" y="2351946"/>
            <a:ext cx="4752529" cy="67708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smtClean="0"/>
              <a:t>Wait </a:t>
            </a:r>
            <a:r>
              <a:rPr lang="ko-KR" altLang="en-US" b="1" dirty="0" smtClean="0"/>
              <a:t>상태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Wait/ ready / play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개의 상태로 </a:t>
            </a:r>
            <a:r>
              <a:rPr lang="en-US" altLang="ko-KR" sz="1000" dirty="0" smtClean="0"/>
              <a:t>Room </a:t>
            </a:r>
            <a:r>
              <a:rPr lang="ko-KR" altLang="en-US" sz="1000" dirty="0" smtClean="0"/>
              <a:t>관리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767491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1880" y="9174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배틀서버</a:t>
            </a:r>
            <a:r>
              <a:rPr lang="ko-KR" altLang="en-US" sz="2000" b="1" dirty="0"/>
              <a:t> 구조</a:t>
            </a:r>
            <a:endParaRPr lang="ko-KR" altLang="en-US" sz="20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9512" y="851492"/>
            <a:ext cx="8712968" cy="777308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7504" y="548680"/>
            <a:ext cx="8928992" cy="6120680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59695" y="1772817"/>
            <a:ext cx="5384891" cy="2170514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31702" y="1916833"/>
            <a:ext cx="5112568" cy="1728192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049329" y="3284985"/>
            <a:ext cx="1295484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네트워크의 </a:t>
            </a:r>
            <a:r>
              <a:rPr lang="en-US" altLang="ko-KR" sz="900" b="1" dirty="0" smtClean="0"/>
              <a:t>Session)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940325" y="3668137"/>
            <a:ext cx="1513492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Cplayer</a:t>
            </a:r>
            <a:r>
              <a:rPr lang="en-US" altLang="ko-KR" sz="900" b="1" dirty="0" smtClean="0"/>
              <a:t> :public </a:t>
            </a:r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2865106" y="1827033"/>
            <a:ext cx="1903100" cy="576064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OnGame_ClinetJoin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OnGame_ClinetLeave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OnGame_Packet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36639" y="580030"/>
            <a:ext cx="2143473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CBattleServer</a:t>
            </a:r>
            <a:r>
              <a:rPr lang="en-US" altLang="ko-KR" sz="900" b="1" dirty="0" smtClean="0"/>
              <a:t> </a:t>
            </a:r>
            <a:r>
              <a:rPr lang="en-US" altLang="ko-KR" sz="900" b="1" dirty="0" smtClean="0"/>
              <a:t>: public CMMOServer</a:t>
            </a:r>
            <a:endParaRPr lang="en-US" altLang="ko-KR" sz="9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995936" y="836712"/>
            <a:ext cx="987708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CMMOServer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630630" y="1827033"/>
            <a:ext cx="1903100" cy="576064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OnAuth_ClinetJoin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OnAuth_ClinetLeave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OnAuth_Packet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878676" y="1340768"/>
            <a:ext cx="1415074" cy="576064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OnAuth_Update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405398" y="1340768"/>
            <a:ext cx="1415074" cy="576064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OnGame_Update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789810" y="2710597"/>
            <a:ext cx="1592040" cy="5230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900" b="1" dirty="0" err="1" smtClean="0">
                <a:solidFill>
                  <a:schemeClr val="tx1"/>
                </a:solidFill>
              </a:rPr>
              <a:t>Auth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모드 유저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패킷처리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방 입장 요청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/>
          <p:cNvCxnSpPr>
            <a:stCxn id="68" idx="2"/>
            <a:endCxn id="151" idx="0"/>
          </p:cNvCxnSpPr>
          <p:nvPr/>
        </p:nvCxnSpPr>
        <p:spPr>
          <a:xfrm>
            <a:off x="1582180" y="2403097"/>
            <a:ext cx="3650" cy="307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모서리가 둥근 직사각형 156"/>
          <p:cNvSpPr/>
          <p:nvPr/>
        </p:nvSpPr>
        <p:spPr>
          <a:xfrm>
            <a:off x="3023524" y="2657757"/>
            <a:ext cx="1592040" cy="6286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Game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모드 유저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패킷처리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이동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공격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아이템획득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67" name="원통 166"/>
          <p:cNvSpPr/>
          <p:nvPr/>
        </p:nvSpPr>
        <p:spPr>
          <a:xfrm>
            <a:off x="5831176" y="3056653"/>
            <a:ext cx="935289" cy="557088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Room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구조체 관리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메모리풀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MemoryPool</a:t>
            </a:r>
            <a:r>
              <a:rPr lang="en-US" altLang="ko-KR" sz="700" dirty="0" smtClean="0">
                <a:solidFill>
                  <a:schemeClr val="tx1"/>
                </a:solidFill>
              </a:rPr>
              <a:t> TLS)</a:t>
            </a:r>
          </a:p>
        </p:txBody>
      </p:sp>
      <p:cxnSp>
        <p:nvCxnSpPr>
          <p:cNvPr id="184" name="직선 화살표 연결선 183"/>
          <p:cNvCxnSpPr>
            <a:stCxn id="146" idx="2"/>
            <a:endCxn id="157" idx="0"/>
          </p:cNvCxnSpPr>
          <p:nvPr/>
        </p:nvCxnSpPr>
        <p:spPr>
          <a:xfrm>
            <a:off x="3816656" y="2403097"/>
            <a:ext cx="2888" cy="254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모서리가 둥근 직사각형 208"/>
          <p:cNvSpPr/>
          <p:nvPr/>
        </p:nvSpPr>
        <p:spPr>
          <a:xfrm>
            <a:off x="6615979" y="3947409"/>
            <a:ext cx="1281543" cy="99508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6571932" y="3888426"/>
            <a:ext cx="1281543" cy="99508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Room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Struct</a:t>
            </a:r>
            <a:r>
              <a:rPr lang="en-US" altLang="ko-KR" sz="900" dirty="0" smtClean="0">
                <a:solidFill>
                  <a:schemeClr val="tx1"/>
                </a:solidFill>
              </a:rPr>
              <a:t> x n</a:t>
            </a: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8" name="원통 197"/>
          <p:cNvSpPr/>
          <p:nvPr/>
        </p:nvSpPr>
        <p:spPr>
          <a:xfrm>
            <a:off x="6745394" y="4163433"/>
            <a:ext cx="935289" cy="557088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방 안의 유저 자료구조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(vector)</a:t>
            </a:r>
          </a:p>
        </p:txBody>
      </p:sp>
      <p:sp>
        <p:nvSpPr>
          <p:cNvPr id="212" name="원통 211"/>
          <p:cNvSpPr/>
          <p:nvPr/>
        </p:nvSpPr>
        <p:spPr>
          <a:xfrm>
            <a:off x="7761984" y="3047760"/>
            <a:ext cx="935289" cy="557088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Room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구조체 관리 자료구</a:t>
            </a:r>
            <a:r>
              <a:rPr lang="ko-KR" altLang="en-US" sz="700" dirty="0">
                <a:solidFill>
                  <a:schemeClr val="tx1"/>
                </a:solidFill>
              </a:rPr>
              <a:t>조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unordered_map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19" name="꺾인 연결선 218"/>
          <p:cNvCxnSpPr>
            <a:stCxn id="167" idx="1"/>
            <a:endCxn id="69" idx="2"/>
          </p:cNvCxnSpPr>
          <p:nvPr/>
        </p:nvCxnSpPr>
        <p:spPr>
          <a:xfrm rot="5400000" flipH="1" flipV="1">
            <a:off x="5872607" y="2343047"/>
            <a:ext cx="1139821" cy="2873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꺾인 연결선 221"/>
          <p:cNvCxnSpPr>
            <a:endCxn id="212" idx="2"/>
          </p:cNvCxnSpPr>
          <p:nvPr/>
        </p:nvCxnSpPr>
        <p:spPr>
          <a:xfrm rot="16200000" flipH="1">
            <a:off x="6645134" y="2209454"/>
            <a:ext cx="1409470" cy="82422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꺾인 연결선 255"/>
          <p:cNvCxnSpPr/>
          <p:nvPr/>
        </p:nvCxnSpPr>
        <p:spPr>
          <a:xfrm rot="5400000">
            <a:off x="6839448" y="1579685"/>
            <a:ext cx="1139821" cy="1814114"/>
          </a:xfrm>
          <a:prstGeom prst="bentConnector3">
            <a:avLst>
              <a:gd name="adj1" fmla="val 61352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화살표 연결선 256"/>
          <p:cNvCxnSpPr>
            <a:endCxn id="70" idx="2"/>
          </p:cNvCxnSpPr>
          <p:nvPr/>
        </p:nvCxnSpPr>
        <p:spPr>
          <a:xfrm flipV="1">
            <a:off x="8112935" y="1916832"/>
            <a:ext cx="0" cy="113982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꺾인 연결선 334"/>
          <p:cNvCxnSpPr>
            <a:stCxn id="166" idx="1"/>
            <a:endCxn id="167" idx="3"/>
          </p:cNvCxnSpPr>
          <p:nvPr/>
        </p:nvCxnSpPr>
        <p:spPr>
          <a:xfrm rot="10800000">
            <a:off x="6298822" y="3613742"/>
            <a:ext cx="273111" cy="77222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모서리가 둥근 직사각형 337"/>
          <p:cNvSpPr/>
          <p:nvPr/>
        </p:nvSpPr>
        <p:spPr>
          <a:xfrm>
            <a:off x="296096" y="4725144"/>
            <a:ext cx="5932088" cy="1563696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/>
          <p:cNvSpPr txBox="1"/>
          <p:nvPr/>
        </p:nvSpPr>
        <p:spPr>
          <a:xfrm>
            <a:off x="2864132" y="4740152"/>
            <a:ext cx="919933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ko-KR" altLang="en-US" sz="1500" b="1" dirty="0" smtClean="0"/>
              <a:t>룸 </a:t>
            </a:r>
            <a:r>
              <a:rPr lang="en-US" altLang="ko-KR" sz="1500" b="1" dirty="0" smtClean="0"/>
              <a:t>Cycle</a:t>
            </a:r>
            <a:endParaRPr lang="en-US" altLang="ko-KR" sz="1500" b="1" dirty="0" smtClean="0"/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448303" y="5318245"/>
            <a:ext cx="1281543" cy="832095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Room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646615" y="5068777"/>
            <a:ext cx="859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방 상태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: Wait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048604" y="5068777"/>
            <a:ext cx="9284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FF0000"/>
                </a:solidFill>
              </a:rPr>
              <a:t>방 상태 </a:t>
            </a:r>
            <a:r>
              <a:rPr lang="en-US" altLang="ko-KR" sz="800" b="1" dirty="0">
                <a:solidFill>
                  <a:srgbClr val="FF0000"/>
                </a:solidFill>
              </a:rPr>
              <a:t>: Ready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3529835" y="5068777"/>
            <a:ext cx="8322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FF0000"/>
                </a:solidFill>
              </a:rPr>
              <a:t>방 상태 </a:t>
            </a:r>
            <a:r>
              <a:rPr lang="en-US" altLang="ko-KR" sz="800" b="1" dirty="0">
                <a:solidFill>
                  <a:srgbClr val="FF0000"/>
                </a:solidFill>
              </a:rPr>
              <a:t>: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Play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4854385" y="5068777"/>
            <a:ext cx="10775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FF0000"/>
                </a:solidFill>
              </a:rPr>
              <a:t>방 상태 </a:t>
            </a:r>
            <a:r>
              <a:rPr lang="en-US" altLang="ko-KR" sz="800" b="1" dirty="0">
                <a:solidFill>
                  <a:srgbClr val="FF0000"/>
                </a:solidFill>
              </a:rPr>
              <a:t>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게임 종</a:t>
            </a:r>
            <a:r>
              <a:rPr lang="ko-KR" altLang="en-US" sz="800" b="1" dirty="0">
                <a:solidFill>
                  <a:srgbClr val="FF0000"/>
                </a:solidFill>
              </a:rPr>
              <a:t>료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674648" y="5674191"/>
            <a:ext cx="144016" cy="191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/>
          <p:cNvSpPr/>
          <p:nvPr/>
        </p:nvSpPr>
        <p:spPr>
          <a:xfrm>
            <a:off x="818664" y="5674191"/>
            <a:ext cx="144016" cy="191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/>
          <p:cNvSpPr/>
          <p:nvPr/>
        </p:nvSpPr>
        <p:spPr>
          <a:xfrm>
            <a:off x="962680" y="5674191"/>
            <a:ext cx="144016" cy="191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/>
          <p:cNvSpPr/>
          <p:nvPr/>
        </p:nvSpPr>
        <p:spPr>
          <a:xfrm>
            <a:off x="1123948" y="5674191"/>
            <a:ext cx="144016" cy="191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직사각형 282"/>
          <p:cNvSpPr/>
          <p:nvPr/>
        </p:nvSpPr>
        <p:spPr>
          <a:xfrm>
            <a:off x="1288216" y="5673009"/>
            <a:ext cx="144016" cy="19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TextBox 283"/>
          <p:cNvSpPr txBox="1"/>
          <p:nvPr/>
        </p:nvSpPr>
        <p:spPr>
          <a:xfrm>
            <a:off x="873310" y="5904477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4/5</a:t>
            </a:r>
            <a:endParaRPr lang="ko-KR" altLang="en-US" sz="1200" b="1" dirty="0"/>
          </a:p>
        </p:txBody>
      </p:sp>
      <p:sp>
        <p:nvSpPr>
          <p:cNvPr id="299" name="TextBox 298"/>
          <p:cNvSpPr txBox="1"/>
          <p:nvPr/>
        </p:nvSpPr>
        <p:spPr>
          <a:xfrm>
            <a:off x="623109" y="5461396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접속 유저 수</a:t>
            </a:r>
            <a:endParaRPr lang="ko-KR" altLang="en-US" sz="1000" b="1" dirty="0"/>
          </a:p>
        </p:txBody>
      </p:sp>
      <p:sp>
        <p:nvSpPr>
          <p:cNvPr id="300" name="모서리가 둥근 직사각형 299"/>
          <p:cNvSpPr/>
          <p:nvPr/>
        </p:nvSpPr>
        <p:spPr>
          <a:xfrm>
            <a:off x="1884760" y="5318245"/>
            <a:ext cx="1281543" cy="832095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Room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2111105" y="5674191"/>
            <a:ext cx="144016" cy="191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/>
          <p:cNvSpPr/>
          <p:nvPr/>
        </p:nvSpPr>
        <p:spPr>
          <a:xfrm>
            <a:off x="2255121" y="5674191"/>
            <a:ext cx="144016" cy="191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/>
          <p:cNvSpPr/>
          <p:nvPr/>
        </p:nvSpPr>
        <p:spPr>
          <a:xfrm>
            <a:off x="2399137" y="5674191"/>
            <a:ext cx="144016" cy="191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/>
          <p:cNvSpPr/>
          <p:nvPr/>
        </p:nvSpPr>
        <p:spPr>
          <a:xfrm>
            <a:off x="2560405" y="5674191"/>
            <a:ext cx="144016" cy="191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/>
          <p:cNvSpPr/>
          <p:nvPr/>
        </p:nvSpPr>
        <p:spPr>
          <a:xfrm>
            <a:off x="2724673" y="5673009"/>
            <a:ext cx="144016" cy="191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TextBox 305"/>
          <p:cNvSpPr txBox="1"/>
          <p:nvPr/>
        </p:nvSpPr>
        <p:spPr>
          <a:xfrm>
            <a:off x="2309767" y="5904477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5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307" name="TextBox 306"/>
          <p:cNvSpPr txBox="1"/>
          <p:nvPr/>
        </p:nvSpPr>
        <p:spPr>
          <a:xfrm>
            <a:off x="2059566" y="5461396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접속 유저 수</a:t>
            </a:r>
            <a:endParaRPr lang="ko-KR" altLang="en-US" sz="1000" b="1" dirty="0"/>
          </a:p>
        </p:txBody>
      </p:sp>
      <p:sp>
        <p:nvSpPr>
          <p:cNvPr id="308" name="모서리가 둥근 직사각형 307"/>
          <p:cNvSpPr/>
          <p:nvPr/>
        </p:nvSpPr>
        <p:spPr>
          <a:xfrm>
            <a:off x="3324099" y="5318245"/>
            <a:ext cx="1281543" cy="832095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Room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9" name="직사각형 308"/>
          <p:cNvSpPr/>
          <p:nvPr/>
        </p:nvSpPr>
        <p:spPr>
          <a:xfrm>
            <a:off x="3550444" y="5674191"/>
            <a:ext cx="144016" cy="19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직사각형 309"/>
          <p:cNvSpPr/>
          <p:nvPr/>
        </p:nvSpPr>
        <p:spPr>
          <a:xfrm>
            <a:off x="3694460" y="5674191"/>
            <a:ext cx="144016" cy="19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/>
          <p:cNvSpPr/>
          <p:nvPr/>
        </p:nvSpPr>
        <p:spPr>
          <a:xfrm>
            <a:off x="3838476" y="5674191"/>
            <a:ext cx="144016" cy="19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/>
          <p:cNvSpPr/>
          <p:nvPr/>
        </p:nvSpPr>
        <p:spPr>
          <a:xfrm>
            <a:off x="3999744" y="5674191"/>
            <a:ext cx="144016" cy="19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/>
          <p:cNvSpPr/>
          <p:nvPr/>
        </p:nvSpPr>
        <p:spPr>
          <a:xfrm>
            <a:off x="4164012" y="5673009"/>
            <a:ext cx="144016" cy="19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TextBox 313"/>
          <p:cNvSpPr txBox="1"/>
          <p:nvPr/>
        </p:nvSpPr>
        <p:spPr>
          <a:xfrm>
            <a:off x="3749106" y="5904477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5/5</a:t>
            </a:r>
            <a:endParaRPr lang="ko-KR" altLang="en-US" sz="1200" b="1" dirty="0"/>
          </a:p>
        </p:txBody>
      </p:sp>
      <p:sp>
        <p:nvSpPr>
          <p:cNvPr id="315" name="TextBox 314"/>
          <p:cNvSpPr txBox="1"/>
          <p:nvPr/>
        </p:nvSpPr>
        <p:spPr>
          <a:xfrm>
            <a:off x="3498905" y="5461396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생존 유저 수</a:t>
            </a:r>
            <a:endParaRPr lang="ko-KR" altLang="en-US" sz="1000" b="1" dirty="0"/>
          </a:p>
        </p:txBody>
      </p:sp>
      <p:sp>
        <p:nvSpPr>
          <p:cNvPr id="316" name="모서리가 둥근 직사각형 315"/>
          <p:cNvSpPr/>
          <p:nvPr/>
        </p:nvSpPr>
        <p:spPr>
          <a:xfrm>
            <a:off x="4773926" y="5308352"/>
            <a:ext cx="1281543" cy="832095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Room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7" name="직사각형 316"/>
          <p:cNvSpPr/>
          <p:nvPr/>
        </p:nvSpPr>
        <p:spPr>
          <a:xfrm>
            <a:off x="5000271" y="5664298"/>
            <a:ext cx="144016" cy="191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/>
          <p:cNvSpPr/>
          <p:nvPr/>
        </p:nvSpPr>
        <p:spPr>
          <a:xfrm>
            <a:off x="5144287" y="5664298"/>
            <a:ext cx="144016" cy="19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/>
          <p:cNvSpPr/>
          <p:nvPr/>
        </p:nvSpPr>
        <p:spPr>
          <a:xfrm>
            <a:off x="5288303" y="5664298"/>
            <a:ext cx="144016" cy="19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/>
          <p:cNvSpPr/>
          <p:nvPr/>
        </p:nvSpPr>
        <p:spPr>
          <a:xfrm>
            <a:off x="5449571" y="5664298"/>
            <a:ext cx="144016" cy="19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/>
          <p:cNvSpPr/>
          <p:nvPr/>
        </p:nvSpPr>
        <p:spPr>
          <a:xfrm>
            <a:off x="5613839" y="5663116"/>
            <a:ext cx="144016" cy="19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TextBox 321"/>
          <p:cNvSpPr txBox="1"/>
          <p:nvPr/>
        </p:nvSpPr>
        <p:spPr>
          <a:xfrm>
            <a:off x="5198933" y="589458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323" name="TextBox 322"/>
          <p:cNvSpPr txBox="1"/>
          <p:nvPr/>
        </p:nvSpPr>
        <p:spPr>
          <a:xfrm>
            <a:off x="4948732" y="5451503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생존 유저 수</a:t>
            </a:r>
            <a:endParaRPr lang="ko-KR" altLang="en-US" sz="1000" b="1" dirty="0"/>
          </a:p>
        </p:txBody>
      </p:sp>
      <p:sp>
        <p:nvSpPr>
          <p:cNvPr id="332" name="오른쪽 화살표 331"/>
          <p:cNvSpPr/>
          <p:nvPr/>
        </p:nvSpPr>
        <p:spPr>
          <a:xfrm>
            <a:off x="1671937" y="5625244"/>
            <a:ext cx="265705" cy="218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오른쪽 화살표 332"/>
          <p:cNvSpPr/>
          <p:nvPr/>
        </p:nvSpPr>
        <p:spPr>
          <a:xfrm>
            <a:off x="3129906" y="5636961"/>
            <a:ext cx="265705" cy="218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오른쪽 화살표 333"/>
          <p:cNvSpPr/>
          <p:nvPr/>
        </p:nvSpPr>
        <p:spPr>
          <a:xfrm>
            <a:off x="4586100" y="5636961"/>
            <a:ext cx="265705" cy="218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0" name="꺾인 연결선 339"/>
          <p:cNvCxnSpPr/>
          <p:nvPr/>
        </p:nvCxnSpPr>
        <p:spPr>
          <a:xfrm rot="16200000" flipH="1">
            <a:off x="1410793" y="1724400"/>
            <a:ext cx="335218" cy="1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꺾인 연결선 344"/>
          <p:cNvCxnSpPr/>
          <p:nvPr/>
        </p:nvCxnSpPr>
        <p:spPr>
          <a:xfrm rot="16200000" flipH="1">
            <a:off x="3670868" y="1702554"/>
            <a:ext cx="335218" cy="1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꺾인 연결선 345"/>
          <p:cNvCxnSpPr>
            <a:stCxn id="151" idx="1"/>
            <a:endCxn id="264" idx="1"/>
          </p:cNvCxnSpPr>
          <p:nvPr/>
        </p:nvCxnSpPr>
        <p:spPr>
          <a:xfrm rot="10800000" flipV="1">
            <a:off x="448304" y="2972103"/>
            <a:ext cx="341507" cy="2762190"/>
          </a:xfrm>
          <a:prstGeom prst="bentConnector3">
            <a:avLst>
              <a:gd name="adj1" fmla="val 14167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꺾인 연결선 349"/>
          <p:cNvCxnSpPr>
            <a:stCxn id="316" idx="3"/>
            <a:endCxn id="70" idx="3"/>
          </p:cNvCxnSpPr>
          <p:nvPr/>
        </p:nvCxnSpPr>
        <p:spPr>
          <a:xfrm flipV="1">
            <a:off x="6055469" y="1628800"/>
            <a:ext cx="2765003" cy="4095600"/>
          </a:xfrm>
          <a:prstGeom prst="bentConnector3">
            <a:avLst>
              <a:gd name="adj1" fmla="val 10577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모서리가 둥근 사각형 설명선 351"/>
          <p:cNvSpPr/>
          <p:nvPr/>
        </p:nvSpPr>
        <p:spPr>
          <a:xfrm>
            <a:off x="619057" y="4336487"/>
            <a:ext cx="2138023" cy="346108"/>
          </a:xfrm>
          <a:prstGeom prst="wedgeRoundRectCallout">
            <a:avLst>
              <a:gd name="adj1" fmla="val 23721"/>
              <a:gd name="adj2" fmla="val 16421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접속 유저 수가 </a:t>
            </a:r>
            <a:r>
              <a:rPr lang="en-US" altLang="ko-KR" sz="900" dirty="0" smtClean="0">
                <a:solidFill>
                  <a:schemeClr val="tx1"/>
                </a:solidFill>
              </a:rPr>
              <a:t>full</a:t>
            </a:r>
            <a:r>
              <a:rPr lang="ko-KR" altLang="en-US" sz="900" dirty="0" smtClean="0">
                <a:solidFill>
                  <a:schemeClr val="tx1"/>
                </a:solidFill>
              </a:rPr>
              <a:t>이 되면 </a:t>
            </a:r>
            <a:r>
              <a:rPr lang="en-US" altLang="ko-KR" sz="900" dirty="0" smtClean="0">
                <a:solidFill>
                  <a:schemeClr val="tx1"/>
                </a:solidFill>
              </a:rPr>
              <a:t>Ready</a:t>
            </a:r>
            <a:r>
              <a:rPr lang="ko-KR" altLang="en-US" sz="900" dirty="0" smtClean="0">
                <a:solidFill>
                  <a:schemeClr val="tx1"/>
                </a:solidFill>
              </a:rPr>
              <a:t>로 변경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3" name="모서리가 둥근 사각형 설명선 352"/>
          <p:cNvSpPr/>
          <p:nvPr/>
        </p:nvSpPr>
        <p:spPr>
          <a:xfrm>
            <a:off x="3816656" y="4293096"/>
            <a:ext cx="2138023" cy="346108"/>
          </a:xfrm>
          <a:prstGeom prst="wedgeRoundRectCallout">
            <a:avLst>
              <a:gd name="adj1" fmla="val 23721"/>
              <a:gd name="adj2" fmla="val 16421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생존 유저 수가 </a:t>
            </a:r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명 </a:t>
            </a:r>
            <a:r>
              <a:rPr lang="en-US" altLang="ko-KR" sz="900" dirty="0" smtClean="0">
                <a:solidFill>
                  <a:schemeClr val="tx1"/>
                </a:solidFill>
              </a:rPr>
              <a:t>or 0</a:t>
            </a:r>
            <a:r>
              <a:rPr lang="ko-KR" altLang="en-US" sz="900" dirty="0" smtClean="0">
                <a:solidFill>
                  <a:schemeClr val="tx1"/>
                </a:solidFill>
              </a:rPr>
              <a:t>명이 되면 게임 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4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1960" y="8628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목차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7" y="908720"/>
            <a:ext cx="381514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hlinkClick r:id="rId2" action="ppaction://hlinksldjump"/>
              </a:rPr>
              <a:t>개</a:t>
            </a:r>
            <a:r>
              <a:rPr lang="ko-KR" altLang="en-US" dirty="0">
                <a:hlinkClick r:id="rId2" action="ppaction://hlinksldjump"/>
              </a:rPr>
              <a:t>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3" action="ppaction://hlinksldjump"/>
              </a:rPr>
              <a:t>서버 전체 구조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>
                <a:hlinkClick r:id="rId4" action="ppaction://hlinksldjump"/>
              </a:rPr>
              <a:t>Sharding DB </a:t>
            </a:r>
            <a:r>
              <a:rPr lang="ko-KR" altLang="en-US" dirty="0" smtClean="0">
                <a:hlinkClick r:id="rId4" action="ppaction://hlinksldjump"/>
              </a:rPr>
              <a:t>구조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5" action="ppaction://hlinksldjump"/>
              </a:rPr>
              <a:t>네트워크 모듈 </a:t>
            </a:r>
            <a:r>
              <a:rPr lang="en-US" altLang="ko-KR" dirty="0" smtClean="0">
                <a:hlinkClick r:id="rId5" action="ppaction://hlinksldjump"/>
              </a:rPr>
              <a:t>– CNetServer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 smtClean="0">
                <a:hlinkClick r:id="rId6" action="ppaction://hlinksldjump"/>
              </a:rPr>
              <a:t>CNetServer </a:t>
            </a:r>
            <a:r>
              <a:rPr lang="ko-KR" altLang="en-US" dirty="0" smtClean="0">
                <a:hlinkClick r:id="rId6" action="ppaction://hlinksldjump"/>
              </a:rPr>
              <a:t>구조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7" action="ppaction://hlinksldjump"/>
              </a:rPr>
              <a:t>채팅서버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8" action="ppaction://hlinksldjump"/>
              </a:rPr>
              <a:t>채팅서버 </a:t>
            </a:r>
            <a:r>
              <a:rPr lang="en-US" altLang="ko-KR" dirty="0" smtClean="0">
                <a:hlinkClick r:id="rId8" action="ppaction://hlinksldjump"/>
              </a:rPr>
              <a:t>– Worker </a:t>
            </a:r>
            <a:r>
              <a:rPr lang="ko-KR" altLang="en-US" dirty="0" smtClean="0">
                <a:hlinkClick r:id="rId8" action="ppaction://hlinksldjump"/>
              </a:rPr>
              <a:t>구조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9" action="ppaction://hlinksldjump"/>
              </a:rPr>
              <a:t>채팅서버 </a:t>
            </a:r>
            <a:r>
              <a:rPr lang="en-US" altLang="ko-KR" dirty="0" smtClean="0">
                <a:hlinkClick r:id="rId9" action="ppaction://hlinksldjump"/>
              </a:rPr>
              <a:t>– Update </a:t>
            </a:r>
            <a:r>
              <a:rPr lang="ko-KR" altLang="en-US" dirty="0" err="1" smtClean="0">
                <a:hlinkClick r:id="rId9" action="ppaction://hlinksldjump"/>
              </a:rPr>
              <a:t>스레드</a:t>
            </a:r>
            <a:r>
              <a:rPr lang="ko-KR" altLang="en-US" dirty="0" smtClean="0">
                <a:hlinkClick r:id="rId9" action="ppaction://hlinksldjump"/>
              </a:rPr>
              <a:t> 구조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10" action="ppaction://hlinksldjump"/>
              </a:rPr>
              <a:t>네트워크 모듈 </a:t>
            </a:r>
            <a:r>
              <a:rPr lang="en-US" altLang="ko-KR" dirty="0" smtClean="0">
                <a:hlinkClick r:id="rId10" action="ppaction://hlinksldjump"/>
              </a:rPr>
              <a:t>– CMMOServer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>
                <a:hlinkClick r:id="rId11" action="ppaction://hlinksldjump"/>
              </a:rPr>
              <a:t>CMMOServer </a:t>
            </a:r>
            <a:r>
              <a:rPr lang="ko-KR" altLang="en-US" dirty="0" smtClean="0">
                <a:hlinkClick r:id="rId11" action="ppaction://hlinksldjump"/>
              </a:rPr>
              <a:t>구조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 err="1" smtClean="0"/>
              <a:t>배틀서버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 err="1" smtClean="0"/>
              <a:t>배틀서버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라이브러리 </a:t>
            </a:r>
            <a:r>
              <a:rPr lang="en-US" altLang="ko-KR" dirty="0"/>
              <a:t>- </a:t>
            </a:r>
            <a:r>
              <a:rPr lang="ko-KR" altLang="en-US" dirty="0" err="1" smtClean="0"/>
              <a:t>프로파일링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라이브러리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메모리풀</a:t>
            </a:r>
            <a:r>
              <a:rPr lang="ko-KR" altLang="en-US" dirty="0" smtClean="0"/>
              <a:t> </a:t>
            </a:r>
            <a:r>
              <a:rPr lang="en-US" altLang="ko-KR" dirty="0" smtClean="0"/>
              <a:t>TLS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라이브러리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락프리</a:t>
            </a:r>
            <a:r>
              <a:rPr lang="ko-KR" altLang="en-US" dirty="0" smtClean="0"/>
              <a:t> 자료구조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라이브러리 </a:t>
            </a:r>
            <a:r>
              <a:rPr lang="en-US" altLang="ko-KR" dirty="0" smtClean="0"/>
              <a:t>– HTTP Class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라이브러리 </a:t>
            </a:r>
            <a:r>
              <a:rPr lang="en-US" altLang="ko-KR" dirty="0" smtClean="0"/>
              <a:t>– DB Connector</a:t>
            </a:r>
          </a:p>
        </p:txBody>
      </p:sp>
    </p:spTree>
    <p:extLst>
      <p:ext uri="{BB962C8B-B14F-4D97-AF65-F5344CB8AC3E}">
        <p14:creationId xmlns:p14="http://schemas.microsoft.com/office/powerpoint/2010/main" val="37636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68" y="819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7504" y="674586"/>
            <a:ext cx="5112568" cy="1386262"/>
          </a:xfrm>
          <a:prstGeom prst="roundRect">
            <a:avLst>
              <a:gd name="adj" fmla="val 1050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7504" y="2204864"/>
            <a:ext cx="5112568" cy="345638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8390" y="2745141"/>
            <a:ext cx="4680520" cy="95378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6024" y="3860190"/>
            <a:ext cx="4680520" cy="64893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05289" y="4653136"/>
            <a:ext cx="4680520" cy="88384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2348880"/>
            <a:ext cx="4680520" cy="31700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작업 내역 요</a:t>
            </a:r>
            <a:r>
              <a:rPr lang="ko-KR" altLang="en-US" b="1" dirty="0"/>
              <a:t>약</a:t>
            </a:r>
            <a:endParaRPr lang="en-US" altLang="ko-KR" b="1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sz="1200" b="1" dirty="0" smtClean="0"/>
              <a:t>Native Server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채팅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매칭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마스터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배틀 서버 제작 </a:t>
            </a:r>
            <a:r>
              <a:rPr lang="en-US" altLang="ko-KR" sz="1000" dirty="0" smtClean="0"/>
              <a:t>(</a:t>
            </a:r>
            <a:r>
              <a:rPr lang="ko-KR" altLang="en-US" sz="1000" dirty="0"/>
              <a:t>직접 제작한 네트워크 모듈 </a:t>
            </a:r>
            <a:r>
              <a:rPr lang="ko-KR" altLang="en-US" sz="1000" dirty="0" smtClean="0"/>
              <a:t>사용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ODBC</a:t>
            </a:r>
            <a:r>
              <a:rPr lang="ko-KR" altLang="en-US" sz="1000" dirty="0" smtClean="0"/>
              <a:t>를 이용해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데이터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쓰기 및 읽기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Apache</a:t>
            </a:r>
            <a:r>
              <a:rPr lang="ko-KR" altLang="en-US" sz="1000" dirty="0" smtClean="0"/>
              <a:t>를 이용해 </a:t>
            </a:r>
            <a:r>
              <a:rPr lang="en-US" altLang="ko-KR" sz="1000" dirty="0" smtClean="0"/>
              <a:t>HTTP </a:t>
            </a:r>
            <a:r>
              <a:rPr lang="ko-KR" altLang="en-US" sz="1000" dirty="0" smtClean="0"/>
              <a:t>통신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락프리</a:t>
            </a:r>
            <a:r>
              <a:rPr lang="ko-KR" altLang="en-US" sz="1000" dirty="0" smtClean="0"/>
              <a:t> 자료구조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메모리풀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프로파일링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파서 등 라이브러리 제작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2. Web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PHP</a:t>
            </a:r>
            <a:r>
              <a:rPr lang="ko-KR" altLang="en-US" sz="1000" dirty="0" smtClean="0"/>
              <a:t>를 이용해</a:t>
            </a:r>
            <a:r>
              <a:rPr lang="en-US" altLang="ko-KR" sz="1000" dirty="0" smtClean="0"/>
              <a:t> DB</a:t>
            </a:r>
            <a:r>
              <a:rPr lang="ko-KR" altLang="en-US" sz="1000" dirty="0" smtClean="0"/>
              <a:t>에 데이터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쓰기 및 읽기 </a:t>
            </a:r>
            <a:r>
              <a:rPr lang="en-US" altLang="ko-KR" sz="1000" dirty="0" smtClean="0"/>
              <a:t>(Log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유저 정보 읽기 및 쓰기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Apache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3. DB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MySQL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 정보 관리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Replication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Sharding</a:t>
            </a:r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216024" y="77969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Battle Snake</a:t>
            </a:r>
            <a:r>
              <a:rPr lang="ko-KR" altLang="en-US" b="1" dirty="0" smtClean="0"/>
              <a:t>는</a:t>
            </a:r>
            <a:r>
              <a:rPr lang="en-US" altLang="ko-KR" b="1" dirty="0" smtClean="0"/>
              <a:t>?</a:t>
            </a:r>
            <a:endParaRPr lang="en-US" altLang="ko-KR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64088" y="674586"/>
            <a:ext cx="3600400" cy="5096524"/>
          </a:xfrm>
          <a:prstGeom prst="roundRect">
            <a:avLst>
              <a:gd name="adj" fmla="val 3525"/>
            </a:avLst>
          </a:prstGeom>
          <a:blipFill dpi="0" rotWithShape="1">
            <a:blip r:embed="rId2">
              <a:alphaModFix amt="6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6899" y="1149025"/>
            <a:ext cx="493204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탄창 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 </a:t>
            </a:r>
            <a:r>
              <a:rPr lang="ko-KR" altLang="en-US" sz="15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메디킷</a:t>
            </a:r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 </a:t>
            </a:r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헬멧 등의 아이템을 이용해 유저를 처치하고 승리를 쟁취하는 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MOTPS(Multiplayer </a:t>
            </a:r>
            <a:r>
              <a:rPr lang="en-US" altLang="ko-KR" sz="1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Online Third-Person Shooter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 </a:t>
            </a:r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게임</a:t>
            </a:r>
            <a:endParaRPr lang="ko-KR" altLang="en-US" sz="1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4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모서리가 둥근 직사각형 92"/>
          <p:cNvSpPr/>
          <p:nvPr/>
        </p:nvSpPr>
        <p:spPr>
          <a:xfrm>
            <a:off x="1218123" y="740247"/>
            <a:ext cx="1150507" cy="72855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365624" y="784721"/>
            <a:ext cx="875498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Sharding DB</a:t>
            </a:r>
            <a:endParaRPr lang="en-US" altLang="ko-KR" sz="900" b="1" dirty="0"/>
          </a:p>
        </p:txBody>
      </p:sp>
      <p:sp>
        <p:nvSpPr>
          <p:cNvPr id="95" name="원통 94"/>
          <p:cNvSpPr/>
          <p:nvPr/>
        </p:nvSpPr>
        <p:spPr>
          <a:xfrm>
            <a:off x="1524042" y="1046303"/>
            <a:ext cx="489654" cy="373265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761105" y="1900913"/>
            <a:ext cx="2064142" cy="1156329"/>
            <a:chOff x="2149448" y="2016374"/>
            <a:chExt cx="8641588" cy="470861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2149448" y="2016374"/>
              <a:ext cx="8641588" cy="47086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82890" y="2016374"/>
              <a:ext cx="4385618" cy="7832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PHP API</a:t>
              </a:r>
              <a:endParaRPr lang="en-US" altLang="ko-KR" sz="900" b="1" dirty="0"/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872219" y="2188944"/>
            <a:ext cx="1872208" cy="2280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72219" y="2466032"/>
            <a:ext cx="1872207" cy="2372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72219" y="2754064"/>
            <a:ext cx="1872208" cy="206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900" dirty="0" smtClean="0">
                <a:solidFill>
                  <a:schemeClr val="tx1"/>
                </a:solidFill>
              </a:rPr>
              <a:t> 정보 갱신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659818" y="820326"/>
            <a:ext cx="3656598" cy="1735952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4605393" y="734019"/>
            <a:ext cx="3656598" cy="1735952"/>
            <a:chOff x="792238" y="1440311"/>
            <a:chExt cx="2147858" cy="1877603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792238" y="1440311"/>
              <a:ext cx="2147858" cy="1877603"/>
            </a:xfrm>
            <a:prstGeom prst="roundRect">
              <a:avLst>
                <a:gd name="adj" fmla="val 264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22246" y="1466079"/>
              <a:ext cx="751780" cy="266282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000" b="1" dirty="0" smtClean="0"/>
                <a:t>Battle </a:t>
              </a:r>
              <a:r>
                <a:rPr lang="ko-KR" altLang="en-US" sz="1000" b="1" dirty="0" smtClean="0"/>
                <a:t>서버 군 </a:t>
              </a:r>
              <a:r>
                <a:rPr lang="en-US" altLang="ko-KR" sz="1000" b="1" dirty="0" smtClean="0"/>
                <a:t>x n</a:t>
              </a:r>
              <a:endParaRPr lang="en-US" altLang="ko-KR" sz="1000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724761" y="1036350"/>
            <a:ext cx="1839888" cy="1368152"/>
            <a:chOff x="1368303" y="2016374"/>
            <a:chExt cx="1839888" cy="576064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1368303" y="2016374"/>
              <a:ext cx="1839888" cy="57606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841681" y="2033221"/>
              <a:ext cx="893131" cy="97181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Battle Server</a:t>
              </a:r>
              <a:endParaRPr lang="en-US" altLang="ko-KR" sz="900" dirty="0"/>
            </a:p>
          </p:txBody>
        </p:sp>
      </p:grpSp>
      <p:sp>
        <p:nvSpPr>
          <p:cNvPr id="118" name="직사각형 117"/>
          <p:cNvSpPr/>
          <p:nvPr/>
        </p:nvSpPr>
        <p:spPr>
          <a:xfrm>
            <a:off x="4908464" y="1292386"/>
            <a:ext cx="1462458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배틀 </a:t>
            </a:r>
            <a:r>
              <a:rPr lang="en-US" altLang="ko-KR" sz="900" dirty="0" smtClean="0">
                <a:solidFill>
                  <a:schemeClr val="tx1"/>
                </a:solidFill>
              </a:rPr>
              <a:t>MMO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913796" y="1663863"/>
            <a:ext cx="1462458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채팅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911861" y="2016769"/>
            <a:ext cx="1462458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클라이언트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6749823" y="1044110"/>
            <a:ext cx="1395275" cy="971603"/>
            <a:chOff x="1415927" y="2027662"/>
            <a:chExt cx="1395275" cy="57576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1415927" y="2027662"/>
              <a:ext cx="1395275" cy="575765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724955" y="2030888"/>
              <a:ext cx="822598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Chat Server</a:t>
              </a:r>
              <a:endParaRPr lang="en-US" altLang="ko-KR" sz="900" dirty="0"/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6897938" y="1308531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채팅 </a:t>
            </a:r>
            <a:r>
              <a:rPr lang="en-US" altLang="ko-KR" sz="900" dirty="0" smtClean="0">
                <a:solidFill>
                  <a:schemeClr val="tx1"/>
                </a:solidFill>
              </a:rPr>
              <a:t>Net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897938" y="1661219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클라이언트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283968" y="700235"/>
            <a:ext cx="1034301" cy="2084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Scale out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가능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/>
          <p:cNvCxnSpPr/>
          <p:nvPr/>
        </p:nvCxnSpPr>
        <p:spPr>
          <a:xfrm flipH="1">
            <a:off x="2825248" y="2195467"/>
            <a:ext cx="177263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/>
          <p:cNvGrpSpPr/>
          <p:nvPr/>
        </p:nvGrpSpPr>
        <p:grpSpPr>
          <a:xfrm>
            <a:off x="3345254" y="1891808"/>
            <a:ext cx="981262" cy="489115"/>
            <a:chOff x="10410059" y="12415478"/>
            <a:chExt cx="1564687" cy="762555"/>
          </a:xfrm>
        </p:grpSpPr>
        <p:sp>
          <p:nvSpPr>
            <p:cNvPr id="135" name="직사각형 134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0684198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6780013" y="2816273"/>
            <a:ext cx="1395275" cy="971603"/>
            <a:chOff x="1415927" y="2027662"/>
            <a:chExt cx="1395275" cy="575765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1415927" y="2027662"/>
              <a:ext cx="1395275" cy="575765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656186" y="2030888"/>
              <a:ext cx="950839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Master Server</a:t>
              </a:r>
              <a:endParaRPr lang="en-US" altLang="ko-KR" sz="900" dirty="0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928128" y="3080694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배틀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928128" y="3433382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7480070" y="2684121"/>
            <a:ext cx="1599273" cy="169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Battle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서버 군 부하분산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25" idx="1"/>
            <a:endCxn id="119" idx="3"/>
          </p:cNvCxnSpPr>
          <p:nvPr/>
        </p:nvCxnSpPr>
        <p:spPr>
          <a:xfrm flipH="1">
            <a:off x="6376254" y="1805235"/>
            <a:ext cx="521684" cy="264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20" idx="3"/>
            <a:endCxn id="154" idx="1"/>
          </p:cNvCxnSpPr>
          <p:nvPr/>
        </p:nvCxnSpPr>
        <p:spPr>
          <a:xfrm>
            <a:off x="6374319" y="2160785"/>
            <a:ext cx="553809" cy="106392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173"/>
          <p:cNvSpPr/>
          <p:nvPr/>
        </p:nvSpPr>
        <p:spPr>
          <a:xfrm>
            <a:off x="4743468" y="2882966"/>
            <a:ext cx="1590360" cy="971603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4686032" y="2816272"/>
            <a:ext cx="1590360" cy="971603"/>
            <a:chOff x="1415927" y="2027662"/>
            <a:chExt cx="1590360" cy="575765"/>
          </a:xfrm>
        </p:grpSpPr>
        <p:sp>
          <p:nvSpPr>
            <p:cNvPr id="167" name="모서리가 둥근 직사각형 166"/>
            <p:cNvSpPr/>
            <p:nvPr/>
          </p:nvSpPr>
          <p:spPr>
            <a:xfrm>
              <a:off x="1415927" y="2027662"/>
              <a:ext cx="1590360" cy="575765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470352" y="2030888"/>
              <a:ext cx="1535935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Matchmaking Server x n</a:t>
              </a:r>
              <a:endParaRPr lang="en-US" altLang="ko-KR" sz="900" b="1" dirty="0"/>
            </a:p>
          </p:txBody>
        </p:sp>
      </p:grpSp>
      <p:sp>
        <p:nvSpPr>
          <p:cNvPr id="169" name="직사각형 168"/>
          <p:cNvSpPr/>
          <p:nvPr/>
        </p:nvSpPr>
        <p:spPr>
          <a:xfrm>
            <a:off x="4940671" y="3080693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Net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940671" y="3433381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클라이언트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71" name="직선 화살표 연결선 170"/>
          <p:cNvCxnSpPr>
            <a:endCxn id="155" idx="1"/>
          </p:cNvCxnSpPr>
          <p:nvPr/>
        </p:nvCxnSpPr>
        <p:spPr>
          <a:xfrm>
            <a:off x="6091270" y="3577397"/>
            <a:ext cx="836858" cy="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4283967" y="2649596"/>
            <a:ext cx="1034301" cy="2084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Scale out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가능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76" name="꺾인 연결선 175"/>
          <p:cNvCxnSpPr>
            <a:stCxn id="167" idx="1"/>
            <a:endCxn id="106" idx="2"/>
          </p:cNvCxnSpPr>
          <p:nvPr/>
        </p:nvCxnSpPr>
        <p:spPr>
          <a:xfrm rot="10800000">
            <a:off x="1793176" y="3057242"/>
            <a:ext cx="2892856" cy="24483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/>
          <p:cNvGrpSpPr/>
          <p:nvPr/>
        </p:nvGrpSpPr>
        <p:grpSpPr>
          <a:xfrm>
            <a:off x="3051758" y="3052520"/>
            <a:ext cx="981262" cy="489115"/>
            <a:chOff x="10410059" y="12415478"/>
            <a:chExt cx="1564687" cy="762555"/>
          </a:xfrm>
        </p:grpSpPr>
        <p:sp>
          <p:nvSpPr>
            <p:cNvPr id="180" name="직사각형 179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0684198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5" name="모서리가 둥근 직사각형 194"/>
          <p:cNvSpPr/>
          <p:nvPr/>
        </p:nvSpPr>
        <p:spPr>
          <a:xfrm>
            <a:off x="6391668" y="5449826"/>
            <a:ext cx="1947702" cy="72855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6488117" y="5496570"/>
            <a:ext cx="1874168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Matchmaking DB (Replication)</a:t>
            </a:r>
            <a:endParaRPr lang="en-US" altLang="ko-KR" sz="900" b="1" dirty="0"/>
          </a:p>
        </p:txBody>
      </p:sp>
      <p:sp>
        <p:nvSpPr>
          <p:cNvPr id="197" name="원통 196"/>
          <p:cNvSpPr/>
          <p:nvPr/>
        </p:nvSpPr>
        <p:spPr>
          <a:xfrm>
            <a:off x="7092280" y="5727374"/>
            <a:ext cx="489654" cy="373265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모서리가 둥근 사각형 설명선 202"/>
          <p:cNvSpPr/>
          <p:nvPr/>
        </p:nvSpPr>
        <p:spPr>
          <a:xfrm>
            <a:off x="4227711" y="6263060"/>
            <a:ext cx="1858238" cy="476407"/>
          </a:xfrm>
          <a:prstGeom prst="wedgeRoundRectCallout">
            <a:avLst>
              <a:gd name="adj1" fmla="val 15712"/>
              <a:gd name="adj2" fmla="val -145891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Scale out</a:t>
            </a:r>
            <a:r>
              <a:rPr lang="ko-KR" altLang="en-US" sz="900" dirty="0" smtClean="0">
                <a:solidFill>
                  <a:schemeClr val="tx1"/>
                </a:solidFill>
              </a:rPr>
              <a:t>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서버를 클라이언트에게 전달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761105" y="5805264"/>
            <a:ext cx="986842" cy="52152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05" name="꺾인 연결선 204"/>
          <p:cNvCxnSpPr>
            <a:stCxn id="204" idx="3"/>
            <a:endCxn id="231" idx="2"/>
          </p:cNvCxnSpPr>
          <p:nvPr/>
        </p:nvCxnSpPr>
        <p:spPr>
          <a:xfrm flipV="1">
            <a:off x="1747947" y="5733256"/>
            <a:ext cx="3295067" cy="33277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그룹 207"/>
          <p:cNvGrpSpPr/>
          <p:nvPr/>
        </p:nvGrpSpPr>
        <p:grpSpPr>
          <a:xfrm>
            <a:off x="2716923" y="5837678"/>
            <a:ext cx="981262" cy="489115"/>
            <a:chOff x="10410059" y="12415478"/>
            <a:chExt cx="1564687" cy="762555"/>
          </a:xfrm>
        </p:grpSpPr>
        <p:sp>
          <p:nvSpPr>
            <p:cNvPr id="209" name="직사각형 208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10612386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1" name="모서리가 둥근 사각형 설명선 210"/>
          <p:cNvSpPr/>
          <p:nvPr/>
        </p:nvSpPr>
        <p:spPr>
          <a:xfrm>
            <a:off x="57523" y="4266506"/>
            <a:ext cx="2786285" cy="1044043"/>
          </a:xfrm>
          <a:prstGeom prst="wedgeRoundRectCallout">
            <a:avLst>
              <a:gd name="adj1" fmla="val -20907"/>
              <a:gd name="adj2" fmla="val 8646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클라이언트 접속 절차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로비에서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</a:t>
            </a:r>
            <a:r>
              <a:rPr lang="ko-KR" altLang="en-US" sz="900" dirty="0">
                <a:solidFill>
                  <a:schemeClr val="tx1"/>
                </a:solidFill>
              </a:rPr>
              <a:t>를</a:t>
            </a:r>
            <a:r>
              <a:rPr lang="ko-KR" altLang="en-US" sz="900" dirty="0" smtClean="0">
                <a:solidFill>
                  <a:schemeClr val="tx1"/>
                </a:solidFill>
              </a:rPr>
              <a:t> 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서버에서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배틀서버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채팅서버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방</a:t>
            </a:r>
            <a:r>
              <a:rPr lang="en-US" altLang="ko-KR" sz="900" dirty="0" smtClean="0">
                <a:solidFill>
                  <a:schemeClr val="tx1"/>
                </a:solidFill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</a:rPr>
              <a:t>을 </a:t>
            </a:r>
            <a:r>
              <a:rPr lang="ko-KR" altLang="en-US" sz="900" dirty="0">
                <a:solidFill>
                  <a:schemeClr val="tx1"/>
                </a:solidFill>
              </a:rPr>
              <a:t>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배틀서버와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채팅서버에 로그인 후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방 입장</a:t>
            </a:r>
          </a:p>
        </p:txBody>
      </p:sp>
      <p:cxnSp>
        <p:nvCxnSpPr>
          <p:cNvPr id="213" name="꺾인 연결선 212"/>
          <p:cNvCxnSpPr>
            <a:stCxn id="174" idx="2"/>
            <a:endCxn id="195" idx="0"/>
          </p:cNvCxnSpPr>
          <p:nvPr/>
        </p:nvCxnSpPr>
        <p:spPr>
          <a:xfrm rot="16200000" flipH="1">
            <a:off x="5654455" y="3738761"/>
            <a:ext cx="1595257" cy="18268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모서리가 둥근 사각형 설명선 211"/>
          <p:cNvSpPr/>
          <p:nvPr/>
        </p:nvSpPr>
        <p:spPr>
          <a:xfrm>
            <a:off x="6876256" y="4071348"/>
            <a:ext cx="2156202" cy="476305"/>
          </a:xfrm>
          <a:prstGeom prst="wedgeRoundRectCallout">
            <a:avLst>
              <a:gd name="adj1" fmla="val -21303"/>
              <a:gd name="adj2" fmla="val -10556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Sacle</a:t>
            </a:r>
            <a:r>
              <a:rPr lang="en-US" altLang="ko-KR" sz="900" dirty="0" smtClean="0">
                <a:solidFill>
                  <a:schemeClr val="tx1"/>
                </a:solidFill>
              </a:rPr>
              <a:t> out</a:t>
            </a:r>
            <a:r>
              <a:rPr lang="ko-KR" altLang="en-US" sz="900" dirty="0" smtClean="0">
                <a:solidFill>
                  <a:schemeClr val="tx1"/>
                </a:solidFill>
              </a:rPr>
              <a:t>된 </a:t>
            </a:r>
            <a:r>
              <a:rPr lang="en-US" altLang="ko-KR" sz="900" dirty="0" smtClean="0">
                <a:solidFill>
                  <a:schemeClr val="tx1"/>
                </a:solidFill>
              </a:rPr>
              <a:t>Battle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 군을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서버로 전달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26" name="꺾인 연결선 225"/>
          <p:cNvCxnSpPr>
            <a:stCxn id="231" idx="3"/>
            <a:endCxn id="195" idx="1"/>
          </p:cNvCxnSpPr>
          <p:nvPr/>
        </p:nvCxnSpPr>
        <p:spPr>
          <a:xfrm>
            <a:off x="5946076" y="5402022"/>
            <a:ext cx="445592" cy="41207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843808" y="76562"/>
            <a:ext cx="3657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‘Battle Snake’ </a:t>
            </a:r>
            <a:r>
              <a:rPr lang="ko-KR" altLang="en-US" sz="2000" b="1" dirty="0" smtClean="0"/>
              <a:t>서버 전체 구조</a:t>
            </a:r>
            <a:endParaRPr lang="ko-KR" altLang="en-US" sz="2000" b="1" dirty="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4139952" y="5070788"/>
            <a:ext cx="1806124" cy="662468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88" name="그룹 187"/>
          <p:cNvGrpSpPr/>
          <p:nvPr/>
        </p:nvGrpSpPr>
        <p:grpSpPr>
          <a:xfrm>
            <a:off x="4067944" y="5010262"/>
            <a:ext cx="1806124" cy="662468"/>
            <a:chOff x="1415927" y="2022019"/>
            <a:chExt cx="1395275" cy="392574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1415927" y="2022019"/>
              <a:ext cx="1395275" cy="39257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825316" y="2030888"/>
              <a:ext cx="568606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Lobby x n</a:t>
              </a:r>
              <a:endParaRPr lang="en-US" altLang="ko-KR" sz="900" b="1" dirty="0"/>
            </a:p>
          </p:txBody>
        </p:sp>
      </p:grpSp>
      <p:sp>
        <p:nvSpPr>
          <p:cNvPr id="191" name="직사각형 190"/>
          <p:cNvSpPr/>
          <p:nvPr/>
        </p:nvSpPr>
        <p:spPr>
          <a:xfrm>
            <a:off x="4164926" y="5284207"/>
            <a:ext cx="1586001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 정보 얻기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3515869" y="4879556"/>
            <a:ext cx="1034301" cy="2084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Scale out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가능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5275490" y="4879556"/>
            <a:ext cx="1600766" cy="2056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서버 부하분산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240" name="직선 화살표 연결선 239"/>
          <p:cNvCxnSpPr>
            <a:stCxn id="106" idx="0"/>
            <a:endCxn id="93" idx="2"/>
          </p:cNvCxnSpPr>
          <p:nvPr/>
        </p:nvCxnSpPr>
        <p:spPr>
          <a:xfrm flipV="1">
            <a:off x="1793176" y="1468797"/>
            <a:ext cx="201" cy="4321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5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0384" y="71031"/>
            <a:ext cx="231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Sharding DB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3711" y="620689"/>
            <a:ext cx="4365986" cy="332418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65573" y="897659"/>
            <a:ext cx="1451306" cy="1114668"/>
            <a:chOff x="1849685" y="2016375"/>
            <a:chExt cx="1386027" cy="65021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849685" y="2016375"/>
              <a:ext cx="1386027" cy="65021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 smtClean="0"/>
                <a:t>shDB_Index</a:t>
              </a:r>
              <a:endParaRPr lang="en-US" altLang="ko-KR" sz="900" b="1" dirty="0"/>
            </a:p>
            <a:p>
              <a:pPr algn="ctr"/>
              <a:r>
                <a:rPr lang="en-US" altLang="ko-KR" sz="900" b="1" dirty="0" smtClean="0"/>
                <a:t>(master)</a:t>
              </a:r>
              <a:endParaRPr lang="en-US" altLang="ko-KR" sz="900" b="1" dirty="0"/>
            </a:p>
          </p:txBody>
        </p:sp>
      </p:grpSp>
      <p:sp>
        <p:nvSpPr>
          <p:cNvPr id="9" name="원통 8"/>
          <p:cNvSpPr/>
          <p:nvPr/>
        </p:nvSpPr>
        <p:spPr>
          <a:xfrm>
            <a:off x="448729" y="1270409"/>
            <a:ext cx="1235284" cy="660900"/>
          </a:xfrm>
          <a:prstGeom prst="can">
            <a:avLst>
              <a:gd name="adj" fmla="val 2955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6838" y="1558441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AllocateTBL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5700" y="620688"/>
            <a:ext cx="2422204" cy="276971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Sharding Info DB (Replication)</a:t>
            </a:r>
            <a:endParaRPr lang="en-US" altLang="ko-KR" sz="1200" dirty="0"/>
          </a:p>
        </p:txBody>
      </p:sp>
      <p:sp>
        <p:nvSpPr>
          <p:cNvPr id="31" name="왼쪽/오른쪽 화살표 30"/>
          <p:cNvSpPr/>
          <p:nvPr/>
        </p:nvSpPr>
        <p:spPr>
          <a:xfrm>
            <a:off x="1866067" y="1280575"/>
            <a:ext cx="935438" cy="2349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1930943" y="1049771"/>
            <a:ext cx="798554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Replication</a:t>
            </a:r>
            <a:endParaRPr lang="en-US" altLang="ko-KR" sz="9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35996" y="958162"/>
            <a:ext cx="1451306" cy="1114668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873513" y="882114"/>
            <a:ext cx="1451306" cy="1114668"/>
            <a:chOff x="1849685" y="2016375"/>
            <a:chExt cx="1386027" cy="65021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849685" y="2016375"/>
              <a:ext cx="1386027" cy="65021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 smtClean="0"/>
                <a:t>shDB_Index</a:t>
              </a:r>
              <a:r>
                <a:rPr lang="en-US" altLang="ko-KR" sz="900" b="1" dirty="0" smtClean="0"/>
                <a:t> x n</a:t>
              </a:r>
              <a:endParaRPr lang="en-US" altLang="ko-KR" sz="900" b="1" dirty="0"/>
            </a:p>
            <a:p>
              <a:pPr algn="ctr"/>
              <a:r>
                <a:rPr lang="en-US" altLang="ko-KR" sz="900" b="1" dirty="0" smtClean="0"/>
                <a:t>(slave)</a:t>
              </a:r>
              <a:endParaRPr lang="en-US" altLang="ko-KR" sz="900" b="1" dirty="0"/>
            </a:p>
          </p:txBody>
        </p:sp>
      </p:grpSp>
      <p:sp>
        <p:nvSpPr>
          <p:cNvPr id="38" name="원통 37"/>
          <p:cNvSpPr/>
          <p:nvPr/>
        </p:nvSpPr>
        <p:spPr>
          <a:xfrm>
            <a:off x="2956669" y="1254864"/>
            <a:ext cx="1235284" cy="660900"/>
          </a:xfrm>
          <a:prstGeom prst="can">
            <a:avLst>
              <a:gd name="adj" fmla="val 2955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54778" y="1542896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AllocateTBL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14761" y="2288687"/>
            <a:ext cx="1451306" cy="1450628"/>
            <a:chOff x="1849685" y="2010818"/>
            <a:chExt cx="1386027" cy="846184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1849685" y="2010818"/>
              <a:ext cx="1386027" cy="84618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/>
                <a:t>shDB_Info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(master)</a:t>
              </a:r>
              <a:endParaRPr lang="en-US" altLang="ko-KR" sz="900" b="1" dirty="0"/>
            </a:p>
          </p:txBody>
        </p:sp>
      </p:grpSp>
      <p:sp>
        <p:nvSpPr>
          <p:cNvPr id="44" name="원통 43"/>
          <p:cNvSpPr/>
          <p:nvPr/>
        </p:nvSpPr>
        <p:spPr>
          <a:xfrm>
            <a:off x="497917" y="2670963"/>
            <a:ext cx="1235284" cy="962474"/>
          </a:xfrm>
          <a:prstGeom prst="can">
            <a:avLst>
              <a:gd name="adj" fmla="val 215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65892" y="2930419"/>
            <a:ext cx="939878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AllocateTBL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65892" y="3280933"/>
            <a:ext cx="939879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dbconnectTBL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956667" y="2310923"/>
            <a:ext cx="1451306" cy="1450628"/>
            <a:chOff x="1849685" y="2010818"/>
            <a:chExt cx="1386027" cy="846184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1849685" y="2010818"/>
              <a:ext cx="1386027" cy="84618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 smtClean="0"/>
                <a:t>shDB_Info</a:t>
              </a:r>
              <a:r>
                <a:rPr lang="en-US" altLang="ko-KR" sz="900" b="1" dirty="0" smtClean="0"/>
                <a:t> x n</a:t>
              </a:r>
              <a:endParaRPr lang="en-US" altLang="ko-KR" sz="900" b="1" dirty="0"/>
            </a:p>
            <a:p>
              <a:pPr algn="ctr"/>
              <a:r>
                <a:rPr lang="en-US" altLang="ko-KR" sz="900" b="1" dirty="0" smtClean="0"/>
                <a:t>(slave)</a:t>
              </a:r>
              <a:endParaRPr lang="en-US" altLang="ko-KR" sz="900" b="1" dirty="0"/>
            </a:p>
          </p:txBody>
        </p:sp>
      </p:grpSp>
      <p:sp>
        <p:nvSpPr>
          <p:cNvPr id="50" name="원통 49"/>
          <p:cNvSpPr/>
          <p:nvPr/>
        </p:nvSpPr>
        <p:spPr>
          <a:xfrm>
            <a:off x="3039823" y="2693199"/>
            <a:ext cx="1235284" cy="962474"/>
          </a:xfrm>
          <a:prstGeom prst="can">
            <a:avLst>
              <a:gd name="adj" fmla="val 215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07798" y="2952655"/>
            <a:ext cx="939878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AllocateTBL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07798" y="3303169"/>
            <a:ext cx="939879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dbconnectTBL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3" name="왼쪽/오른쪽 화살표 52"/>
          <p:cNvSpPr/>
          <p:nvPr/>
        </p:nvSpPr>
        <p:spPr>
          <a:xfrm>
            <a:off x="1962802" y="2892004"/>
            <a:ext cx="935438" cy="2349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027678" y="2661200"/>
            <a:ext cx="798554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Replication</a:t>
            </a:r>
            <a:endParaRPr lang="en-US" altLang="ko-KR" sz="900" dirty="0"/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4715791" y="766816"/>
            <a:ext cx="2651088" cy="532883"/>
          </a:xfrm>
          <a:prstGeom prst="wedgeRoundRectCallout">
            <a:avLst>
              <a:gd name="adj1" fmla="val -82128"/>
              <a:gd name="adj2" fmla="val 12045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AccountNo</a:t>
            </a:r>
            <a:r>
              <a:rPr lang="en-US" altLang="ko-KR" sz="900" dirty="0" smtClean="0">
                <a:solidFill>
                  <a:schemeClr val="tx1"/>
                </a:solidFill>
              </a:rPr>
              <a:t>),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Number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(PK : </a:t>
            </a:r>
            <a:r>
              <a:rPr lang="en-US" altLang="ko-KR" sz="9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사각형 설명선 55"/>
          <p:cNvSpPr/>
          <p:nvPr/>
        </p:nvSpPr>
        <p:spPr>
          <a:xfrm>
            <a:off x="4691542" y="1568906"/>
            <a:ext cx="2278734" cy="1189005"/>
          </a:xfrm>
          <a:prstGeom prst="wedgeRoundRectCallout">
            <a:avLst>
              <a:gd name="adj1" fmla="val -80713"/>
              <a:gd name="adj2" fmla="val 7717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 </a:t>
            </a:r>
            <a:r>
              <a:rPr lang="ko-KR" altLang="en-US" sz="900" dirty="0" smtClean="0">
                <a:solidFill>
                  <a:schemeClr val="tx1"/>
                </a:solidFill>
              </a:rPr>
              <a:t>별 저장 가능한 유저 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(PK :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DB Number)</a:t>
            </a:r>
            <a:endParaRPr lang="ko-KR" altLang="en-US" sz="900" b="1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79350" y="2000954"/>
            <a:ext cx="2017809" cy="6756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Sharding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분산 지점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신규 계정 생성 시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AvailableTBL</a:t>
            </a:r>
            <a:r>
              <a:rPr lang="ko-KR" altLang="en-US" sz="900" dirty="0" smtClean="0">
                <a:solidFill>
                  <a:schemeClr val="tx1"/>
                </a:solidFill>
              </a:rPr>
              <a:t>을 기준으로 저장될 </a:t>
            </a:r>
            <a:r>
              <a:rPr lang="en-US" altLang="ko-KR" sz="900" dirty="0" smtClean="0">
                <a:solidFill>
                  <a:schemeClr val="tx1"/>
                </a:solidFill>
              </a:rPr>
              <a:t>Content DB </a:t>
            </a:r>
            <a:r>
              <a:rPr lang="ko-KR" altLang="en-US" sz="900" dirty="0" smtClean="0">
                <a:solidFill>
                  <a:schemeClr val="tx1"/>
                </a:solidFill>
              </a:rPr>
              <a:t>결정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4713172" y="3147060"/>
            <a:ext cx="2541906" cy="432048"/>
          </a:xfrm>
          <a:prstGeom prst="wedgeRoundRectCallout">
            <a:avLst>
              <a:gd name="adj1" fmla="val -76854"/>
              <a:gd name="adj2" fmla="val 1487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 Number, 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 </a:t>
            </a:r>
            <a:r>
              <a:rPr lang="ko-KR" altLang="en-US" sz="900" dirty="0" smtClean="0">
                <a:solidFill>
                  <a:schemeClr val="tx1"/>
                </a:solidFill>
              </a:rPr>
              <a:t>접속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(PK : DB Number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63711" y="4723380"/>
            <a:ext cx="4365986" cy="1807601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1419415" y="4723380"/>
            <a:ext cx="1847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Content DB (Sharding)</a:t>
            </a:r>
            <a:endParaRPr lang="en-US" altLang="ko-KR" sz="1200" b="1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7584" y="5055013"/>
            <a:ext cx="1451306" cy="1360355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395595" y="5199030"/>
            <a:ext cx="1235284" cy="1080120"/>
          </a:xfrm>
          <a:prstGeom prst="can">
            <a:avLst>
              <a:gd name="adj" fmla="val 2316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3704" y="550431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AllocateTBL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1875" y="5199030"/>
            <a:ext cx="1008219" cy="23080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shDB_data_1</a:t>
            </a:r>
            <a:endParaRPr lang="en-US" altLang="ko-KR" sz="900" b="1" dirty="0"/>
          </a:p>
        </p:txBody>
      </p:sp>
      <p:sp>
        <p:nvSpPr>
          <p:cNvPr id="63" name="직사각형 62"/>
          <p:cNvSpPr/>
          <p:nvPr/>
        </p:nvSpPr>
        <p:spPr>
          <a:xfrm>
            <a:off x="595617" y="586735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contentsTBL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829876" y="5055013"/>
            <a:ext cx="1451306" cy="1360355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원통 66"/>
          <p:cNvSpPr/>
          <p:nvPr/>
        </p:nvSpPr>
        <p:spPr>
          <a:xfrm>
            <a:off x="1937887" y="5199030"/>
            <a:ext cx="1235284" cy="1080120"/>
          </a:xfrm>
          <a:prstGeom prst="can">
            <a:avLst>
              <a:gd name="adj" fmla="val 2316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135996" y="550431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AllocateTBL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34167" y="5199030"/>
            <a:ext cx="1008219" cy="23080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shDB_data_1</a:t>
            </a:r>
            <a:endParaRPr lang="en-US" altLang="ko-KR" sz="900" b="1" dirty="0"/>
          </a:p>
        </p:txBody>
      </p:sp>
      <p:sp>
        <p:nvSpPr>
          <p:cNvPr id="70" name="직사각형 69"/>
          <p:cNvSpPr/>
          <p:nvPr/>
        </p:nvSpPr>
        <p:spPr>
          <a:xfrm>
            <a:off x="2137909" y="586735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contentsTBL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85675" y="5361548"/>
            <a:ext cx="661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...</a:t>
            </a:r>
            <a:endParaRPr lang="ko-KR" altLang="en-US" sz="3000" b="1" dirty="0"/>
          </a:p>
        </p:txBody>
      </p:sp>
      <p:sp>
        <p:nvSpPr>
          <p:cNvPr id="72" name="모서리가 둥근 사각형 설명선 71"/>
          <p:cNvSpPr/>
          <p:nvPr/>
        </p:nvSpPr>
        <p:spPr>
          <a:xfrm>
            <a:off x="291532" y="4074911"/>
            <a:ext cx="2317723" cy="500754"/>
          </a:xfrm>
          <a:prstGeom prst="wedgeRoundRectCallout">
            <a:avLst>
              <a:gd name="adj1" fmla="val -16184"/>
              <a:gd name="adj2" fmla="val 1837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유저의 닉네임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전적정보</a:t>
            </a:r>
            <a:r>
              <a:rPr lang="ko-KR" altLang="en-US" sz="900" dirty="0" smtClean="0">
                <a:solidFill>
                  <a:schemeClr val="tx1"/>
                </a:solidFill>
              </a:rPr>
              <a:t> 등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900" dirty="0" smtClean="0">
                <a:solidFill>
                  <a:schemeClr val="tx1"/>
                </a:solidFill>
              </a:rPr>
              <a:t>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(PK : </a:t>
            </a:r>
            <a:r>
              <a:rPr lang="en-US" altLang="ko-KR" sz="9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364088" y="3844050"/>
            <a:ext cx="2064142" cy="1156329"/>
            <a:chOff x="2149448" y="2016374"/>
            <a:chExt cx="8641588" cy="470861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2149448" y="2016374"/>
              <a:ext cx="8641588" cy="47086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82890" y="2016374"/>
              <a:ext cx="4385618" cy="7832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PHP API</a:t>
              </a:r>
              <a:endParaRPr lang="en-US" altLang="ko-KR" sz="900" b="1" dirty="0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5475202" y="4132081"/>
            <a:ext cx="1872208" cy="2280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475202" y="4409169"/>
            <a:ext cx="1872207" cy="2372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475202" y="4697201"/>
            <a:ext cx="1872208" cy="206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900" dirty="0" smtClean="0">
                <a:solidFill>
                  <a:schemeClr val="tx1"/>
                </a:solidFill>
              </a:rPr>
              <a:t> 정보 갱신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모서리가 둥근 사각형 설명선 78"/>
          <p:cNvSpPr/>
          <p:nvPr/>
        </p:nvSpPr>
        <p:spPr>
          <a:xfrm>
            <a:off x="5475202" y="5395329"/>
            <a:ext cx="3277720" cy="1144989"/>
          </a:xfrm>
          <a:prstGeom prst="wedgeRoundRectCallout">
            <a:avLst>
              <a:gd name="adj1" fmla="val -21059"/>
              <a:gd name="adj2" fmla="val -8893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Sharding Info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900" dirty="0" smtClean="0">
                <a:solidFill>
                  <a:schemeClr val="tx1"/>
                </a:solidFill>
              </a:rPr>
              <a:t>를 거쳐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Content DB(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에 접속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유저가 </a:t>
            </a:r>
            <a:r>
              <a:rPr lang="ko-KR" altLang="en-US" sz="900" dirty="0" smtClean="0">
                <a:solidFill>
                  <a:schemeClr val="tx1"/>
                </a:solidFill>
              </a:rPr>
              <a:t>저장된 </a:t>
            </a:r>
            <a:r>
              <a:rPr lang="en-US" altLang="ko-KR" sz="9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900" dirty="0" smtClean="0">
                <a:solidFill>
                  <a:schemeClr val="tx1"/>
                </a:solidFill>
              </a:rPr>
              <a:t>의 </a:t>
            </a:r>
            <a:r>
              <a:rPr lang="en-US" altLang="ko-KR" sz="900" dirty="0" smtClean="0">
                <a:solidFill>
                  <a:schemeClr val="tx1"/>
                </a:solidFill>
              </a:rPr>
              <a:t>Number</a:t>
            </a:r>
            <a:r>
              <a:rPr lang="ko-KR" altLang="en-US" sz="900" dirty="0" smtClean="0">
                <a:solidFill>
                  <a:schemeClr val="tx1"/>
                </a:solidFill>
              </a:rPr>
              <a:t>를 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shDB_Index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solidFill>
                  <a:schemeClr val="tx1"/>
                </a:solidFill>
              </a:rPr>
              <a:t>Number</a:t>
            </a:r>
            <a:r>
              <a:rPr lang="ko-KR" altLang="en-US" sz="900" dirty="0" smtClean="0">
                <a:solidFill>
                  <a:schemeClr val="tx1"/>
                </a:solidFill>
              </a:rPr>
              <a:t>를 이용해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IP</a:t>
            </a:r>
            <a:r>
              <a:rPr lang="ko-KR" altLang="en-US" sz="900" dirty="0" smtClean="0">
                <a:solidFill>
                  <a:schemeClr val="tx1"/>
                </a:solidFill>
              </a:rPr>
              <a:t>와 </a:t>
            </a:r>
            <a:r>
              <a:rPr lang="en-US" altLang="ko-KR" sz="900" dirty="0" smtClean="0">
                <a:solidFill>
                  <a:schemeClr val="tx1"/>
                </a:solidFill>
              </a:rPr>
              <a:t>Port </a:t>
            </a:r>
            <a:r>
              <a:rPr lang="ko-KR" altLang="en-US" sz="900" dirty="0" smtClean="0">
                <a:solidFill>
                  <a:schemeClr val="tx1"/>
                </a:solidFill>
              </a:rPr>
              <a:t>등의 접속정보를 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shDB_Info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solidFill>
                  <a:schemeClr val="tx1"/>
                </a:solidFill>
              </a:rPr>
              <a:t>Content </a:t>
            </a:r>
            <a:r>
              <a:rPr lang="en-US" altLang="ko-KR" sz="900" dirty="0" smtClean="0">
                <a:solidFill>
                  <a:schemeClr val="tx1"/>
                </a:solidFill>
              </a:rPr>
              <a:t>DB</a:t>
            </a:r>
            <a:r>
              <a:rPr lang="ko-KR" altLang="en-US" sz="900" dirty="0" smtClean="0">
                <a:solidFill>
                  <a:schemeClr val="tx1"/>
                </a:solidFill>
              </a:rPr>
              <a:t>에 접속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꺾인 연결선 79"/>
          <p:cNvCxnSpPr/>
          <p:nvPr/>
        </p:nvCxnSpPr>
        <p:spPr>
          <a:xfrm rot="10800000">
            <a:off x="3022041" y="3980186"/>
            <a:ext cx="2342048" cy="442030"/>
          </a:xfrm>
          <a:prstGeom prst="bentConnector3">
            <a:avLst>
              <a:gd name="adj1" fmla="val 10009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3071194" y="4024752"/>
            <a:ext cx="276670" cy="26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84" name="타원 83"/>
          <p:cNvSpPr/>
          <p:nvPr/>
        </p:nvSpPr>
        <p:spPr>
          <a:xfrm>
            <a:off x="3848636" y="3980186"/>
            <a:ext cx="276670" cy="26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cxnSp>
        <p:nvCxnSpPr>
          <p:cNvPr id="85" name="꺾인 연결선 84"/>
          <p:cNvCxnSpPr/>
          <p:nvPr/>
        </p:nvCxnSpPr>
        <p:spPr>
          <a:xfrm rot="10800000">
            <a:off x="3770387" y="3940218"/>
            <a:ext cx="1593703" cy="352878"/>
          </a:xfrm>
          <a:prstGeom prst="bentConnector3">
            <a:avLst>
              <a:gd name="adj1" fmla="val 99798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0800000" flipV="1">
            <a:off x="4529697" y="4567815"/>
            <a:ext cx="834391" cy="120496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4577456" y="5375195"/>
            <a:ext cx="276670" cy="26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3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8676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66860"/>
            <a:ext cx="3482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네트워크 모듈 </a:t>
            </a:r>
            <a:r>
              <a:rPr lang="en-US" altLang="ko-KR" sz="2000" b="1" dirty="0" smtClean="0"/>
              <a:t>- CNetServer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4649" y="2148208"/>
            <a:ext cx="5112568" cy="242985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03169" y="2636913"/>
            <a:ext cx="4680520" cy="1800199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5" y="2276872"/>
            <a:ext cx="4582735" cy="221596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단점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네트워크 파트와 </a:t>
            </a:r>
            <a:r>
              <a:rPr lang="ko-KR" altLang="en-US" sz="1000" dirty="0" err="1" smtClean="0"/>
              <a:t>컨텐츠</a:t>
            </a:r>
            <a:r>
              <a:rPr lang="ko-KR" altLang="en-US" sz="1000" dirty="0" smtClean="0"/>
              <a:t> 파트의 분리로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서로 통신하기 위한 </a:t>
            </a:r>
            <a:r>
              <a:rPr lang="ko-KR" altLang="en-US" sz="1000" dirty="0" err="1" smtClean="0"/>
              <a:t>통신값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SessionID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 필요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b="1" dirty="0"/>
              <a:t>※ </a:t>
            </a:r>
            <a:r>
              <a:rPr lang="en-US" altLang="ko-KR" sz="1000" b="1" dirty="0" err="1"/>
              <a:t>SessionID</a:t>
            </a:r>
            <a:r>
              <a:rPr lang="ko-KR" altLang="en-US" sz="1000" b="1" dirty="0"/>
              <a:t>로 인한 문제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dirty="0" err="1"/>
              <a:t>컨텐츠</a:t>
            </a:r>
            <a:r>
              <a:rPr lang="ko-KR" altLang="en-US" sz="1000" dirty="0"/>
              <a:t> 파트는 네트워크 </a:t>
            </a:r>
            <a:r>
              <a:rPr lang="ko-KR" altLang="en-US" sz="1000" dirty="0" smtClean="0"/>
              <a:t>파트로부터 </a:t>
            </a:r>
            <a:r>
              <a:rPr lang="ko-KR" altLang="en-US" sz="1000" dirty="0" err="1" smtClean="0"/>
              <a:t>패킷을</a:t>
            </a:r>
            <a:r>
              <a:rPr lang="ko-KR" altLang="en-US" sz="1000" dirty="0" smtClean="0"/>
              <a:t> 전달받으면</a:t>
            </a:r>
            <a:r>
              <a:rPr lang="en-US" altLang="ko-KR" sz="1000" dirty="0" smtClean="0"/>
              <a:t>, </a:t>
            </a:r>
            <a:r>
              <a:rPr lang="en-US" altLang="ko-KR" sz="1000" dirty="0" err="1"/>
              <a:t>SessionID</a:t>
            </a:r>
            <a:r>
              <a:rPr lang="ko-KR" altLang="en-US" sz="1000" dirty="0"/>
              <a:t>를 이용해 또 한번 </a:t>
            </a:r>
            <a:r>
              <a:rPr lang="ko-KR" altLang="en-US" sz="1000" dirty="0" smtClean="0"/>
              <a:t>검색해야 함 </a:t>
            </a:r>
            <a:r>
              <a:rPr lang="en-US" altLang="ko-KR" sz="1000" dirty="0"/>
              <a:t>(</a:t>
            </a:r>
            <a:r>
              <a:rPr lang="ko-KR" altLang="en-US" sz="1000" dirty="0"/>
              <a:t>오버헤드</a:t>
            </a:r>
            <a:r>
              <a:rPr lang="en-US" altLang="ko-KR" sz="10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네트워크 모듈의 </a:t>
            </a:r>
            <a:r>
              <a:rPr lang="en-US" altLang="ko-KR" sz="1000" dirty="0"/>
              <a:t>Session</a:t>
            </a:r>
            <a:r>
              <a:rPr lang="ko-KR" altLang="en-US" sz="1000" dirty="0"/>
              <a:t>과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컨텐츠</a:t>
            </a:r>
            <a:r>
              <a:rPr lang="ko-KR" altLang="en-US" sz="1000" dirty="0"/>
              <a:t> 파트의 </a:t>
            </a:r>
            <a:r>
              <a:rPr lang="en-US" altLang="ko-KR" sz="1000" dirty="0"/>
              <a:t>Player</a:t>
            </a:r>
            <a:r>
              <a:rPr lang="ko-KR" altLang="en-US" sz="1000" dirty="0"/>
              <a:t>가 따로 관리된다</a:t>
            </a:r>
            <a:r>
              <a:rPr lang="en-US" altLang="ko-KR" sz="1000" dirty="0"/>
              <a:t>. 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자료구조가 </a:t>
            </a:r>
            <a:r>
              <a:rPr lang="en-US" altLang="ko-KR" sz="1000" dirty="0"/>
              <a:t>2</a:t>
            </a:r>
            <a:r>
              <a:rPr lang="ko-KR" altLang="en-US" sz="1000" dirty="0"/>
              <a:t>개 사용</a:t>
            </a:r>
            <a:r>
              <a:rPr lang="en-US" altLang="ko-KR" sz="1000" dirty="0"/>
              <a:t> 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보통 </a:t>
            </a:r>
            <a:r>
              <a:rPr lang="ko-KR" altLang="en-US" sz="1000" dirty="0"/>
              <a:t>게임 </a:t>
            </a:r>
            <a:r>
              <a:rPr lang="ko-KR" altLang="en-US" sz="1000" dirty="0" err="1"/>
              <a:t>컨텐츠</a:t>
            </a:r>
            <a:r>
              <a:rPr lang="ko-KR" altLang="en-US" sz="1000" dirty="0"/>
              <a:t> 처리를 위해 단일 </a:t>
            </a:r>
            <a:r>
              <a:rPr lang="ko-KR" altLang="en-US" sz="1000" dirty="0" err="1"/>
              <a:t>스레드가</a:t>
            </a:r>
            <a:r>
              <a:rPr lang="ko-KR" altLang="en-US" sz="1000" dirty="0"/>
              <a:t> 구성되는데</a:t>
            </a:r>
            <a:r>
              <a:rPr lang="en-US" altLang="ko-KR" sz="1000" dirty="0"/>
              <a:t>, </a:t>
            </a:r>
            <a:r>
              <a:rPr lang="ko-KR" altLang="en-US" sz="1000" dirty="0"/>
              <a:t>현재 구조에서는 결국 </a:t>
            </a:r>
            <a:r>
              <a:rPr lang="ko-KR" altLang="en-US" sz="1000" dirty="0" err="1"/>
              <a:t>패킷</a:t>
            </a:r>
            <a:r>
              <a:rPr lang="ko-KR" altLang="en-US" sz="1000" dirty="0"/>
              <a:t> 내용을 다시 </a:t>
            </a:r>
            <a:r>
              <a:rPr lang="en-US" altLang="ko-KR" sz="1000" dirty="0"/>
              <a:t>Update </a:t>
            </a:r>
            <a:r>
              <a:rPr lang="ko-KR" altLang="en-US" sz="1000" dirty="0" err="1"/>
              <a:t>스레드로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전달해야하는</a:t>
            </a:r>
            <a:r>
              <a:rPr lang="ko-KR" altLang="en-US" sz="1000" dirty="0"/>
              <a:t> 오버헤드가 </a:t>
            </a:r>
            <a:r>
              <a:rPr lang="ko-KR" altLang="en-US" sz="1000" dirty="0" smtClean="0"/>
              <a:t>발생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게임 서버에는 맞지 않는 구조</a:t>
            </a:r>
            <a:endParaRPr lang="en-US" altLang="ko-KR" sz="1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4650" y="4797152"/>
            <a:ext cx="5112568" cy="1440160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5536" y="5289491"/>
            <a:ext cx="4680520" cy="77507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5536" y="4925816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채팅 서버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매치메이킹</a:t>
            </a:r>
            <a:r>
              <a:rPr lang="ko-KR" altLang="en-US" sz="1000" dirty="0"/>
              <a:t> 서버</a:t>
            </a:r>
            <a:r>
              <a:rPr lang="en-US" altLang="ko-KR" sz="1000" dirty="0"/>
              <a:t>, </a:t>
            </a:r>
            <a:r>
              <a:rPr lang="ko-KR" altLang="en-US" sz="1000" dirty="0"/>
              <a:t>마스터 </a:t>
            </a:r>
            <a:r>
              <a:rPr lang="ko-KR" altLang="en-US" sz="1000" dirty="0" smtClean="0"/>
              <a:t>서버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/>
              <a:t>※ </a:t>
            </a:r>
            <a:r>
              <a:rPr lang="ko-KR" altLang="en-US" sz="1000" b="1" dirty="0" smtClean="0"/>
              <a:t>채팅서버</a:t>
            </a:r>
            <a:r>
              <a:rPr lang="en-US" altLang="ko-KR" sz="1000" b="1" dirty="0" smtClean="0"/>
              <a:t>, </a:t>
            </a:r>
            <a:r>
              <a:rPr lang="ko-KR" altLang="en-US" sz="1000" b="1" dirty="0" err="1" smtClean="0"/>
              <a:t>매치메이킹</a:t>
            </a:r>
            <a:r>
              <a:rPr lang="ko-KR" altLang="en-US" sz="1000" b="1" dirty="0" smtClean="0"/>
              <a:t> 서버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마스터 서버는 게임 </a:t>
            </a:r>
            <a:r>
              <a:rPr lang="ko-KR" altLang="en-US" sz="1000" b="1" dirty="0" err="1" smtClean="0"/>
              <a:t>컨텐츠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처리부를</a:t>
            </a:r>
            <a:r>
              <a:rPr lang="ko-KR" altLang="en-US" sz="1000" b="1" dirty="0" smtClean="0"/>
              <a:t> 위한 단일 </a:t>
            </a:r>
            <a:r>
              <a:rPr lang="ko-KR" altLang="en-US" sz="1000" b="1" dirty="0" err="1" smtClean="0"/>
              <a:t>스레드를</a:t>
            </a:r>
            <a:r>
              <a:rPr lang="ko-KR" altLang="en-US" sz="1000" b="1" dirty="0" smtClean="0"/>
              <a:t> 구성할 필요가 없기 때문에</a:t>
            </a:r>
            <a:r>
              <a:rPr lang="en-US" altLang="ko-KR" sz="1000" b="1" dirty="0" smtClean="0"/>
              <a:t>, CNetServer </a:t>
            </a:r>
            <a:r>
              <a:rPr lang="ko-KR" altLang="en-US" sz="1000" b="1" dirty="0" smtClean="0"/>
              <a:t>네트워크 모듈 사용</a:t>
            </a:r>
            <a:endParaRPr lang="en-US" altLang="ko-KR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4650" y="710689"/>
            <a:ext cx="5112568" cy="1280793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5536" y="1203030"/>
            <a:ext cx="4680520" cy="64558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5536" y="839354"/>
            <a:ext cx="4582735" cy="98485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장점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구조의 네트워크 </a:t>
            </a:r>
            <a:r>
              <a:rPr lang="ko-KR" altLang="en-US" sz="1000" dirty="0" smtClean="0"/>
              <a:t>모듈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네트워크 송수신 파트와 </a:t>
            </a:r>
            <a:r>
              <a:rPr lang="ko-KR" altLang="en-US" sz="1000" dirty="0" err="1" smtClean="0"/>
              <a:t>컨텐츠</a:t>
            </a:r>
            <a:r>
              <a:rPr lang="ko-KR" altLang="en-US" sz="1000" dirty="0" smtClean="0"/>
              <a:t> 파트의 분리로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컨텐츠</a:t>
            </a:r>
            <a:r>
              <a:rPr lang="ko-KR" altLang="en-US" sz="1000" dirty="0" smtClean="0"/>
              <a:t> 제작 시 네트워크 송수신에 대해 </a:t>
            </a:r>
            <a:r>
              <a:rPr lang="ko-KR" altLang="en-US" sz="1000" dirty="0" err="1" smtClean="0"/>
              <a:t>신경쓸</a:t>
            </a:r>
            <a:r>
              <a:rPr lang="ko-KR" altLang="en-US" sz="1000" dirty="0" smtClean="0"/>
              <a:t> 필요가 없다</a:t>
            </a:r>
            <a:r>
              <a:rPr lang="en-US" altLang="ko-KR" sz="1000" dirty="0" smtClean="0"/>
              <a:t>. </a:t>
            </a: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생산성 증가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52214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69108" y="66860"/>
            <a:ext cx="2171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CNetServer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7504" y="2004830"/>
            <a:ext cx="960523" cy="4753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277255" y="1340768"/>
            <a:ext cx="7471210" cy="2710043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64686" y="1740050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80710" y="1797250"/>
            <a:ext cx="1191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45" name="원통 44"/>
          <p:cNvSpPr/>
          <p:nvPr/>
        </p:nvSpPr>
        <p:spPr>
          <a:xfrm>
            <a:off x="3342519" y="1913158"/>
            <a:ext cx="974495" cy="660372"/>
          </a:xfrm>
          <a:prstGeom prst="can">
            <a:avLst>
              <a:gd name="adj" fmla="val 2108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-Stack)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932591" y="548680"/>
            <a:ext cx="3494775" cy="632048"/>
          </a:xfrm>
          <a:prstGeom prst="wedgeRoundRectCallout">
            <a:avLst>
              <a:gd name="adj1" fmla="val 28087"/>
              <a:gd name="adj2" fmla="val 16704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900" dirty="0">
                <a:solidFill>
                  <a:schemeClr val="tx1"/>
                </a:solidFill>
              </a:rPr>
              <a:t>Session</a:t>
            </a:r>
            <a:r>
              <a:rPr lang="ko-KR" altLang="en-US" sz="900" dirty="0">
                <a:solidFill>
                  <a:schemeClr val="tx1"/>
                </a:solidFill>
              </a:rPr>
              <a:t>의 </a:t>
            </a:r>
            <a:r>
              <a:rPr lang="en-US" altLang="ko-KR" sz="900" dirty="0">
                <a:solidFill>
                  <a:schemeClr val="tx1"/>
                </a:solidFill>
              </a:rPr>
              <a:t>Index </a:t>
            </a:r>
            <a:r>
              <a:rPr lang="ko-KR" altLang="en-US" sz="900" dirty="0" smtClean="0">
                <a:solidFill>
                  <a:schemeClr val="tx1"/>
                </a:solidFill>
              </a:rPr>
              <a:t>보관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</a:rPr>
              <a:t>Accept </a:t>
            </a:r>
            <a:r>
              <a:rPr lang="ko-KR" altLang="en-US" sz="900" dirty="0">
                <a:solidFill>
                  <a:schemeClr val="tx1"/>
                </a:solidFill>
              </a:rPr>
              <a:t>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이 </a:t>
            </a:r>
            <a:r>
              <a:rPr lang="en-US" altLang="ko-KR" sz="900" dirty="0">
                <a:solidFill>
                  <a:schemeClr val="tx1"/>
                </a:solidFill>
              </a:rPr>
              <a:t>stack</a:t>
            </a:r>
            <a:r>
              <a:rPr lang="ko-KR" altLang="en-US" sz="9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900" dirty="0" smtClean="0">
                <a:solidFill>
                  <a:schemeClr val="tx1"/>
                </a:solidFill>
              </a:rPr>
              <a:t>할당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651125" y="1811384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567733" y="1736607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83757" y="1793807"/>
            <a:ext cx="12474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Worker Thread x N</a:t>
            </a:r>
            <a:endParaRPr lang="en-US" altLang="ko-KR" sz="900" b="1" dirty="0"/>
          </a:p>
        </p:txBody>
      </p:sp>
      <p:cxnSp>
        <p:nvCxnSpPr>
          <p:cNvPr id="50" name="직선 화살표 연결선 49"/>
          <p:cNvCxnSpPr>
            <a:stCxn id="45" idx="2"/>
            <a:endCxn id="42" idx="3"/>
          </p:cNvCxnSpPr>
          <p:nvPr/>
        </p:nvCxnSpPr>
        <p:spPr>
          <a:xfrm flipH="1">
            <a:off x="3020870" y="2243344"/>
            <a:ext cx="321649" cy="7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7" idx="1"/>
            <a:endCxn id="45" idx="4"/>
          </p:cNvCxnSpPr>
          <p:nvPr/>
        </p:nvCxnSpPr>
        <p:spPr>
          <a:xfrm flipH="1">
            <a:off x="4317014" y="2240663"/>
            <a:ext cx="250719" cy="26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4" idx="3"/>
            <a:endCxn id="42" idx="1"/>
          </p:cNvCxnSpPr>
          <p:nvPr/>
        </p:nvCxnSpPr>
        <p:spPr>
          <a:xfrm>
            <a:off x="1068027" y="2242507"/>
            <a:ext cx="296659" cy="15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6422186" y="1749905"/>
            <a:ext cx="2220662" cy="117503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6627801" y="1793821"/>
            <a:ext cx="1640164" cy="369318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900" dirty="0" smtClean="0"/>
              <a:t>Network Session </a:t>
            </a:r>
            <a:r>
              <a:rPr lang="en-US" altLang="ko-KR" sz="900" dirty="0" err="1" smtClean="0"/>
              <a:t>struct</a:t>
            </a:r>
            <a:endParaRPr lang="en-US" altLang="ko-KR" sz="900" dirty="0"/>
          </a:p>
          <a:p>
            <a:pPr algn="ctr"/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stSession</a:t>
            </a:r>
            <a:r>
              <a:rPr lang="en-US" altLang="ko-KR" sz="900" dirty="0" smtClean="0"/>
              <a:t> </a:t>
            </a:r>
            <a:r>
              <a:rPr lang="en-US" altLang="ko-KR" sz="900" dirty="0" smtClean="0"/>
              <a:t>x </a:t>
            </a:r>
            <a:r>
              <a:rPr lang="ko-KR" altLang="en-US" sz="900" dirty="0" smtClean="0"/>
              <a:t>최대 </a:t>
            </a:r>
            <a:r>
              <a:rPr lang="ko-KR" altLang="en-US" sz="900" dirty="0" err="1" smtClean="0"/>
              <a:t>접속자</a:t>
            </a:r>
            <a:r>
              <a:rPr lang="ko-KR" altLang="en-US" sz="900" dirty="0" smtClean="0"/>
              <a:t> </a:t>
            </a:r>
            <a:r>
              <a:rPr lang="ko-KR" altLang="en-US" sz="900" dirty="0" smtClean="0"/>
              <a:t>수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63" name="원통 62"/>
          <p:cNvSpPr/>
          <p:nvPr/>
        </p:nvSpPr>
        <p:spPr>
          <a:xfrm>
            <a:off x="6515645" y="2242003"/>
            <a:ext cx="1041055" cy="577493"/>
          </a:xfrm>
          <a:prstGeom prst="can">
            <a:avLst>
              <a:gd name="adj" fmla="val 304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LockFree</a:t>
            </a:r>
            <a:r>
              <a:rPr lang="en-US" altLang="ko-KR" sz="700" dirty="0">
                <a:solidFill>
                  <a:schemeClr val="tx1"/>
                </a:solidFill>
              </a:rPr>
              <a:t>-Queue)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5" name="모서리가 둥근 사각형 설명선 64"/>
          <p:cNvSpPr/>
          <p:nvPr/>
        </p:nvSpPr>
        <p:spPr>
          <a:xfrm>
            <a:off x="5341126" y="548680"/>
            <a:ext cx="3407339" cy="647397"/>
          </a:xfrm>
          <a:prstGeom prst="wedgeRoundRectCallout">
            <a:avLst>
              <a:gd name="adj1" fmla="val 13908"/>
              <a:gd name="adj2" fmla="val 14548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정적 배열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배열 재사용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en-US" altLang="ko-KR" sz="900" dirty="0">
                <a:solidFill>
                  <a:schemeClr val="tx1"/>
                </a:solidFill>
              </a:rPr>
              <a:t>Blank Session Index </a:t>
            </a:r>
            <a:r>
              <a:rPr lang="en-US" altLang="ko-KR" sz="900" dirty="0" smtClean="0">
                <a:solidFill>
                  <a:schemeClr val="tx1"/>
                </a:solidFill>
              </a:rPr>
              <a:t>Stack] </a:t>
            </a:r>
            <a:r>
              <a:rPr lang="ko-KR" altLang="en-US" sz="900" dirty="0" smtClean="0">
                <a:solidFill>
                  <a:schemeClr val="tx1"/>
                </a:solidFill>
              </a:rPr>
              <a:t>에 빈 </a:t>
            </a:r>
            <a:r>
              <a:rPr lang="en-US" altLang="ko-KR" sz="900" dirty="0" smtClean="0">
                <a:solidFill>
                  <a:schemeClr val="tx1"/>
                </a:solidFill>
              </a:rPr>
              <a:t>Session</a:t>
            </a:r>
            <a:r>
              <a:rPr lang="ko-KR" altLang="en-US" sz="900" dirty="0" smtClean="0">
                <a:solidFill>
                  <a:schemeClr val="tx1"/>
                </a:solidFill>
              </a:rPr>
              <a:t>의 </a:t>
            </a:r>
            <a:r>
              <a:rPr lang="en-US" altLang="ko-KR" sz="900" dirty="0" smtClean="0">
                <a:solidFill>
                  <a:schemeClr val="tx1"/>
                </a:solidFill>
              </a:rPr>
              <a:t>Index</a:t>
            </a:r>
            <a:r>
              <a:rPr lang="ko-KR" altLang="en-US" sz="900" dirty="0" smtClean="0">
                <a:solidFill>
                  <a:schemeClr val="tx1"/>
                </a:solidFill>
              </a:rPr>
              <a:t>보관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6" name="원통 65"/>
          <p:cNvSpPr/>
          <p:nvPr/>
        </p:nvSpPr>
        <p:spPr>
          <a:xfrm>
            <a:off x="7652324" y="2249033"/>
            <a:ext cx="857875" cy="570463"/>
          </a:xfrm>
          <a:prstGeom prst="can">
            <a:avLst>
              <a:gd name="adj" fmla="val 304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Recv</a:t>
            </a:r>
            <a:r>
              <a:rPr lang="en-US" altLang="ko-KR" sz="7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RingBuffer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56785" y="1340768"/>
            <a:ext cx="987707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277255" y="4221088"/>
            <a:ext cx="7471210" cy="1872208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653703" y="5661248"/>
            <a:ext cx="2377511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CContentServer</a:t>
            </a:r>
            <a:r>
              <a:rPr lang="en-US" altLang="ko-KR" sz="900" b="1" dirty="0" smtClean="0"/>
              <a:t> : public 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모듈을 상속받는 </a:t>
            </a:r>
            <a:r>
              <a:rPr lang="ko-KR" altLang="en-US" sz="900" dirty="0" err="1" smtClean="0"/>
              <a:t>컨텐츠</a:t>
            </a:r>
            <a:r>
              <a:rPr lang="ko-KR" altLang="en-US" sz="900" dirty="0" smtClean="0"/>
              <a:t> 클래</a:t>
            </a:r>
            <a:r>
              <a:rPr lang="ko-KR" altLang="en-US" sz="900" dirty="0"/>
              <a:t>스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64686" y="3861048"/>
            <a:ext cx="1503542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961168" y="3874368"/>
            <a:ext cx="1600473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OnClinetLeave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651125" y="3874368"/>
            <a:ext cx="1280576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OnRecv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>
            <a:endCxn id="70" idx="0"/>
          </p:cNvCxnSpPr>
          <p:nvPr/>
        </p:nvCxnSpPr>
        <p:spPr>
          <a:xfrm>
            <a:off x="2116457" y="2748162"/>
            <a:ext cx="0" cy="11128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382960" y="3180274"/>
            <a:ext cx="1725142" cy="2782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900" dirty="0" smtClean="0">
                <a:solidFill>
                  <a:schemeClr val="tx1"/>
                </a:solidFill>
              </a:rPr>
              <a:t> 파트로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전달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1" name="꺾인 연결선 80"/>
          <p:cNvCxnSpPr/>
          <p:nvPr/>
        </p:nvCxnSpPr>
        <p:spPr>
          <a:xfrm rot="5400000">
            <a:off x="3703754" y="2488026"/>
            <a:ext cx="1054872" cy="17178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5532524" y="2819496"/>
            <a:ext cx="0" cy="10415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5186413" y="3304605"/>
            <a:ext cx="844801" cy="372932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Decoding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422186" y="4414825"/>
            <a:ext cx="2213374" cy="52634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900" dirty="0" smtClean="0">
                <a:solidFill>
                  <a:schemeClr val="tx1"/>
                </a:solidFill>
              </a:rPr>
              <a:t>Packet</a:t>
            </a:r>
            <a:r>
              <a:rPr lang="ko-KR" altLang="en-US" sz="900" dirty="0" smtClean="0">
                <a:solidFill>
                  <a:schemeClr val="tx1"/>
                </a:solidFill>
              </a:rPr>
              <a:t>을 </a:t>
            </a:r>
            <a:r>
              <a:rPr lang="en-US" altLang="ko-KR" sz="900" dirty="0" smtClean="0">
                <a:solidFill>
                  <a:schemeClr val="tx1"/>
                </a:solidFill>
              </a:rPr>
              <a:t>Send</a:t>
            </a:r>
            <a:r>
              <a:rPr lang="ko-KR" altLang="en-US" sz="9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endCxn id="91" idx="2"/>
          </p:cNvCxnSpPr>
          <p:nvPr/>
        </p:nvCxnSpPr>
        <p:spPr>
          <a:xfrm flipV="1">
            <a:off x="6948169" y="4005064"/>
            <a:ext cx="0" cy="4817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6252604" y="3609924"/>
            <a:ext cx="1391130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SendPacket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Cpacket</a:t>
            </a:r>
            <a:r>
              <a:rPr lang="en-US" altLang="ko-KR" sz="900" dirty="0" smtClean="0">
                <a:solidFill>
                  <a:schemeClr val="tx1"/>
                </a:solidFill>
              </a:rPr>
              <a:t>*)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764772" y="3609924"/>
            <a:ext cx="856184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900" dirty="0" smtClean="0">
                <a:solidFill>
                  <a:schemeClr val="tx1"/>
                </a:solidFill>
              </a:rPr>
              <a:t> 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endCxn id="92" idx="2"/>
          </p:cNvCxnSpPr>
          <p:nvPr/>
        </p:nvCxnSpPr>
        <p:spPr>
          <a:xfrm flipV="1">
            <a:off x="8186729" y="4005064"/>
            <a:ext cx="6135" cy="4097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원통 95"/>
          <p:cNvSpPr/>
          <p:nvPr/>
        </p:nvSpPr>
        <p:spPr>
          <a:xfrm>
            <a:off x="1471136" y="4681735"/>
            <a:ext cx="1285686" cy="637019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보관 자료구조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7" name="모서리가 둥근 사각형 설명선 96"/>
          <p:cNvSpPr/>
          <p:nvPr/>
        </p:nvSpPr>
        <p:spPr>
          <a:xfrm>
            <a:off x="1382961" y="5661248"/>
            <a:ext cx="2061332" cy="369304"/>
          </a:xfrm>
          <a:prstGeom prst="wedgeRoundRectCallout">
            <a:avLst>
              <a:gd name="adj1" fmla="val -23764"/>
              <a:gd name="adj2" fmla="val -12473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네트워</a:t>
            </a:r>
            <a:r>
              <a:rPr lang="ko-KR" altLang="en-US" sz="900" dirty="0">
                <a:solidFill>
                  <a:schemeClr val="tx1"/>
                </a:solidFill>
              </a:rPr>
              <a:t>크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파</a:t>
            </a:r>
            <a:r>
              <a:rPr lang="ko-KR" altLang="en-US" sz="900" dirty="0">
                <a:solidFill>
                  <a:schemeClr val="tx1"/>
                </a:solidFill>
              </a:rPr>
              <a:t>트</a:t>
            </a:r>
            <a:r>
              <a:rPr lang="ko-KR" altLang="en-US" sz="900" dirty="0" smtClean="0">
                <a:solidFill>
                  <a:schemeClr val="tx1"/>
                </a:solidFill>
              </a:rPr>
              <a:t>와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900" dirty="0" smtClean="0">
                <a:solidFill>
                  <a:schemeClr val="tx1"/>
                </a:solidFill>
              </a:rPr>
              <a:t> 파트는 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900" dirty="0">
                <a:solidFill>
                  <a:schemeClr val="tx1"/>
                </a:solidFill>
              </a:rPr>
              <a:t>를 이용해 통신한다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70" idx="2"/>
            <a:endCxn id="96" idx="1"/>
          </p:cNvCxnSpPr>
          <p:nvPr/>
        </p:nvCxnSpPr>
        <p:spPr>
          <a:xfrm flipH="1">
            <a:off x="2113979" y="4365104"/>
            <a:ext cx="2478" cy="3166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96" idx="4"/>
            <a:endCxn id="74" idx="2"/>
          </p:cNvCxnSpPr>
          <p:nvPr/>
        </p:nvCxnSpPr>
        <p:spPr>
          <a:xfrm flipV="1">
            <a:off x="2756822" y="4378424"/>
            <a:ext cx="1004583" cy="6218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사각형 설명선 105"/>
          <p:cNvSpPr/>
          <p:nvPr/>
        </p:nvSpPr>
        <p:spPr>
          <a:xfrm>
            <a:off x="7716708" y="3295979"/>
            <a:ext cx="936104" cy="187626"/>
          </a:xfrm>
          <a:prstGeom prst="wedgeRoundRectCallout">
            <a:avLst>
              <a:gd name="adj1" fmla="val -23844"/>
              <a:gd name="adj2" fmla="val 8586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세션 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91" idx="0"/>
          </p:cNvCxnSpPr>
          <p:nvPr/>
        </p:nvCxnSpPr>
        <p:spPr>
          <a:xfrm flipV="1">
            <a:off x="6948169" y="2924944"/>
            <a:ext cx="0" cy="6849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6448822" y="3212976"/>
            <a:ext cx="1102573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Encoding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4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5468" y="668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채팅서버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4649" y="2367298"/>
            <a:ext cx="5112568" cy="1853790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03169" y="2888941"/>
            <a:ext cx="4680520" cy="118813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5" y="2495962"/>
            <a:ext cx="4752529" cy="160041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서로 다른 구조를 가진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개의 채팅서버 제작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서로 다른 구조를 가진 채팅서버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 제작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Worker </a:t>
            </a:r>
            <a:r>
              <a:rPr lang="ko-KR" altLang="en-US" sz="1000" b="1" dirty="0" smtClean="0"/>
              <a:t>구</a:t>
            </a:r>
            <a:r>
              <a:rPr lang="ko-KR" altLang="en-US" sz="1000" b="1" dirty="0"/>
              <a:t>조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: </a:t>
            </a:r>
            <a:r>
              <a:rPr lang="en-US" altLang="ko-KR" sz="1000" dirty="0" smtClean="0"/>
              <a:t>Worker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Update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구조 </a:t>
            </a:r>
            <a:r>
              <a:rPr lang="en-US" altLang="ko-KR" sz="1000" b="1" dirty="0" smtClean="0"/>
              <a:t>: </a:t>
            </a:r>
            <a:r>
              <a:rPr lang="en-US" altLang="ko-KR" sz="1000" dirty="0" smtClean="0"/>
              <a:t>Worker </a:t>
            </a:r>
            <a:r>
              <a:rPr lang="ko-KR" altLang="en-US" sz="1000" dirty="0" err="1" smtClean="0"/>
              <a:t>스레드는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Update</a:t>
            </a:r>
            <a:r>
              <a:rPr lang="ko-KR" altLang="en-US" sz="1000" dirty="0" err="1" smtClean="0"/>
              <a:t>스레드에게</a:t>
            </a:r>
            <a:r>
              <a:rPr lang="ko-KR" altLang="en-US" sz="1000" dirty="0" smtClean="0"/>
              <a:t> 일감을 전달하고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실제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처리는 </a:t>
            </a:r>
            <a:r>
              <a:rPr lang="en-US" altLang="ko-KR" sz="1000" dirty="0" smtClean="0"/>
              <a:t>Update </a:t>
            </a:r>
            <a:r>
              <a:rPr lang="ko-KR" altLang="en-US" sz="1000" dirty="0" err="1" smtClean="0"/>
              <a:t>스레드에서</a:t>
            </a:r>
            <a:r>
              <a:rPr lang="ko-KR" altLang="en-US" sz="1000" dirty="0" smtClean="0"/>
              <a:t> 처리 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 smtClean="0"/>
              <a:t>※ </a:t>
            </a:r>
            <a:r>
              <a:rPr lang="ko-KR" altLang="en-US" sz="1000" b="1" dirty="0" smtClean="0"/>
              <a:t>최종 라이브는 </a:t>
            </a:r>
            <a:r>
              <a:rPr lang="en-US" altLang="ko-KR" sz="1000" b="1" dirty="0" smtClean="0"/>
              <a:t>Worker </a:t>
            </a:r>
            <a:r>
              <a:rPr lang="ko-KR" altLang="en-US" sz="1000" b="1" dirty="0" smtClean="0"/>
              <a:t>구조의 채팅서버를 사용했으며</a:t>
            </a:r>
            <a:r>
              <a:rPr lang="en-US" altLang="ko-KR" sz="1000" b="1" dirty="0" smtClean="0"/>
              <a:t>, Update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구조는 연습 및 </a:t>
            </a:r>
            <a:r>
              <a:rPr lang="en-US" altLang="ko-KR" sz="1000" b="1" dirty="0" smtClean="0"/>
              <a:t>Worker </a:t>
            </a:r>
            <a:r>
              <a:rPr lang="ko-KR" altLang="en-US" sz="1000" b="1" dirty="0" smtClean="0"/>
              <a:t>구조와 성능 비교 용도</a:t>
            </a:r>
            <a:endParaRPr lang="en-US" altLang="ko-KR" sz="1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4650" y="710689"/>
            <a:ext cx="5112568" cy="1422167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5536" y="1203030"/>
            <a:ext cx="4680520" cy="788452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5536" y="796224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CNetServer</a:t>
            </a:r>
            <a:r>
              <a:rPr lang="ko-KR" altLang="en-US" sz="1000" dirty="0" smtClean="0"/>
              <a:t>를 상속받는 채팅서버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내부에서 룸 관리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로그인 요청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방 입장 요청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채팅 전송</a:t>
            </a:r>
            <a:r>
              <a:rPr lang="en-US" altLang="ko-KR" sz="1000" dirty="0" smtClean="0"/>
              <a:t>]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2</a:t>
            </a:r>
            <a:r>
              <a:rPr lang="ko-KR" altLang="en-US" sz="1000" b="1" dirty="0" smtClean="0"/>
              <a:t>개의 버전 제작</a:t>
            </a:r>
            <a:endParaRPr lang="en-US" altLang="ko-KR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378268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1005721" y="2953655"/>
            <a:ext cx="7471210" cy="3324293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75856" y="73335"/>
            <a:ext cx="3017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채팅서버 </a:t>
            </a:r>
            <a:r>
              <a:rPr lang="en-US" altLang="ko-KR" sz="2000" b="1" dirty="0" smtClean="0"/>
              <a:t>– Worker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704762" y="5735096"/>
            <a:ext cx="2146679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CChatServer</a:t>
            </a:r>
            <a:r>
              <a:rPr lang="en-US" altLang="ko-KR" sz="900" b="1" dirty="0" smtClean="0"/>
              <a:t> </a:t>
            </a:r>
            <a:r>
              <a:rPr lang="en-US" altLang="ko-KR" sz="900" b="1" dirty="0" smtClean="0"/>
              <a:t>: public 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모듈을 상속받는 </a:t>
            </a:r>
            <a:r>
              <a:rPr lang="ko-KR" altLang="en-US" sz="900" dirty="0" smtClean="0"/>
              <a:t>채팅 서버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5721" y="698733"/>
            <a:ext cx="7471210" cy="2019451"/>
          </a:xfrm>
          <a:prstGeom prst="roundRect">
            <a:avLst>
              <a:gd name="adj" fmla="val 7555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194708" y="692696"/>
            <a:ext cx="987707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077697" y="2593615"/>
            <a:ext cx="1503542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674179" y="2606935"/>
            <a:ext cx="1600473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OnClinetLeave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15840" y="2606935"/>
            <a:ext cx="1280576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OnRecv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3" name="원통 92"/>
          <p:cNvSpPr/>
          <p:nvPr/>
        </p:nvSpPr>
        <p:spPr>
          <a:xfrm>
            <a:off x="1183275" y="3870312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Player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구조체 관리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메모리</a:t>
            </a:r>
            <a:r>
              <a:rPr lang="ko-KR" altLang="en-US" sz="700" dirty="0" err="1">
                <a:solidFill>
                  <a:schemeClr val="tx1"/>
                </a:solidFill>
              </a:rPr>
              <a:t>풀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MemoryPool</a:t>
            </a:r>
            <a:r>
              <a:rPr lang="en-US" altLang="ko-KR" sz="700" dirty="0" smtClean="0">
                <a:solidFill>
                  <a:schemeClr val="tx1"/>
                </a:solidFill>
              </a:rPr>
              <a:t>  TLS)</a:t>
            </a:r>
          </a:p>
        </p:txBody>
      </p:sp>
      <p:sp>
        <p:nvSpPr>
          <p:cNvPr id="94" name="원통 93"/>
          <p:cNvSpPr/>
          <p:nvPr/>
        </p:nvSpPr>
        <p:spPr>
          <a:xfrm>
            <a:off x="3714191" y="4326576"/>
            <a:ext cx="936104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플레이어 관리 자료구조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unordered_map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432116" y="3443924"/>
            <a:ext cx="1448024" cy="5984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채팅서버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방 입장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채팅 전송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093192" y="5448761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62624" y="5409453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1034982" y="5369329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1085681" y="5426543"/>
            <a:ext cx="1029421" cy="230818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900" dirty="0" smtClean="0"/>
              <a:t>Player </a:t>
            </a:r>
            <a:r>
              <a:rPr lang="en-US" altLang="ko-KR" sz="900" dirty="0" err="1" smtClean="0"/>
              <a:t>struct</a:t>
            </a:r>
            <a:r>
              <a:rPr lang="en-US" altLang="ko-KR" sz="900" dirty="0" smtClean="0"/>
              <a:t> x n</a:t>
            </a:r>
            <a:endParaRPr lang="en-US" altLang="ko-KR" sz="900" dirty="0"/>
          </a:p>
        </p:txBody>
      </p:sp>
      <p:cxnSp>
        <p:nvCxnSpPr>
          <p:cNvPr id="113" name="꺾인 연결선 112"/>
          <p:cNvCxnSpPr>
            <a:stCxn id="93" idx="1"/>
            <a:endCxn id="58" idx="2"/>
          </p:cNvCxnSpPr>
          <p:nvPr/>
        </p:nvCxnSpPr>
        <p:spPr>
          <a:xfrm rot="5400000" flipH="1" flipV="1">
            <a:off x="1327283" y="3368127"/>
            <a:ext cx="772641" cy="2317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1458404" y="4509410"/>
            <a:ext cx="3065" cy="8599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/>
          <p:cNvSpPr/>
          <p:nvPr/>
        </p:nvSpPr>
        <p:spPr>
          <a:xfrm>
            <a:off x="1098364" y="917984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314388" y="980728"/>
            <a:ext cx="1191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90252" y="1252146"/>
            <a:ext cx="852247" cy="3465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5" name="직선 화살표 연결선 164"/>
          <p:cNvCxnSpPr>
            <a:stCxn id="164" idx="3"/>
            <a:endCxn id="161" idx="1"/>
          </p:cNvCxnSpPr>
          <p:nvPr/>
        </p:nvCxnSpPr>
        <p:spPr>
          <a:xfrm flipV="1">
            <a:off x="942499" y="1422040"/>
            <a:ext cx="155865" cy="3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169"/>
          <p:cNvSpPr/>
          <p:nvPr/>
        </p:nvSpPr>
        <p:spPr>
          <a:xfrm>
            <a:off x="4093813" y="1136777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10421" y="1062000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226445" y="1119200"/>
            <a:ext cx="12474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Worker Thread x N</a:t>
            </a:r>
            <a:endParaRPr lang="en-US" altLang="ko-KR" sz="900" b="1" dirty="0"/>
          </a:p>
        </p:txBody>
      </p:sp>
      <p:cxnSp>
        <p:nvCxnSpPr>
          <p:cNvPr id="173" name="꺾인 연결선 172"/>
          <p:cNvCxnSpPr/>
          <p:nvPr/>
        </p:nvCxnSpPr>
        <p:spPr>
          <a:xfrm rot="5400000">
            <a:off x="3823334" y="1652168"/>
            <a:ext cx="462046" cy="14474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/>
          <p:nvPr/>
        </p:nvCxnSpPr>
        <p:spPr>
          <a:xfrm rot="16200000" flipH="1">
            <a:off x="5434805" y="1758800"/>
            <a:ext cx="462046" cy="1234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endCxn id="58" idx="0"/>
          </p:cNvCxnSpPr>
          <p:nvPr/>
        </p:nvCxnSpPr>
        <p:spPr>
          <a:xfrm>
            <a:off x="1829468" y="1926096"/>
            <a:ext cx="0" cy="6675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1087863" y="2153515"/>
            <a:ext cx="1725142" cy="2782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900" dirty="0" smtClean="0">
                <a:solidFill>
                  <a:schemeClr val="tx1"/>
                </a:solidFill>
              </a:rPr>
              <a:t> 파트로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전달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85" name="모서리가 둥근 사각형 설명선 184"/>
          <p:cNvSpPr/>
          <p:nvPr/>
        </p:nvSpPr>
        <p:spPr>
          <a:xfrm>
            <a:off x="2137008" y="3913999"/>
            <a:ext cx="1977000" cy="316024"/>
          </a:xfrm>
          <a:prstGeom prst="wedgeRoundRectCallout">
            <a:avLst>
              <a:gd name="adj1" fmla="val 35067"/>
              <a:gd name="adj2" fmla="val 7969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네트워크로부터 받은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900" dirty="0" smtClean="0">
                <a:solidFill>
                  <a:schemeClr val="tx1"/>
                </a:solidFill>
              </a:rPr>
              <a:t>를 기준으로 </a:t>
            </a:r>
            <a:r>
              <a:rPr lang="en-US" altLang="ko-KR" sz="900" dirty="0" smtClean="0">
                <a:solidFill>
                  <a:schemeClr val="tx1"/>
                </a:solidFill>
              </a:rPr>
              <a:t>Player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6" name="꺾인 연결선 195"/>
          <p:cNvCxnSpPr/>
          <p:nvPr/>
        </p:nvCxnSpPr>
        <p:spPr>
          <a:xfrm rot="16200000" flipH="1">
            <a:off x="2524395" y="2535735"/>
            <a:ext cx="1228905" cy="23527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꺾인 연결선 198"/>
          <p:cNvCxnSpPr/>
          <p:nvPr/>
        </p:nvCxnSpPr>
        <p:spPr>
          <a:xfrm rot="16200000" flipV="1">
            <a:off x="3521034" y="3364870"/>
            <a:ext cx="1215585" cy="707827"/>
          </a:xfrm>
          <a:prstGeom prst="bentConnector3">
            <a:avLst>
              <a:gd name="adj1" fmla="val 6206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꺾인 연결선 202"/>
          <p:cNvCxnSpPr>
            <a:stCxn id="59" idx="3"/>
            <a:endCxn id="93" idx="3"/>
          </p:cNvCxnSpPr>
          <p:nvPr/>
        </p:nvCxnSpPr>
        <p:spPr>
          <a:xfrm flipH="1">
            <a:off x="1597738" y="2858963"/>
            <a:ext cx="2676914" cy="1650447"/>
          </a:xfrm>
          <a:prstGeom prst="bentConnector4">
            <a:avLst>
              <a:gd name="adj1" fmla="val -21108"/>
              <a:gd name="adj2" fmla="val 13684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모서리가 둥근 직사각형 210"/>
          <p:cNvSpPr/>
          <p:nvPr/>
        </p:nvSpPr>
        <p:spPr>
          <a:xfrm>
            <a:off x="5246871" y="4448555"/>
            <a:ext cx="1847788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stPlayer</a:t>
            </a:r>
            <a:r>
              <a:rPr lang="en-US" altLang="ko-KR" sz="900" dirty="0">
                <a:solidFill>
                  <a:schemeClr val="tx1"/>
                </a:solidFill>
              </a:rPr>
              <a:t>* </a:t>
            </a:r>
            <a:r>
              <a:rPr lang="en-US" altLang="ko-KR" sz="900" dirty="0" err="1">
                <a:solidFill>
                  <a:schemeClr val="tx1"/>
                </a:solidFill>
              </a:rPr>
              <a:t>FindPlayer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60" idx="2"/>
            <a:endCxn id="99" idx="0"/>
          </p:cNvCxnSpPr>
          <p:nvPr/>
        </p:nvCxnSpPr>
        <p:spPr>
          <a:xfrm>
            <a:off x="6156128" y="3110991"/>
            <a:ext cx="0" cy="3329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아래쪽 화살표 216"/>
          <p:cNvSpPr/>
          <p:nvPr/>
        </p:nvSpPr>
        <p:spPr>
          <a:xfrm>
            <a:off x="6066916" y="4119803"/>
            <a:ext cx="216024" cy="254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모서리가 둥근 사각형 설명선 217"/>
          <p:cNvSpPr/>
          <p:nvPr/>
        </p:nvSpPr>
        <p:spPr>
          <a:xfrm>
            <a:off x="6699456" y="4075596"/>
            <a:ext cx="1977000" cy="316024"/>
          </a:xfrm>
          <a:prstGeom prst="wedgeRoundRectCallout">
            <a:avLst>
              <a:gd name="adj1" fmla="val -59182"/>
              <a:gd name="adj2" fmla="val 5239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이용해 플레이어 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아래쪽 화살표 218"/>
          <p:cNvSpPr/>
          <p:nvPr/>
        </p:nvSpPr>
        <p:spPr>
          <a:xfrm rot="5400000">
            <a:off x="4844222" y="4499320"/>
            <a:ext cx="216024" cy="421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4842780" y="4832294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smtClean="0">
                <a:solidFill>
                  <a:srgbClr val="FF0000"/>
                </a:solidFill>
              </a:rPr>
              <a:t>Player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검색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6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1594</Words>
  <Application>Microsoft Office PowerPoint</Application>
  <PresentationFormat>화면 슬라이드 쇼(4:3)</PresentationFormat>
  <Paragraphs>523</Paragraphs>
  <Slides>14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프로젝트 ‘Battle Snake’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193</cp:revision>
  <dcterms:created xsi:type="dcterms:W3CDTF">2006-10-05T04:04:58Z</dcterms:created>
  <dcterms:modified xsi:type="dcterms:W3CDTF">2019-01-28T13:20:49Z</dcterms:modified>
</cp:coreProperties>
</file>