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  <p:sldId id="265" r:id="rId3"/>
    <p:sldId id="264" r:id="rId4"/>
    <p:sldId id="256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75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6862D959-8769-44A2-9D6A-E5BC75CC15D5}">
          <p14:sldIdLst>
            <p14:sldId id="257"/>
            <p14:sldId id="265"/>
          </p14:sldIdLst>
        </p14:section>
        <p14:section name="메모리 풀" id="{8C62E0C8-8E47-42A5-984A-F782CB9712BC}">
          <p14:sldIdLst>
            <p14:sldId id="264"/>
            <p14:sldId id="256"/>
            <p14:sldId id="259"/>
            <p14:sldId id="260"/>
            <p14:sldId id="261"/>
            <p14:sldId id="262"/>
            <p14:sldId id="263"/>
          </p14:sldIdLst>
        </p14:section>
        <p14:section name="메모리 풀 TLS" id="{D208D4C8-3229-4105-B27B-BE4F1556ECDA}">
          <p14:sldIdLst>
            <p14:sldId id="266"/>
            <p14:sldId id="267"/>
            <p14:sldId id="275"/>
            <p14:sldId id="269"/>
            <p14:sldId id="268"/>
            <p14:sldId id="270"/>
            <p14:sldId id="271"/>
            <p14:sldId id="272"/>
            <p14:sldId id="273"/>
            <p14:sldId id="274"/>
          </p14:sldIdLst>
        </p14:section>
        <p14:section name="락프리 큐" id="{87F4C569-8505-4799-9212-211579AFEB18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락프리 스택" id="{D8FD20F6-9C74-4B7C-9940-2C7C72F27523}">
          <p14:sldIdLst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91A487E-67EE-47C5-9130-624DAC4AA6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D337F9-966C-446D-8455-E43D1381C56A}" type="datetimeFigureOut">
              <a:rPr lang="ko-KR" altLang="en-US" smtClean="0"/>
              <a:t>2019-01-12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28.xml"/><Relationship Id="rId3" Type="http://schemas.openxmlformats.org/officeDocument/2006/relationships/slide" Target="slide4.xml"/><Relationship Id="rId21" Type="http://schemas.openxmlformats.org/officeDocument/2006/relationships/slide" Target="slide23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27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29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24" Type="http://schemas.openxmlformats.org/officeDocument/2006/relationships/slide" Target="slide26.xml"/><Relationship Id="rId32" Type="http://schemas.openxmlformats.org/officeDocument/2006/relationships/slide" Target="slide34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23" Type="http://schemas.openxmlformats.org/officeDocument/2006/relationships/slide" Target="slide25.xml"/><Relationship Id="rId28" Type="http://schemas.openxmlformats.org/officeDocument/2006/relationships/slide" Target="slide30.xml"/><Relationship Id="rId10" Type="http://schemas.openxmlformats.org/officeDocument/2006/relationships/slide" Target="slide11.xml"/><Relationship Id="rId19" Type="http://schemas.openxmlformats.org/officeDocument/2006/relationships/slide" Target="slide21.xml"/><Relationship Id="rId31" Type="http://schemas.openxmlformats.org/officeDocument/2006/relationships/slide" Target="slide33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6.xml"/><Relationship Id="rId22" Type="http://schemas.openxmlformats.org/officeDocument/2006/relationships/slide" Target="slide24.xml"/><Relationship Id="rId27" Type="http://schemas.openxmlformats.org/officeDocument/2006/relationships/slide" Target="slide29.xml"/><Relationship Id="rId30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2060848"/>
            <a:ext cx="6244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/>
              <a:t>개인 제작 라이브러리</a:t>
            </a:r>
            <a:endParaRPr lang="ko-KR" altLang="en-US" sz="5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82875" y="4525089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작성자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송진규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60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7744" y="2564904"/>
            <a:ext cx="39292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/>
              <a:t>메모리 풀 </a:t>
            </a:r>
            <a:r>
              <a:rPr lang="en-US" altLang="ko-KR" sz="5000" b="1" dirty="0" smtClean="0"/>
              <a:t>TLS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624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52736"/>
            <a:ext cx="20810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기본 구조</a:t>
            </a:r>
            <a:endParaRPr lang="en-US" altLang="ko-KR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TLS</a:t>
            </a:r>
            <a:r>
              <a:rPr lang="ko-KR" altLang="en-US" sz="1400" dirty="0" smtClean="0"/>
              <a:t>를 이용한 메모리 풀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132856"/>
            <a:ext cx="2787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목표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기존 메모리 풀보다 속도 증가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기존 메모리 풀의 기능 계승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596" y="20025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개요</a:t>
            </a:r>
            <a:endParaRPr lang="ko-KR" altLang="en-US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3429000"/>
            <a:ext cx="828092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구현 스펙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Thread 1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자기 자신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만 접근할 수 있는 공간 필요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(TLS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사용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TLS</a:t>
            </a:r>
            <a:r>
              <a:rPr lang="ko-KR" altLang="en-US" sz="1400" dirty="0" smtClean="0"/>
              <a:t>에 일정 수의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보관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(Chuck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사용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 ※ Chuck : Node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집합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TLS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Alloc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Node</a:t>
            </a:r>
            <a:r>
              <a:rPr lang="ko-KR" altLang="en-US" sz="1400" dirty="0" smtClean="0"/>
              <a:t>가 모두 사용되면 다시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를 가져와</a:t>
            </a:r>
            <a:r>
              <a:rPr lang="en-US" altLang="ko-KR" sz="1400" dirty="0" smtClean="0"/>
              <a:t>, TLS</a:t>
            </a:r>
            <a:r>
              <a:rPr lang="ko-KR" altLang="en-US" sz="1400" dirty="0" smtClean="0"/>
              <a:t>에 보관한다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기존에 구현한 메모리 풀 사용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Chuck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관리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endParaRPr lang="en-US" altLang="ko-KR" sz="5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TLS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에 소속된 모든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가 사용됐다면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Chuck</a:t>
            </a:r>
            <a:r>
              <a:rPr lang="ko-KR" altLang="en-US" sz="1400" dirty="0" smtClean="0"/>
              <a:t>를 반환한다</a:t>
            </a:r>
            <a:r>
              <a:rPr lang="en-US" altLang="ko-KR" sz="1400" dirty="0" smtClean="0"/>
              <a:t>.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모든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Node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회용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102" y="980728"/>
            <a:ext cx="4726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후 테스트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기</a:t>
            </a:r>
            <a:r>
              <a:rPr lang="ko-KR" altLang="en-US" sz="1400" b="1" dirty="0"/>
              <a:t>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dirty="0" smtClean="0"/>
              <a:t>new/delete, </a:t>
            </a:r>
            <a:r>
              <a:rPr lang="ko-KR" altLang="en-US" sz="1400" dirty="0" smtClean="0"/>
              <a:t>메모리 풀 </a:t>
            </a:r>
            <a:r>
              <a:rPr lang="en-US" altLang="ko-KR" sz="1400" dirty="0" smtClean="0"/>
              <a:t>Alloc/Free</a:t>
            </a:r>
            <a:r>
              <a:rPr lang="ko-KR" altLang="en-US" sz="1400" dirty="0" smtClean="0"/>
              <a:t>를 총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억회 반복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0725" y="2276872"/>
            <a:ext cx="720024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결과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new</a:t>
            </a:r>
            <a:r>
              <a:rPr lang="ko-KR" altLang="en-US" sz="1400" dirty="0" smtClean="0"/>
              <a:t>보다 약 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배 빠른 </a:t>
            </a:r>
            <a:r>
              <a:rPr lang="en-US" altLang="ko-KR" sz="1400" dirty="0" smtClean="0"/>
              <a:t>Alloc</a:t>
            </a:r>
            <a:endParaRPr lang="ko-KR" altLang="en-US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delete</a:t>
            </a:r>
            <a:r>
              <a:rPr lang="ko-KR" altLang="en-US" sz="1400" dirty="0" smtClean="0"/>
              <a:t>보다 약 </a:t>
            </a:r>
            <a:r>
              <a:rPr lang="en-US" altLang="ko-KR" sz="1400" dirty="0" smtClean="0"/>
              <a:t>2.5</a:t>
            </a:r>
            <a:r>
              <a:rPr lang="ko-KR" altLang="en-US" sz="1400" dirty="0" smtClean="0"/>
              <a:t>배 빠른 </a:t>
            </a:r>
            <a:r>
              <a:rPr lang="en-US" altLang="ko-KR" sz="1400" dirty="0" smtClean="0"/>
              <a:t>Free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첨부된 파일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MPool_TLS_Profiling_1, MPool_TLS_Profiling_2, MPool_TLS_Profiling_3 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참조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2596" y="20025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개요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516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내부 구조도</a:t>
            </a:r>
            <a:endParaRPr lang="ko-KR" altLang="en-US" sz="3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87824" y="1405999"/>
            <a:ext cx="4896543" cy="4225780"/>
          </a:xfrm>
          <a:prstGeom prst="roundRect">
            <a:avLst>
              <a:gd name="adj" fmla="val 6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9551" y="1612854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7010" y="1684862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1026" y="1756870"/>
            <a:ext cx="1368152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2394" y="1252814"/>
            <a:ext cx="97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x 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26316" y="1776767"/>
            <a:ext cx="2449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(Chunk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4199760" y="1484379"/>
            <a:ext cx="26293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Class CMemoryPool&lt;stChuck&gt;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56367" y="4067911"/>
            <a:ext cx="3653794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TLS</a:t>
            </a:r>
            <a:r>
              <a:rPr lang="ko-KR" altLang="en-US" sz="1000" dirty="0" smtClean="0">
                <a:solidFill>
                  <a:srgbClr val="002060"/>
                </a:solidFill>
              </a:rPr>
              <a:t>에 보관중인 </a:t>
            </a:r>
            <a:r>
              <a:rPr lang="en-US" altLang="ko-KR" sz="1000" dirty="0" smtClean="0">
                <a:solidFill>
                  <a:srgbClr val="002060"/>
                </a:solidFill>
              </a:rPr>
              <a:t>Chunk</a:t>
            </a:r>
            <a:r>
              <a:rPr lang="ko-KR" altLang="en-US" sz="1000" dirty="0" smtClean="0">
                <a:solidFill>
                  <a:srgbClr val="002060"/>
                </a:solidFill>
              </a:rPr>
              <a:t>에서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Node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data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주소 리턴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97197" y="4566824"/>
            <a:ext cx="2149842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775" y="4636514"/>
            <a:ext cx="2211776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</a:rPr>
              <a:t>TLS </a:t>
            </a:r>
            <a:r>
              <a:rPr lang="ko-KR" altLang="en-US" dirty="0" smtClean="0">
                <a:solidFill>
                  <a:schemeClr val="tx1"/>
                </a:solidFill>
              </a:rPr>
              <a:t>공간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9189" y="4708522"/>
            <a:ext cx="2206370" cy="923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(Chunk</a:t>
            </a:r>
            <a:r>
              <a:rPr lang="ko-KR" altLang="en-US" sz="1500" dirty="0" smtClean="0">
                <a:solidFill>
                  <a:schemeClr val="tx1"/>
                </a:solidFill>
              </a:rPr>
              <a:t>의 주소 보관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위쪽/아래쪽 화살표 34"/>
          <p:cNvSpPr/>
          <p:nvPr/>
        </p:nvSpPr>
        <p:spPr>
          <a:xfrm>
            <a:off x="1259631" y="4165561"/>
            <a:ext cx="197131" cy="3471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5653795"/>
            <a:ext cx="157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Thread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TLS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공간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9248" y="3774200"/>
            <a:ext cx="1250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DATA* Alloc()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310583" y="4996922"/>
            <a:ext cx="4287610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pData</a:t>
            </a:r>
            <a:r>
              <a:rPr lang="ko-KR" altLang="en-US" sz="1000" dirty="0" smtClean="0">
                <a:solidFill>
                  <a:srgbClr val="002060"/>
                </a:solidFill>
              </a:rPr>
              <a:t>가 소속된 </a:t>
            </a:r>
            <a:r>
              <a:rPr lang="en-US" altLang="ko-KR" sz="1000" dirty="0" smtClean="0">
                <a:solidFill>
                  <a:srgbClr val="002060"/>
                </a:solidFill>
              </a:rPr>
              <a:t>Chuck</a:t>
            </a:r>
            <a:r>
              <a:rPr lang="ko-KR" altLang="en-US" sz="1000" dirty="0" smtClean="0">
                <a:solidFill>
                  <a:srgbClr val="002060"/>
                </a:solidFill>
              </a:rPr>
              <a:t>의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모든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Node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가 반환</a:t>
            </a:r>
            <a:r>
              <a:rPr lang="ko-KR" altLang="en-US" sz="1000" dirty="0" smtClean="0">
                <a:solidFill>
                  <a:srgbClr val="002060"/>
                </a:solidFill>
              </a:rPr>
              <a:t>되었다면</a:t>
            </a:r>
            <a:r>
              <a:rPr lang="en-US" altLang="ko-KR" sz="1000" dirty="0" smtClean="0">
                <a:solidFill>
                  <a:srgbClr val="002060"/>
                </a:solidFill>
              </a:rPr>
              <a:t>, </a:t>
            </a:r>
          </a:p>
          <a:p>
            <a:pPr algn="ctr"/>
            <a:r>
              <a:rPr lang="ko-KR" altLang="en-US" sz="1000" b="1" dirty="0" smtClean="0">
                <a:solidFill>
                  <a:srgbClr val="002060"/>
                </a:solidFill>
              </a:rPr>
              <a:t>메모리 풀에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Chuck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반환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03287" y="4680003"/>
            <a:ext cx="16646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Free(DATA* pData)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32726" y="2872994"/>
            <a:ext cx="159144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Chuck</a:t>
            </a:r>
          </a:p>
          <a:p>
            <a:pPr algn="ctr"/>
            <a:r>
              <a:rPr lang="en-US" altLang="ko-KR" sz="1300" dirty="0" smtClean="0"/>
              <a:t>(Node</a:t>
            </a:r>
            <a:r>
              <a:rPr lang="ko-KR" altLang="en-US" sz="1300" dirty="0" smtClean="0"/>
              <a:t>의 집합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493391" y="893427"/>
            <a:ext cx="4073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Class CMemoryPoolTLS&lt;DATA&gt;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07803" y="2580606"/>
            <a:ext cx="1334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stChuck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01757" y="2870817"/>
            <a:ext cx="1708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실제 데이터 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보관 공간</a:t>
            </a:r>
            <a:endParaRPr lang="en-US" altLang="ko-KR" sz="13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761794" y="2576244"/>
            <a:ext cx="12833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객체 관계도</a:t>
            </a:r>
            <a:endParaRPr lang="ko-KR" altLang="en-US" sz="30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6077" y="1719381"/>
            <a:ext cx="2880320" cy="720080"/>
          </a:xfrm>
          <a:prstGeom prst="roundRect">
            <a:avLst>
              <a:gd name="adj" fmla="val 6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887" y="1377191"/>
            <a:ext cx="27119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Class CMemoryPoolTLS&lt;DATA&gt;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35271" y="1827393"/>
            <a:ext cx="1708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Chuck</a:t>
            </a:r>
          </a:p>
          <a:p>
            <a:pPr algn="ctr"/>
            <a:r>
              <a:rPr lang="en-US" altLang="ko-KR" sz="1300" dirty="0"/>
              <a:t>(Node</a:t>
            </a:r>
            <a:r>
              <a:rPr lang="ko-KR" altLang="en-US" sz="1300" dirty="0"/>
              <a:t>의 집합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5389429" y="1533237"/>
            <a:ext cx="1334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stChuck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35272" y="3118310"/>
            <a:ext cx="1708404" cy="48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/>
              <a:t>stChunk* pChuck</a:t>
            </a:r>
          </a:p>
          <a:p>
            <a:r>
              <a:rPr lang="en-US" altLang="ko-KR" sz="1300" dirty="0" smtClean="0"/>
              <a:t>DATA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6714" y="2823737"/>
            <a:ext cx="12833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530" y="3373994"/>
            <a:ext cx="262931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Class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CMemoryPool&lt;stChuck&gt;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4097" y="3717032"/>
            <a:ext cx="2539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(Chunk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17" name="직사각형 16"/>
          <p:cNvSpPr/>
          <p:nvPr/>
        </p:nvSpPr>
        <p:spPr>
          <a:xfrm>
            <a:off x="447830" y="1950541"/>
            <a:ext cx="19623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CMemoryPool&lt;stChuck</a:t>
            </a:r>
            <a:r>
              <a:rPr lang="en-US" altLang="ko-KR" sz="1000" b="1" dirty="0"/>
              <a:t>&gt; * MPool</a:t>
            </a:r>
            <a:endParaRPr lang="ko-KR" altLang="en-US" sz="1000" b="1" dirty="0"/>
          </a:p>
        </p:txBody>
      </p:sp>
      <p:sp>
        <p:nvSpPr>
          <p:cNvPr id="18" name="오른쪽 화살표 17"/>
          <p:cNvSpPr/>
          <p:nvPr/>
        </p:nvSpPr>
        <p:spPr>
          <a:xfrm rot="16200000">
            <a:off x="5850147" y="2439078"/>
            <a:ext cx="470987" cy="3748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7107" y="2460074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stNode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stChuck</a:t>
            </a:r>
            <a:r>
              <a:rPr lang="ko-KR" altLang="en-US" sz="1000" dirty="0" smtClean="0"/>
              <a:t>를 가지고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1032" y="270633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CMemoryPoolTLS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CMemoryPool</a:t>
            </a:r>
            <a:r>
              <a:rPr lang="ko-KR" altLang="en-US" sz="1000" dirty="0" smtClean="0"/>
              <a:t>을 가지고 있다</a:t>
            </a:r>
            <a:endParaRPr lang="en-US" altLang="ko-KR" sz="1000" dirty="0" smtClean="0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1273815" y="2693863"/>
            <a:ext cx="750843" cy="5138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3181780" y="1842239"/>
            <a:ext cx="1966284" cy="418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25236" y="1255012"/>
            <a:ext cx="1760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접근 방법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DATA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stNode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Casting</a:t>
            </a:r>
          </a:p>
          <a:p>
            <a:r>
              <a:rPr lang="en-US" altLang="ko-KR" sz="1000" dirty="0" smtClean="0"/>
              <a:t>: </a:t>
            </a:r>
            <a:r>
              <a:rPr lang="en-US" altLang="ko-KR" sz="1000" b="1" dirty="0" smtClean="0"/>
              <a:t>ex) ((Node*)pData)-&gt;pChuck</a:t>
            </a:r>
          </a:p>
        </p:txBody>
      </p:sp>
    </p:spTree>
    <p:extLst>
      <p:ext uri="{BB962C8B-B14F-4D97-AF65-F5344CB8AC3E}">
        <p14:creationId xmlns:p14="http://schemas.microsoft.com/office/powerpoint/2010/main" val="4125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_1</a:t>
            </a:r>
            <a:endParaRPr lang="ko-KR" altLang="en-US" sz="3000" b="1" dirty="0"/>
          </a:p>
        </p:txBody>
      </p:sp>
      <p:pic>
        <p:nvPicPr>
          <p:cNvPr id="7172" name="Picture 4" descr="C:\Git_Public\_포트폴리오\_나만의 라이브러리\_메모리풀TLS\인터페이스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3" y="836712"/>
            <a:ext cx="8114210" cy="51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_2</a:t>
            </a:r>
            <a:endParaRPr lang="ko-KR" altLang="en-US" sz="30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3" y="764496"/>
            <a:ext cx="8109128" cy="468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9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_3</a:t>
            </a:r>
            <a:endParaRPr lang="ko-KR" altLang="en-US" sz="3000" b="1" dirty="0"/>
          </a:p>
        </p:txBody>
      </p:sp>
      <p:pic>
        <p:nvPicPr>
          <p:cNvPr id="9218" name="Picture 2" descr="C:\Git_Public\_포트폴리오\_나만의 라이브러리\_메모리풀TLS\인터페이스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147374" cy="50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1213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Alloc()</a:t>
            </a:r>
            <a:endParaRPr lang="ko-KR" altLang="en-US" sz="3000" b="1" dirty="0"/>
          </a:p>
        </p:txBody>
      </p:sp>
      <p:pic>
        <p:nvPicPr>
          <p:cNvPr id="10242" name="Picture 2" descr="C:\Git_Public\_포트폴리오\_나만의 라이브러리\_메모리풀TLS\All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4252"/>
            <a:ext cx="6768752" cy="56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1121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Free()</a:t>
            </a:r>
            <a:endParaRPr lang="ko-KR" altLang="en-US" sz="3000" b="1" dirty="0"/>
          </a:p>
        </p:txBody>
      </p:sp>
      <p:pic>
        <p:nvPicPr>
          <p:cNvPr id="11266" name="Picture 2" descr="C:\Git_Public\_포트폴리오\_나만의 라이브러리\_메모리풀TLS\F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9091"/>
            <a:ext cx="6768752" cy="583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96" y="20025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28344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hlinkClick r:id="rId2" action="ppaction://hlinksldjump"/>
              </a:rPr>
              <a:t>메모리 풀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3" action="ppaction://hlinksldjump"/>
              </a:rPr>
              <a:t>개요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4" action="ppaction://hlinksldjump"/>
              </a:rPr>
              <a:t>인터페이스</a:t>
            </a:r>
            <a:r>
              <a:rPr lang="en-US" altLang="ko-KR" sz="1400" dirty="0" smtClean="0">
                <a:hlinkClick r:id="rId4" action="ppaction://hlinksldjump"/>
              </a:rPr>
              <a:t>_1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5" action="ppaction://hlinksldjump"/>
              </a:rPr>
              <a:t>인터페이스</a:t>
            </a:r>
            <a:r>
              <a:rPr lang="en-US" altLang="ko-KR" sz="1400" dirty="0" smtClean="0">
                <a:hlinkClick r:id="rId5" action="ppaction://hlinksldjump"/>
              </a:rPr>
              <a:t>_2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6" action="ppaction://hlinksldjump"/>
              </a:rPr>
              <a:t>주요함수 </a:t>
            </a:r>
            <a:r>
              <a:rPr lang="en-US" altLang="ko-KR" sz="1400" dirty="0" smtClean="0">
                <a:hlinkClick r:id="rId6" action="ppaction://hlinksldjump"/>
              </a:rPr>
              <a:t>– Alloc()_1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7" action="ppaction://hlinksldjump"/>
              </a:rPr>
              <a:t>주요함수</a:t>
            </a:r>
            <a:r>
              <a:rPr lang="en-US" altLang="ko-KR" sz="1400" dirty="0" smtClean="0">
                <a:hlinkClick r:id="rId7" action="ppaction://hlinksldjump"/>
              </a:rPr>
              <a:t> – Alloc()_2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8" action="ppaction://hlinksldjump"/>
              </a:rPr>
              <a:t>주요함수</a:t>
            </a:r>
            <a:r>
              <a:rPr lang="en-US" altLang="ko-KR" sz="1400" dirty="0">
                <a:hlinkClick r:id="rId8" action="ppaction://hlinksldjump"/>
              </a:rPr>
              <a:t> </a:t>
            </a:r>
            <a:r>
              <a:rPr lang="en-US" altLang="ko-KR" sz="1400" dirty="0" smtClean="0">
                <a:hlinkClick r:id="rId8" action="ppaction://hlinksldjump"/>
              </a:rPr>
              <a:t>– Free()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>
                <a:hlinkClick r:id="rId9" action="ppaction://hlinksldjump"/>
              </a:rPr>
              <a:t>메모리 풀 </a:t>
            </a:r>
            <a:r>
              <a:rPr lang="en-US" altLang="ko-KR" sz="1400" dirty="0" smtClean="0">
                <a:hlinkClick r:id="rId9" action="ppaction://hlinksldjump"/>
              </a:rPr>
              <a:t>TLS</a:t>
            </a:r>
            <a:r>
              <a:rPr lang="ko-KR" altLang="en-US" sz="1400" dirty="0" smtClean="0">
                <a:hlinkClick r:id="rId9" action="ppaction://hlinksldjump"/>
              </a:rPr>
              <a:t>버전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10" action="ppaction://hlinksldjump"/>
              </a:rPr>
              <a:t>개요</a:t>
            </a:r>
            <a:endParaRPr lang="en-US" altLang="ko-KR" sz="1400" dirty="0" smtClean="0"/>
          </a:p>
          <a:p>
            <a:pPr marL="800100" lvl="1" indent="-342900">
              <a:buFontTx/>
              <a:buAutoNum type="arabicPeriod"/>
            </a:pPr>
            <a:r>
              <a:rPr lang="ko-KR" altLang="en-US" sz="1400" dirty="0" smtClean="0">
                <a:hlinkClick r:id="rId11" action="ppaction://hlinksldjump"/>
              </a:rPr>
              <a:t>내부 구조도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12" action="ppaction://hlinksldjump"/>
              </a:rPr>
              <a:t>객체 관계도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13" action="ppaction://hlinksldjump"/>
              </a:rPr>
              <a:t>인터페이스</a:t>
            </a:r>
            <a:r>
              <a:rPr lang="en-US" altLang="ko-KR" sz="1400" dirty="0" smtClean="0">
                <a:hlinkClick r:id="rId13" action="ppaction://hlinksldjump"/>
              </a:rPr>
              <a:t>_1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14" action="ppaction://hlinksldjump"/>
              </a:rPr>
              <a:t>인터페이스</a:t>
            </a:r>
            <a:r>
              <a:rPr lang="en-US" altLang="ko-KR" sz="1400" dirty="0" smtClean="0">
                <a:hlinkClick r:id="rId14" action="ppaction://hlinksldjump"/>
              </a:rPr>
              <a:t>_2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15" action="ppaction://hlinksldjump"/>
              </a:rPr>
              <a:t>인터페이스</a:t>
            </a:r>
            <a:r>
              <a:rPr lang="en-US" altLang="ko-KR" sz="1400" dirty="0" smtClean="0">
                <a:hlinkClick r:id="rId15" action="ppaction://hlinksldjump"/>
              </a:rPr>
              <a:t>_3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16" action="ppaction://hlinksldjump"/>
              </a:rPr>
              <a:t>주요함수 </a:t>
            </a:r>
            <a:r>
              <a:rPr lang="en-US" altLang="ko-KR" sz="1400" dirty="0" smtClean="0">
                <a:hlinkClick r:id="rId16" action="ppaction://hlinksldjump"/>
              </a:rPr>
              <a:t>– Alloc()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17" action="ppaction://hlinksldjump"/>
              </a:rPr>
              <a:t>주요함수 </a:t>
            </a:r>
            <a:r>
              <a:rPr lang="en-US" altLang="ko-KR" sz="1400" dirty="0" smtClean="0">
                <a:hlinkClick r:id="rId17" action="ppaction://hlinksldjump"/>
              </a:rPr>
              <a:t>– Free()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>
                <a:hlinkClick r:id="rId18" action="ppaction://hlinksldjump"/>
              </a:rPr>
              <a:t>락프리 큐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19" action="ppaction://hlinksldjump"/>
              </a:rPr>
              <a:t>개요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0" action="ppaction://hlinksldjump"/>
              </a:rPr>
              <a:t>내부 구조도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1" action="ppaction://hlinksldjump"/>
              </a:rPr>
              <a:t>인터페이스</a:t>
            </a:r>
            <a:r>
              <a:rPr lang="en-US" altLang="ko-KR" sz="1400" dirty="0" smtClean="0">
                <a:hlinkClick r:id="rId21" action="ppaction://hlinksldjump"/>
              </a:rPr>
              <a:t>_1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2" action="ppaction://hlinksldjump"/>
              </a:rPr>
              <a:t>인터페이스</a:t>
            </a:r>
            <a:r>
              <a:rPr lang="en-US" altLang="ko-KR" sz="1400" dirty="0" smtClean="0">
                <a:hlinkClick r:id="rId22" action="ppaction://hlinksldjump"/>
              </a:rPr>
              <a:t>_2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3" action="ppaction://hlinksldjump"/>
              </a:rPr>
              <a:t>주요함수 </a:t>
            </a:r>
            <a:r>
              <a:rPr lang="en-US" altLang="ko-KR" sz="1400" dirty="0" smtClean="0">
                <a:hlinkClick r:id="rId23" action="ppaction://hlinksldjump"/>
              </a:rPr>
              <a:t>- Enqueue()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4" action="ppaction://hlinksldjump"/>
              </a:rPr>
              <a:t>주요함수 </a:t>
            </a:r>
            <a:r>
              <a:rPr lang="en-US" altLang="ko-KR" sz="1400" dirty="0" smtClean="0">
                <a:hlinkClick r:id="rId24" action="ppaction://hlinksldjump"/>
              </a:rPr>
              <a:t>– Dequeue()_1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5" action="ppaction://hlinksldjump"/>
              </a:rPr>
              <a:t>주요함수 </a:t>
            </a:r>
            <a:r>
              <a:rPr lang="en-US" altLang="ko-KR" sz="1400" dirty="0" smtClean="0">
                <a:hlinkClick r:id="rId25" action="ppaction://hlinksldjump"/>
              </a:rPr>
              <a:t>– Dequeue()_2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908720"/>
            <a:ext cx="23423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400" dirty="0" smtClean="0">
                <a:hlinkClick r:id="rId26" action="ppaction://hlinksldjump"/>
              </a:rPr>
              <a:t>락프리 스택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7" action="ppaction://hlinksldjump"/>
              </a:rPr>
              <a:t>개요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8" action="ppaction://hlinksldjump"/>
              </a:rPr>
              <a:t>내부 구조도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29" action="ppaction://hlinksldjump"/>
              </a:rPr>
              <a:t>인터페이스</a:t>
            </a:r>
            <a:r>
              <a:rPr lang="en-US" altLang="ko-KR" sz="1400" dirty="0" smtClean="0">
                <a:hlinkClick r:id="rId29" action="ppaction://hlinksldjump"/>
              </a:rPr>
              <a:t>_1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30" action="ppaction://hlinksldjump"/>
              </a:rPr>
              <a:t>인터페이스</a:t>
            </a:r>
            <a:r>
              <a:rPr lang="en-US" altLang="ko-KR" sz="1400" dirty="0" smtClean="0">
                <a:hlinkClick r:id="rId30" action="ppaction://hlinksldjump"/>
              </a:rPr>
              <a:t>_2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31" action="ppaction://hlinksldjump"/>
              </a:rPr>
              <a:t>주요함수 </a:t>
            </a:r>
            <a:r>
              <a:rPr lang="en-US" altLang="ko-KR" sz="1400" dirty="0" smtClean="0">
                <a:hlinkClick r:id="rId31" action="ppaction://hlinksldjump"/>
              </a:rPr>
              <a:t>– Push()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>
                <a:hlinkClick r:id="rId32" action="ppaction://hlinksldjump"/>
              </a:rPr>
              <a:t>주요함수 </a:t>
            </a:r>
            <a:r>
              <a:rPr lang="en-US" altLang="ko-KR" sz="1400" dirty="0" smtClean="0">
                <a:hlinkClick r:id="rId32" action="ppaction://hlinksldjump"/>
              </a:rPr>
              <a:t>– Pop()</a:t>
            </a:r>
            <a:endParaRPr lang="en-US" altLang="ko-KR" sz="1400" dirty="0" smtClean="0"/>
          </a:p>
          <a:p>
            <a:pPr marL="342900" indent="-342900">
              <a:buAutoNum type="arabicPeriod" startAt="4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738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2636912"/>
            <a:ext cx="47925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LockFree - Queue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1835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52736"/>
            <a:ext cx="28087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기본 구조</a:t>
            </a:r>
            <a:endParaRPr lang="en-US" altLang="ko-KR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Node</a:t>
            </a:r>
            <a:r>
              <a:rPr lang="ko-KR" altLang="en-US" sz="1400" dirty="0" smtClean="0"/>
              <a:t>를 이용한 리스트 기반의 큐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132856"/>
            <a:ext cx="3747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목표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LockFree</a:t>
            </a:r>
            <a:r>
              <a:rPr lang="ko-KR" altLang="en-US" sz="1400" dirty="0" smtClean="0"/>
              <a:t> 구조로 </a:t>
            </a:r>
            <a:r>
              <a:rPr lang="en-US" altLang="ko-KR" sz="1400" dirty="0" smtClean="0"/>
              <a:t>Thread safe </a:t>
            </a:r>
            <a:r>
              <a:rPr lang="ko-KR" altLang="en-US" sz="1400" dirty="0" smtClean="0"/>
              <a:t>자료구조 작성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락 기반 자료구조보다 빠른 속도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596" y="20025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개요</a:t>
            </a:r>
            <a:endParaRPr lang="ko-KR" altLang="en-US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596" y="3429000"/>
            <a:ext cx="813876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스펙</a:t>
            </a:r>
            <a:endParaRPr lang="en-US" altLang="ko-KR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Node</a:t>
            </a:r>
            <a:r>
              <a:rPr lang="ko-KR" altLang="en-US" sz="1400" dirty="0" smtClean="0"/>
              <a:t>를 이용한 리스트 기반의 큐</a:t>
            </a:r>
            <a:endParaRPr lang="en-US" altLang="ko-KR" sz="1400" dirty="0" smtClean="0"/>
          </a:p>
          <a:p>
            <a:endParaRPr lang="en-US" altLang="ko-KR" sz="10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메모리 풀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sym typeface="Wingdings" pitchFamily="2" charset="2"/>
              </a:rPr>
              <a:t></a:t>
            </a:r>
            <a:r>
              <a:rPr lang="ko-KR" altLang="en-US" sz="1400" dirty="0" smtClean="0">
                <a:sym typeface="Wingdings" pitchFamily="2" charset="2"/>
              </a:rPr>
              <a:t>락프리 큐 구조 특성상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이미 반환된 메모리에 접근하는 경우가 있기 때문에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전용 메모리 풀 필요</a:t>
            </a:r>
            <a:endParaRPr lang="en-US" altLang="ko-KR" sz="1400" dirty="0" smtClean="0"/>
          </a:p>
          <a:p>
            <a:endParaRPr lang="en-US" altLang="ko-KR" sz="1000" dirty="0" smtClean="0"/>
          </a:p>
          <a:p>
            <a:r>
              <a:rPr lang="en-US" altLang="ko-KR" sz="1400" dirty="0"/>
              <a:t>3</a:t>
            </a:r>
            <a:r>
              <a:rPr lang="en-US" altLang="ko-KR" sz="1400" dirty="0" smtClean="0"/>
              <a:t>. Double Compare and set</a:t>
            </a:r>
            <a:r>
              <a:rPr lang="ko-KR" altLang="en-US" sz="1400" dirty="0" smtClean="0"/>
              <a:t>와 유니크한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이용</a:t>
            </a:r>
            <a:endParaRPr lang="en-US" altLang="ko-KR" sz="1400" dirty="0" smtClean="0"/>
          </a:p>
          <a:p>
            <a:pPr marL="285750" indent="-285750">
              <a:buFont typeface="Wingdings"/>
              <a:buChar char="à"/>
            </a:pPr>
            <a:r>
              <a:rPr lang="en-US" altLang="ko-KR" sz="1400" dirty="0" smtClean="0">
                <a:sym typeface="Wingdings" pitchFamily="2" charset="2"/>
              </a:rPr>
              <a:t>ABA</a:t>
            </a:r>
            <a:r>
              <a:rPr lang="ko-KR" altLang="en-US" sz="1400" dirty="0" smtClean="0">
                <a:sym typeface="Wingdings" pitchFamily="2" charset="2"/>
              </a:rPr>
              <a:t>문제 방지</a:t>
            </a:r>
            <a:endParaRPr lang="en-US" altLang="ko-KR" sz="1400" dirty="0" smtClean="0">
              <a:sym typeface="Wingdings" pitchFamily="2" charset="2"/>
            </a:endParaRPr>
          </a:p>
          <a:p>
            <a:endParaRPr lang="en-US" altLang="ko-KR" sz="1000" dirty="0">
              <a:sym typeface="Wingdings" pitchFamily="2" charset="2"/>
            </a:endParaRPr>
          </a:p>
          <a:p>
            <a:r>
              <a:rPr lang="en-US" altLang="ko-KR" sz="1400" dirty="0"/>
              <a:t>4</a:t>
            </a:r>
            <a:r>
              <a:rPr lang="en-US" altLang="ko-KR" sz="1400" dirty="0" smtClean="0"/>
              <a:t>. Head</a:t>
            </a:r>
            <a:r>
              <a:rPr lang="ko-KR" altLang="en-US" sz="1400" dirty="0" smtClean="0"/>
              <a:t>는 무조건 </a:t>
            </a:r>
            <a:r>
              <a:rPr lang="en-US" altLang="ko-KR" sz="1400" dirty="0" smtClean="0"/>
              <a:t>Dummy.</a:t>
            </a:r>
          </a:p>
          <a:p>
            <a:endParaRPr lang="en-US" altLang="ko-KR" sz="1000" dirty="0" smtClean="0"/>
          </a:p>
          <a:p>
            <a:r>
              <a:rPr lang="en-US" altLang="ko-KR" sz="1400" dirty="0"/>
              <a:t>5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실제 데이터는 </a:t>
            </a:r>
            <a:r>
              <a:rPr lang="en-US" altLang="ko-KR" sz="1400" dirty="0" smtClean="0"/>
              <a:t>head-&gt;next</a:t>
            </a:r>
            <a:r>
              <a:rPr lang="ko-KR" altLang="en-US" sz="1400" dirty="0" smtClean="0"/>
              <a:t>부터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sz="1400" dirty="0" smtClean="0">
                <a:sym typeface="Wingdings" pitchFamily="2" charset="2"/>
              </a:rPr>
              <a:t>head</a:t>
            </a:r>
            <a:r>
              <a:rPr lang="ko-KR" altLang="en-US" sz="1400" dirty="0" smtClean="0">
                <a:sym typeface="Wingdings" pitchFamily="2" charset="2"/>
              </a:rPr>
              <a:t>가 </a:t>
            </a:r>
            <a:r>
              <a:rPr lang="en-US" altLang="ko-KR" sz="1400" dirty="0" smtClean="0">
                <a:sym typeface="Wingdings" pitchFamily="2" charset="2"/>
              </a:rPr>
              <a:t>null</a:t>
            </a:r>
            <a:r>
              <a:rPr lang="ko-KR" altLang="en-US" sz="1400" dirty="0" smtClean="0">
                <a:sym typeface="Wingdings" pitchFamily="2" charset="2"/>
              </a:rPr>
              <a:t>이 되는 상황 방지</a:t>
            </a:r>
            <a:r>
              <a:rPr lang="en-US" altLang="ko-KR" sz="1400" dirty="0" smtClean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0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내부 구조도</a:t>
            </a:r>
            <a:endParaRPr lang="ko-KR" altLang="en-US" sz="30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07704" y="1124743"/>
            <a:ext cx="5040560" cy="5544617"/>
          </a:xfrm>
          <a:prstGeom prst="roundRect">
            <a:avLst>
              <a:gd name="adj" fmla="val 7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23712" y="725714"/>
            <a:ext cx="35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Class CLockFreeQueue&lt;DATA&gt;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82565" y="1501387"/>
            <a:ext cx="2539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(Node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.)</a:t>
            </a:r>
            <a:endParaRPr lang="ko-KR" altLang="en-US" sz="1300" dirty="0"/>
          </a:p>
        </p:txBody>
      </p:sp>
      <p:sp>
        <p:nvSpPr>
          <p:cNvPr id="48" name="직사각형 47"/>
          <p:cNvSpPr/>
          <p:nvPr/>
        </p:nvSpPr>
        <p:spPr>
          <a:xfrm>
            <a:off x="3231238" y="1158599"/>
            <a:ext cx="25780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Class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CMemoryPool&lt;stNode&gt;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752789" y="2929300"/>
            <a:ext cx="172819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DATA data;</a:t>
            </a:r>
          </a:p>
          <a:p>
            <a:pPr algn="ctr"/>
            <a:r>
              <a:rPr lang="en-US" altLang="ko-KR" sz="1300" dirty="0" smtClean="0"/>
              <a:t>stNode* pNext;</a:t>
            </a:r>
            <a:endParaRPr lang="ko-KR" altLang="en-US" sz="1300" dirty="0"/>
          </a:p>
        </p:txBody>
      </p:sp>
      <p:sp>
        <p:nvSpPr>
          <p:cNvPr id="50" name="직사각형 49"/>
          <p:cNvSpPr/>
          <p:nvPr/>
        </p:nvSpPr>
        <p:spPr>
          <a:xfrm>
            <a:off x="4988351" y="2636912"/>
            <a:ext cx="11317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84187" y="5175973"/>
            <a:ext cx="3653794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LockFree-Queue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내부 리스트에 노드</a:t>
            </a:r>
            <a:r>
              <a:rPr lang="ko-KR" altLang="en-US" sz="1000" b="1" dirty="0">
                <a:solidFill>
                  <a:srgbClr val="002060"/>
                </a:solidFill>
              </a:rPr>
              <a:t>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추가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9352" y="4882262"/>
            <a:ext cx="1883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Enqueue(DATA data)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338403" y="6104984"/>
            <a:ext cx="4287610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LockFree-Queue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내부 리스트의 노드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개 반환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1107" y="5788065"/>
            <a:ext cx="20341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Dequeue(DATA* pData)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3728" y="2929300"/>
            <a:ext cx="183608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stNode* pPoint;</a:t>
            </a:r>
          </a:p>
          <a:p>
            <a:pPr algn="ctr"/>
            <a:r>
              <a:rPr lang="en-US" altLang="ko-KR" sz="1300" dirty="0" smtClean="0"/>
              <a:t>LONG64 Count;</a:t>
            </a:r>
            <a:endParaRPr lang="ko-KR" altLang="en-US" sz="1300" dirty="0"/>
          </a:p>
        </p:txBody>
      </p:sp>
      <p:sp>
        <p:nvSpPr>
          <p:cNvPr id="56" name="직사각형 55"/>
          <p:cNvSpPr/>
          <p:nvPr/>
        </p:nvSpPr>
        <p:spPr>
          <a:xfrm>
            <a:off x="2144157" y="2651864"/>
            <a:ext cx="15779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stNode_Point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42425" y="4073798"/>
            <a:ext cx="316365" cy="271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985" y="4073798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315711" y="4073798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화살표 연결선 59"/>
          <p:cNvCxnSpPr>
            <a:stCxn id="57" idx="3"/>
            <a:endCxn id="58" idx="1"/>
          </p:cNvCxnSpPr>
          <p:nvPr/>
        </p:nvCxnSpPr>
        <p:spPr>
          <a:xfrm>
            <a:off x="3658790" y="4209512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3"/>
            <a:endCxn id="59" idx="1"/>
          </p:cNvCxnSpPr>
          <p:nvPr/>
        </p:nvCxnSpPr>
        <p:spPr>
          <a:xfrm>
            <a:off x="4603350" y="4209512"/>
            <a:ext cx="7123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0623" y="4506553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stNode_Point m_head</a:t>
            </a:r>
            <a:endParaRPr lang="ko-KR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755588" y="4500174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stNode_Point m_Tail</a:t>
            </a:r>
            <a:endParaRPr lang="ko-KR" altLang="en-US" sz="1000" b="1" dirty="0"/>
          </a:p>
        </p:txBody>
      </p:sp>
      <p:cxnSp>
        <p:nvCxnSpPr>
          <p:cNvPr id="64" name="직선 화살표 연결선 63"/>
          <p:cNvCxnSpPr>
            <a:stCxn id="62" idx="0"/>
            <a:endCxn id="57" idx="2"/>
          </p:cNvCxnSpPr>
          <p:nvPr/>
        </p:nvCxnSpPr>
        <p:spPr>
          <a:xfrm flipV="1">
            <a:off x="3429273" y="4345226"/>
            <a:ext cx="71335" cy="1613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3" idx="0"/>
            <a:endCxn id="59" idx="2"/>
          </p:cNvCxnSpPr>
          <p:nvPr/>
        </p:nvCxnSpPr>
        <p:spPr>
          <a:xfrm flipV="1">
            <a:off x="5407369" y="4345226"/>
            <a:ext cx="66525" cy="1549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81991" y="3785766"/>
            <a:ext cx="107753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</a:rPr>
              <a:t>내부 리스트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29209" y="2336236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stNode_Point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stNode</a:t>
            </a:r>
            <a:r>
              <a:rPr lang="ko-KR" altLang="en-US" sz="1000" dirty="0" smtClean="0"/>
              <a:t>를 가지고 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68" name="오른쪽 화살표 67"/>
          <p:cNvSpPr/>
          <p:nvPr/>
        </p:nvSpPr>
        <p:spPr>
          <a:xfrm>
            <a:off x="4100708" y="3086212"/>
            <a:ext cx="576064" cy="321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_1</a:t>
            </a:r>
            <a:endParaRPr lang="ko-KR" altLang="en-US" sz="3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5328592" cy="577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_2</a:t>
            </a:r>
            <a:endParaRPr lang="ko-KR" altLang="en-US" sz="3000" b="1" dirty="0"/>
          </a:p>
        </p:txBody>
      </p:sp>
      <p:pic>
        <p:nvPicPr>
          <p:cNvPr id="12291" name="Picture 3" descr="C:\Git_Public\_포트폴리오\_나만의 라이브러리\_락프리 자료구조\락프리 큐\인터페이스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6921"/>
            <a:ext cx="7344816" cy="306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1827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Enqueue()</a:t>
            </a:r>
            <a:endParaRPr lang="ko-KR" altLang="en-US" sz="3000" b="1" dirty="0"/>
          </a:p>
        </p:txBody>
      </p:sp>
      <p:pic>
        <p:nvPicPr>
          <p:cNvPr id="14338" name="Picture 2" descr="C:\Git_Public\_포트폴리오\_나만의 라이브러리\_락프리 자료구조\락프리 큐\En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" y="784357"/>
            <a:ext cx="7992867" cy="552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1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Dequeue() - 1</a:t>
            </a:r>
            <a:endParaRPr lang="ko-KR" altLang="en-US" sz="3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4252"/>
            <a:ext cx="7819958" cy="58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Dequeue() - 2</a:t>
            </a:r>
            <a:endParaRPr lang="ko-KR" altLang="en-US" sz="3000" b="1" dirty="0"/>
          </a:p>
        </p:txBody>
      </p:sp>
      <p:pic>
        <p:nvPicPr>
          <p:cNvPr id="16386" name="Picture 2" descr="C:\Git_Public\_포트폴리오\_나만의 라이브러리\_락프리 자료구조\락프리 큐\Dequeu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54252"/>
            <a:ext cx="7975528" cy="533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2636912"/>
            <a:ext cx="44303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LockFree - Stack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5162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52736"/>
            <a:ext cx="28087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기본 구조</a:t>
            </a:r>
            <a:endParaRPr lang="en-US" altLang="ko-KR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Node</a:t>
            </a:r>
            <a:r>
              <a:rPr lang="ko-KR" altLang="en-US" sz="1400" dirty="0" smtClean="0"/>
              <a:t>를 이용한 리스트 기반의 큐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132856"/>
            <a:ext cx="3747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목표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LockFree</a:t>
            </a:r>
            <a:r>
              <a:rPr lang="ko-KR" altLang="en-US" sz="1400" dirty="0" smtClean="0"/>
              <a:t> 구조로 </a:t>
            </a:r>
            <a:r>
              <a:rPr lang="en-US" altLang="ko-KR" sz="1400" dirty="0" smtClean="0"/>
              <a:t>Thread safe </a:t>
            </a:r>
            <a:r>
              <a:rPr lang="ko-KR" altLang="en-US" sz="1400" dirty="0" smtClean="0"/>
              <a:t>자료구조 작성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락 기반 자료구조보다 빠른 속도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596" y="20025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개요</a:t>
            </a:r>
            <a:endParaRPr lang="ko-KR" altLang="en-US" sz="3000" b="1" dirty="0"/>
          </a:p>
        </p:txBody>
      </p:sp>
      <p:sp>
        <p:nvSpPr>
          <p:cNvPr id="7" name="직사각형 6"/>
          <p:cNvSpPr/>
          <p:nvPr/>
        </p:nvSpPr>
        <p:spPr>
          <a:xfrm>
            <a:off x="179512" y="3501008"/>
            <a:ext cx="81369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구현 스펙</a:t>
            </a:r>
            <a:endParaRPr lang="en-US" altLang="ko-KR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Node</a:t>
            </a:r>
            <a:r>
              <a:rPr lang="ko-KR" altLang="en-US" sz="1400" dirty="0" smtClean="0"/>
              <a:t>를 이용한 리스트 기반의 스택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메모리 풀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sym typeface="Wingdings" pitchFamily="2" charset="2"/>
              </a:rPr>
              <a:t>LockFree</a:t>
            </a:r>
            <a:r>
              <a:rPr lang="ko-KR" altLang="en-US" sz="1400" dirty="0" smtClean="0">
                <a:sym typeface="Wingdings" pitchFamily="2" charset="2"/>
              </a:rPr>
              <a:t> 구조 특성상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이미 반환된 메모리에 접근하는 경우가 있기 때문에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전용 메모리 풀 필요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Double Compare and set</a:t>
            </a:r>
            <a:r>
              <a:rPr lang="ko-KR" altLang="en-US" sz="1400" dirty="0" smtClean="0"/>
              <a:t>와 고</a:t>
            </a:r>
            <a:r>
              <a:rPr lang="ko-KR" altLang="en-US" sz="1400" dirty="0"/>
              <a:t>유</a:t>
            </a:r>
            <a:r>
              <a:rPr lang="ko-KR" altLang="en-US" sz="1400" dirty="0" smtClean="0"/>
              <a:t>한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이용</a:t>
            </a:r>
            <a:endParaRPr lang="en-US" altLang="ko-KR" sz="1400" dirty="0" smtClean="0"/>
          </a:p>
          <a:p>
            <a:pPr marL="285750" indent="-285750">
              <a:buFont typeface="Wingdings"/>
              <a:buChar char="à"/>
            </a:pPr>
            <a:r>
              <a:rPr lang="en-US" altLang="ko-KR" sz="1400" dirty="0" smtClean="0">
                <a:sym typeface="Wingdings" pitchFamily="2" charset="2"/>
              </a:rPr>
              <a:t>ABA</a:t>
            </a:r>
            <a:r>
              <a:rPr lang="ko-KR" altLang="en-US" sz="1400" dirty="0" smtClean="0">
                <a:sym typeface="Wingdings" pitchFamily="2" charset="2"/>
              </a:rPr>
              <a:t>문제 방지</a:t>
            </a:r>
            <a:endParaRPr lang="en-US" altLang="ko-KR" sz="1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48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6837" y="2564904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/>
              <a:t>메모리 풀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1231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내부 구조도</a:t>
            </a:r>
            <a:endParaRPr lang="ko-KR" altLang="en-US" sz="30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7704" y="1091725"/>
            <a:ext cx="5040560" cy="5544617"/>
          </a:xfrm>
          <a:prstGeom prst="roundRect">
            <a:avLst>
              <a:gd name="adj" fmla="val 7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23712" y="692696"/>
            <a:ext cx="29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Class CLockFreeStack&lt;DATA&gt;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82565" y="1468369"/>
            <a:ext cx="2539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(Node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.)</a:t>
            </a:r>
            <a:endParaRPr lang="ko-KR" altLang="en-US" sz="1300" dirty="0"/>
          </a:p>
        </p:txBody>
      </p:sp>
      <p:sp>
        <p:nvSpPr>
          <p:cNvPr id="30" name="직사각형 29"/>
          <p:cNvSpPr/>
          <p:nvPr/>
        </p:nvSpPr>
        <p:spPr>
          <a:xfrm>
            <a:off x="3231238" y="1125581"/>
            <a:ext cx="25780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Class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CMemoryPool&lt;stNode&gt;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52789" y="2896282"/>
            <a:ext cx="172819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DATA data;</a:t>
            </a:r>
          </a:p>
          <a:p>
            <a:pPr algn="ctr"/>
            <a:r>
              <a:rPr lang="en-US" altLang="ko-KR" sz="1300" dirty="0" smtClean="0"/>
              <a:t>stNode* pNext;</a:t>
            </a:r>
            <a:endParaRPr lang="ko-KR" altLang="en-US" sz="1300" dirty="0"/>
          </a:p>
        </p:txBody>
      </p:sp>
      <p:sp>
        <p:nvSpPr>
          <p:cNvPr id="32" name="직사각형 31"/>
          <p:cNvSpPr/>
          <p:nvPr/>
        </p:nvSpPr>
        <p:spPr>
          <a:xfrm>
            <a:off x="4988351" y="2603894"/>
            <a:ext cx="11317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Struct 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84187" y="5142955"/>
            <a:ext cx="3653794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LockFree-Queue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내부 리스트에 </a:t>
            </a:r>
            <a:r>
              <a:rPr lang="ko-KR" altLang="en-US" sz="1000" b="1" dirty="0" err="1" smtClean="0">
                <a:solidFill>
                  <a:srgbClr val="002060"/>
                </a:solidFill>
              </a:rPr>
              <a:t>노드</a:t>
            </a:r>
            <a:r>
              <a:rPr lang="ko-KR" altLang="en-US" sz="1000" b="1" dirty="0">
                <a:solidFill>
                  <a:srgbClr val="002060"/>
                </a:solidFill>
              </a:rPr>
              <a:t>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추가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9352" y="4849244"/>
            <a:ext cx="15208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Push(DATA data)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38403" y="6071966"/>
            <a:ext cx="4287610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rgbClr val="002060"/>
                </a:solidFill>
              </a:rPr>
              <a:t>LockFree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-Queue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내부 리스트의 </a:t>
            </a:r>
            <a:r>
              <a:rPr lang="ko-KR" altLang="en-US" sz="1000" b="1" dirty="0" err="1" smtClean="0">
                <a:solidFill>
                  <a:srgbClr val="002060"/>
                </a:solidFill>
              </a:rPr>
              <a:t>노드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개 반환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1107" y="5755047"/>
            <a:ext cx="16326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Pop(DATA* pData)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23728" y="2896282"/>
            <a:ext cx="183608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stNode* </a:t>
            </a:r>
            <a:r>
              <a:rPr lang="en-US" altLang="ko-KR" sz="1300" dirty="0" err="1" smtClean="0"/>
              <a:t>pPoint</a:t>
            </a:r>
            <a:r>
              <a:rPr lang="en-US" altLang="ko-KR" sz="1300" dirty="0" smtClean="0"/>
              <a:t>;</a:t>
            </a:r>
          </a:p>
          <a:p>
            <a:pPr algn="ctr"/>
            <a:r>
              <a:rPr lang="en-US" altLang="ko-KR" sz="1300" dirty="0" smtClean="0"/>
              <a:t>LONG64 Count;</a:t>
            </a:r>
            <a:endParaRPr lang="ko-KR" altLang="en-US" sz="1300" dirty="0"/>
          </a:p>
        </p:txBody>
      </p:sp>
      <p:sp>
        <p:nvSpPr>
          <p:cNvPr id="38" name="직사각형 37"/>
          <p:cNvSpPr/>
          <p:nvPr/>
        </p:nvSpPr>
        <p:spPr>
          <a:xfrm>
            <a:off x="2144157" y="2618846"/>
            <a:ext cx="17650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stNode_Point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6985" y="4040780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15711" y="4040780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endCxn id="39" idx="1"/>
          </p:cNvCxnSpPr>
          <p:nvPr/>
        </p:nvCxnSpPr>
        <p:spPr>
          <a:xfrm>
            <a:off x="3658790" y="4176494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9" idx="3"/>
            <a:endCxn id="40" idx="1"/>
          </p:cNvCxnSpPr>
          <p:nvPr/>
        </p:nvCxnSpPr>
        <p:spPr>
          <a:xfrm>
            <a:off x="4603350" y="4176494"/>
            <a:ext cx="7123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57070" y="4477098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stNode_Point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m_Top</a:t>
            </a:r>
            <a:endParaRPr lang="ko-KR" altLang="en-US" sz="1000" b="1" dirty="0"/>
          </a:p>
        </p:txBody>
      </p:sp>
      <p:cxnSp>
        <p:nvCxnSpPr>
          <p:cNvPr id="44" name="직선 화살표 연결선 43"/>
          <p:cNvCxnSpPr>
            <a:stCxn id="43" idx="0"/>
            <a:endCxn id="72" idx="2"/>
          </p:cNvCxnSpPr>
          <p:nvPr/>
        </p:nvCxnSpPr>
        <p:spPr>
          <a:xfrm flipV="1">
            <a:off x="3485795" y="4294582"/>
            <a:ext cx="0" cy="182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881991" y="3752748"/>
            <a:ext cx="107753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내부 리스트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29209" y="2303218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stNode_Point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stNode</a:t>
            </a:r>
            <a:r>
              <a:rPr lang="ko-KR" altLang="en-US" sz="1000" dirty="0" smtClean="0"/>
              <a:t>를 가지고 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71" name="오른쪽 화살표 70"/>
          <p:cNvSpPr/>
          <p:nvPr/>
        </p:nvSpPr>
        <p:spPr>
          <a:xfrm>
            <a:off x="4100708" y="3053194"/>
            <a:ext cx="576064" cy="321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3327612" y="4023154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_1</a:t>
            </a:r>
            <a:endParaRPr lang="ko-KR" altLang="en-US" sz="3000" b="1" dirty="0"/>
          </a:p>
        </p:txBody>
      </p:sp>
      <p:pic>
        <p:nvPicPr>
          <p:cNvPr id="17410" name="Picture 2" descr="C:\Git_Public\_포트폴리오\_나만의 라이브러리\_락프리 자료구조\락프리 스택\인터페이스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7416824" cy="57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_2</a:t>
            </a:r>
            <a:endParaRPr lang="ko-KR" altLang="en-US" sz="3000" b="1" dirty="0"/>
          </a:p>
        </p:txBody>
      </p:sp>
      <p:pic>
        <p:nvPicPr>
          <p:cNvPr id="18434" name="Picture 2" descr="C:\Git_Public\_포트폴리오\_나만의 라이브러리\_락프리 자료구조\락프리 스택\인터페이스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6781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1197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Push()</a:t>
            </a:r>
            <a:endParaRPr lang="ko-KR" altLang="en-US" sz="3000" b="1" dirty="0"/>
          </a:p>
        </p:txBody>
      </p:sp>
      <p:pic>
        <p:nvPicPr>
          <p:cNvPr id="19458" name="Picture 2" descr="C:\Git_Public\_포트폴리오\_나만의 라이브러리\_락프리 자료구조\락프리 스택\pu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3" y="908720"/>
            <a:ext cx="8031146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1037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Pop()</a:t>
            </a:r>
            <a:endParaRPr lang="ko-KR" altLang="en-US" sz="3000" b="1" dirty="0"/>
          </a:p>
        </p:txBody>
      </p:sp>
      <p:pic>
        <p:nvPicPr>
          <p:cNvPr id="20482" name="Picture 2" descr="C:\Git_Public\_포트폴리오\_나만의 라이브러리\_락프리 자료구조\락프리 스택\p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61563"/>
            <a:ext cx="7920879" cy="378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52736"/>
            <a:ext cx="27254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기본 구조</a:t>
            </a:r>
            <a:endParaRPr lang="en-US" altLang="ko-KR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리스트 형태 락프리 스택 구조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132856"/>
            <a:ext cx="36321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목표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new/delete</a:t>
            </a:r>
            <a:r>
              <a:rPr lang="ko-KR" altLang="en-US" sz="1400" dirty="0" smtClean="0"/>
              <a:t>보다 빠른 속도로 메모리 관리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Thread safe.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메모리 파편 최소화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3782650"/>
            <a:ext cx="4726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후 테스트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기</a:t>
            </a:r>
            <a:r>
              <a:rPr lang="ko-KR" altLang="en-US" sz="1400" b="1" dirty="0"/>
              <a:t>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dirty="0" smtClean="0"/>
              <a:t>new/delete, </a:t>
            </a:r>
            <a:r>
              <a:rPr lang="ko-KR" altLang="en-US" sz="1400" dirty="0" smtClean="0"/>
              <a:t>메모리 풀 </a:t>
            </a:r>
            <a:r>
              <a:rPr lang="en-US" altLang="ko-KR" sz="1400" dirty="0" smtClean="0"/>
              <a:t>Alloc/Free</a:t>
            </a:r>
            <a:r>
              <a:rPr lang="ko-KR" altLang="en-US" sz="1400" dirty="0" smtClean="0"/>
              <a:t>를 총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억회 반복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3135" y="4869160"/>
            <a:ext cx="4714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결과</a:t>
            </a:r>
            <a:endParaRPr lang="en-US" altLang="ko-KR" b="1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new</a:t>
            </a:r>
            <a:r>
              <a:rPr lang="ko-KR" altLang="en-US" sz="1400" dirty="0" smtClean="0"/>
              <a:t>보다 메모리 풀의  </a:t>
            </a:r>
            <a:r>
              <a:rPr lang="en-US" altLang="ko-KR" sz="1400" dirty="0" smtClean="0"/>
              <a:t>Alloc</a:t>
            </a:r>
            <a:r>
              <a:rPr lang="ko-KR" altLang="en-US" sz="1400" dirty="0" smtClean="0"/>
              <a:t>이 약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배 빠름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delete</a:t>
            </a:r>
            <a:r>
              <a:rPr lang="ko-KR" altLang="en-US" sz="1400" dirty="0" smtClean="0"/>
              <a:t>보다 메모리 풀의 </a:t>
            </a:r>
            <a:r>
              <a:rPr lang="en-US" altLang="ko-KR" sz="1400" dirty="0" smtClean="0"/>
              <a:t>free</a:t>
            </a:r>
            <a:r>
              <a:rPr lang="ko-KR" altLang="en-US" sz="1400" dirty="0" smtClean="0"/>
              <a:t>가 약 </a:t>
            </a:r>
            <a:r>
              <a:rPr lang="en-US" altLang="ko-KR" sz="1400" dirty="0" smtClean="0"/>
              <a:t>1.5</a:t>
            </a:r>
            <a:r>
              <a:rPr lang="ko-KR" altLang="en-US" sz="1400" dirty="0" smtClean="0"/>
              <a:t>배 빠름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첨부된 파일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MPool_Profiling_1, MPool_Profiling_2 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참조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596" y="20025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개요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042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_1</a:t>
            </a:r>
            <a:endParaRPr lang="ko-KR" altLang="en-US" sz="3000" b="1" dirty="0"/>
          </a:p>
        </p:txBody>
      </p:sp>
      <p:pic>
        <p:nvPicPr>
          <p:cNvPr id="1026" name="Picture 2" descr="C:\Git_Public\_포트폴리오\_나만의 라이브러리\_메모리풀\인터페이스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3" y="980728"/>
            <a:ext cx="7990185" cy="516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496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인터페이스</a:t>
            </a:r>
            <a:r>
              <a:rPr lang="en-US" altLang="ko-KR" sz="3000" b="1" dirty="0" smtClean="0"/>
              <a:t>_2</a:t>
            </a:r>
            <a:endParaRPr lang="ko-KR" altLang="en-US" sz="3000" b="1" dirty="0"/>
          </a:p>
        </p:txBody>
      </p:sp>
      <p:pic>
        <p:nvPicPr>
          <p:cNvPr id="2051" name="Picture 3" descr="C:\Git_Public\_포트폴리오\_나만의 라이브러리\_메모리풀\인터페이스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064895" cy="448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Alloc()</a:t>
            </a:r>
            <a:r>
              <a:rPr lang="ko-KR" altLang="en-US" sz="3000" b="1" dirty="0" smtClean="0"/>
              <a:t>함수</a:t>
            </a:r>
            <a:r>
              <a:rPr lang="en-US" altLang="ko-KR" sz="3000" b="1" dirty="0" smtClean="0"/>
              <a:t>_1</a:t>
            </a:r>
            <a:endParaRPr lang="ko-KR" altLang="en-US" sz="3000" b="1" dirty="0"/>
          </a:p>
        </p:txBody>
      </p:sp>
      <p:pic>
        <p:nvPicPr>
          <p:cNvPr id="3074" name="Picture 2" descr="C:\Git_Public\_포트폴리오\_나만의 라이브러리\_메모리풀\Alloc함수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048732" cy="44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Alloc()</a:t>
            </a:r>
            <a:r>
              <a:rPr lang="ko-KR" altLang="en-US" sz="3000" b="1" dirty="0" smtClean="0"/>
              <a:t>함수</a:t>
            </a:r>
            <a:r>
              <a:rPr lang="en-US" altLang="ko-KR" sz="3000" b="1" dirty="0" smtClean="0"/>
              <a:t>_2</a:t>
            </a:r>
            <a:endParaRPr lang="ko-KR" altLang="en-US" sz="3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7" y="754252"/>
            <a:ext cx="7989804" cy="389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9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596" y="200254"/>
            <a:ext cx="1977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Free() </a:t>
            </a:r>
            <a:r>
              <a:rPr lang="ko-KR" altLang="en-US" sz="3000" b="1" dirty="0" smtClean="0"/>
              <a:t>함수</a:t>
            </a:r>
            <a:endParaRPr lang="ko-KR" altLang="en-US" sz="3000" b="1" dirty="0"/>
          </a:p>
        </p:txBody>
      </p:sp>
      <p:pic>
        <p:nvPicPr>
          <p:cNvPr id="5122" name="Picture 2" descr="C:\Git_Public\_포트폴리오\_나만의 라이브러리\_메모리풀\Free함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3" y="769462"/>
            <a:ext cx="8117294" cy="550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</TotalTime>
  <Words>845</Words>
  <Application>Microsoft Office PowerPoint</Application>
  <PresentationFormat>화면 슬라이드 쇼(4:3)</PresentationFormat>
  <Paragraphs>228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29</cp:revision>
  <dcterms:created xsi:type="dcterms:W3CDTF">2019-01-12T11:56:28Z</dcterms:created>
  <dcterms:modified xsi:type="dcterms:W3CDTF">2019-01-12T13:05:39Z</dcterms:modified>
</cp:coreProperties>
</file>