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68" r:id="rId2"/>
    <p:sldId id="267" r:id="rId3"/>
    <p:sldId id="264" r:id="rId4"/>
    <p:sldId id="263" r:id="rId5"/>
  </p:sldIdLst>
  <p:sldSz cx="21602700" cy="21602700"/>
  <p:notesSz cx="6858000" cy="9144000"/>
  <p:defaultTextStyle>
    <a:defPPr>
      <a:defRPr lang="ko-KR"/>
    </a:defPPr>
    <a:lvl1pPr marL="0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4" autoAdjust="0"/>
  </p:normalViewPr>
  <p:slideViewPr>
    <p:cSldViewPr>
      <p:cViewPr>
        <p:scale>
          <a:sx n="66" d="100"/>
          <a:sy n="66" d="100"/>
        </p:scale>
        <p:origin x="-360" y="504"/>
      </p:cViewPr>
      <p:guideLst>
        <p:guide orient="horz" pos="6804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62C6C-61A4-4A96-BF6C-CDA03ADAA243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F287-A522-482A-A4F7-FF8B69BD6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08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13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175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221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263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354" algn="l" defTabSz="91408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F287-A522-482A-A4F7-FF8B69BD67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4" y="6710845"/>
            <a:ext cx="18362294" cy="463057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1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865114"/>
            <a:ext cx="4860608" cy="184323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8" y="865114"/>
            <a:ext cx="14221781" cy="184323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8" y="13881737"/>
            <a:ext cx="18362294" cy="429053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8" y="9156156"/>
            <a:ext cx="18362294" cy="472558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9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5" y="5040637"/>
            <a:ext cx="9541192" cy="142567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4835609"/>
            <a:ext cx="9544945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6850856"/>
            <a:ext cx="9544945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85" y="4835609"/>
            <a:ext cx="9548693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3" indent="0">
              <a:buNone/>
              <a:defRPr sz="1900" b="1"/>
            </a:lvl2pPr>
            <a:lvl3pPr marL="914225" indent="0">
              <a:buNone/>
              <a:defRPr sz="1900" b="1"/>
            </a:lvl3pPr>
            <a:lvl4pPr marL="1371338" indent="0">
              <a:buNone/>
              <a:defRPr sz="1600" b="1"/>
            </a:lvl4pPr>
            <a:lvl5pPr marL="1828454" indent="0">
              <a:buNone/>
              <a:defRPr sz="1600" b="1"/>
            </a:lvl5pPr>
            <a:lvl6pPr marL="2285566" indent="0">
              <a:buNone/>
              <a:defRPr sz="1600" b="1"/>
            </a:lvl6pPr>
            <a:lvl7pPr marL="2742679" indent="0">
              <a:buNone/>
              <a:defRPr sz="1600" b="1"/>
            </a:lvl7pPr>
            <a:lvl8pPr marL="3199792" indent="0">
              <a:buNone/>
              <a:defRPr sz="1600" b="1"/>
            </a:lvl8pPr>
            <a:lvl9pPr marL="365690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85" y="6850856"/>
            <a:ext cx="9548693" cy="12446557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51" y="860110"/>
            <a:ext cx="7107137" cy="366045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9" y="860115"/>
            <a:ext cx="12076506" cy="1843730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51" y="4520567"/>
            <a:ext cx="7107137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15121892"/>
            <a:ext cx="12961620" cy="178522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1930241"/>
            <a:ext cx="1296162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113" indent="0">
              <a:buNone/>
              <a:defRPr sz="2700"/>
            </a:lvl2pPr>
            <a:lvl3pPr marL="914225" indent="0">
              <a:buNone/>
              <a:defRPr sz="2400"/>
            </a:lvl3pPr>
            <a:lvl4pPr marL="1371338" indent="0">
              <a:buNone/>
              <a:defRPr sz="1900"/>
            </a:lvl4pPr>
            <a:lvl5pPr marL="1828454" indent="0">
              <a:buNone/>
              <a:defRPr sz="1900"/>
            </a:lvl5pPr>
            <a:lvl6pPr marL="2285566" indent="0">
              <a:buNone/>
              <a:defRPr sz="1900"/>
            </a:lvl6pPr>
            <a:lvl7pPr marL="2742679" indent="0">
              <a:buNone/>
              <a:defRPr sz="1900"/>
            </a:lvl7pPr>
            <a:lvl8pPr marL="3199792" indent="0">
              <a:buNone/>
              <a:defRPr sz="1900"/>
            </a:lvl8pPr>
            <a:lvl9pPr marL="3656904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16907117"/>
            <a:ext cx="1296162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113" indent="0">
              <a:buNone/>
              <a:defRPr sz="1100"/>
            </a:lvl2pPr>
            <a:lvl3pPr marL="914225" indent="0">
              <a:buNone/>
              <a:defRPr sz="1100"/>
            </a:lvl3pPr>
            <a:lvl4pPr marL="1371338" indent="0">
              <a:buNone/>
              <a:defRPr sz="800"/>
            </a:lvl4pPr>
            <a:lvl5pPr marL="1828454" indent="0">
              <a:buNone/>
              <a:defRPr sz="800"/>
            </a:lvl5pPr>
            <a:lvl6pPr marL="2285566" indent="0">
              <a:buNone/>
              <a:defRPr sz="800"/>
            </a:lvl6pPr>
            <a:lvl7pPr marL="2742679" indent="0">
              <a:buNone/>
              <a:defRPr sz="800"/>
            </a:lvl7pPr>
            <a:lvl8pPr marL="3199792" indent="0">
              <a:buNone/>
              <a:defRPr sz="800"/>
            </a:lvl8pPr>
            <a:lvl9pPr marL="3656904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8" y="865113"/>
            <a:ext cx="19442431" cy="360045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8" y="5040637"/>
            <a:ext cx="19442431" cy="1425678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A09B-C8D5-4831-A103-306AD3D3BC4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4" y="20022507"/>
            <a:ext cx="6840855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20022507"/>
            <a:ext cx="5040630" cy="1150144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30F3-70F7-4DC5-9C6B-97AD4F53F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22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08" indent="-285695" algn="l" defTabSz="914225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3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6" indent="-228558" algn="l" defTabSz="914225" rtl="0" eaLnBrk="1" latinLnBrk="1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9" indent="-228558" algn="l" defTabSz="914225" rtl="0" eaLnBrk="1" latinLnBrk="1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9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2" indent="-228558" algn="l" defTabSz="91422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8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6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9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2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4" algn="l" defTabSz="9142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모서리가 둥근 직사각형 147"/>
          <p:cNvSpPr/>
          <p:nvPr/>
        </p:nvSpPr>
        <p:spPr>
          <a:xfrm>
            <a:off x="5934242" y="10504768"/>
            <a:ext cx="15155873" cy="10837566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53578" y="864247"/>
            <a:ext cx="20372908" cy="9423708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9" name="TextBox 548"/>
          <p:cNvSpPr txBox="1"/>
          <p:nvPr/>
        </p:nvSpPr>
        <p:spPr>
          <a:xfrm>
            <a:off x="6984926" y="94252"/>
            <a:ext cx="7382471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MO</a:t>
            </a:r>
            <a:r>
              <a:rPr lang="ko-KR" altLang="en-US" sz="3000" b="1" dirty="0"/>
              <a:t> </a:t>
            </a:r>
            <a:r>
              <a:rPr lang="en-US" altLang="ko-KR" sz="3000" b="1" dirty="0" smtClean="0"/>
              <a:t>Game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‘Battle Snake’ </a:t>
            </a:r>
            <a:r>
              <a:rPr lang="ko-KR" altLang="en-US" sz="3000" b="1" dirty="0" smtClean="0"/>
              <a:t>서버 전체 구조</a:t>
            </a:r>
            <a:endParaRPr lang="en-US" altLang="ko-KR" sz="3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76831" y="5266039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4248622" y="5433031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6124982" y="13043533"/>
            <a:ext cx="3380224" cy="136053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Apache (</a:t>
            </a:r>
            <a:r>
              <a:rPr lang="ko-KR" altLang="en-US" sz="2500" b="1" dirty="0">
                <a:solidFill>
                  <a:schemeClr val="tx1"/>
                </a:solidFill>
              </a:rPr>
              <a:t>웹 서버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6264846" y="9716354"/>
            <a:ext cx="9017666" cy="1259847"/>
            <a:chOff x="2149448" y="2016374"/>
            <a:chExt cx="8641588" cy="586438"/>
          </a:xfrm>
        </p:grpSpPr>
        <p:sp>
          <p:nvSpPr>
            <p:cNvPr id="213" name="모서리가 둥근 직사각형 212"/>
            <p:cNvSpPr/>
            <p:nvPr/>
          </p:nvSpPr>
          <p:spPr>
            <a:xfrm>
              <a:off x="2149448" y="2016374"/>
              <a:ext cx="8641588" cy="58643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17088" y="2051212"/>
              <a:ext cx="1383611" cy="146968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PHP API</a:t>
              </a:r>
              <a:endParaRPr lang="en-US" altLang="ko-KR" sz="1500" b="1" dirty="0"/>
            </a:p>
          </p:txBody>
        </p:sp>
      </p:grpSp>
      <p:sp>
        <p:nvSpPr>
          <p:cNvPr id="215" name="직사각형 214"/>
          <p:cNvSpPr/>
          <p:nvPr/>
        </p:nvSpPr>
        <p:spPr>
          <a:xfrm>
            <a:off x="6552878" y="10299669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8746879" y="10297811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0903662" y="10297810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 갱신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1971636" y="11953478"/>
            <a:ext cx="8083063" cy="907300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15387189" y="12052517"/>
            <a:ext cx="1153523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Server</a:t>
            </a:r>
            <a:endParaRPr lang="en-US" altLang="ko-KR" sz="2500" dirty="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12895394" y="12889582"/>
            <a:ext cx="2475687" cy="1944216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709883" y="12751694"/>
            <a:ext cx="2498793" cy="1944216"/>
            <a:chOff x="1368302" y="2016374"/>
            <a:chExt cx="2498793" cy="11521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426618" y="2030776"/>
              <a:ext cx="2440477" cy="191489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Matchmaking Server x n</a:t>
              </a:r>
              <a:endParaRPr lang="en-US" altLang="ko-KR" sz="1500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2975618" y="1318374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2975619" y="13903822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마스터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2811866" y="15658116"/>
            <a:ext cx="6497230" cy="3728229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12635572" y="15509797"/>
            <a:ext cx="6497230" cy="3728229"/>
            <a:chOff x="792238" y="1440310"/>
            <a:chExt cx="3816424" cy="4032448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792238" y="1440310"/>
              <a:ext cx="3816424" cy="4032448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028548" y="1543321"/>
              <a:ext cx="1503561" cy="469457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2000" b="1" dirty="0" smtClean="0"/>
                <a:t>Battle </a:t>
              </a:r>
              <a:r>
                <a:rPr lang="ko-KR" altLang="en-US" sz="2000" b="1" dirty="0" smtClean="0"/>
                <a:t>서버 군 </a:t>
              </a:r>
              <a:r>
                <a:rPr lang="en-US" altLang="ko-KR" sz="2000" b="1" dirty="0" smtClean="0"/>
                <a:t>x n</a:t>
              </a:r>
              <a:endParaRPr lang="en-US" altLang="ko-KR" sz="2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012122" y="16141682"/>
            <a:ext cx="2475687" cy="2736304"/>
            <a:chOff x="1368302" y="2016374"/>
            <a:chExt cx="2475687" cy="115212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24034" y="2030888"/>
              <a:ext cx="1364222" cy="323137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Battle Server</a:t>
              </a:r>
              <a:endParaRPr lang="en-US" altLang="ko-KR" sz="15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277857" y="1657373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smtClean="0">
                <a:solidFill>
                  <a:schemeClr val="tx1"/>
                </a:solidFill>
              </a:rPr>
              <a:t>MMO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277858" y="172938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277857" y="1808589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마스터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6121031" y="16532962"/>
            <a:ext cx="2475687" cy="1944216"/>
            <a:chOff x="1368302" y="2016374"/>
            <a:chExt cx="2475687" cy="115212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24034" y="2030888"/>
              <a:ext cx="1250408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Chat Server</a:t>
              </a:r>
              <a:endParaRPr lang="en-US" altLang="ko-KR" sz="1500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6386766" y="1696501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채팅 </a:t>
            </a:r>
            <a:r>
              <a:rPr lang="en-US" altLang="ko-KR" sz="1200" dirty="0" smtClean="0">
                <a:solidFill>
                  <a:schemeClr val="tx1"/>
                </a:solidFill>
              </a:rPr>
              <a:t>Net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386767" y="17685090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16742331" y="12886120"/>
            <a:ext cx="2475687" cy="1944216"/>
            <a:chOff x="1368302" y="2016374"/>
            <a:chExt cx="2475687" cy="1152128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368302" y="2016374"/>
              <a:ext cx="2475687" cy="1152128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924034" y="2030888"/>
              <a:ext cx="1464377" cy="126102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1500" b="1" dirty="0" smtClean="0"/>
                <a:t>Master Server</a:t>
              </a:r>
              <a:endParaRPr lang="en-US" altLang="ko-KR" sz="1500" dirty="0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17008066" y="1331816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배틀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7008067" y="14038248"/>
            <a:ext cx="1944216" cy="576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6" name="꺾인 연결선 315"/>
          <p:cNvCxnSpPr>
            <a:stCxn id="81" idx="3"/>
            <a:endCxn id="121" idx="1"/>
          </p:cNvCxnSpPr>
          <p:nvPr/>
        </p:nvCxnSpPr>
        <p:spPr>
          <a:xfrm>
            <a:off x="14919835" y="14191854"/>
            <a:ext cx="2088232" cy="13442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꺾인 연결선 318"/>
          <p:cNvCxnSpPr>
            <a:stCxn id="76" idx="2"/>
            <a:endCxn id="120" idx="3"/>
          </p:cNvCxnSpPr>
          <p:nvPr/>
        </p:nvCxnSpPr>
        <p:spPr>
          <a:xfrm rot="5400000" flipH="1" flipV="1">
            <a:off x="14073242" y="13782922"/>
            <a:ext cx="5055762" cy="4702317"/>
          </a:xfrm>
          <a:prstGeom prst="bentConnector4">
            <a:avLst>
              <a:gd name="adj1" fmla="val -7160"/>
              <a:gd name="adj2" fmla="val 113504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꺾인 연결선 325"/>
          <p:cNvCxnSpPr>
            <a:stCxn id="90" idx="1"/>
            <a:endCxn id="75" idx="3"/>
          </p:cNvCxnSpPr>
          <p:nvPr/>
        </p:nvCxnSpPr>
        <p:spPr>
          <a:xfrm rot="10800000">
            <a:off x="15222075" y="17581842"/>
            <a:ext cx="1164693" cy="39128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모서리가 둥근 직사각형 372"/>
          <p:cNvSpPr/>
          <p:nvPr/>
        </p:nvSpPr>
        <p:spPr>
          <a:xfrm>
            <a:off x="2304406" y="6154654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5" name="원통 374"/>
          <p:cNvSpPr/>
          <p:nvPr/>
        </p:nvSpPr>
        <p:spPr>
          <a:xfrm>
            <a:off x="2678571" y="6590848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012478" y="726870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2647732" y="6724472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8281070" y="6217806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...</a:t>
            </a:r>
            <a:endParaRPr lang="ko-KR" altLang="en-US" sz="10000" dirty="0"/>
          </a:p>
        </p:txBody>
      </p:sp>
      <p:sp>
        <p:nvSpPr>
          <p:cNvPr id="417" name="모서리가 둥근 직사각형 416"/>
          <p:cNvSpPr/>
          <p:nvPr/>
        </p:nvSpPr>
        <p:spPr>
          <a:xfrm>
            <a:off x="2053180" y="1508135"/>
            <a:ext cx="7848872" cy="3402038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8" name="TextBox 417"/>
          <p:cNvSpPr txBox="1"/>
          <p:nvPr/>
        </p:nvSpPr>
        <p:spPr>
          <a:xfrm>
            <a:off x="3503513" y="1652151"/>
            <a:ext cx="4861461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Matchmaking DB (Replication)</a:t>
            </a:r>
            <a:endParaRPr lang="en-US" altLang="ko-KR" sz="2500" b="1" dirty="0"/>
          </a:p>
        </p:txBody>
      </p:sp>
      <p:grpSp>
        <p:nvGrpSpPr>
          <p:cNvPr id="420" name="그룹 419"/>
          <p:cNvGrpSpPr/>
          <p:nvPr/>
        </p:nvGrpSpPr>
        <p:grpSpPr>
          <a:xfrm>
            <a:off x="2486423" y="2533909"/>
            <a:ext cx="2592288" cy="2034690"/>
            <a:chOff x="1368302" y="2016374"/>
            <a:chExt cx="2475687" cy="1292140"/>
          </a:xfrm>
        </p:grpSpPr>
        <p:sp>
          <p:nvSpPr>
            <p:cNvPr id="421" name="모서리가 둥근 직사각형 420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1505839" y="2037196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endParaRPr lang="en-US" altLang="ko-KR" sz="1500" b="1" dirty="0" smtClean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423" name="원통 422"/>
          <p:cNvSpPr/>
          <p:nvPr/>
        </p:nvSpPr>
        <p:spPr>
          <a:xfrm>
            <a:off x="2716607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4" name="직사각형 423"/>
          <p:cNvSpPr/>
          <p:nvPr/>
        </p:nvSpPr>
        <p:spPr>
          <a:xfrm>
            <a:off x="3065846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5" name="모서리가 둥근 직사각형 424"/>
          <p:cNvSpPr/>
          <p:nvPr/>
        </p:nvSpPr>
        <p:spPr>
          <a:xfrm>
            <a:off x="6913431" y="2691488"/>
            <a:ext cx="2592288" cy="203469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426" name="그룹 425"/>
          <p:cNvGrpSpPr/>
          <p:nvPr/>
        </p:nvGrpSpPr>
        <p:grpSpPr>
          <a:xfrm>
            <a:off x="6754100" y="2533909"/>
            <a:ext cx="2592288" cy="2034690"/>
            <a:chOff x="1368302" y="2016374"/>
            <a:chExt cx="2475687" cy="1292140"/>
          </a:xfrm>
        </p:grpSpPr>
        <p:sp>
          <p:nvSpPr>
            <p:cNvPr id="427" name="모서리가 둥근 직사각형 426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432253" y="2037196"/>
              <a:ext cx="2338150" cy="35180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Matchmaking_status</a:t>
              </a:r>
              <a:r>
                <a:rPr lang="en-US" altLang="ko-KR" sz="1500" b="1" dirty="0" smtClean="0"/>
                <a:t> x n</a:t>
              </a:r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430" name="원통 429"/>
          <p:cNvSpPr/>
          <p:nvPr/>
        </p:nvSpPr>
        <p:spPr>
          <a:xfrm>
            <a:off x="6984284" y="3161402"/>
            <a:ext cx="2114150" cy="1296144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2" name="직사각형 431"/>
          <p:cNvSpPr/>
          <p:nvPr/>
        </p:nvSpPr>
        <p:spPr>
          <a:xfrm>
            <a:off x="7333523" y="383925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serverstatusTBL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33" name="왼쪽/오른쪽 화살표 432"/>
          <p:cNvSpPr/>
          <p:nvPr/>
        </p:nvSpPr>
        <p:spPr>
          <a:xfrm>
            <a:off x="5171080" y="3440891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TextBox 433"/>
          <p:cNvSpPr txBox="1"/>
          <p:nvPr/>
        </p:nvSpPr>
        <p:spPr>
          <a:xfrm>
            <a:off x="5380903" y="3110676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482" name="직사각형 481"/>
          <p:cNvSpPr/>
          <p:nvPr/>
        </p:nvSpPr>
        <p:spPr>
          <a:xfrm>
            <a:off x="3007772" y="7798556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01976" y="1766841"/>
            <a:ext cx="7848872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1042282" y="2539098"/>
            <a:ext cx="2592288" cy="2215137"/>
            <a:chOff x="1368302" y="2016374"/>
            <a:chExt cx="2475687" cy="1292140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505839" y="2048224"/>
              <a:ext cx="2121179" cy="257126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14" name="원통 113"/>
          <p:cNvSpPr/>
          <p:nvPr/>
        </p:nvSpPr>
        <p:spPr>
          <a:xfrm>
            <a:off x="11258305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607544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207791" y="1865880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 smtClean="0"/>
              <a:t>Sharding</a:t>
            </a:r>
            <a:r>
              <a:rPr lang="en-US" altLang="ko-KR" sz="2500" b="1" dirty="0" smtClean="0"/>
              <a:t> Info DB (Replication)</a:t>
            </a:r>
            <a:endParaRPr lang="en-US" altLang="ko-KR" sz="25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5496867" y="2741638"/>
            <a:ext cx="2592288" cy="22151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5330849" y="2539098"/>
            <a:ext cx="2592288" cy="2215137"/>
            <a:chOff x="1368302" y="2016374"/>
            <a:chExt cx="2475687" cy="1292140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05839" y="204822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26" name="원통 125"/>
          <p:cNvSpPr/>
          <p:nvPr/>
        </p:nvSpPr>
        <p:spPr>
          <a:xfrm>
            <a:off x="15546872" y="3386083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5896111" y="399798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11088374" y="5350514"/>
            <a:ext cx="2592288" cy="2830950"/>
            <a:chOff x="1368302" y="2016374"/>
            <a:chExt cx="2475687" cy="129214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505839" y="2016374"/>
              <a:ext cx="2121179" cy="32314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(master)</a:t>
              </a:r>
              <a:endParaRPr lang="en-US" altLang="ko-KR" sz="1500" b="1" dirty="0"/>
            </a:p>
          </p:txBody>
        </p:sp>
      </p:grpSp>
      <p:sp>
        <p:nvSpPr>
          <p:cNvPr id="131" name="원통 130"/>
          <p:cNvSpPr/>
          <p:nvPr/>
        </p:nvSpPr>
        <p:spPr>
          <a:xfrm>
            <a:off x="11310685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1659924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1659924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5522255" y="5535298"/>
            <a:ext cx="2592288" cy="2830950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5356051" y="5350514"/>
            <a:ext cx="2592288" cy="2830950"/>
            <a:chOff x="1368302" y="2016374"/>
            <a:chExt cx="2475687" cy="129214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05839" y="2025042"/>
              <a:ext cx="2121179" cy="25285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r>
                <a:rPr lang="en-US" altLang="ko-KR" sz="1500" b="1" dirty="0" smtClean="0"/>
                <a:t> x n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(slave)</a:t>
              </a:r>
              <a:endParaRPr lang="en-US" altLang="ko-KR" sz="1500" b="1" dirty="0"/>
            </a:p>
          </p:txBody>
        </p:sp>
      </p:grpSp>
      <p:sp>
        <p:nvSpPr>
          <p:cNvPr id="138" name="원통 137"/>
          <p:cNvSpPr/>
          <p:nvPr/>
        </p:nvSpPr>
        <p:spPr>
          <a:xfrm>
            <a:off x="15578362" y="6041222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5927601" y="6719074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5927601" y="732469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1" name="왼쪽/오른쪽 화살표 140"/>
          <p:cNvSpPr/>
          <p:nvPr/>
        </p:nvSpPr>
        <p:spPr>
          <a:xfrm>
            <a:off x="13726312" y="3330828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13898815" y="3000613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sp>
        <p:nvSpPr>
          <p:cNvPr id="146" name="왼쪽/오른쪽 화살표 145"/>
          <p:cNvSpPr/>
          <p:nvPr/>
        </p:nvSpPr>
        <p:spPr>
          <a:xfrm>
            <a:off x="13744993" y="6586390"/>
            <a:ext cx="152632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13898815" y="6256175"/>
            <a:ext cx="119564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500" b="1" dirty="0" smtClean="0"/>
              <a:t>Replication</a:t>
            </a:r>
            <a:endParaRPr lang="en-US" altLang="ko-KR" sz="1500" dirty="0"/>
          </a:p>
        </p:txBody>
      </p:sp>
      <p:cxnSp>
        <p:nvCxnSpPr>
          <p:cNvPr id="169" name="꺾인 연결선 168"/>
          <p:cNvCxnSpPr>
            <a:stCxn id="143" idx="0"/>
            <a:endCxn id="213" idx="2"/>
          </p:cNvCxnSpPr>
          <p:nvPr/>
        </p:nvCxnSpPr>
        <p:spPr>
          <a:xfrm rot="5400000" flipH="1" flipV="1">
            <a:off x="8260720" y="10530575"/>
            <a:ext cx="2067332" cy="29585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endCxn id="42" idx="1"/>
          </p:cNvCxnSpPr>
          <p:nvPr/>
        </p:nvCxnSpPr>
        <p:spPr>
          <a:xfrm rot="16200000" flipV="1">
            <a:off x="5035956" y="4179123"/>
            <a:ext cx="2578107" cy="8496355"/>
          </a:xfrm>
          <a:prstGeom prst="bentConnector4">
            <a:avLst>
              <a:gd name="adj1" fmla="val 13690"/>
              <a:gd name="adj2" fmla="val 10650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endCxn id="417" idx="1"/>
          </p:cNvCxnSpPr>
          <p:nvPr/>
        </p:nvCxnSpPr>
        <p:spPr>
          <a:xfrm rot="16200000" flipV="1">
            <a:off x="3059583" y="2202751"/>
            <a:ext cx="6507200" cy="8520006"/>
          </a:xfrm>
          <a:prstGeom prst="bentConnector4">
            <a:avLst>
              <a:gd name="adj1" fmla="val 5313"/>
              <a:gd name="adj2" fmla="val 10626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endCxn id="110" idx="3"/>
          </p:cNvCxnSpPr>
          <p:nvPr/>
        </p:nvCxnSpPr>
        <p:spPr>
          <a:xfrm rot="5400000" flipH="1" flipV="1">
            <a:off x="12318355" y="3483861"/>
            <a:ext cx="4487325" cy="7977662"/>
          </a:xfrm>
          <a:prstGeom prst="bentConnector4">
            <a:avLst>
              <a:gd name="adj1" fmla="val 7703"/>
              <a:gd name="adj2" fmla="val 10620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74"/>
          <p:cNvCxnSpPr>
            <a:stCxn id="67" idx="1"/>
            <a:endCxn id="143" idx="2"/>
          </p:cNvCxnSpPr>
          <p:nvPr/>
        </p:nvCxnSpPr>
        <p:spPr>
          <a:xfrm rot="10800000">
            <a:off x="7815094" y="14404072"/>
            <a:ext cx="5197028" cy="31057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모서리가 둥근 직사각형 230"/>
          <p:cNvSpPr/>
          <p:nvPr/>
        </p:nvSpPr>
        <p:spPr>
          <a:xfrm>
            <a:off x="12877610" y="19723225"/>
            <a:ext cx="2475687" cy="1087237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Lobby Server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34" name="꺾인 연결선 233"/>
          <p:cNvCxnSpPr>
            <a:stCxn id="231" idx="1"/>
            <a:endCxn id="143" idx="2"/>
          </p:cNvCxnSpPr>
          <p:nvPr/>
        </p:nvCxnSpPr>
        <p:spPr>
          <a:xfrm rot="10800000">
            <a:off x="7815094" y="14404072"/>
            <a:ext cx="5062516" cy="586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모서리가 둥근 직사각형 239"/>
          <p:cNvSpPr/>
          <p:nvPr/>
        </p:nvSpPr>
        <p:spPr>
          <a:xfrm>
            <a:off x="404718" y="19252116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클라이언트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Connect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241" name="꺾인 연결선 240"/>
          <p:cNvCxnSpPr>
            <a:stCxn id="240" idx="3"/>
            <a:endCxn id="231" idx="2"/>
          </p:cNvCxnSpPr>
          <p:nvPr/>
        </p:nvCxnSpPr>
        <p:spPr>
          <a:xfrm>
            <a:off x="4127595" y="19845653"/>
            <a:ext cx="9987859" cy="964809"/>
          </a:xfrm>
          <a:prstGeom prst="bentConnector4">
            <a:avLst>
              <a:gd name="adj1" fmla="val 11188"/>
              <a:gd name="adj2" fmla="val 15726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40" idx="3"/>
          </p:cNvCxnSpPr>
          <p:nvPr/>
        </p:nvCxnSpPr>
        <p:spPr>
          <a:xfrm flipV="1">
            <a:off x="4127595" y="14191855"/>
            <a:ext cx="8582288" cy="5653798"/>
          </a:xfrm>
          <a:prstGeom prst="bentConnector3">
            <a:avLst>
              <a:gd name="adj1" fmla="val 8351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40" idx="3"/>
            <a:endCxn id="229" idx="1"/>
          </p:cNvCxnSpPr>
          <p:nvPr/>
        </p:nvCxnSpPr>
        <p:spPr>
          <a:xfrm flipV="1">
            <a:off x="4127595" y="17373912"/>
            <a:ext cx="8507977" cy="2471741"/>
          </a:xfrm>
          <a:prstGeom prst="bentConnector3">
            <a:avLst>
              <a:gd name="adj1" fmla="val 84482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14378735" y="20833483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258" name="타원 257"/>
          <p:cNvSpPr/>
          <p:nvPr/>
        </p:nvSpPr>
        <p:spPr>
          <a:xfrm>
            <a:off x="11650640" y="16733003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3</a:t>
            </a:r>
            <a:endParaRPr lang="ko-KR" altLang="en-US" sz="2500" b="1" dirty="0"/>
          </a:p>
        </p:txBody>
      </p:sp>
      <p:sp>
        <p:nvSpPr>
          <p:cNvPr id="259" name="타원 258"/>
          <p:cNvSpPr/>
          <p:nvPr/>
        </p:nvSpPr>
        <p:spPr>
          <a:xfrm>
            <a:off x="11607544" y="14321485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260" name="모서리가 둥근 사각형 설명선 259"/>
          <p:cNvSpPr/>
          <p:nvPr/>
        </p:nvSpPr>
        <p:spPr>
          <a:xfrm>
            <a:off x="243277" y="17138054"/>
            <a:ext cx="5445505" cy="1537083"/>
          </a:xfrm>
          <a:prstGeom prst="wedgeRoundRectCallout">
            <a:avLst>
              <a:gd name="adj1" fmla="val -26586"/>
              <a:gd name="adj2" fmla="val 9128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1500" dirty="0">
                <a:solidFill>
                  <a:schemeClr val="tx1"/>
                </a:solidFill>
              </a:rPr>
              <a:t>Lobby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접속할 </a:t>
            </a:r>
            <a:r>
              <a:rPr lang="ko-KR" altLang="en-US" sz="1500" dirty="0" err="1">
                <a:solidFill>
                  <a:schemeClr val="tx1"/>
                </a:solidFill>
              </a:rPr>
              <a:t>매치메이킹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</a:t>
            </a:r>
            <a:r>
              <a:rPr lang="ko-KR" altLang="en-US" sz="1500" dirty="0">
                <a:solidFill>
                  <a:schemeClr val="tx1"/>
                </a:solidFill>
              </a:rPr>
              <a:t>를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매치메이킹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서버에서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접속할 </a:t>
            </a:r>
            <a:r>
              <a:rPr lang="ko-KR" altLang="en-US" sz="1500" dirty="0" err="1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  <a:r>
              <a:rPr lang="ko-KR" altLang="en-US" sz="1500" dirty="0">
                <a:solidFill>
                  <a:schemeClr val="tx1"/>
                </a:solidFill>
              </a:rPr>
              <a:t>채팅서버와 입장할 방을 알아온다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chemeClr val="tx1"/>
                </a:solidFill>
              </a:rPr>
              <a:t>배틀서버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채팅서버 입장 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방 입장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13094258" y="10287954"/>
            <a:ext cx="1944216" cy="4336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200" dirty="0" smtClean="0">
                <a:solidFill>
                  <a:schemeClr val="tx1"/>
                </a:solidFill>
              </a:rPr>
              <a:t> 서버 정보 얻기 </a:t>
            </a:r>
            <a:r>
              <a:rPr lang="en-US" altLang="ko-KR" sz="1200" dirty="0" smtClean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8" name="직선 화살표 연결선 277"/>
          <p:cNvCxnSpPr>
            <a:stCxn id="78" idx="1"/>
            <a:endCxn id="143" idx="3"/>
          </p:cNvCxnSpPr>
          <p:nvPr/>
        </p:nvCxnSpPr>
        <p:spPr>
          <a:xfrm flipH="1">
            <a:off x="9505206" y="13723802"/>
            <a:ext cx="32046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사각형 설명선 141"/>
          <p:cNvSpPr/>
          <p:nvPr/>
        </p:nvSpPr>
        <p:spPr>
          <a:xfrm>
            <a:off x="300911" y="11347191"/>
            <a:ext cx="5227970" cy="1669820"/>
          </a:xfrm>
          <a:prstGeom prst="wedgeRoundRectCallout">
            <a:avLst>
              <a:gd name="adj1" fmla="val 65733"/>
              <a:gd name="adj2" fmla="val -774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특수한 경우를 제외한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접속은 모두 </a:t>
            </a:r>
            <a:r>
              <a:rPr lang="en-US" altLang="ko-KR" sz="1500" dirty="0" smtClean="0">
                <a:solidFill>
                  <a:schemeClr val="tx1"/>
                </a:solidFill>
              </a:rPr>
              <a:t>PHP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제작한</a:t>
            </a:r>
            <a:r>
              <a:rPr lang="en-US" altLang="ko-KR" sz="1500" dirty="0" smtClean="0">
                <a:solidFill>
                  <a:schemeClr val="tx1"/>
                </a:solidFill>
              </a:rPr>
              <a:t> API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>
                <a:solidFill>
                  <a:schemeClr val="tx1"/>
                </a:solidFill>
              </a:rPr>
              <a:t>와 </a:t>
            </a:r>
            <a:r>
              <a:rPr lang="en-US" altLang="ko-KR" sz="1500" dirty="0" err="1">
                <a:solidFill>
                  <a:schemeClr val="tx1"/>
                </a:solidFill>
              </a:rPr>
              <a:t>BackEnd</a:t>
            </a:r>
            <a:r>
              <a:rPr lang="ko-KR" altLang="en-US" sz="1500" dirty="0">
                <a:solidFill>
                  <a:schemeClr val="tx1"/>
                </a:solidFill>
              </a:rPr>
              <a:t>를 명확히 </a:t>
            </a:r>
            <a:r>
              <a:rPr lang="ko-KR" altLang="en-US" sz="1500" dirty="0" smtClean="0">
                <a:solidFill>
                  <a:schemeClr val="tx1"/>
                </a:solidFill>
              </a:rPr>
              <a:t>구분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접근하기 위한 </a:t>
            </a:r>
            <a:r>
              <a:rPr lang="en-US" altLang="ko-KR" sz="1500" dirty="0" smtClean="0">
                <a:solidFill>
                  <a:schemeClr val="tx1"/>
                </a:solidFill>
              </a:rPr>
              <a:t>Gate </a:t>
            </a:r>
            <a:r>
              <a:rPr lang="ko-KR" altLang="en-US" sz="1500" dirty="0" smtClean="0">
                <a:solidFill>
                  <a:schemeClr val="tx1"/>
                </a:solidFill>
              </a:rPr>
              <a:t>역할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solidFill>
                  <a:schemeClr val="tx1"/>
                </a:solidFill>
              </a:rPr>
              <a:t>Front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에서는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BackEnd</a:t>
            </a:r>
            <a:r>
              <a:rPr lang="ko-KR" altLang="en-US" sz="1500" dirty="0" smtClean="0">
                <a:solidFill>
                  <a:schemeClr val="tx1"/>
                </a:solidFill>
              </a:rPr>
              <a:t>의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구조를 전혀 몰라도</a:t>
            </a:r>
            <a:r>
              <a:rPr lang="en-US" altLang="ko-KR" sz="1500" dirty="0" smtClean="0">
                <a:solidFill>
                  <a:schemeClr val="tx1"/>
                </a:solidFill>
              </a:rPr>
              <a:t>, API</a:t>
            </a:r>
            <a:r>
              <a:rPr lang="ko-KR" altLang="en-US" sz="1500" dirty="0" smtClean="0">
                <a:solidFill>
                  <a:schemeClr val="tx1"/>
                </a:solidFill>
              </a:rPr>
              <a:t>만 호출하면 원하는 결과를 얻을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9" name="모서리가 둥근 사각형 설명선 148"/>
          <p:cNvSpPr/>
          <p:nvPr/>
        </p:nvSpPr>
        <p:spPr>
          <a:xfrm>
            <a:off x="2266156" y="13732118"/>
            <a:ext cx="3192453" cy="807316"/>
          </a:xfrm>
          <a:prstGeom prst="wedgeRoundRectCallout">
            <a:avLst>
              <a:gd name="adj1" fmla="val 71755"/>
              <a:gd name="adj2" fmla="val -393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Apache</a:t>
            </a:r>
            <a:r>
              <a:rPr lang="ko-KR" altLang="en-US" sz="1500" dirty="0" smtClean="0">
                <a:solidFill>
                  <a:schemeClr val="tx1"/>
                </a:solidFill>
              </a:rPr>
              <a:t>를 향한 요청은 모두 </a:t>
            </a:r>
            <a:r>
              <a:rPr lang="en-US" altLang="ko-KR" sz="1500" dirty="0" smtClean="0">
                <a:solidFill>
                  <a:schemeClr val="tx1"/>
                </a:solidFill>
              </a:rPr>
              <a:t>POST.</a:t>
            </a:r>
          </a:p>
          <a:p>
            <a:pPr marL="285750" indent="-285750">
              <a:buFontTx/>
              <a:buChar char="-"/>
            </a:pPr>
            <a:r>
              <a:rPr lang="en-US" altLang="ko-KR" sz="1500" b="1" dirty="0" smtClean="0">
                <a:solidFill>
                  <a:schemeClr val="tx1"/>
                </a:solidFill>
              </a:rPr>
              <a:t>Body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500" dirty="0" smtClean="0">
                <a:solidFill>
                  <a:schemeClr val="tx1"/>
                </a:solidFill>
              </a:rPr>
              <a:t>JSON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0092100" y="13279155"/>
            <a:ext cx="1645354" cy="762555"/>
            <a:chOff x="10410057" y="12415478"/>
            <a:chExt cx="1645354" cy="762555"/>
          </a:xfrm>
        </p:grpSpPr>
        <p:sp>
          <p:nvSpPr>
            <p:cNvPr id="151" name="직사각형 150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508580" y="1276007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790986" y="17159796"/>
            <a:ext cx="1645354" cy="762555"/>
            <a:chOff x="10410057" y="12415478"/>
            <a:chExt cx="1645354" cy="762555"/>
          </a:xfrm>
        </p:grpSpPr>
        <p:sp>
          <p:nvSpPr>
            <p:cNvPr id="159" name="직사각형 158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0508580" y="12753523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8929142" y="20018374"/>
            <a:ext cx="1645354" cy="762555"/>
            <a:chOff x="10410057" y="12415478"/>
            <a:chExt cx="1645354" cy="762555"/>
          </a:xfrm>
        </p:grpSpPr>
        <p:sp>
          <p:nvSpPr>
            <p:cNvPr id="162" name="직사각형 161"/>
            <p:cNvSpPr/>
            <p:nvPr/>
          </p:nvSpPr>
          <p:spPr>
            <a:xfrm>
              <a:off x="10410057" y="12415478"/>
              <a:ext cx="1645354" cy="7625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15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0508580" y="12768037"/>
              <a:ext cx="1474823" cy="3169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19006698" y="10694373"/>
            <a:ext cx="18037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>
                <a:solidFill>
                  <a:srgbClr val="FF0000"/>
                </a:solidFill>
              </a:rPr>
              <a:t>Front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5913918" y="10081270"/>
            <a:ext cx="3592265" cy="629924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서버 정보 갱신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53" name="꺾인 연결선 152"/>
          <p:cNvCxnSpPr>
            <a:stCxn id="78" idx="0"/>
            <a:endCxn id="152" idx="2"/>
          </p:cNvCxnSpPr>
          <p:nvPr/>
        </p:nvCxnSpPr>
        <p:spPr>
          <a:xfrm rot="5400000" flipH="1" flipV="1">
            <a:off x="14808639" y="9850282"/>
            <a:ext cx="2040500" cy="37623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2328" y="792238"/>
            <a:ext cx="24881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err="1" smtClean="0">
                <a:solidFill>
                  <a:srgbClr val="FF0000"/>
                </a:solidFill>
              </a:rPr>
              <a:t>BackEnd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cxnSp>
        <p:nvCxnSpPr>
          <p:cNvPr id="155" name="꺾인 연결선 154"/>
          <p:cNvCxnSpPr>
            <a:stCxn id="152" idx="3"/>
            <a:endCxn id="417" idx="0"/>
          </p:cNvCxnSpPr>
          <p:nvPr/>
        </p:nvCxnSpPr>
        <p:spPr>
          <a:xfrm flipH="1" flipV="1">
            <a:off x="5977616" y="1508135"/>
            <a:ext cx="13528567" cy="8888097"/>
          </a:xfrm>
          <a:prstGeom prst="bentConnector4">
            <a:avLst>
              <a:gd name="adj1" fmla="val -1690"/>
              <a:gd name="adj2" fmla="val 10514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5328742" y="6154654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9" name="원통 378"/>
          <p:cNvSpPr/>
          <p:nvPr/>
        </p:nvSpPr>
        <p:spPr>
          <a:xfrm>
            <a:off x="5586770" y="660280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5555931" y="673642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483" name="직사각형 482"/>
          <p:cNvSpPr/>
          <p:nvPr/>
        </p:nvSpPr>
        <p:spPr>
          <a:xfrm>
            <a:off x="5916005" y="726765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4" name="직사각형 483"/>
          <p:cNvSpPr/>
          <p:nvPr/>
        </p:nvSpPr>
        <p:spPr>
          <a:xfrm>
            <a:off x="5911299" y="779751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1110" y="243855"/>
            <a:ext cx="338554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3000" b="1" dirty="0" smtClean="0"/>
              <a:t>DB </a:t>
            </a:r>
            <a:r>
              <a:rPr lang="en-US" altLang="ko-KR" sz="3000" b="1" dirty="0" err="1" smtClean="0"/>
              <a:t>Sharding</a:t>
            </a:r>
            <a:r>
              <a:rPr lang="en-US" altLang="ko-KR" sz="3000" b="1" dirty="0" smtClean="0"/>
              <a:t> </a:t>
            </a:r>
            <a:r>
              <a:rPr lang="ko-KR" altLang="en-US" sz="3000" b="1" dirty="0" smtClean="0"/>
              <a:t>구조</a:t>
            </a:r>
            <a:endParaRPr lang="en-US" altLang="ko-KR" sz="3000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8999982" y="1366718"/>
            <a:ext cx="7225708" cy="6924375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340288" y="2138975"/>
            <a:ext cx="2592288" cy="2215137"/>
            <a:chOff x="1368302" y="2016374"/>
            <a:chExt cx="2475687" cy="1292140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505839" y="2134400"/>
              <a:ext cx="2121179" cy="18849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shDB_Index</a:t>
              </a:r>
              <a:endParaRPr lang="en-US" altLang="ko-KR" sz="1500" b="1" dirty="0"/>
            </a:p>
          </p:txBody>
        </p:sp>
      </p:grpSp>
      <p:sp>
        <p:nvSpPr>
          <p:cNvPr id="92" name="원통 91"/>
          <p:cNvSpPr/>
          <p:nvPr/>
        </p:nvSpPr>
        <p:spPr>
          <a:xfrm>
            <a:off x="9556311" y="2985960"/>
            <a:ext cx="2114150" cy="1207139"/>
          </a:xfrm>
          <a:prstGeom prst="can">
            <a:avLst>
              <a:gd name="adj" fmla="val 381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905550" y="3597865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AllocateTBL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63575" y="1465757"/>
            <a:ext cx="4858255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err="1"/>
              <a:t>Sharding</a:t>
            </a:r>
            <a:r>
              <a:rPr lang="en-US" altLang="ko-KR" sz="2500" b="1" dirty="0"/>
              <a:t> Info DB (Replication)</a:t>
            </a:r>
            <a:endParaRPr lang="en-US" altLang="ko-KR" sz="2500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386380" y="4950391"/>
            <a:ext cx="2592288" cy="2830950"/>
            <a:chOff x="1368302" y="2016374"/>
            <a:chExt cx="2475687" cy="1292140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368302" y="2016374"/>
              <a:ext cx="2475687" cy="1292140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05839" y="2074442"/>
              <a:ext cx="2121179" cy="147491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1500" b="1" dirty="0" err="1" smtClean="0"/>
                <a:t>shDB_Info</a:t>
              </a:r>
              <a:endParaRPr lang="en-US" altLang="ko-KR" sz="1500" b="1" dirty="0"/>
            </a:p>
          </p:txBody>
        </p:sp>
      </p:grpSp>
      <p:sp>
        <p:nvSpPr>
          <p:cNvPr id="104" name="원통 103"/>
          <p:cNvSpPr/>
          <p:nvPr/>
        </p:nvSpPr>
        <p:spPr>
          <a:xfrm>
            <a:off x="9608691" y="5641099"/>
            <a:ext cx="2114150" cy="1905490"/>
          </a:xfrm>
          <a:prstGeom prst="can">
            <a:avLst>
              <a:gd name="adj" fmla="val 2753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957930" y="6318951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AvailableTBL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957930" y="692457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dbconnectTBL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1" name="모서리가 둥근 사각형 설명선 120"/>
          <p:cNvSpPr/>
          <p:nvPr/>
        </p:nvSpPr>
        <p:spPr>
          <a:xfrm>
            <a:off x="326727" y="3273748"/>
            <a:ext cx="7090247" cy="1789164"/>
          </a:xfrm>
          <a:prstGeom prst="wedgeRoundRectCallout">
            <a:avLst>
              <a:gd name="adj1" fmla="val -17159"/>
              <a:gd name="adj2" fmla="val 7919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</a:rPr>
              <a:t>에 접근하기 위해서는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1500" dirty="0" smtClean="0">
                <a:solidFill>
                  <a:schemeClr val="tx1"/>
                </a:solidFill>
              </a:rPr>
              <a:t> Info DB</a:t>
            </a:r>
            <a:r>
              <a:rPr lang="ko-KR" altLang="en-US" sz="1500" dirty="0" smtClean="0">
                <a:solidFill>
                  <a:schemeClr val="tx1"/>
                </a:solidFill>
              </a:rPr>
              <a:t>를 거쳐야 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solidFill>
                  <a:schemeClr val="tx1"/>
                </a:solidFill>
              </a:rPr>
              <a:t>shDB_Index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해당 유저가 저장된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번호를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알아온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의 번호를 이용해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shDB_Info</a:t>
            </a:r>
            <a:r>
              <a:rPr lang="ko-KR" altLang="en-US" sz="1500" dirty="0" smtClean="0">
                <a:solidFill>
                  <a:schemeClr val="tx1"/>
                </a:solidFill>
              </a:rPr>
              <a:t>에서 해당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로 접속하기 위한 정보를 알아온다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dirty="0" smtClean="0">
                <a:solidFill>
                  <a:schemeClr val="tx1"/>
                </a:solidFill>
              </a:rPr>
              <a:t>알아온 정보를 이용해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368302" y="5779840"/>
            <a:ext cx="3722877" cy="118707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샤딩</a:t>
            </a:r>
            <a:r>
              <a:rPr lang="ko-KR" altLang="en-US" sz="2500" dirty="0" smtClean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접근 요청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3" name="모서리가 둥근 사각형 설명선 122"/>
          <p:cNvSpPr/>
          <p:nvPr/>
        </p:nvSpPr>
        <p:spPr>
          <a:xfrm>
            <a:off x="12275325" y="2138975"/>
            <a:ext cx="3088727" cy="899146"/>
          </a:xfrm>
          <a:prstGeom prst="wedgeRoundRectCallout">
            <a:avLst>
              <a:gd name="adj1" fmla="val -81240"/>
              <a:gd name="adj2" fmla="val 13301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 번호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5" name="모서리가 둥근 사각형 설명선 124"/>
          <p:cNvSpPr/>
          <p:nvPr/>
        </p:nvSpPr>
        <p:spPr>
          <a:xfrm>
            <a:off x="12275325" y="4299283"/>
            <a:ext cx="3806349" cy="2019668"/>
          </a:xfrm>
          <a:prstGeom prst="wedgeRoundRectCallout">
            <a:avLst>
              <a:gd name="adj1" fmla="val -72573"/>
              <a:gd name="adj2" fmla="val 665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12275325" y="6593844"/>
            <a:ext cx="3806349" cy="742275"/>
          </a:xfrm>
          <a:prstGeom prst="wedgeRoundRectCallout">
            <a:avLst>
              <a:gd name="adj1" fmla="val -72397"/>
              <a:gd name="adj2" fmla="val 1562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번호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 </a:t>
            </a:r>
            <a:r>
              <a:rPr lang="ko-KR" altLang="en-US" sz="1500" dirty="0" smtClean="0">
                <a:solidFill>
                  <a:schemeClr val="tx1"/>
                </a:solidFill>
              </a:rPr>
              <a:t>접속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8641110" y="3456534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1</a:t>
            </a:r>
            <a:endParaRPr lang="ko-KR" altLang="en-US" sz="2500" b="1" dirty="0"/>
          </a:p>
        </p:txBody>
      </p:sp>
      <p:sp>
        <p:nvSpPr>
          <p:cNvPr id="147" name="타원 146"/>
          <p:cNvSpPr/>
          <p:nvPr/>
        </p:nvSpPr>
        <p:spPr>
          <a:xfrm>
            <a:off x="8723311" y="6593844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2</a:t>
            </a:r>
            <a:endParaRPr lang="ko-KR" altLang="en-US" sz="2500" b="1" dirty="0"/>
          </a:p>
        </p:txBody>
      </p:sp>
      <p:sp>
        <p:nvSpPr>
          <p:cNvPr id="152" name="직사각형 151"/>
          <p:cNvSpPr/>
          <p:nvPr/>
        </p:nvSpPr>
        <p:spPr>
          <a:xfrm>
            <a:off x="12380801" y="4882742"/>
            <a:ext cx="3600400" cy="13100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분산 지점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1500" dirty="0" smtClean="0">
                <a:solidFill>
                  <a:schemeClr val="tx1"/>
                </a:solidFill>
              </a:rPr>
              <a:t>의  값이 가장 큰 </a:t>
            </a:r>
            <a:r>
              <a:rPr lang="en-US" altLang="ko-KR" sz="1500" dirty="0" smtClean="0">
                <a:solidFill>
                  <a:schemeClr val="tx1"/>
                </a:solidFill>
              </a:rPr>
              <a:t>Content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DB</a:t>
            </a:r>
            <a:r>
              <a:rPr lang="ko-KR" altLang="en-US" sz="1500" dirty="0" smtClean="0">
                <a:solidFill>
                  <a:schemeClr val="tx1"/>
                </a:solidFill>
              </a:rPr>
              <a:t>에 유저정보 저장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160" name="꺾인 연결선 159"/>
          <p:cNvCxnSpPr>
            <a:stCxn id="122" idx="3"/>
            <a:endCxn id="90" idx="1"/>
          </p:cNvCxnSpPr>
          <p:nvPr/>
        </p:nvCxnSpPr>
        <p:spPr>
          <a:xfrm flipV="1">
            <a:off x="5091179" y="3246544"/>
            <a:ext cx="4249109" cy="3126833"/>
          </a:xfrm>
          <a:prstGeom prst="bentConnector3">
            <a:avLst>
              <a:gd name="adj1" fmla="val 63663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22" idx="3"/>
            <a:endCxn id="102" idx="1"/>
          </p:cNvCxnSpPr>
          <p:nvPr/>
        </p:nvCxnSpPr>
        <p:spPr>
          <a:xfrm flipV="1">
            <a:off x="5091179" y="6365866"/>
            <a:ext cx="4295201" cy="751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038706" y="8564711"/>
            <a:ext cx="7848872" cy="3744416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210497" y="8731703"/>
            <a:ext cx="3658568" cy="47702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2500" b="1" dirty="0" smtClean="0"/>
              <a:t>Content DB (</a:t>
            </a:r>
            <a:r>
              <a:rPr lang="en-US" altLang="ko-KR" sz="2500" b="1" dirty="0" err="1"/>
              <a:t>S</a:t>
            </a:r>
            <a:r>
              <a:rPr lang="en-US" altLang="ko-KR" sz="2500" b="1" dirty="0" err="1" smtClean="0"/>
              <a:t>harding</a:t>
            </a:r>
            <a:r>
              <a:rPr lang="en-US" altLang="ko-KR" sz="2500" b="1" dirty="0" smtClean="0"/>
              <a:t>)</a:t>
            </a:r>
            <a:endParaRPr lang="en-US" altLang="ko-KR" sz="25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66281" y="9453326"/>
            <a:ext cx="284375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9640446" y="9889520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74353" y="10567373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09607" y="10023144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shDB_data_1</a:t>
            </a:r>
            <a:endParaRPr lang="en-US" altLang="ko-KR" sz="15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242945" y="9516478"/>
            <a:ext cx="180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/>
              <a:t>...</a:t>
            </a:r>
            <a:endParaRPr lang="ko-KR" altLang="en-US" sz="10000" dirty="0"/>
          </a:p>
        </p:txBody>
      </p:sp>
      <p:sp>
        <p:nvSpPr>
          <p:cNvPr id="48" name="직사각형 47"/>
          <p:cNvSpPr/>
          <p:nvPr/>
        </p:nvSpPr>
        <p:spPr>
          <a:xfrm>
            <a:off x="9969647" y="11097228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2290617" y="9453326"/>
            <a:ext cx="2709139" cy="2536562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50" name="원통 49"/>
          <p:cNvSpPr/>
          <p:nvPr/>
        </p:nvSpPr>
        <p:spPr>
          <a:xfrm>
            <a:off x="12548645" y="9901472"/>
            <a:ext cx="2114150" cy="1800383"/>
          </a:xfrm>
          <a:prstGeom prst="can">
            <a:avLst>
              <a:gd name="adj" fmla="val 314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17806" y="10035096"/>
            <a:ext cx="2221083" cy="32313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shDB_data_2</a:t>
            </a:r>
            <a:endParaRPr lang="en-US" altLang="ko-KR" sz="1500" b="1" dirty="0"/>
          </a:p>
        </p:txBody>
      </p:sp>
      <p:sp>
        <p:nvSpPr>
          <p:cNvPr id="52" name="직사각형 51"/>
          <p:cNvSpPr/>
          <p:nvPr/>
        </p:nvSpPr>
        <p:spPr>
          <a:xfrm>
            <a:off x="12877880" y="10566330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accountTBL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873174" y="11096185"/>
            <a:ext cx="1512168" cy="411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contentsTBL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8575779" y="10038302"/>
            <a:ext cx="553341" cy="508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/>
              <a:t>3</a:t>
            </a:r>
            <a:endParaRPr lang="ko-KR" altLang="en-US" sz="2500" b="1" dirty="0"/>
          </a:p>
        </p:txBody>
      </p:sp>
      <p:cxnSp>
        <p:nvCxnSpPr>
          <p:cNvPr id="166" name="꺾인 연결선 165"/>
          <p:cNvCxnSpPr>
            <a:stCxn id="122" idx="3"/>
            <a:endCxn id="43" idx="1"/>
          </p:cNvCxnSpPr>
          <p:nvPr/>
        </p:nvCxnSpPr>
        <p:spPr>
          <a:xfrm>
            <a:off x="5091179" y="6373377"/>
            <a:ext cx="4175102" cy="4348230"/>
          </a:xfrm>
          <a:prstGeom prst="bentConnector3">
            <a:avLst>
              <a:gd name="adj1" fmla="val 64602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사각형 설명선 126"/>
          <p:cNvSpPr/>
          <p:nvPr/>
        </p:nvSpPr>
        <p:spPr>
          <a:xfrm>
            <a:off x="13213618" y="12476065"/>
            <a:ext cx="3816424" cy="485525"/>
          </a:xfrm>
          <a:prstGeom prst="wedgeRoundRectCallout">
            <a:avLst>
              <a:gd name="adj1" fmla="val -34499"/>
              <a:gd name="adj2" fmla="val -21606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1500" dirty="0" smtClean="0">
                <a:solidFill>
                  <a:schemeClr val="tx1"/>
                </a:solidFill>
              </a:rPr>
              <a:t> 등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500" dirty="0" smtClean="0">
                <a:solidFill>
                  <a:schemeClr val="tx1"/>
                </a:solidFill>
              </a:rPr>
              <a:t> 정보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225945" y="4770986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442383" y="4710914"/>
            <a:ext cx="16489828" cy="697284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00" name="모서리가 둥근 직사각형 399"/>
          <p:cNvSpPr/>
          <p:nvPr/>
        </p:nvSpPr>
        <p:spPr>
          <a:xfrm>
            <a:off x="2710626" y="6040603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Accept Thread x 1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</a:t>
            </a:r>
            <a:r>
              <a:rPr lang="ko-KR" altLang="en-US" sz="1200" dirty="0">
                <a:solidFill>
                  <a:schemeClr val="tx1"/>
                </a:solidFill>
              </a:rPr>
              <a:t>한 세션에게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b="1" dirty="0">
                <a:solidFill>
                  <a:schemeClr val="tx1"/>
                </a:solidFill>
              </a:rPr>
              <a:t> 할당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파트로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전달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새로운 </a:t>
            </a:r>
            <a:r>
              <a:rPr lang="ko-KR" altLang="en-US" sz="1200" dirty="0" err="1">
                <a:solidFill>
                  <a:schemeClr val="tx1"/>
                </a:solidFill>
              </a:rPr>
              <a:t>새션에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>
                <a:solidFill>
                  <a:schemeClr val="tx1"/>
                </a:solidFill>
              </a:rPr>
              <a:t>IOCP </a:t>
            </a:r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2" name="원통 401"/>
          <p:cNvSpPr/>
          <p:nvPr/>
        </p:nvSpPr>
        <p:spPr>
          <a:xfrm>
            <a:off x="6344282" y="6669644"/>
            <a:ext cx="1544135" cy="1397593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1200" dirty="0" smtClean="0">
                <a:solidFill>
                  <a:schemeClr val="tx1"/>
                </a:solidFill>
              </a:rPr>
              <a:t>-Stack)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4" name="모서리가 둥근 사각형 설명선 403"/>
          <p:cNvSpPr/>
          <p:nvPr/>
        </p:nvSpPr>
        <p:spPr>
          <a:xfrm>
            <a:off x="3591141" y="5347050"/>
            <a:ext cx="5474548" cy="558510"/>
          </a:xfrm>
          <a:prstGeom prst="wedgeRoundRectCallout">
            <a:avLst>
              <a:gd name="adj1" fmla="val 17791"/>
              <a:gd name="adj2" fmla="val 17388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공간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Accept 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8" name="모서리가 둥근 직사각형 407"/>
          <p:cNvSpPr/>
          <p:nvPr/>
        </p:nvSpPr>
        <p:spPr>
          <a:xfrm>
            <a:off x="9215071" y="5831374"/>
            <a:ext cx="2592285" cy="307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9" name="모서리가 둥근 직사각형 408"/>
          <p:cNvSpPr/>
          <p:nvPr/>
        </p:nvSpPr>
        <p:spPr>
          <a:xfrm>
            <a:off x="9410298" y="5951604"/>
            <a:ext cx="2592285" cy="32403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0" name="모서리가 둥근 직사각형 409"/>
          <p:cNvSpPr/>
          <p:nvPr/>
        </p:nvSpPr>
        <p:spPr>
          <a:xfrm>
            <a:off x="9647119" y="6126055"/>
            <a:ext cx="2592285" cy="3258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Worker Thread x N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네트워크 송수신 처리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ko-KR" altLang="en-US" sz="1200" dirty="0">
                <a:solidFill>
                  <a:schemeClr val="tx1"/>
                </a:solidFill>
              </a:rPr>
              <a:t> 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완성된 </a:t>
            </a:r>
            <a:r>
              <a:rPr lang="ko-KR" altLang="en-US" sz="1200" dirty="0" err="1">
                <a:solidFill>
                  <a:schemeClr val="tx1"/>
                </a:solidFill>
              </a:rPr>
              <a:t>패킷에</a:t>
            </a:r>
            <a:r>
              <a:rPr lang="ko-KR" altLang="en-US" sz="1200" dirty="0">
                <a:solidFill>
                  <a:schemeClr val="tx1"/>
                </a:solidFill>
              </a:rPr>
              <a:t> 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Decoding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Send </a:t>
            </a:r>
            <a:r>
              <a:rPr lang="ko-KR" altLang="en-US" sz="1200" dirty="0">
                <a:solidFill>
                  <a:schemeClr val="tx1"/>
                </a:solidFill>
              </a:rPr>
              <a:t>완료통지 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세션의 </a:t>
            </a:r>
            <a:r>
              <a:rPr lang="en-US" altLang="ko-KR" sz="1200" dirty="0">
                <a:solidFill>
                  <a:schemeClr val="tx1"/>
                </a:solidFill>
              </a:rPr>
              <a:t>Send Queue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보낼 </a:t>
            </a:r>
            <a:r>
              <a:rPr lang="ko-KR" altLang="en-US" sz="1200" dirty="0" err="1">
                <a:solidFill>
                  <a:schemeClr val="tx1"/>
                </a:solidFill>
              </a:rPr>
              <a:t>패킷이</a:t>
            </a:r>
            <a:r>
              <a:rPr lang="ko-KR" altLang="en-US" sz="1200" dirty="0">
                <a:solidFill>
                  <a:schemeClr val="tx1"/>
                </a:solidFill>
              </a:rPr>
              <a:t> 있을 경우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WSASend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연결 종료된 세션에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대해 </a:t>
            </a:r>
            <a:r>
              <a:rPr lang="en-US" altLang="ko-KR" sz="1200" dirty="0" smtClean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 smtClean="0">
                <a:solidFill>
                  <a:schemeClr val="tx1"/>
                </a:solidFill>
              </a:rPr>
              <a:t>반환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후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OnClientLeave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호출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12938785" y="6597114"/>
            <a:ext cx="4536504" cy="230301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dirty="0"/>
          </a:p>
        </p:txBody>
      </p:sp>
      <p:sp>
        <p:nvSpPr>
          <p:cNvPr id="415" name="TextBox 414"/>
          <p:cNvSpPr txBox="1"/>
          <p:nvPr/>
        </p:nvSpPr>
        <p:spPr>
          <a:xfrm>
            <a:off x="13833073" y="6655130"/>
            <a:ext cx="2623960" cy="276985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1200" dirty="0" smtClean="0"/>
              <a:t>Network Session </a:t>
            </a:r>
            <a:r>
              <a:rPr lang="en-US" altLang="ko-KR" sz="1200" dirty="0" err="1" smtClean="0"/>
              <a:t>struct</a:t>
            </a:r>
            <a:r>
              <a:rPr lang="en-US" altLang="ko-KR" sz="1200" dirty="0" smtClean="0"/>
              <a:t> – </a:t>
            </a:r>
            <a:r>
              <a:rPr lang="en-US" altLang="ko-KR" sz="1200" dirty="0" err="1" smtClean="0"/>
              <a:t>stSession</a:t>
            </a:r>
            <a:endParaRPr lang="en-US" altLang="ko-KR" sz="1200" dirty="0"/>
          </a:p>
        </p:txBody>
      </p:sp>
      <p:cxnSp>
        <p:nvCxnSpPr>
          <p:cNvPr id="419" name="직선 화살표 연결선 418"/>
          <p:cNvCxnSpPr>
            <a:stCxn id="414" idx="1"/>
            <a:endCxn id="410" idx="3"/>
          </p:cNvCxnSpPr>
          <p:nvPr/>
        </p:nvCxnSpPr>
        <p:spPr>
          <a:xfrm flipH="1">
            <a:off x="12239404" y="7748624"/>
            <a:ext cx="699381" cy="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/>
          <p:cNvCxnSpPr>
            <a:stCxn id="408" idx="1"/>
            <a:endCxn id="402" idx="4"/>
          </p:cNvCxnSpPr>
          <p:nvPr/>
        </p:nvCxnSpPr>
        <p:spPr>
          <a:xfrm flipH="1">
            <a:off x="7888417" y="7367641"/>
            <a:ext cx="1326654" cy="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화살표 연결선 430"/>
          <p:cNvCxnSpPr>
            <a:stCxn id="402" idx="2"/>
            <a:endCxn id="400" idx="3"/>
          </p:cNvCxnSpPr>
          <p:nvPr/>
        </p:nvCxnSpPr>
        <p:spPr>
          <a:xfrm flipH="1" flipV="1">
            <a:off x="5302911" y="7357794"/>
            <a:ext cx="1041371" cy="10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꺾인 연결선 437"/>
          <p:cNvCxnSpPr>
            <a:stCxn id="400" idx="2"/>
            <a:endCxn id="461" idx="0"/>
          </p:cNvCxnSpPr>
          <p:nvPr/>
        </p:nvCxnSpPr>
        <p:spPr>
          <a:xfrm rot="16200000" flipH="1">
            <a:off x="2825670" y="9856082"/>
            <a:ext cx="2576722" cy="214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모서리가 둥근 직사각형 454"/>
          <p:cNvSpPr/>
          <p:nvPr/>
        </p:nvSpPr>
        <p:spPr>
          <a:xfrm>
            <a:off x="2442383" y="12097494"/>
            <a:ext cx="16489828" cy="3600400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59" name="원통 458"/>
          <p:cNvSpPr/>
          <p:nvPr/>
        </p:nvSpPr>
        <p:spPr>
          <a:xfrm>
            <a:off x="3260167" y="13245226"/>
            <a:ext cx="1914674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보관 자료구조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2736154" y="11251706"/>
            <a:ext cx="2970280" cy="1368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9455001" y="1132371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OnRecv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468" name="직선 화살표 연결선 467"/>
          <p:cNvCxnSpPr>
            <a:stCxn id="410" idx="2"/>
            <a:endCxn id="532" idx="0"/>
          </p:cNvCxnSpPr>
          <p:nvPr/>
        </p:nvCxnSpPr>
        <p:spPr>
          <a:xfrm flipH="1">
            <a:off x="10940141" y="9384066"/>
            <a:ext cx="3121" cy="7781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모서리가 둥근 직사각형 471"/>
          <p:cNvSpPr/>
          <p:nvPr/>
        </p:nvSpPr>
        <p:spPr>
          <a:xfrm>
            <a:off x="6101106" y="11323714"/>
            <a:ext cx="2970280" cy="12961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Void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OnClinetLeave</a:t>
            </a:r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77" name="모서리가 둥근 사각형 설명선 476"/>
          <p:cNvSpPr/>
          <p:nvPr/>
        </p:nvSpPr>
        <p:spPr>
          <a:xfrm>
            <a:off x="3090451" y="14829101"/>
            <a:ext cx="4960987" cy="558510"/>
          </a:xfrm>
          <a:prstGeom prst="wedgeRoundRectCallout">
            <a:avLst>
              <a:gd name="adj1" fmla="val -28380"/>
              <a:gd name="adj2" fmla="val -9378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</a:t>
            </a:r>
            <a:r>
              <a:rPr lang="ko-KR" altLang="en-US" sz="1200" dirty="0">
                <a:solidFill>
                  <a:schemeClr val="tx1"/>
                </a:solidFill>
              </a:rPr>
              <a:t>트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</a:rPr>
              <a:t> 파트는 </a:t>
            </a:r>
            <a:r>
              <a:rPr lang="en-US" altLang="ko-KR" sz="12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12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8" name="직선 화살표 연결선 477"/>
          <p:cNvCxnSpPr>
            <a:stCxn id="461" idx="2"/>
            <a:endCxn id="459" idx="1"/>
          </p:cNvCxnSpPr>
          <p:nvPr/>
        </p:nvCxnSpPr>
        <p:spPr>
          <a:xfrm flipH="1">
            <a:off x="4217504" y="12619858"/>
            <a:ext cx="3790" cy="625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8888684" y="14958678"/>
            <a:ext cx="3595794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CContentServer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모듈을 상속받는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클래</a:t>
            </a:r>
            <a:r>
              <a:rPr lang="ko-KR" altLang="en-US" sz="1400" dirty="0"/>
              <a:t>스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489" name="꺾인 연결선 488"/>
          <p:cNvCxnSpPr>
            <a:stCxn id="459" idx="4"/>
            <a:endCxn id="472" idx="2"/>
          </p:cNvCxnSpPr>
          <p:nvPr/>
        </p:nvCxnSpPr>
        <p:spPr>
          <a:xfrm flipV="1">
            <a:off x="5174841" y="12619858"/>
            <a:ext cx="2411405" cy="126238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꺾인 연결선 493"/>
          <p:cNvCxnSpPr/>
          <p:nvPr/>
        </p:nvCxnSpPr>
        <p:spPr>
          <a:xfrm rot="5400000">
            <a:off x="7903591" y="8675382"/>
            <a:ext cx="1939648" cy="3357016"/>
          </a:xfrm>
          <a:prstGeom prst="bentConnector3">
            <a:avLst>
              <a:gd name="adj1" fmla="val 1932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모서리가 둥근 직사각형 497"/>
          <p:cNvSpPr/>
          <p:nvPr/>
        </p:nvSpPr>
        <p:spPr>
          <a:xfrm>
            <a:off x="12947863" y="1023927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1500" dirty="0" smtClean="0">
                <a:solidFill>
                  <a:schemeClr val="tx1"/>
                </a:solidFill>
              </a:rPr>
              <a:t>*)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01" name="모서리가 둥근 직사각형 500"/>
          <p:cNvSpPr/>
          <p:nvPr/>
        </p:nvSpPr>
        <p:spPr>
          <a:xfrm>
            <a:off x="15986771" y="10239278"/>
            <a:ext cx="2616303" cy="613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(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510" name="모서리가 둥근 직사각형 509"/>
          <p:cNvSpPr/>
          <p:nvPr/>
        </p:nvSpPr>
        <p:spPr>
          <a:xfrm>
            <a:off x="13603619" y="13138219"/>
            <a:ext cx="4216000" cy="113782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11" name="직선 화살표 연결선 510"/>
          <p:cNvCxnSpPr>
            <a:endCxn id="498" idx="2"/>
          </p:cNvCxnSpPr>
          <p:nvPr/>
        </p:nvCxnSpPr>
        <p:spPr>
          <a:xfrm flipV="1">
            <a:off x="14256015" y="10852765"/>
            <a:ext cx="0" cy="22854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/>
          <p:cNvCxnSpPr/>
          <p:nvPr/>
        </p:nvCxnSpPr>
        <p:spPr>
          <a:xfrm flipV="1">
            <a:off x="17316136" y="10681360"/>
            <a:ext cx="0" cy="24568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stCxn id="498" idx="0"/>
            <a:endCxn id="524" idx="2"/>
          </p:cNvCxnSpPr>
          <p:nvPr/>
        </p:nvCxnSpPr>
        <p:spPr>
          <a:xfrm flipH="1" flipV="1">
            <a:off x="14251858" y="9746236"/>
            <a:ext cx="4157" cy="4930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모서리가 둥근 사각형 설명선 521"/>
          <p:cNvSpPr/>
          <p:nvPr/>
        </p:nvSpPr>
        <p:spPr>
          <a:xfrm>
            <a:off x="16809824" y="9244511"/>
            <a:ext cx="2019590" cy="558510"/>
          </a:xfrm>
          <a:prstGeom prst="wedgeRoundRectCallout">
            <a:avLst>
              <a:gd name="adj1" fmla="val -17376"/>
              <a:gd name="adj2" fmla="val 985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4" name="모서리가 둥근 직사각형 523"/>
          <p:cNvSpPr/>
          <p:nvPr/>
        </p:nvSpPr>
        <p:spPr>
          <a:xfrm>
            <a:off x="13247476" y="9301296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27" name="직선 화살표 연결선 526"/>
          <p:cNvCxnSpPr>
            <a:stCxn id="524" idx="0"/>
            <a:endCxn id="412" idx="3"/>
          </p:cNvCxnSpPr>
          <p:nvPr/>
        </p:nvCxnSpPr>
        <p:spPr>
          <a:xfrm flipV="1">
            <a:off x="14251858" y="8623598"/>
            <a:ext cx="0" cy="67769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모서리가 둥근 직사각형 531"/>
          <p:cNvSpPr/>
          <p:nvPr/>
        </p:nvSpPr>
        <p:spPr>
          <a:xfrm>
            <a:off x="9935759" y="10162188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39" name="직선 화살표 연결선 538"/>
          <p:cNvCxnSpPr>
            <a:stCxn id="532" idx="2"/>
            <a:endCxn id="462" idx="0"/>
          </p:cNvCxnSpPr>
          <p:nvPr/>
        </p:nvCxnSpPr>
        <p:spPr>
          <a:xfrm>
            <a:off x="10940141" y="10607128"/>
            <a:ext cx="0" cy="716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원통 411"/>
          <p:cNvSpPr/>
          <p:nvPr/>
        </p:nvSpPr>
        <p:spPr>
          <a:xfrm>
            <a:off x="13370833" y="734956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3" name="원통 412"/>
          <p:cNvSpPr/>
          <p:nvPr/>
        </p:nvSpPr>
        <p:spPr>
          <a:xfrm>
            <a:off x="15344875" y="733462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10861" y="4770986"/>
            <a:ext cx="1433343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CNetServer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4435" y="238268"/>
            <a:ext cx="765062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– </a:t>
            </a:r>
            <a:r>
              <a:rPr lang="en-US" altLang="ko-KR" sz="3000" b="1" dirty="0" err="1" smtClean="0"/>
              <a:t>CNetServer</a:t>
            </a:r>
            <a:r>
              <a:rPr lang="en-US" altLang="ko-KR" sz="3000" b="1" dirty="0"/>
              <a:t> </a:t>
            </a:r>
            <a:r>
              <a:rPr lang="en-US" altLang="ko-KR" sz="3000" b="1" dirty="0" smtClean="0"/>
              <a:t>/ </a:t>
            </a:r>
            <a:r>
              <a:rPr lang="en-US" altLang="ko-KR" sz="3000" b="1" dirty="0" err="1" smtClean="0"/>
              <a:t>CLanServer</a:t>
            </a:r>
            <a:endParaRPr lang="en-US" altLang="ko-KR" sz="30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6610" y="1080270"/>
            <a:ext cx="6774484" cy="3631735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SessionID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이용한 </a:t>
            </a:r>
            <a:r>
              <a:rPr lang="ko-KR" altLang="en-US" sz="2000" dirty="0" smtClean="0"/>
              <a:t>네트워크 </a:t>
            </a:r>
            <a:r>
              <a:rPr lang="en-US" altLang="ko-KR" sz="2000" dirty="0" smtClean="0">
                <a:sym typeface="Wingdings" pitchFamily="2" charset="2"/>
              </a:rPr>
              <a:t>&lt;-&gt; </a:t>
            </a:r>
            <a:r>
              <a:rPr lang="ko-KR" altLang="en-US" sz="2000" dirty="0" err="1" smtClean="0"/>
              <a:t>컨텐츠간</a:t>
            </a:r>
            <a:r>
              <a:rPr lang="ko-KR" altLang="en-US" sz="2000" dirty="0" smtClean="0"/>
              <a:t> 통신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500" b="1" dirty="0" err="1"/>
              <a:t>CNetServer</a:t>
            </a:r>
            <a:r>
              <a:rPr lang="en-US" altLang="ko-KR" sz="2500" b="1" dirty="0"/>
              <a:t>, </a:t>
            </a:r>
            <a:r>
              <a:rPr lang="en-US" altLang="ko-KR" sz="2500" b="1" dirty="0" err="1"/>
              <a:t>CLanServer</a:t>
            </a:r>
            <a:r>
              <a:rPr lang="ko-KR" altLang="en-US" sz="2500" b="1" dirty="0"/>
              <a:t>의 차이점</a:t>
            </a:r>
            <a:endParaRPr lang="en-US" altLang="ko-KR" sz="2500" b="1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CLanServer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Encoding / Decoding </a:t>
            </a:r>
            <a:r>
              <a:rPr lang="ko-KR" altLang="en-US" sz="2000" dirty="0"/>
              <a:t>절차가 없다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그 </a:t>
            </a:r>
            <a:r>
              <a:rPr lang="ko-KR" altLang="en-US" sz="2000" dirty="0" smtClean="0"/>
              <a:t>외 </a:t>
            </a:r>
            <a:r>
              <a:rPr lang="ko-KR" altLang="en-US" sz="2000" dirty="0"/>
              <a:t>완전히 </a:t>
            </a:r>
            <a:r>
              <a:rPr lang="ko-KR" altLang="en-US" sz="2000" dirty="0" smtClean="0"/>
              <a:t>동일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7325" y="7017428"/>
            <a:ext cx="1648868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클라이언트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Connect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2" idx="3"/>
            <a:endCxn id="400" idx="1"/>
          </p:cNvCxnSpPr>
          <p:nvPr/>
        </p:nvCxnSpPr>
        <p:spPr>
          <a:xfrm flipV="1">
            <a:off x="1956193" y="7357794"/>
            <a:ext cx="754433" cy="5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23934" y="5112718"/>
            <a:ext cx="2475295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네트워크 </a:t>
            </a:r>
            <a:r>
              <a:rPr lang="ko-KR" altLang="en-US" sz="1400" b="1" dirty="0" smtClean="0"/>
              <a:t>송수신 </a:t>
            </a:r>
            <a:r>
              <a:rPr lang="ko-KR" altLang="en-US" sz="1400" b="1" dirty="0"/>
              <a:t>담당 엔진</a:t>
            </a:r>
            <a:r>
              <a:rPr lang="en-US" altLang="ko-KR" sz="1400" b="1" dirty="0"/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40372" y="5052646"/>
            <a:ext cx="19370148" cy="598999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28402" y="6898887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5220" y="3544891"/>
            <a:ext cx="1184254" cy="6913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클라이언트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Connect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2416" y="7055083"/>
            <a:ext cx="2427477" cy="156963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/>
              <a:t>Accept 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Accpet</a:t>
            </a:r>
            <a:r>
              <a:rPr lang="ko-KR" altLang="en-US" sz="1200" dirty="0"/>
              <a:t>만 하는 </a:t>
            </a:r>
            <a:r>
              <a:rPr lang="en-US" altLang="ko-KR" sz="1200" dirty="0"/>
              <a:t>Thread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Accpet</a:t>
            </a:r>
            <a:r>
              <a:rPr lang="en-US" altLang="ko-KR" sz="1200" dirty="0"/>
              <a:t>()</a:t>
            </a:r>
            <a:r>
              <a:rPr lang="ko-KR" altLang="en-US" sz="1200" dirty="0"/>
              <a:t>의 결과 소켓을 </a:t>
            </a:r>
            <a:r>
              <a:rPr lang="en-US" altLang="ko-KR" sz="1200" dirty="0"/>
              <a:t>Accept Queue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넣어서 </a:t>
            </a:r>
            <a:r>
              <a:rPr lang="en-US" altLang="ko-KR" sz="1200" dirty="0" err="1"/>
              <a:t>Auth</a:t>
            </a:r>
            <a:r>
              <a:rPr lang="en-US" altLang="ko-KR" sz="1200" dirty="0"/>
              <a:t> Thread</a:t>
            </a:r>
            <a:r>
              <a:rPr lang="ko-KR" altLang="en-US" sz="1200" dirty="0"/>
              <a:t>로 전달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2885" y="687182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68112" y="6992059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904933" y="7166510"/>
            <a:ext cx="2592285" cy="25346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48946" y="7332342"/>
            <a:ext cx="2324868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Worker Thread x N</a:t>
            </a:r>
          </a:p>
          <a:p>
            <a:endParaRPr lang="en-US" altLang="ko-KR" sz="1200" b="1" dirty="0"/>
          </a:p>
          <a:p>
            <a:r>
              <a:rPr lang="en-US" altLang="ko-KR" sz="1200" dirty="0" err="1"/>
              <a:t>Recv</a:t>
            </a:r>
            <a:r>
              <a:rPr lang="ko-KR" altLang="en-US" sz="1200" dirty="0"/>
              <a:t> 완료통지 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세션의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Queue </a:t>
            </a:r>
            <a:r>
              <a:rPr lang="ko-KR" altLang="en-US" sz="1200" dirty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완성된 </a:t>
            </a:r>
            <a:r>
              <a:rPr lang="ko-KR" altLang="en-US" sz="1200" dirty="0" err="1" smtClean="0"/>
              <a:t>패킷을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 </a:t>
            </a:r>
            <a:r>
              <a:rPr lang="en-US" altLang="ko-KR" sz="1200" dirty="0"/>
              <a:t>Complete </a:t>
            </a:r>
            <a:r>
              <a:rPr lang="en-US" altLang="ko-KR" sz="1200" dirty="0" err="1"/>
              <a:t>Recv</a:t>
            </a:r>
            <a:r>
              <a:rPr lang="en-US" altLang="ko-KR" sz="1200" dirty="0"/>
              <a:t> Packet</a:t>
            </a:r>
            <a:r>
              <a:rPr lang="ko-KR" altLang="en-US" sz="1200" dirty="0"/>
              <a:t>에 담는다</a:t>
            </a:r>
            <a:r>
              <a:rPr lang="en-US" altLang="ko-KR" sz="1200" dirty="0"/>
              <a:t>.</a:t>
            </a:r>
          </a:p>
          <a:p>
            <a:pPr marL="228523" indent="-228523">
              <a:buAutoNum type="arabicPeriod"/>
            </a:pP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5898" y="6899246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912" y="7055442"/>
            <a:ext cx="2427477" cy="138496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Send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각 세션의 </a:t>
            </a:r>
            <a:r>
              <a:rPr lang="en-US" altLang="ko-KR" sz="1200" dirty="0" smtClean="0"/>
              <a:t>Send Queue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보낼 데이터가 있을 경우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Encoding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WSASend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558195" y="7056934"/>
            <a:ext cx="2592285" cy="2634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28847" y="7213130"/>
            <a:ext cx="2427477" cy="120030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Release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종료된 세션 정리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정리된 세션 배열 재사용을 위해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반환</a:t>
            </a:r>
            <a:endParaRPr lang="en-US" altLang="ko-KR" sz="12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89443" y="7042510"/>
            <a:ext cx="2592285" cy="2629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33457" y="7128942"/>
            <a:ext cx="2427477" cy="230829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err="1" smtClean="0"/>
              <a:t>Auth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Thread 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세션 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최초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로딩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담당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신규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Auth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게임 준비된 유저 </a:t>
            </a:r>
            <a:r>
              <a:rPr lang="en-US" altLang="ko-KR" sz="1200" dirty="0" smtClean="0">
                <a:sym typeface="Wingdings" pitchFamily="2" charset="2"/>
              </a:rPr>
              <a:t>Game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 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173816" y="7076497"/>
            <a:ext cx="2592285" cy="24571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17830" y="7144109"/>
            <a:ext cx="2427477" cy="193896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Game Thread </a:t>
            </a:r>
            <a:r>
              <a:rPr lang="en-US" altLang="ko-KR" sz="1200" b="1" dirty="0"/>
              <a:t>x </a:t>
            </a:r>
            <a:r>
              <a:rPr lang="en-US" altLang="ko-KR" sz="1200" b="1" dirty="0" smtClean="0"/>
              <a:t>1</a:t>
            </a:r>
          </a:p>
          <a:p>
            <a:endParaRPr lang="en-US" altLang="ko-KR" sz="1200" b="1" dirty="0"/>
          </a:p>
          <a:p>
            <a:r>
              <a:rPr lang="ko-KR" altLang="en-US" sz="1200" dirty="0" smtClean="0"/>
              <a:t>게임 진행중인 세션 처리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진입 유저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Game</a:t>
            </a:r>
            <a:r>
              <a:rPr lang="ko-KR" altLang="en-US" sz="1200" dirty="0" smtClean="0"/>
              <a:t>모드 세션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세션 모드 변경</a:t>
            </a:r>
            <a:endParaRPr lang="en-US" altLang="ko-KR" sz="1200" b="1" dirty="0" smtClean="0"/>
          </a:p>
          <a:p>
            <a:pPr marL="171450" indent="-171450">
              <a:buFont typeface="Wingdings"/>
              <a:buChar char="à"/>
            </a:pPr>
            <a:r>
              <a:rPr lang="ko-KR" altLang="en-US" sz="1200" dirty="0" smtClean="0">
                <a:sym typeface="Wingdings" pitchFamily="2" charset="2"/>
              </a:rPr>
              <a:t>종료된 유저 </a:t>
            </a:r>
            <a:r>
              <a:rPr lang="en-US" altLang="ko-KR" sz="1200" dirty="0" smtClean="0">
                <a:sym typeface="Wingdings" pitchFamily="2" charset="2"/>
              </a:rPr>
              <a:t>Release </a:t>
            </a:r>
            <a:r>
              <a:rPr lang="ko-KR" altLang="en-US" sz="1200" dirty="0" smtClean="0">
                <a:sym typeface="Wingdings" pitchFamily="2" charset="2"/>
              </a:rPr>
              <a:t>모드</a:t>
            </a:r>
            <a:endParaRPr lang="en-US" altLang="ko-KR" sz="120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altLang="ko-KR" sz="1200" dirty="0" smtClean="0"/>
          </a:p>
          <a:p>
            <a:r>
              <a:rPr lang="en-US" altLang="ko-KR" sz="1200" dirty="0" smtClean="0"/>
              <a:t>4. Game Update </a:t>
            </a:r>
            <a:r>
              <a:rPr lang="ko-KR" altLang="en-US" sz="1200" dirty="0" smtClean="0"/>
              <a:t>처리</a:t>
            </a:r>
            <a:endParaRPr lang="en-US" altLang="ko-KR" sz="1200" dirty="0"/>
          </a:p>
        </p:txBody>
      </p:sp>
      <p:sp>
        <p:nvSpPr>
          <p:cNvPr id="65" name="원통 64"/>
          <p:cNvSpPr/>
          <p:nvPr/>
        </p:nvSpPr>
        <p:spPr>
          <a:xfrm>
            <a:off x="4112479" y="5466687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Accpet</a:t>
            </a:r>
            <a:r>
              <a:rPr lang="en-US" altLang="ko-KR" sz="1200" dirty="0">
                <a:solidFill>
                  <a:schemeClr val="tx1"/>
                </a:solidFill>
              </a:rPr>
              <a:t> Socket Queue</a:t>
            </a:r>
          </a:p>
        </p:txBody>
      </p:sp>
      <p:cxnSp>
        <p:nvCxnSpPr>
          <p:cNvPr id="66" name="꺾인 연결선 65"/>
          <p:cNvCxnSpPr>
            <a:stCxn id="75" idx="0"/>
            <a:endCxn id="65" idx="2"/>
          </p:cNvCxnSpPr>
          <p:nvPr/>
        </p:nvCxnSpPr>
        <p:spPr>
          <a:xfrm rot="5400000" flipH="1" flipV="1">
            <a:off x="3020922" y="5807330"/>
            <a:ext cx="795181" cy="13879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>
            <a:off x="5875284" y="6103705"/>
            <a:ext cx="5576744" cy="9388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 92"/>
          <p:cNvSpPr/>
          <p:nvPr/>
        </p:nvSpPr>
        <p:spPr>
          <a:xfrm>
            <a:off x="13310910" y="5473712"/>
            <a:ext cx="1194403" cy="1267012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LockFree</a:t>
            </a:r>
            <a:r>
              <a:rPr lang="en-US" altLang="ko-KR" sz="1100" dirty="0">
                <a:solidFill>
                  <a:schemeClr val="tx1"/>
                </a:solidFill>
              </a:rPr>
              <a:t>-Stack)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14749880" y="5249930"/>
            <a:ext cx="5400600" cy="654876"/>
          </a:xfrm>
          <a:prstGeom prst="wedgeRoundRectCallout">
            <a:avLst>
              <a:gd name="adj1" fmla="val -54418"/>
              <a:gd name="adj2" fmla="val 2575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비어있는 </a:t>
            </a:r>
            <a:r>
              <a:rPr lang="en-US" altLang="ko-KR" sz="1200" dirty="0">
                <a:solidFill>
                  <a:schemeClr val="tx1"/>
                </a:solidFill>
              </a:rPr>
              <a:t>Session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Index </a:t>
            </a:r>
            <a:r>
              <a:rPr lang="ko-KR" altLang="en-US" sz="1200" dirty="0">
                <a:solidFill>
                  <a:schemeClr val="tx1"/>
                </a:solidFill>
              </a:rPr>
              <a:t>보관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신규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12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stack</a:t>
            </a:r>
            <a:r>
              <a:rPr lang="ko-KR" altLang="en-US" sz="12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3" idx="2"/>
            <a:endCxn id="29" idx="0"/>
          </p:cNvCxnSpPr>
          <p:nvPr/>
        </p:nvCxnSpPr>
        <p:spPr>
          <a:xfrm rot="10800000" flipV="1">
            <a:off x="12085586" y="6107218"/>
            <a:ext cx="1225324" cy="93529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모서리가 둥근 직사각형 305"/>
          <p:cNvSpPr/>
          <p:nvPr/>
        </p:nvSpPr>
        <p:spPr>
          <a:xfrm>
            <a:off x="2577326" y="12657363"/>
            <a:ext cx="15366142" cy="5920851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8926077" y="18034117"/>
            <a:ext cx="3129769" cy="40008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2000" b="1" dirty="0" err="1" smtClean="0"/>
              <a:t>Cplayer</a:t>
            </a:r>
            <a:r>
              <a:rPr lang="en-US" altLang="ko-KR" sz="2000" b="1" dirty="0" smtClean="0"/>
              <a:t> :public </a:t>
            </a:r>
            <a:r>
              <a:rPr lang="en-US" altLang="ko-KR" sz="2000" b="1" dirty="0" err="1" smtClean="0"/>
              <a:t>Csession</a:t>
            </a:r>
            <a:endParaRPr lang="en-US" altLang="ko-KR" sz="2000" b="1" dirty="0" smtClean="0"/>
          </a:p>
        </p:txBody>
      </p:sp>
      <p:sp>
        <p:nvSpPr>
          <p:cNvPr id="304" name="직사각형 303"/>
          <p:cNvSpPr/>
          <p:nvPr/>
        </p:nvSpPr>
        <p:spPr>
          <a:xfrm>
            <a:off x="8197152" y="16778014"/>
            <a:ext cx="458761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컨텐츠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캐릭터 정보 등</a:t>
            </a:r>
            <a:r>
              <a:rPr lang="en-US" altLang="ko-KR" b="1" dirty="0" smtClean="0">
                <a:solidFill>
                  <a:schemeClr val="tx1"/>
                </a:solidFill>
              </a:rPr>
              <a:t>..)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5671137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OnAuth_Update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8302335" y="10722079"/>
            <a:ext cx="2496217" cy="6411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OnGame_Update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876895" y="4440232"/>
            <a:ext cx="3228129" cy="30774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CGameServer</a:t>
            </a:r>
            <a:r>
              <a:rPr lang="en-US" altLang="ko-KR" sz="1400" b="1" dirty="0" smtClean="0"/>
              <a:t> : public </a:t>
            </a:r>
            <a:r>
              <a:rPr lang="en-US" altLang="ko-KR" sz="1400" b="1" dirty="0" err="1" smtClean="0"/>
              <a:t>CMMOServer</a:t>
            </a:r>
            <a:endParaRPr lang="en-US" altLang="ko-KR" sz="14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109819" y="12922064"/>
            <a:ext cx="13898900" cy="358052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27942" y="13003547"/>
            <a:ext cx="2031264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err="1" smtClean="0"/>
              <a:t>Csession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네트워크의 </a:t>
            </a:r>
            <a:r>
              <a:rPr lang="en-US" altLang="ko-KR" sz="1500" b="1" dirty="0" smtClean="0"/>
              <a:t>Session)</a:t>
            </a:r>
          </a:p>
        </p:txBody>
      </p:sp>
      <p:sp>
        <p:nvSpPr>
          <p:cNvPr id="42" name="원통 41"/>
          <p:cNvSpPr/>
          <p:nvPr/>
        </p:nvSpPr>
        <p:spPr>
          <a:xfrm>
            <a:off x="7422190" y="13685932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Complete 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(list </a:t>
            </a:r>
            <a:r>
              <a:rPr lang="ko-KR" altLang="en-US" sz="1200" dirty="0">
                <a:solidFill>
                  <a:schemeClr val="tx1"/>
                </a:solidFill>
              </a:rPr>
              <a:t>구조의 </a:t>
            </a:r>
            <a:r>
              <a:rPr lang="en-US" altLang="ko-KR" sz="1200" dirty="0">
                <a:solidFill>
                  <a:schemeClr val="tx1"/>
                </a:solidFill>
              </a:rPr>
              <a:t>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436001" y="13700871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LockFree</a:t>
            </a:r>
            <a:r>
              <a:rPr lang="en-US" altLang="ko-KR" sz="1200" dirty="0">
                <a:solidFill>
                  <a:schemeClr val="tx1"/>
                </a:solidFill>
              </a:rPr>
              <a:t>-Queue)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5410043" y="13685933"/>
            <a:ext cx="1762050" cy="127403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RingBuffer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80129" y="15768996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Disconenct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6001" y="15677891"/>
            <a:ext cx="2342692" cy="5049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SendPacket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Cpacket</a:t>
            </a:r>
            <a:r>
              <a:rPr lang="en-US" altLang="ko-KR" sz="1200" dirty="0" smtClean="0">
                <a:solidFill>
                  <a:schemeClr val="tx1"/>
                </a:solidFill>
              </a:rPr>
              <a:t>*)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7" name="꺾인 연결선 326"/>
          <p:cNvCxnSpPr>
            <a:stCxn id="60" idx="1"/>
            <a:endCxn id="23" idx="2"/>
          </p:cNvCxnSpPr>
          <p:nvPr/>
        </p:nvCxnSpPr>
        <p:spPr>
          <a:xfrm rot="5400000" flipH="1" flipV="1">
            <a:off x="2975911" y="10874742"/>
            <a:ext cx="4167244" cy="14850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꺾인 연결선 330"/>
          <p:cNvCxnSpPr>
            <a:stCxn id="109" idx="1"/>
          </p:cNvCxnSpPr>
          <p:nvPr/>
        </p:nvCxnSpPr>
        <p:spPr>
          <a:xfrm rot="5400000" flipH="1" flipV="1">
            <a:off x="5463515" y="10528690"/>
            <a:ext cx="3984797" cy="2329691"/>
          </a:xfrm>
          <a:prstGeom prst="bentConnector3">
            <a:avLst>
              <a:gd name="adj1" fmla="val 586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꺾인 연결선 339"/>
          <p:cNvCxnSpPr/>
          <p:nvPr/>
        </p:nvCxnSpPr>
        <p:spPr>
          <a:xfrm rot="5400000" flipH="1" flipV="1">
            <a:off x="9922325" y="8026407"/>
            <a:ext cx="4152306" cy="7166744"/>
          </a:xfrm>
          <a:prstGeom prst="bentConnector3">
            <a:avLst>
              <a:gd name="adj1" fmla="val 300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모서리가 둥근 직사각형 359"/>
          <p:cNvSpPr/>
          <p:nvPr/>
        </p:nvSpPr>
        <p:spPr>
          <a:xfrm>
            <a:off x="936254" y="4320630"/>
            <a:ext cx="20306256" cy="15985776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꺾인 연결선 61"/>
          <p:cNvCxnSpPr>
            <a:stCxn id="25" idx="0"/>
            <a:endCxn id="93" idx="4"/>
          </p:cNvCxnSpPr>
          <p:nvPr/>
        </p:nvCxnSpPr>
        <p:spPr>
          <a:xfrm rot="16200000" flipV="1">
            <a:off x="16204968" y="4407563"/>
            <a:ext cx="949716" cy="43490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197152" y="18794238"/>
            <a:ext cx="4258283" cy="1145304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1500" dirty="0" smtClean="0">
                <a:solidFill>
                  <a:schemeClr val="tx1"/>
                </a:solidFill>
              </a:rPr>
              <a:t>Packet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Send</a:t>
            </a:r>
            <a:r>
              <a:rPr lang="ko-KR" altLang="en-US" sz="15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15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67" idx="1"/>
            <a:endCxn id="35" idx="2"/>
          </p:cNvCxnSpPr>
          <p:nvPr/>
        </p:nvCxnSpPr>
        <p:spPr>
          <a:xfrm rot="10800000">
            <a:off x="4607348" y="16182854"/>
            <a:ext cx="3589805" cy="318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5" idx="0"/>
            <a:endCxn id="60" idx="3"/>
          </p:cNvCxnSpPr>
          <p:nvPr/>
        </p:nvCxnSpPr>
        <p:spPr>
          <a:xfrm rot="16200000" flipV="1">
            <a:off x="4110696" y="15181239"/>
            <a:ext cx="702983" cy="290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사각형 설명선 79"/>
          <p:cNvSpPr/>
          <p:nvPr/>
        </p:nvSpPr>
        <p:spPr>
          <a:xfrm>
            <a:off x="10986945" y="15635828"/>
            <a:ext cx="2019590" cy="558510"/>
          </a:xfrm>
          <a:prstGeom prst="wedgeRoundRectCallout">
            <a:avLst>
              <a:gd name="adj1" fmla="val 61858"/>
              <a:gd name="adj2" fmla="val -55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세션 </a:t>
            </a:r>
            <a:r>
              <a:rPr lang="en-US" altLang="ko-KR" sz="1500" dirty="0" smtClean="0">
                <a:solidFill>
                  <a:schemeClr val="tx1"/>
                </a:solidFill>
              </a:rPr>
              <a:t>Shutdown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8917232" y="11441517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Decoding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>
            <a:stCxn id="19" idx="2"/>
            <a:endCxn id="81" idx="0"/>
          </p:cNvCxnSpPr>
          <p:nvPr/>
        </p:nvCxnSpPr>
        <p:spPr>
          <a:xfrm rot="16200000" flipH="1">
            <a:off x="8691154" y="10211056"/>
            <a:ext cx="1740383" cy="7205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1" idx="1"/>
          </p:cNvCxnSpPr>
          <p:nvPr/>
        </p:nvCxnSpPr>
        <p:spPr>
          <a:xfrm rot="10800000" flipV="1">
            <a:off x="7904934" y="11663986"/>
            <a:ext cx="1012299" cy="20368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774311" y="8399006"/>
            <a:ext cx="2008764" cy="444940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Encoding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67" idx="3"/>
            <a:endCxn id="37" idx="2"/>
          </p:cNvCxnSpPr>
          <p:nvPr/>
        </p:nvCxnSpPr>
        <p:spPr>
          <a:xfrm flipV="1">
            <a:off x="12455435" y="16273958"/>
            <a:ext cx="2096040" cy="309293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24435" y="238268"/>
            <a:ext cx="5256120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3000" b="1" dirty="0" smtClean="0"/>
              <a:t>네트워크 모듈 </a:t>
            </a:r>
            <a:r>
              <a:rPr lang="en-US" altLang="ko-KR" sz="3000" b="1" dirty="0" smtClean="0"/>
              <a:t>- </a:t>
            </a:r>
            <a:r>
              <a:rPr lang="en-US" altLang="ko-KR" sz="3000" b="1" dirty="0" err="1" smtClean="0"/>
              <a:t>MMOServer</a:t>
            </a:r>
            <a:endParaRPr lang="en-US" altLang="ko-KR" sz="3000" dirty="0"/>
          </a:p>
        </p:txBody>
      </p:sp>
      <p:cxnSp>
        <p:nvCxnSpPr>
          <p:cNvPr id="92" name="꺾인 연결선 91"/>
          <p:cNvCxnSpPr>
            <a:stCxn id="76" idx="2"/>
            <a:endCxn id="75" idx="1"/>
          </p:cNvCxnSpPr>
          <p:nvPr/>
        </p:nvCxnSpPr>
        <p:spPr>
          <a:xfrm rot="16200000" flipH="1">
            <a:off x="-927030" y="5860645"/>
            <a:ext cx="3979809" cy="73105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68909" y="5122633"/>
            <a:ext cx="1452579" cy="523192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400" b="1" dirty="0" err="1" smtClean="0"/>
              <a:t>CMMOServer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네트워크 모듈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436610" y="1008262"/>
            <a:ext cx="14302507" cy="2939238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ko-KR" altLang="en-US" sz="2500" b="1" dirty="0" smtClean="0"/>
              <a:t>특징</a:t>
            </a:r>
            <a:endParaRPr lang="en-US" altLang="ko-KR" sz="2500" b="1" dirty="0" smtClean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LockFree</a:t>
            </a:r>
            <a:r>
              <a:rPr lang="ko-KR" altLang="en-US" sz="2000" dirty="0" smtClean="0"/>
              <a:t>구조의 네트워크 모듈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네트워크의 </a:t>
            </a:r>
            <a:r>
              <a:rPr lang="en-US" altLang="ko-KR" sz="2000" dirty="0"/>
              <a:t>Session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컨텐츠의</a:t>
            </a:r>
            <a:r>
              <a:rPr lang="ko-KR" altLang="en-US" sz="2000" dirty="0"/>
              <a:t> </a:t>
            </a:r>
            <a:r>
              <a:rPr lang="en-US" altLang="ko-KR" sz="2000" dirty="0"/>
              <a:t>Player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개로 구성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상속 </a:t>
            </a:r>
            <a:r>
              <a:rPr lang="ko-KR" altLang="en-US" sz="2000" dirty="0" smtClean="0"/>
              <a:t>구조</a:t>
            </a:r>
            <a:r>
              <a:rPr lang="en-US" altLang="ko-KR" sz="2000" dirty="0" smtClean="0"/>
              <a:t>).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네트워크와 </a:t>
            </a:r>
            <a:r>
              <a:rPr lang="ko-KR" altLang="en-US" sz="2000" dirty="0" err="1" smtClean="0">
                <a:sym typeface="Wingdings" pitchFamily="2" charset="2"/>
              </a:rPr>
              <a:t>컨텐츠</a:t>
            </a:r>
            <a:r>
              <a:rPr lang="ko-KR" altLang="en-US" sz="2000" dirty="0" smtClean="0">
                <a:sym typeface="Wingdings" pitchFamily="2" charset="2"/>
              </a:rPr>
              <a:t> 간의 </a:t>
            </a:r>
            <a:r>
              <a:rPr lang="ko-KR" altLang="en-US" sz="2000" dirty="0">
                <a:sym typeface="Wingdings" pitchFamily="2" charset="2"/>
              </a:rPr>
              <a:t>통신 </a:t>
            </a:r>
            <a:r>
              <a:rPr lang="ko-KR" altLang="en-US" sz="2000" dirty="0" smtClean="0">
                <a:sym typeface="Wingdings" pitchFamily="2" charset="2"/>
              </a:rPr>
              <a:t>프로토콜 불필요</a:t>
            </a:r>
            <a:endParaRPr lang="en-US" altLang="ko-KR" sz="2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endParaRPr lang="en-US" altLang="ko-KR" sz="1000" dirty="0" smtClean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세션의 </a:t>
            </a:r>
            <a:r>
              <a:rPr lang="ko-KR" altLang="en-US" sz="2000" dirty="0" smtClean="0"/>
              <a:t>현재 상태에 따라 세션의 모드 결정</a:t>
            </a:r>
            <a:r>
              <a:rPr lang="en-US" altLang="ko-KR" sz="2000" dirty="0" smtClean="0"/>
              <a:t>. (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, Game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, Release </a:t>
            </a:r>
            <a:r>
              <a:rPr lang="ko-KR" altLang="en-US" sz="2000" dirty="0" smtClean="0"/>
              <a:t>모드 세션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세션의 모드에 따라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처리 담당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다름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1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해당 모드의 세션에는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자신만 접근</a:t>
            </a:r>
            <a:r>
              <a:rPr lang="en-US" altLang="ko-KR" sz="2000" dirty="0" smtClean="0"/>
              <a:t>.  (ex. 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모드의 세션에는 </a:t>
            </a:r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스레드만</a:t>
            </a:r>
            <a:r>
              <a:rPr lang="ko-KR" altLang="en-US" sz="2000" dirty="0" smtClean="0"/>
              <a:t> 접근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세션간 동기화 불필요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9" name="오른쪽 화살표 48"/>
          <p:cNvSpPr/>
          <p:nvPr/>
        </p:nvSpPr>
        <p:spPr>
          <a:xfrm>
            <a:off x="13620079" y="7921030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340303" y="844184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17004455" y="7913324"/>
            <a:ext cx="337713" cy="436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94096" y="8434139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5400000" flipH="1" flipV="1">
            <a:off x="8121223" y="9787751"/>
            <a:ext cx="4013993" cy="3782371"/>
          </a:xfrm>
          <a:prstGeom prst="bentConnector3">
            <a:avLst>
              <a:gd name="adj1" fmla="val 3662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아래로 구부러진 화살표 69"/>
          <p:cNvSpPr/>
          <p:nvPr/>
        </p:nvSpPr>
        <p:spPr>
          <a:xfrm>
            <a:off x="13174470" y="6740724"/>
            <a:ext cx="4941401" cy="460348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338740" y="6342275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Session</a:t>
            </a: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모드 변경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1621410" y="12745233"/>
            <a:ext cx="3059575" cy="101836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OnGame_ClinetLeave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826531" y="12767337"/>
            <a:ext cx="3059575" cy="1026390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OnAuth_ClinetJoin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>
                <a:solidFill>
                  <a:schemeClr val="tx1"/>
                </a:solidFill>
              </a:rPr>
              <a:t>OnAuth_ClinetLeave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682515" y="14393816"/>
            <a:ext cx="3059575" cy="6370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/>
          <p:nvPr/>
        </p:nvCxnSpPr>
        <p:spPr>
          <a:xfrm rot="16200000" flipH="1">
            <a:off x="11352157" y="10675780"/>
            <a:ext cx="3073294" cy="106561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13976127" y="10707301"/>
            <a:ext cx="3233711" cy="886360"/>
          </a:xfrm>
          <a:prstGeom prst="bentConnector3">
            <a:avLst>
              <a:gd name="adj1" fmla="val 66607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17411877" y="8087609"/>
            <a:ext cx="1188453" cy="4080485"/>
          </a:xfrm>
          <a:prstGeom prst="bentConnector3">
            <a:avLst>
              <a:gd name="adj1" fmla="val 39009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14219554" y="8176796"/>
            <a:ext cx="1188453" cy="4080485"/>
          </a:xfrm>
          <a:prstGeom prst="bentConnector3">
            <a:avLst>
              <a:gd name="adj1" fmla="val 52443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25" idx="3"/>
            <a:endCxn id="74" idx="3"/>
          </p:cNvCxnSpPr>
          <p:nvPr/>
        </p:nvCxnSpPr>
        <p:spPr>
          <a:xfrm flipH="1">
            <a:off x="17742090" y="8374125"/>
            <a:ext cx="2408390" cy="6338199"/>
          </a:xfrm>
          <a:prstGeom prst="bentConnector3">
            <a:avLst>
              <a:gd name="adj1" fmla="val -32996"/>
            </a:avLst>
          </a:prstGeom>
          <a:ln w="762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977</Words>
  <Application>Microsoft Office PowerPoint</Application>
  <PresentationFormat>사용자 지정</PresentationFormat>
  <Paragraphs>276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336</cp:revision>
  <dcterms:created xsi:type="dcterms:W3CDTF">2019-01-14T04:58:00Z</dcterms:created>
  <dcterms:modified xsi:type="dcterms:W3CDTF">2019-01-15T13:12:42Z</dcterms:modified>
</cp:coreProperties>
</file>