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8"/>
    <p:restoredTop sz="94610"/>
  </p:normalViewPr>
  <p:slideViewPr>
    <p:cSldViewPr snapToGrid="0" snapToObjects="1">
      <p:cViewPr varScale="1">
        <p:scale>
          <a:sx n="85" d="100"/>
          <a:sy n="8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1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78000" y="3276600"/>
            <a:ext cx="14130592" cy="18496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8894" dirty="0">
                <a:solidFill>
                  <a:srgbClr val="2E2E2E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Мобильное приложение</a:t>
            </a:r>
            <a:endParaRPr lang="en-US" sz="8894" dirty="0"/>
          </a:p>
        </p:txBody>
      </p:sp>
      <p:sp>
        <p:nvSpPr>
          <p:cNvPr id="3" name="Text 1"/>
          <p:cNvSpPr/>
          <p:nvPr/>
        </p:nvSpPr>
        <p:spPr>
          <a:xfrm>
            <a:off x="1783221" y="4755046"/>
            <a:ext cx="10563488" cy="1853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8894" dirty="0">
                <a:solidFill>
                  <a:srgbClr val="2E2E2E">
                    <a:alpha val="100000"/>
                  </a:srgb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RenTool</a:t>
            </a:r>
            <a:endParaRPr lang="en-US" sz="8894" dirty="0"/>
          </a:p>
        </p:txBody>
      </p:sp>
      <p:sp>
        <p:nvSpPr>
          <p:cNvPr id="4" name="Text 2"/>
          <p:cNvSpPr/>
          <p:nvPr/>
        </p:nvSpPr>
        <p:spPr>
          <a:xfrm>
            <a:off x="1778000" y="7239000"/>
            <a:ext cx="5876065" cy="669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74"/>
              </a:lnSpc>
              <a:buNone/>
            </a:pPr>
            <a:r>
              <a:rPr lang="en-US" sz="4105" dirty="0">
                <a:solidFill>
                  <a:srgbClr val="2E2E2E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Участники команды:</a:t>
            </a:r>
            <a:endParaRPr lang="en-US" sz="4105" dirty="0"/>
          </a:p>
        </p:txBody>
      </p:sp>
      <p:sp>
        <p:nvSpPr>
          <p:cNvPr id="5" name="Text 3"/>
          <p:cNvSpPr/>
          <p:nvPr/>
        </p:nvSpPr>
        <p:spPr>
          <a:xfrm>
            <a:off x="1778000" y="8001000"/>
            <a:ext cx="8109603" cy="603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74"/>
              </a:lnSpc>
              <a:buNone/>
            </a:pPr>
            <a:r>
              <a:rPr lang="en-US" sz="2565" dirty="0">
                <a:solidFill>
                  <a:srgbClr val="2E2E2E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Бучнев Дмитрий</a:t>
            </a:r>
            <a:r>
              <a:rPr lang="en-US" sz="2565" kern="0" spc="-26" dirty="0">
                <a:solidFill>
                  <a:srgbClr val="2E2E2E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, Ремезов Вадим</a:t>
            </a:r>
            <a:r>
              <a:rPr lang="en-US" sz="2565" kern="0" spc="-51" dirty="0">
                <a:solidFill>
                  <a:srgbClr val="2E2E2E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, Клоков Евгений</a:t>
            </a:r>
            <a:endParaRPr lang="en-US" sz="2565" dirty="0"/>
          </a:p>
        </p:txBody>
      </p:sp>
      <p:pic>
        <p:nvPicPr>
          <p:cNvPr id="6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456" y="6235700"/>
            <a:ext cx="907047" cy="907049"/>
          </a:xfrm>
          <a:prstGeom prst="rect">
            <a:avLst/>
          </a:prstGeom>
        </p:spPr>
      </p:pic>
      <p:pic>
        <p:nvPicPr>
          <p:cNvPr id="7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1300" y="6659751"/>
            <a:ext cx="4119660" cy="1917818"/>
          </a:xfrm>
          <a:prstGeom prst="rect">
            <a:avLst/>
          </a:prstGeom>
        </p:spPr>
      </p:pic>
      <p:pic>
        <p:nvPicPr>
          <p:cNvPr id="8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900" y="1460500"/>
            <a:ext cx="4062984" cy="1092200"/>
          </a:xfrm>
          <a:prstGeom prst="rect">
            <a:avLst/>
          </a:prstGeom>
        </p:spPr>
      </p:pic>
      <p:pic>
        <p:nvPicPr>
          <p:cNvPr id="9" name="Image 3" descr=" 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2111" y="1702132"/>
            <a:ext cx="423122" cy="586696"/>
          </a:xfrm>
          <a:prstGeom prst="rect">
            <a:avLst/>
          </a:prstGeom>
        </p:spPr>
      </p:pic>
      <p:pic>
        <p:nvPicPr>
          <p:cNvPr id="10" name="Image 4" descr=" 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1745" y="1858008"/>
            <a:ext cx="420105" cy="441601"/>
          </a:xfrm>
          <a:prstGeom prst="rect">
            <a:avLst/>
          </a:prstGeom>
        </p:spPr>
      </p:pic>
      <p:pic>
        <p:nvPicPr>
          <p:cNvPr id="11" name="Image 5" descr=" 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27736" y="1858008"/>
            <a:ext cx="385303" cy="430724"/>
          </a:xfrm>
          <a:prstGeom prst="rect">
            <a:avLst/>
          </a:prstGeom>
        </p:spPr>
      </p:pic>
      <p:pic>
        <p:nvPicPr>
          <p:cNvPr id="12" name="Image 6" descr=" 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6880" y="1702132"/>
            <a:ext cx="462695" cy="586600"/>
          </a:xfrm>
          <a:prstGeom prst="rect">
            <a:avLst/>
          </a:prstGeom>
        </p:spPr>
      </p:pic>
      <p:pic>
        <p:nvPicPr>
          <p:cNvPr id="13" name="Image 7" descr=" 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84507" y="1857911"/>
            <a:ext cx="420490" cy="441697"/>
          </a:xfrm>
          <a:prstGeom prst="rect">
            <a:avLst/>
          </a:prstGeom>
        </p:spPr>
      </p:pic>
      <p:pic>
        <p:nvPicPr>
          <p:cNvPr id="14" name="Image 8" descr=" 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47007" y="1857911"/>
            <a:ext cx="420588" cy="441697"/>
          </a:xfrm>
          <a:prstGeom prst="rect">
            <a:avLst/>
          </a:prstGeom>
        </p:spPr>
      </p:pic>
      <p:pic>
        <p:nvPicPr>
          <p:cNvPr id="15" name="Image 9" descr=" 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27247" y="1660274"/>
            <a:ext cx="102637" cy="628458"/>
          </a:xfrm>
          <a:prstGeom prst="rect">
            <a:avLst/>
          </a:prstGeom>
        </p:spPr>
      </p:pic>
      <p:pic>
        <p:nvPicPr>
          <p:cNvPr id="16" name="Image 10" descr=" 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66900" y="1460500"/>
            <a:ext cx="1042648" cy="10388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78000" y="2032000"/>
            <a:ext cx="9232426" cy="1002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Участники команды и их роли</a:t>
            </a:r>
            <a:endParaRPr lang="en-US" sz="4789" dirty="0"/>
          </a:p>
        </p:txBody>
      </p:sp>
      <p:sp>
        <p:nvSpPr>
          <p:cNvPr id="3" name="Text 1"/>
          <p:cNvSpPr/>
          <p:nvPr/>
        </p:nvSpPr>
        <p:spPr>
          <a:xfrm>
            <a:off x="1778000" y="3302000"/>
            <a:ext cx="39243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</a:pPr>
            <a:r>
              <a:rPr lang="en-US" sz="3600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Бучнев Дмитрий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1778000" y="4000500"/>
            <a:ext cx="4572000" cy="353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team lead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back-end разработчик тестировщик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6426200" y="3302000"/>
            <a:ext cx="3683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</a:pPr>
            <a:r>
              <a:rPr lang="en-US" sz="3600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Ремезов Вадим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11074400" y="3302000"/>
            <a:ext cx="37338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</a:pPr>
            <a:r>
              <a:rPr lang="en-US" sz="3600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Клоков Евгений</a:t>
            </a:r>
            <a:endParaRPr lang="en-US" sz="3600" dirty="0"/>
          </a:p>
        </p:txBody>
      </p:sp>
      <p:sp>
        <p:nvSpPr>
          <p:cNvPr id="7" name="Text 5"/>
          <p:cNvSpPr/>
          <p:nvPr/>
        </p:nvSpPr>
        <p:spPr>
          <a:xfrm>
            <a:off x="6426200" y="4000500"/>
            <a:ext cx="4572000" cy="229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архитектор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frond-end разработчик технический писатель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11074400" y="4000500"/>
            <a:ext cx="4572000" cy="325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проджект-менеджер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дизайнер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1778000" y="1016000"/>
            <a:ext cx="4619264" cy="557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421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Команда</a:t>
            </a:r>
            <a:endParaRPr lang="en-US" sz="3421" dirty="0"/>
          </a:p>
        </p:txBody>
      </p:sp>
      <p:sp>
        <p:nvSpPr>
          <p:cNvPr id="10" name="Shape 8"/>
          <p:cNvSpPr/>
          <p:nvPr/>
        </p:nvSpPr>
        <p:spPr>
          <a:xfrm>
            <a:off x="0" y="9317472"/>
            <a:ext cx="18288000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pic>
        <p:nvPicPr>
          <p:cNvPr id="1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40250" y="9486900"/>
            <a:ext cx="608261" cy="606062"/>
          </a:xfrm>
          <a:prstGeom prst="rect">
            <a:avLst/>
          </a:prstGeom>
        </p:spPr>
      </p:pic>
      <p:pic>
        <p:nvPicPr>
          <p:cNvPr id="13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0250" y="9486900"/>
            <a:ext cx="608260" cy="606063"/>
          </a:xfrm>
          <a:prstGeom prst="rect">
            <a:avLst/>
          </a:prstGeom>
        </p:spPr>
      </p:pic>
      <p:sp>
        <p:nvSpPr>
          <p:cNvPr id="14" name="Text 4">
            <a:extLst>
              <a:ext uri="{FF2B5EF4-FFF2-40B4-BE49-F238E27FC236}">
                <a16:creationId xmlns:a16="http://schemas.microsoft.com/office/drawing/2014/main" id="{2E62B9CF-241A-504D-6119-6E29A43D0794}"/>
              </a:ext>
            </a:extLst>
          </p:cNvPr>
          <p:cNvSpPr/>
          <p:nvPr/>
        </p:nvSpPr>
        <p:spPr>
          <a:xfrm>
            <a:off x="693159" y="9317472"/>
            <a:ext cx="645683" cy="5948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</a:t>
            </a:r>
            <a:r>
              <a:rPr lang="ru-RU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9</a:t>
            </a:r>
            <a:endParaRPr lang="en-US" sz="205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78000" y="2036862"/>
            <a:ext cx="13126528" cy="51984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Описание проблемы, </a:t>
            </a:r>
            <a:endParaRPr lang="en-US" sz="4789" dirty="0"/>
          </a:p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которую решает наш проект:</a:t>
            </a:r>
            <a:endParaRPr lang="en-US" sz="4789" dirty="0"/>
          </a:p>
        </p:txBody>
      </p:sp>
      <p:sp>
        <p:nvSpPr>
          <p:cNvPr id="3" name="Text 1"/>
          <p:cNvSpPr/>
          <p:nvPr/>
        </p:nvSpPr>
        <p:spPr>
          <a:xfrm>
            <a:off x="1778000" y="1016000"/>
            <a:ext cx="4619264" cy="557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421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Проблема</a:t>
            </a:r>
            <a:endParaRPr lang="en-US" sz="3421" dirty="0"/>
          </a:p>
        </p:txBody>
      </p:sp>
      <p:sp>
        <p:nvSpPr>
          <p:cNvPr id="4" name="Text 2"/>
          <p:cNvSpPr/>
          <p:nvPr/>
        </p:nvSpPr>
        <p:spPr>
          <a:xfrm>
            <a:off x="1778000" y="4279900"/>
            <a:ext cx="14014985" cy="4058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Аренда инструментов гораздо дешевле, чем их покупка, особенно если речь идет о дорогостоящих инструментах. Это позволяет пользователям сэкономить деньги на временном использовании инструментов.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</p:txBody>
      </p:sp>
      <p:sp>
        <p:nvSpPr>
          <p:cNvPr id="5" name="Shape 3"/>
          <p:cNvSpPr/>
          <p:nvPr/>
        </p:nvSpPr>
        <p:spPr>
          <a:xfrm>
            <a:off x="0" y="9317472"/>
            <a:ext cx="18288000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693159" y="9317472"/>
            <a:ext cx="645683" cy="5948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01</a:t>
            </a:r>
            <a:endParaRPr lang="en-US" sz="2052" dirty="0"/>
          </a:p>
        </p:txBody>
      </p:sp>
      <p:pic>
        <p:nvPicPr>
          <p:cNvPr id="7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40243" y="9486900"/>
            <a:ext cx="608261" cy="606062"/>
          </a:xfrm>
          <a:prstGeom prst="rect">
            <a:avLst/>
          </a:prstGeom>
        </p:spPr>
      </p:pic>
      <p:pic>
        <p:nvPicPr>
          <p:cNvPr id="8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0243" y="9486900"/>
            <a:ext cx="608260" cy="6060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78000" y="2036862"/>
            <a:ext cx="13126528" cy="51984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Описание целевой аудитории</a:t>
            </a:r>
            <a:endParaRPr lang="en-US" sz="4789" dirty="0"/>
          </a:p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нашего проекта:</a:t>
            </a:r>
            <a:endParaRPr lang="en-US" sz="4789" dirty="0"/>
          </a:p>
        </p:txBody>
      </p:sp>
      <p:sp>
        <p:nvSpPr>
          <p:cNvPr id="3" name="Text 1"/>
          <p:cNvSpPr/>
          <p:nvPr/>
        </p:nvSpPr>
        <p:spPr>
          <a:xfrm>
            <a:off x="1778000" y="1016000"/>
            <a:ext cx="4619264" cy="557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421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Целевая аудитория</a:t>
            </a:r>
            <a:endParaRPr lang="en-US" sz="3421" dirty="0"/>
          </a:p>
        </p:txBody>
      </p:sp>
      <p:sp>
        <p:nvSpPr>
          <p:cNvPr id="4" name="Text 2"/>
          <p:cNvSpPr/>
          <p:nvPr/>
        </p:nvSpPr>
        <p:spPr>
          <a:xfrm>
            <a:off x="1778000" y="4279900"/>
            <a:ext cx="14014985" cy="654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Наш проект рассчитан на мужскую аудиторию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возрастом от 18 </a:t>
            </a:r>
            <a:r>
              <a:rPr lang="en-US" sz="3763" dirty="0" err="1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до</a:t>
            </a: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ru-RU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6</a:t>
            </a: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5 лет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</p:txBody>
      </p:sp>
      <p:sp>
        <p:nvSpPr>
          <p:cNvPr id="5" name="Shape 3"/>
          <p:cNvSpPr/>
          <p:nvPr/>
        </p:nvSpPr>
        <p:spPr>
          <a:xfrm>
            <a:off x="0" y="9317472"/>
            <a:ext cx="18288000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pic>
        <p:nvPicPr>
          <p:cNvPr id="7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40243" y="9486900"/>
            <a:ext cx="608261" cy="606062"/>
          </a:xfrm>
          <a:prstGeom prst="rect">
            <a:avLst/>
          </a:prstGeom>
        </p:spPr>
      </p:pic>
      <p:pic>
        <p:nvPicPr>
          <p:cNvPr id="8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0243" y="9486900"/>
            <a:ext cx="608260" cy="606063"/>
          </a:xfrm>
          <a:prstGeom prst="rect">
            <a:avLst/>
          </a:prstGeom>
        </p:spPr>
      </p:pic>
      <p:sp>
        <p:nvSpPr>
          <p:cNvPr id="14" name="Text 4">
            <a:extLst>
              <a:ext uri="{FF2B5EF4-FFF2-40B4-BE49-F238E27FC236}">
                <a16:creationId xmlns:a16="http://schemas.microsoft.com/office/drawing/2014/main" id="{7DB9BC89-CAC8-3D4E-9ED1-D9E727466808}"/>
              </a:ext>
            </a:extLst>
          </p:cNvPr>
          <p:cNvSpPr/>
          <p:nvPr/>
        </p:nvSpPr>
        <p:spPr>
          <a:xfrm>
            <a:off x="693159" y="9317472"/>
            <a:ext cx="645683" cy="5948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</a:t>
            </a:r>
            <a:r>
              <a:rPr lang="ru-RU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2</a:t>
            </a:r>
            <a:endParaRPr lang="en-US" sz="205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78000" y="2032000"/>
            <a:ext cx="13131326" cy="1714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Предлагаемое решение - </a:t>
            </a:r>
            <a:endParaRPr lang="en-US" sz="4789" dirty="0"/>
          </a:p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мобильное приложение</a:t>
            </a:r>
            <a:endParaRPr lang="en-US" sz="4789" dirty="0"/>
          </a:p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4789" dirty="0"/>
          </a:p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4789" dirty="0"/>
          </a:p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         </a:t>
            </a:r>
            <a:endParaRPr lang="en-US" sz="4789" dirty="0"/>
          </a:p>
        </p:txBody>
      </p:sp>
      <p:sp>
        <p:nvSpPr>
          <p:cNvPr id="3" name="Text 1"/>
          <p:cNvSpPr/>
          <p:nvPr/>
        </p:nvSpPr>
        <p:spPr>
          <a:xfrm>
            <a:off x="1778000" y="1016000"/>
            <a:ext cx="5339105" cy="665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421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Предлагаемое решение</a:t>
            </a:r>
            <a:endParaRPr lang="en-US" sz="3421" dirty="0"/>
          </a:p>
        </p:txBody>
      </p:sp>
      <p:sp>
        <p:nvSpPr>
          <p:cNvPr id="4" name="Text 2"/>
          <p:cNvSpPr/>
          <p:nvPr/>
        </p:nvSpPr>
        <p:spPr>
          <a:xfrm>
            <a:off x="1778000" y="5384800"/>
            <a:ext cx="14014985" cy="654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• Быстро находить нужный инструмент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</p:txBody>
      </p:sp>
      <p:sp>
        <p:nvSpPr>
          <p:cNvPr id="5" name="Text 3"/>
          <p:cNvSpPr/>
          <p:nvPr/>
        </p:nvSpPr>
        <p:spPr>
          <a:xfrm>
            <a:off x="1778000" y="4279900"/>
            <a:ext cx="14014985" cy="654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Позволяющее в реальном времени: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</p:txBody>
      </p:sp>
      <p:sp>
        <p:nvSpPr>
          <p:cNvPr id="6" name="Text 4"/>
          <p:cNvSpPr/>
          <p:nvPr/>
        </p:nvSpPr>
        <p:spPr>
          <a:xfrm>
            <a:off x="1778000" y="6489700"/>
            <a:ext cx="13061366" cy="794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• Оформлять заявку на аренду онлайн</a:t>
            </a:r>
            <a:endParaRPr lang="en-US" sz="3763" dirty="0"/>
          </a:p>
        </p:txBody>
      </p:sp>
      <p:sp>
        <p:nvSpPr>
          <p:cNvPr id="7" name="Shape 5"/>
          <p:cNvSpPr/>
          <p:nvPr/>
        </p:nvSpPr>
        <p:spPr>
          <a:xfrm>
            <a:off x="0" y="9317472"/>
            <a:ext cx="18288000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pic>
        <p:nvPicPr>
          <p:cNvPr id="9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40243" y="9486900"/>
            <a:ext cx="608261" cy="606062"/>
          </a:xfrm>
          <a:prstGeom prst="rect">
            <a:avLst/>
          </a:prstGeom>
        </p:spPr>
      </p:pic>
      <p:pic>
        <p:nvPicPr>
          <p:cNvPr id="10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0243" y="9486900"/>
            <a:ext cx="608260" cy="606063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5997C265-393B-27C8-476F-AEF08B6809D3}"/>
              </a:ext>
            </a:extLst>
          </p:cNvPr>
          <p:cNvSpPr/>
          <p:nvPr/>
        </p:nvSpPr>
        <p:spPr>
          <a:xfrm>
            <a:off x="693159" y="9317472"/>
            <a:ext cx="645683" cy="5948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</a:t>
            </a:r>
            <a:r>
              <a:rPr lang="ru-RU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3</a:t>
            </a:r>
            <a:endParaRPr lang="en-US" sz="205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78000" y="2032000"/>
            <a:ext cx="8343426" cy="1002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Используемые технологии</a:t>
            </a:r>
            <a:endParaRPr lang="en-US" sz="4789" dirty="0"/>
          </a:p>
        </p:txBody>
      </p:sp>
      <p:sp>
        <p:nvSpPr>
          <p:cNvPr id="3" name="Text 1"/>
          <p:cNvSpPr/>
          <p:nvPr/>
        </p:nvSpPr>
        <p:spPr>
          <a:xfrm>
            <a:off x="1778000" y="3302000"/>
            <a:ext cx="40513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</a:pPr>
            <a:r>
              <a:rPr lang="en-US" sz="3600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Серверная часть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1778000" y="4000500"/>
            <a:ext cx="4572000" cy="4483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Java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﻿﻿Spring Boot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﻿﻿PostgreSQL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Kong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﻿﻿Keycloak  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6426200" y="3302000"/>
            <a:ext cx="42037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</a:pPr>
            <a:r>
              <a:rPr lang="en-US" sz="3600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Клиентская часть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6426200" y="4000500"/>
            <a:ext cx="6883400" cy="3644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Dart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Flutter SDK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778000" y="1016000"/>
            <a:ext cx="5783605" cy="551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421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Технологии</a:t>
            </a:r>
            <a:endParaRPr lang="en-US" sz="3421" dirty="0"/>
          </a:p>
        </p:txBody>
      </p:sp>
      <p:sp>
        <p:nvSpPr>
          <p:cNvPr id="8" name="Shape 6"/>
          <p:cNvSpPr/>
          <p:nvPr/>
        </p:nvSpPr>
        <p:spPr>
          <a:xfrm>
            <a:off x="0" y="9317472"/>
            <a:ext cx="18288000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pic>
        <p:nvPicPr>
          <p:cNvPr id="10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40243" y="9486900"/>
            <a:ext cx="608261" cy="606062"/>
          </a:xfrm>
          <a:prstGeom prst="rect">
            <a:avLst/>
          </a:prstGeom>
        </p:spPr>
      </p:pic>
      <p:pic>
        <p:nvPicPr>
          <p:cNvPr id="11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0243" y="9486900"/>
            <a:ext cx="608260" cy="606063"/>
          </a:xfrm>
          <a:prstGeom prst="rect">
            <a:avLst/>
          </a:prstGeom>
        </p:spPr>
      </p:pic>
      <p:sp>
        <p:nvSpPr>
          <p:cNvPr id="12" name="Text 4">
            <a:extLst>
              <a:ext uri="{FF2B5EF4-FFF2-40B4-BE49-F238E27FC236}">
                <a16:creationId xmlns:a16="http://schemas.microsoft.com/office/drawing/2014/main" id="{CB0E3D66-E3D6-07CD-AD08-2E1289B562A0}"/>
              </a:ext>
            </a:extLst>
          </p:cNvPr>
          <p:cNvSpPr/>
          <p:nvPr/>
        </p:nvSpPr>
        <p:spPr>
          <a:xfrm>
            <a:off x="693159" y="9317472"/>
            <a:ext cx="645683" cy="5948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</a:t>
            </a:r>
            <a:r>
              <a:rPr lang="ru-RU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4</a:t>
            </a:r>
            <a:endParaRPr lang="en-US" sz="205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78000" y="2032000"/>
            <a:ext cx="9156226" cy="1002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Конкурентное преимущество</a:t>
            </a:r>
            <a:endParaRPr lang="en-US" sz="4789" dirty="0"/>
          </a:p>
        </p:txBody>
      </p:sp>
      <p:sp>
        <p:nvSpPr>
          <p:cNvPr id="3" name="Text 1"/>
          <p:cNvSpPr/>
          <p:nvPr/>
        </p:nvSpPr>
        <p:spPr>
          <a:xfrm>
            <a:off x="1778000" y="1016000"/>
            <a:ext cx="6545605" cy="665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421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Конкурентное преимущество</a:t>
            </a:r>
            <a:endParaRPr lang="en-US" sz="3421" dirty="0"/>
          </a:p>
        </p:txBody>
      </p:sp>
      <p:sp>
        <p:nvSpPr>
          <p:cNvPr id="4" name="Text 2"/>
          <p:cNvSpPr/>
          <p:nvPr/>
        </p:nvSpPr>
        <p:spPr>
          <a:xfrm>
            <a:off x="1778000" y="3276600"/>
            <a:ext cx="14014985" cy="22420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В отличии от существующих решений</a:t>
            </a:r>
            <a:r>
              <a:rPr lang="en-US" sz="3763" kern="0" spc="-38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, приложение RenTool позволяет с комфортом арендовать инструмент благодаря понятному и удобному интерфейсу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</p:txBody>
      </p:sp>
      <p:sp>
        <p:nvSpPr>
          <p:cNvPr id="5" name="Shape 3"/>
          <p:cNvSpPr/>
          <p:nvPr/>
        </p:nvSpPr>
        <p:spPr>
          <a:xfrm>
            <a:off x="0" y="9317472"/>
            <a:ext cx="18288000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pic>
        <p:nvPicPr>
          <p:cNvPr id="7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40250" y="9486900"/>
            <a:ext cx="608261" cy="606062"/>
          </a:xfrm>
          <a:prstGeom prst="rect">
            <a:avLst/>
          </a:prstGeom>
        </p:spPr>
      </p:pic>
      <p:pic>
        <p:nvPicPr>
          <p:cNvPr id="8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0250" y="9486900"/>
            <a:ext cx="608260" cy="606063"/>
          </a:xfrm>
          <a:prstGeom prst="rect">
            <a:avLst/>
          </a:prstGeom>
        </p:spPr>
      </p:pic>
      <p:sp>
        <p:nvSpPr>
          <p:cNvPr id="9" name="Text 4">
            <a:extLst>
              <a:ext uri="{FF2B5EF4-FFF2-40B4-BE49-F238E27FC236}">
                <a16:creationId xmlns:a16="http://schemas.microsoft.com/office/drawing/2014/main" id="{0DB699AE-E655-A5BE-B4B4-02666DDC2CD4}"/>
              </a:ext>
            </a:extLst>
          </p:cNvPr>
          <p:cNvSpPr/>
          <p:nvPr/>
        </p:nvSpPr>
        <p:spPr>
          <a:xfrm>
            <a:off x="693159" y="9317472"/>
            <a:ext cx="645683" cy="5948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</a:t>
            </a:r>
            <a:r>
              <a:rPr lang="ru-RU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5</a:t>
            </a:r>
            <a:endParaRPr lang="en-US" sz="205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8797" y="1129472"/>
            <a:ext cx="6599965" cy="8087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105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Демонстрация продукта</a:t>
            </a:r>
            <a:endParaRPr lang="en-US" sz="4105" dirty="0"/>
          </a:p>
        </p:txBody>
      </p:sp>
      <p:pic>
        <p:nvPicPr>
          <p:cNvPr id="3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83" y="2201273"/>
            <a:ext cx="3585890" cy="6767826"/>
          </a:xfrm>
          <a:prstGeom prst="rect">
            <a:avLst/>
          </a:prstGeom>
        </p:spPr>
      </p:pic>
      <p:pic>
        <p:nvPicPr>
          <p:cNvPr id="4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37" y="2201273"/>
            <a:ext cx="3585890" cy="6767826"/>
          </a:xfrm>
          <a:prstGeom prst="rect">
            <a:avLst/>
          </a:prstGeom>
        </p:spPr>
      </p:pic>
      <p:pic>
        <p:nvPicPr>
          <p:cNvPr id="5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4992" y="2201273"/>
            <a:ext cx="3585890" cy="6767826"/>
          </a:xfrm>
          <a:prstGeom prst="rect">
            <a:avLst/>
          </a:prstGeom>
        </p:spPr>
      </p:pic>
      <p:sp>
        <p:nvSpPr>
          <p:cNvPr id="6" name="Shape 1"/>
          <p:cNvSpPr/>
          <p:nvPr/>
        </p:nvSpPr>
        <p:spPr>
          <a:xfrm>
            <a:off x="0" y="9317472"/>
            <a:ext cx="18288000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pic>
        <p:nvPicPr>
          <p:cNvPr id="8" name="Image 3" descr=" 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40250" y="9486900"/>
            <a:ext cx="608261" cy="606062"/>
          </a:xfrm>
          <a:prstGeom prst="rect">
            <a:avLst/>
          </a:prstGeom>
        </p:spPr>
      </p:pic>
      <p:pic>
        <p:nvPicPr>
          <p:cNvPr id="9" name="Image 4" descr=" 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40250" y="9486900"/>
            <a:ext cx="608260" cy="606063"/>
          </a:xfrm>
          <a:prstGeom prst="rect">
            <a:avLst/>
          </a:prstGeom>
        </p:spPr>
      </p:pic>
      <p:sp>
        <p:nvSpPr>
          <p:cNvPr id="10" name="Text 4">
            <a:extLst>
              <a:ext uri="{FF2B5EF4-FFF2-40B4-BE49-F238E27FC236}">
                <a16:creationId xmlns:a16="http://schemas.microsoft.com/office/drawing/2014/main" id="{41A6F919-1963-D9DB-5BBF-45775ABDED9F}"/>
              </a:ext>
            </a:extLst>
          </p:cNvPr>
          <p:cNvSpPr/>
          <p:nvPr/>
        </p:nvSpPr>
        <p:spPr>
          <a:xfrm>
            <a:off x="693159" y="9317472"/>
            <a:ext cx="645683" cy="5948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</a:t>
            </a:r>
            <a:r>
              <a:rPr lang="ru-RU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6</a:t>
            </a:r>
            <a:endParaRPr lang="en-US" sz="205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78000" y="2032000"/>
            <a:ext cx="13131326" cy="1637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Бизнес модель </a:t>
            </a:r>
            <a:endParaRPr lang="en-US" sz="4789" dirty="0"/>
          </a:p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проекта</a:t>
            </a:r>
            <a:endParaRPr lang="en-US" sz="4789" dirty="0"/>
          </a:p>
        </p:txBody>
      </p:sp>
      <p:sp>
        <p:nvSpPr>
          <p:cNvPr id="3" name="Text 1"/>
          <p:cNvSpPr/>
          <p:nvPr/>
        </p:nvSpPr>
        <p:spPr>
          <a:xfrm>
            <a:off x="1778000" y="1016000"/>
            <a:ext cx="3408705" cy="665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421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Бизнес модель</a:t>
            </a:r>
            <a:endParaRPr lang="en-US" sz="3421" dirty="0"/>
          </a:p>
        </p:txBody>
      </p:sp>
      <p:sp>
        <p:nvSpPr>
          <p:cNvPr id="4" name="Text 2"/>
          <p:cNvSpPr/>
          <p:nvPr/>
        </p:nvSpPr>
        <p:spPr>
          <a:xfrm>
            <a:off x="1778000" y="4279900"/>
            <a:ext cx="14014985" cy="4604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Проект будет приносить прибыль благодаря тарифным планам</a:t>
            </a:r>
            <a:r>
              <a:rPr lang="en-US" sz="3763" kern="0" spc="-38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,</a:t>
            </a: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которые клиенты оплачивают за аренду инструмента на определенный период времени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</p:txBody>
      </p:sp>
      <p:sp>
        <p:nvSpPr>
          <p:cNvPr id="5" name="Shape 3"/>
          <p:cNvSpPr/>
          <p:nvPr/>
        </p:nvSpPr>
        <p:spPr>
          <a:xfrm>
            <a:off x="0" y="9317472"/>
            <a:ext cx="18288000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pic>
        <p:nvPicPr>
          <p:cNvPr id="7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40250" y="9486900"/>
            <a:ext cx="608261" cy="606062"/>
          </a:xfrm>
          <a:prstGeom prst="rect">
            <a:avLst/>
          </a:prstGeom>
        </p:spPr>
      </p:pic>
      <p:pic>
        <p:nvPicPr>
          <p:cNvPr id="8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0250" y="9486900"/>
            <a:ext cx="608260" cy="606063"/>
          </a:xfrm>
          <a:prstGeom prst="rect">
            <a:avLst/>
          </a:prstGeom>
        </p:spPr>
      </p:pic>
      <p:sp>
        <p:nvSpPr>
          <p:cNvPr id="9" name="Text 4">
            <a:extLst>
              <a:ext uri="{FF2B5EF4-FFF2-40B4-BE49-F238E27FC236}">
                <a16:creationId xmlns:a16="http://schemas.microsoft.com/office/drawing/2014/main" id="{447E4E93-AA8D-4EFE-6756-55AB63F2AB54}"/>
              </a:ext>
            </a:extLst>
          </p:cNvPr>
          <p:cNvSpPr/>
          <p:nvPr/>
        </p:nvSpPr>
        <p:spPr>
          <a:xfrm>
            <a:off x="693159" y="9317472"/>
            <a:ext cx="645683" cy="5948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</a:t>
            </a:r>
            <a:r>
              <a:rPr lang="ru-RU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7</a:t>
            </a:r>
            <a:endParaRPr lang="en-US" sz="205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78000" y="2032000"/>
            <a:ext cx="4635026" cy="1002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План развития</a:t>
            </a:r>
            <a:endParaRPr lang="en-US" sz="4789" dirty="0"/>
          </a:p>
        </p:txBody>
      </p:sp>
      <p:sp>
        <p:nvSpPr>
          <p:cNvPr id="3" name="Text 1"/>
          <p:cNvSpPr/>
          <p:nvPr/>
        </p:nvSpPr>
        <p:spPr>
          <a:xfrm>
            <a:off x="1778000" y="3302000"/>
            <a:ext cx="37338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</a:pPr>
            <a:r>
              <a:rPr lang="en-US" sz="3600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Краткосрочный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1778000" y="4000500"/>
            <a:ext cx="4572000" cy="353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Запуск MVP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Сбор обратной связи о функциональности 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6426200" y="3302000"/>
            <a:ext cx="35052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</a:pPr>
            <a:r>
              <a:rPr lang="en-US" sz="3600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Долгосрочный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6426200" y="4000500"/>
            <a:ext cx="6883400" cy="3644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Доступность сервиса в других городах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Введение рейтинговой системы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Отчеты о состоянии оборудования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778000" y="1016000"/>
            <a:ext cx="4619264" cy="557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421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План развития</a:t>
            </a:r>
            <a:endParaRPr lang="en-US" sz="3421" dirty="0"/>
          </a:p>
        </p:txBody>
      </p:sp>
      <p:sp>
        <p:nvSpPr>
          <p:cNvPr id="8" name="Shape 6"/>
          <p:cNvSpPr/>
          <p:nvPr/>
        </p:nvSpPr>
        <p:spPr>
          <a:xfrm>
            <a:off x="0" y="9317472"/>
            <a:ext cx="18288000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pic>
        <p:nvPicPr>
          <p:cNvPr id="10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40250" y="9486900"/>
            <a:ext cx="608261" cy="606062"/>
          </a:xfrm>
          <a:prstGeom prst="rect">
            <a:avLst/>
          </a:prstGeom>
        </p:spPr>
      </p:pic>
      <p:pic>
        <p:nvPicPr>
          <p:cNvPr id="11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0250" y="9486900"/>
            <a:ext cx="608260" cy="606063"/>
          </a:xfrm>
          <a:prstGeom prst="rect">
            <a:avLst/>
          </a:prstGeom>
        </p:spPr>
      </p:pic>
      <p:sp>
        <p:nvSpPr>
          <p:cNvPr id="12" name="Text 4">
            <a:extLst>
              <a:ext uri="{FF2B5EF4-FFF2-40B4-BE49-F238E27FC236}">
                <a16:creationId xmlns:a16="http://schemas.microsoft.com/office/drawing/2014/main" id="{4B474535-71B2-B04D-F7B0-117A08324E87}"/>
              </a:ext>
            </a:extLst>
          </p:cNvPr>
          <p:cNvSpPr/>
          <p:nvPr/>
        </p:nvSpPr>
        <p:spPr>
          <a:xfrm>
            <a:off x="693159" y="9317472"/>
            <a:ext cx="645683" cy="5948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</a:t>
            </a:r>
            <a:r>
              <a:rPr lang="ru-RU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8</a:t>
            </a:r>
            <a:endParaRPr lang="en-US" sz="205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263</Words>
  <Application>Microsoft Macintosh PowerPoint</Application>
  <PresentationFormat>Произвольный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Inter Bold</vt:lpstr>
      <vt:lpstr>Inter Medium</vt:lpstr>
      <vt:lpstr>Inter Regular</vt:lpstr>
      <vt:lpstr>Inter Semi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Евгений Гончаров</cp:lastModifiedBy>
  <cp:revision>3</cp:revision>
  <dcterms:created xsi:type="dcterms:W3CDTF">2024-03-17T19:19:45Z</dcterms:created>
  <dcterms:modified xsi:type="dcterms:W3CDTF">2024-03-17T20:26:03Z</dcterms:modified>
</cp:coreProperties>
</file>