
<file path=[Content_Types].xml><?xml version="1.0" encoding="utf-8"?>
<Types xmlns="http://schemas.openxmlformats.org/package/2006/content-types">
  <Default Extension="svg" ContentType="image/svg+xml"/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>
  <p:sldMasterIdLst>
    <p:sldMasterId id="2147483648" r:id="rId1"/>
  </p:sldMasterIdLst>
  <p:notesMasterIdLst>
    <p:notesMasterId r:id="rId1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8288000" cy="10287000"/>
  <p:notesSz cx="10287000" cy="18288000"/>
  <p:defaultTextStyle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 snapToObjects="1">
      <p:cViewPr varScale="1">
        <p:scale>
          <a:sx n="99" d="100"/>
          <a:sy n="99" d="100"/>
        </p:scale>
        <p:origin x="216" y="440"/>
      </p:cViewPr>
      <p:guideLst>
        <p:guide pos="5760"/>
        <p:guide pos="3240" orient="horz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 /><Relationship Id="rId16" Type="http://schemas.openxmlformats.org/officeDocument/2006/relationships/tableStyles" Target="tableStyles.xml" /><Relationship Id="rId17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021451-1387-4CA6-816F-3879F97B5CBC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021451-1387-4CA6-816F-3879F97B5CBC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021451-1387-4CA6-816F-3879F97B5CBC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021451-1387-4CA6-816F-3879F97B5CBC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021451-1387-4CA6-816F-3879F97B5CBC}" type="slidenum">
              <a:rPr lang="en-US"/>
              <a:t>9</a:t>
            </a:fld>
            <a:endParaRPr lang="en-U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dt="0" ftr="0" hdr="0" sldNum="0"/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media1.svg"/><Relationship Id="rId8" Type="http://schemas.openxmlformats.org/officeDocument/2006/relationships/image" Target="../media/image5.png"/><Relationship Id="rId9" Type="http://schemas.openxmlformats.org/officeDocument/2006/relationships/image" Target="../media/media2.svg"/><Relationship Id="rId10" Type="http://schemas.openxmlformats.org/officeDocument/2006/relationships/image" Target="../media/image6.png"/><Relationship Id="rId11" Type="http://schemas.openxmlformats.org/officeDocument/2006/relationships/image" Target="../media/media3.svg"/><Relationship Id="rId12" Type="http://schemas.openxmlformats.org/officeDocument/2006/relationships/image" Target="../media/image7.png"/><Relationship Id="rId13" Type="http://schemas.openxmlformats.org/officeDocument/2006/relationships/image" Target="../media/media4.svg"/><Relationship Id="rId14" Type="http://schemas.openxmlformats.org/officeDocument/2006/relationships/image" Target="../media/image8.png"/><Relationship Id="rId15" Type="http://schemas.openxmlformats.org/officeDocument/2006/relationships/image" Target="../media/media5.svg"/><Relationship Id="rId16" Type="http://schemas.openxmlformats.org/officeDocument/2006/relationships/image" Target="../media/image9.png"/><Relationship Id="rId17" Type="http://schemas.openxmlformats.org/officeDocument/2006/relationships/image" Target="../media/media6.svg"/><Relationship Id="rId18" Type="http://schemas.openxmlformats.org/officeDocument/2006/relationships/image" Target="../media/image10.png"/><Relationship Id="rId19" Type="http://schemas.openxmlformats.org/officeDocument/2006/relationships/image" Target="../media/media7.svg"/><Relationship Id="rId20" Type="http://schemas.openxmlformats.org/officeDocument/2006/relationships/image" Target="../media/image1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22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media8.svg"/><Relationship Id="rId5" Type="http://schemas.openxmlformats.org/officeDocument/2006/relationships/image" Target="../media/image13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media9.svg"/><Relationship Id="rId5" Type="http://schemas.openxmlformats.org/officeDocument/2006/relationships/image" Target="../media/image1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media10.svg"/><Relationship Id="rId5" Type="http://schemas.openxmlformats.org/officeDocument/2006/relationships/image" Target="../media/image16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media11.svg"/><Relationship Id="rId8" Type="http://schemas.openxmlformats.org/officeDocument/2006/relationships/image" Target="../media/image21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Slide 1">
    <p:bg>
      <p:bgPr shadeToTitle="0">
        <a:solidFill>
          <a:srgbClr val="F9F8F8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 bwMode="auto">
          <a:xfrm>
            <a:off x="1778000" y="3276600"/>
            <a:ext cx="14130592" cy="184969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  <a:defRPr/>
            </a:pPr>
            <a:r>
              <a:rPr lang="en-US" sz="8900">
                <a:solidFill>
                  <a:srgbClr val="2E2E2E">
                    <a:alpha val="100000"/>
                  </a:srgbClr>
                </a:solidFill>
                <a:latin typeface="Inter Medium"/>
                <a:ea typeface="Inter Medium"/>
                <a:cs typeface="Inter Medium"/>
              </a:rPr>
              <a:t>Мобильное приложение</a:t>
            </a:r>
            <a:endParaRPr lang="en-US" sz="8900"/>
          </a:p>
        </p:txBody>
      </p:sp>
      <p:sp>
        <p:nvSpPr>
          <p:cNvPr id="3" name="Text 1"/>
          <p:cNvSpPr/>
          <p:nvPr/>
        </p:nvSpPr>
        <p:spPr bwMode="auto">
          <a:xfrm>
            <a:off x="1783221" y="4755046"/>
            <a:ext cx="10563488" cy="18534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  <a:defRPr/>
            </a:pPr>
            <a:r>
              <a:rPr lang="en-US" sz="8900">
                <a:solidFill>
                  <a:srgbClr val="2E2E2E">
                    <a:alpha val="100000"/>
                  </a:srgbClr>
                </a:solidFill>
                <a:latin typeface="Inter Bold"/>
                <a:ea typeface="Inter Bold"/>
                <a:cs typeface="Inter Bold"/>
              </a:rPr>
              <a:t>RenTool</a:t>
            </a:r>
            <a:endParaRPr lang="en-US" sz="8900"/>
          </a:p>
        </p:txBody>
      </p:sp>
      <p:sp>
        <p:nvSpPr>
          <p:cNvPr id="4" name="Text 2"/>
          <p:cNvSpPr/>
          <p:nvPr/>
        </p:nvSpPr>
        <p:spPr bwMode="auto">
          <a:xfrm>
            <a:off x="1778000" y="7239000"/>
            <a:ext cx="5876065" cy="6690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874"/>
              </a:lnSpc>
              <a:buNone/>
              <a:defRPr/>
            </a:pPr>
            <a:r>
              <a:rPr lang="en-US" sz="4100">
                <a:solidFill>
                  <a:srgbClr val="2E2E2E">
                    <a:alpha val="100000"/>
                  </a:srgbClr>
                </a:solidFill>
                <a:latin typeface="Inter Medium"/>
                <a:ea typeface="Inter Medium"/>
                <a:cs typeface="Inter Medium"/>
              </a:rPr>
              <a:t>Участники команды:</a:t>
            </a:r>
            <a:endParaRPr lang="en-US" sz="4100"/>
          </a:p>
        </p:txBody>
      </p:sp>
      <p:sp>
        <p:nvSpPr>
          <p:cNvPr id="5" name="Text 3"/>
          <p:cNvSpPr/>
          <p:nvPr/>
        </p:nvSpPr>
        <p:spPr bwMode="auto">
          <a:xfrm>
            <a:off x="1778000" y="8001000"/>
            <a:ext cx="8109603" cy="603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874"/>
              </a:lnSpc>
              <a:buNone/>
              <a:defRPr/>
            </a:pPr>
            <a:r>
              <a:rPr lang="en-US" sz="2550">
                <a:solidFill>
                  <a:srgbClr val="2E2E2E">
                    <a:alpha val="100000"/>
                  </a:srgbClr>
                </a:solidFill>
                <a:latin typeface="Inter Regular"/>
                <a:ea typeface="Inter Regular"/>
                <a:cs typeface="Inter Regular"/>
              </a:rPr>
              <a:t>Бучнев Дмитрий</a:t>
            </a:r>
            <a:r>
              <a:rPr lang="en-US" sz="2550" spc="-26">
                <a:solidFill>
                  <a:srgbClr val="2E2E2E">
                    <a:alpha val="100000"/>
                  </a:srgbClr>
                </a:solidFill>
                <a:latin typeface="Inter Regular"/>
                <a:ea typeface="Inter Regular"/>
                <a:cs typeface="Inter Regular"/>
              </a:rPr>
              <a:t>, Ремезов Вадим</a:t>
            </a:r>
            <a:r>
              <a:rPr lang="en-US" sz="2550" spc="-51">
                <a:solidFill>
                  <a:srgbClr val="2E2E2E">
                    <a:alpha val="100000"/>
                  </a:srgbClr>
                </a:solidFill>
                <a:latin typeface="Inter Regular"/>
                <a:ea typeface="Inter Regular"/>
                <a:cs typeface="Inter Regular"/>
              </a:rPr>
              <a:t>, Клоков Евгений</a:t>
            </a:r>
            <a:endParaRPr lang="en-US" sz="2550"/>
          </a:p>
        </p:txBody>
      </p:sp>
      <p:pic>
        <p:nvPicPr>
          <p:cNvPr id="6" name="Image 0" descr=" 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5411456" y="6235700"/>
            <a:ext cx="907047" cy="907049"/>
          </a:xfrm>
          <a:prstGeom prst="rect">
            <a:avLst/>
          </a:prstGeom>
        </p:spPr>
      </p:pic>
      <p:pic>
        <p:nvPicPr>
          <p:cNvPr id="7" name="Image 1" descr=" 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1671300" y="6659751"/>
            <a:ext cx="4119660" cy="1917818"/>
          </a:xfrm>
          <a:prstGeom prst="rect">
            <a:avLst/>
          </a:prstGeom>
        </p:spPr>
      </p:pic>
      <p:pic>
        <p:nvPicPr>
          <p:cNvPr id="8" name="Image 2" descr=" 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866900" y="1460500"/>
            <a:ext cx="4062983" cy="1092200"/>
          </a:xfrm>
          <a:prstGeom prst="rect">
            <a:avLst/>
          </a:prstGeom>
        </p:spPr>
      </p:pic>
      <p:pic>
        <p:nvPicPr>
          <p:cNvPr id="9" name="Image 3" descr=" 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/>
        </p:blipFill>
        <p:spPr bwMode="auto">
          <a:xfrm>
            <a:off x="3092111" y="1702132"/>
            <a:ext cx="423122" cy="586696"/>
          </a:xfrm>
          <a:prstGeom prst="rect">
            <a:avLst/>
          </a:prstGeom>
        </p:spPr>
      </p:pic>
      <p:pic>
        <p:nvPicPr>
          <p:cNvPr id="10" name="Image 4" descr=" 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/>
        </p:blipFill>
        <p:spPr bwMode="auto">
          <a:xfrm>
            <a:off x="3541745" y="1858008"/>
            <a:ext cx="420105" cy="441601"/>
          </a:xfrm>
          <a:prstGeom prst="rect">
            <a:avLst/>
          </a:prstGeom>
        </p:spPr>
      </p:pic>
      <p:pic>
        <p:nvPicPr>
          <p:cNvPr id="11" name="Image 5" descr=" 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/>
        </p:blipFill>
        <p:spPr bwMode="auto">
          <a:xfrm>
            <a:off x="4027736" y="1858008"/>
            <a:ext cx="385303" cy="430724"/>
          </a:xfrm>
          <a:prstGeom prst="rect">
            <a:avLst/>
          </a:prstGeom>
        </p:spPr>
      </p:pic>
      <p:pic>
        <p:nvPicPr>
          <p:cNvPr id="12" name="Image 6" descr=" 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/>
        </p:blipFill>
        <p:spPr bwMode="auto">
          <a:xfrm>
            <a:off x="4426880" y="1702132"/>
            <a:ext cx="462695" cy="586600"/>
          </a:xfrm>
          <a:prstGeom prst="rect">
            <a:avLst/>
          </a:prstGeom>
        </p:spPr>
      </p:pic>
      <p:pic>
        <p:nvPicPr>
          <p:cNvPr id="13" name="Image 7" descr=" 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/>
        </p:blipFill>
        <p:spPr bwMode="auto">
          <a:xfrm>
            <a:off x="4884507" y="1857911"/>
            <a:ext cx="420490" cy="441697"/>
          </a:xfrm>
          <a:prstGeom prst="rect">
            <a:avLst/>
          </a:prstGeom>
        </p:spPr>
      </p:pic>
      <p:pic>
        <p:nvPicPr>
          <p:cNvPr id="14" name="Image 8" descr=" "/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/>
        </p:blipFill>
        <p:spPr bwMode="auto">
          <a:xfrm>
            <a:off x="5347007" y="1857911"/>
            <a:ext cx="420588" cy="441697"/>
          </a:xfrm>
          <a:prstGeom prst="rect">
            <a:avLst/>
          </a:prstGeom>
        </p:spPr>
      </p:pic>
      <p:pic>
        <p:nvPicPr>
          <p:cNvPr id="15" name="Image 9" descr=" "/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/>
        </p:blipFill>
        <p:spPr bwMode="auto">
          <a:xfrm>
            <a:off x="5827247" y="1660274"/>
            <a:ext cx="102637" cy="628458"/>
          </a:xfrm>
          <a:prstGeom prst="rect">
            <a:avLst/>
          </a:prstGeom>
        </p:spPr>
      </p:pic>
      <p:pic>
        <p:nvPicPr>
          <p:cNvPr id="16" name="Image 10" descr=" "/>
          <p:cNvPicPr>
            <a:picLocks noChangeAspect="1"/>
          </p:cNvPicPr>
          <p:nvPr/>
        </p:nvPicPr>
        <p:blipFill>
          <a:blip r:embed="rId20"/>
          <a:stretch/>
        </p:blipFill>
        <p:spPr bwMode="auto">
          <a:xfrm>
            <a:off x="1866900" y="1460500"/>
            <a:ext cx="1042648" cy="10388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Slide 10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 bwMode="auto">
          <a:xfrm>
            <a:off x="0" y="9317472"/>
            <a:ext cx="18288808" cy="977430"/>
          </a:xfrm>
          <a:prstGeom prst="rect">
            <a:avLst/>
          </a:prstGeom>
          <a:solidFill>
            <a:srgbClr val="2E2E2E">
              <a:alpha val="100000"/>
            </a:srgbClr>
          </a:solidFill>
          <a:ln/>
        </p:spPr>
      </p:sp>
      <p:sp>
        <p:nvSpPr>
          <p:cNvPr id="3" name="Text 1"/>
          <p:cNvSpPr/>
          <p:nvPr/>
        </p:nvSpPr>
        <p:spPr bwMode="auto">
          <a:xfrm>
            <a:off x="868834" y="9404350"/>
            <a:ext cx="1750583" cy="9123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414"/>
              </a:lnSpc>
              <a:buNone/>
              <a:defRPr/>
            </a:pPr>
            <a:r>
              <a:rPr lang="en-US" sz="2050">
                <a:solidFill>
                  <a:srgbClr val="F9F8F8">
                    <a:alpha val="100000"/>
                  </a:srgbClr>
                </a:solidFill>
                <a:latin typeface="Inter Semi Bold"/>
                <a:ea typeface="Inter Semi Bold"/>
                <a:cs typeface="Inter Semi Bold"/>
              </a:rPr>
              <a:t>09/ Команда</a:t>
            </a:r>
            <a:endParaRPr lang="en-US" sz="2050"/>
          </a:p>
        </p:txBody>
      </p:sp>
      <p:sp>
        <p:nvSpPr>
          <p:cNvPr id="4" name="Text 2"/>
          <p:cNvSpPr/>
          <p:nvPr/>
        </p:nvSpPr>
        <p:spPr bwMode="auto">
          <a:xfrm>
            <a:off x="1778000" y="2032000"/>
            <a:ext cx="9232426" cy="10028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326"/>
              </a:lnSpc>
              <a:buNone/>
              <a:defRPr/>
            </a:pPr>
            <a:r>
              <a:rPr lang="en-US" sz="4800">
                <a:solidFill>
                  <a:srgbClr val="131212">
                    <a:alpha val="100000"/>
                  </a:srgbClr>
                </a:solidFill>
                <a:latin typeface="Inter Medium"/>
                <a:ea typeface="Inter Medium"/>
                <a:cs typeface="Inter Medium"/>
              </a:rPr>
              <a:t>Участники команды и их роли</a:t>
            </a:r>
            <a:endParaRPr lang="en-US" sz="4800"/>
          </a:p>
        </p:txBody>
      </p:sp>
      <p:sp>
        <p:nvSpPr>
          <p:cNvPr id="5" name="Text 3"/>
          <p:cNvSpPr/>
          <p:nvPr/>
        </p:nvSpPr>
        <p:spPr bwMode="auto">
          <a:xfrm>
            <a:off x="1778000" y="3302000"/>
            <a:ext cx="3924300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756"/>
              </a:lnSpc>
              <a:buNone/>
              <a:defRPr/>
            </a:pPr>
            <a:r>
              <a:rPr lang="en-US" sz="3600">
                <a:solidFill>
                  <a:srgbClr val="131212">
                    <a:alpha val="100000"/>
                  </a:srgbClr>
                </a:solidFill>
                <a:latin typeface="Inter Medium"/>
                <a:ea typeface="Inter Medium"/>
                <a:cs typeface="Inter Medium"/>
              </a:rPr>
              <a:t>Бучнев Дмитрий</a:t>
            </a:r>
            <a:endParaRPr lang="en-US" sz="3600"/>
          </a:p>
        </p:txBody>
      </p:sp>
      <p:sp>
        <p:nvSpPr>
          <p:cNvPr id="6" name="Text 4"/>
          <p:cNvSpPr/>
          <p:nvPr/>
        </p:nvSpPr>
        <p:spPr bwMode="auto">
          <a:xfrm>
            <a:off x="1778000" y="4000500"/>
            <a:ext cx="4572000" cy="3530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70"/>
              </a:lnSpc>
              <a:buNone/>
              <a:defRPr/>
            </a:pPr>
            <a:r>
              <a:rPr lang="en-US" sz="2400">
                <a:solidFill>
                  <a:srgbClr val="131212">
                    <a:alpha val="100000"/>
                  </a:srgbClr>
                </a:solidFill>
                <a:latin typeface="Inter Regular"/>
                <a:ea typeface="Inter Regular"/>
                <a:cs typeface="Inter Regular"/>
              </a:rPr>
              <a:t>team lead </a:t>
            </a:r>
            <a:endParaRPr lang="en-US" sz="2400"/>
          </a:p>
          <a:p>
            <a:pPr marL="0" indent="0" algn="l">
              <a:lnSpc>
                <a:spcPts val="3170"/>
              </a:lnSpc>
              <a:buNone/>
              <a:defRPr/>
            </a:pPr>
            <a:r>
              <a:rPr lang="en-US" sz="2400">
                <a:solidFill>
                  <a:srgbClr val="131212">
                    <a:alpha val="100000"/>
                  </a:srgbClr>
                </a:solidFill>
                <a:latin typeface="Inter Regular"/>
                <a:ea typeface="Inter Regular"/>
                <a:cs typeface="Inter Regular"/>
              </a:rPr>
              <a:t>back-end разработчик тестировщик</a:t>
            </a:r>
            <a:endParaRPr lang="en-US" sz="2400"/>
          </a:p>
        </p:txBody>
      </p:sp>
      <p:sp>
        <p:nvSpPr>
          <p:cNvPr id="7" name="Text 5"/>
          <p:cNvSpPr/>
          <p:nvPr/>
        </p:nvSpPr>
        <p:spPr bwMode="auto">
          <a:xfrm>
            <a:off x="6426200" y="3302000"/>
            <a:ext cx="3683000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756"/>
              </a:lnSpc>
              <a:buNone/>
              <a:defRPr/>
            </a:pPr>
            <a:r>
              <a:rPr lang="en-US" sz="3600">
                <a:solidFill>
                  <a:srgbClr val="131212">
                    <a:alpha val="100000"/>
                  </a:srgbClr>
                </a:solidFill>
                <a:latin typeface="Inter Medium"/>
                <a:ea typeface="Inter Medium"/>
                <a:cs typeface="Inter Medium"/>
              </a:rPr>
              <a:t>Ремезов Вадим</a:t>
            </a:r>
            <a:endParaRPr lang="en-US" sz="3600"/>
          </a:p>
        </p:txBody>
      </p:sp>
      <p:sp>
        <p:nvSpPr>
          <p:cNvPr id="8" name="Text 6"/>
          <p:cNvSpPr/>
          <p:nvPr/>
        </p:nvSpPr>
        <p:spPr bwMode="auto">
          <a:xfrm>
            <a:off x="11074400" y="3302000"/>
            <a:ext cx="3733800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756"/>
              </a:lnSpc>
              <a:buNone/>
              <a:defRPr/>
            </a:pPr>
            <a:r>
              <a:rPr lang="en-US" sz="3600">
                <a:solidFill>
                  <a:srgbClr val="131212">
                    <a:alpha val="100000"/>
                  </a:srgbClr>
                </a:solidFill>
                <a:latin typeface="Inter Medium"/>
                <a:ea typeface="Inter Medium"/>
                <a:cs typeface="Inter Medium"/>
              </a:rPr>
              <a:t>Клоков Евгений</a:t>
            </a:r>
            <a:endParaRPr lang="en-US" sz="3600"/>
          </a:p>
        </p:txBody>
      </p:sp>
      <p:sp>
        <p:nvSpPr>
          <p:cNvPr id="9" name="Text 7"/>
          <p:cNvSpPr/>
          <p:nvPr/>
        </p:nvSpPr>
        <p:spPr bwMode="auto">
          <a:xfrm>
            <a:off x="6426200" y="4000500"/>
            <a:ext cx="4572000" cy="2298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70"/>
              </a:lnSpc>
              <a:buNone/>
              <a:defRPr/>
            </a:pPr>
            <a:r>
              <a:rPr lang="en-US" sz="2400">
                <a:solidFill>
                  <a:srgbClr val="131212">
                    <a:alpha val="100000"/>
                  </a:srgbClr>
                </a:solidFill>
                <a:latin typeface="Inter Regular"/>
                <a:ea typeface="Inter Regular"/>
                <a:cs typeface="Inter Regular"/>
              </a:rPr>
              <a:t>архитектор </a:t>
            </a:r>
            <a:endParaRPr lang="en-US" sz="2400"/>
          </a:p>
          <a:p>
            <a:pPr marL="0" indent="0" algn="l">
              <a:lnSpc>
                <a:spcPts val="3170"/>
              </a:lnSpc>
              <a:buNone/>
              <a:defRPr/>
            </a:pPr>
            <a:r>
              <a:rPr lang="en-US" sz="2400">
                <a:solidFill>
                  <a:srgbClr val="131212">
                    <a:alpha val="100000"/>
                  </a:srgbClr>
                </a:solidFill>
                <a:latin typeface="Inter Regular"/>
                <a:ea typeface="Inter Regular"/>
                <a:cs typeface="Inter Regular"/>
              </a:rPr>
              <a:t>frond-end разработчик технический писатель</a:t>
            </a:r>
            <a:endParaRPr lang="en-US" sz="2400"/>
          </a:p>
        </p:txBody>
      </p:sp>
      <p:sp>
        <p:nvSpPr>
          <p:cNvPr id="10" name="Text 8"/>
          <p:cNvSpPr/>
          <p:nvPr/>
        </p:nvSpPr>
        <p:spPr bwMode="auto">
          <a:xfrm>
            <a:off x="11074400" y="4000500"/>
            <a:ext cx="4572000" cy="3251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70"/>
              </a:lnSpc>
              <a:buNone/>
              <a:defRPr/>
            </a:pPr>
            <a:r>
              <a:rPr lang="en-US" sz="2400">
                <a:solidFill>
                  <a:srgbClr val="131212">
                    <a:alpha val="100000"/>
                  </a:srgbClr>
                </a:solidFill>
                <a:latin typeface="Inter Regular"/>
                <a:ea typeface="Inter Regular"/>
                <a:cs typeface="Inter Regular"/>
              </a:rPr>
              <a:t>проджект-менеджер</a:t>
            </a:r>
            <a:endParaRPr lang="en-US" sz="2400"/>
          </a:p>
          <a:p>
            <a:pPr marL="0" indent="0" algn="l">
              <a:lnSpc>
                <a:spcPts val="3170"/>
              </a:lnSpc>
              <a:buNone/>
              <a:defRPr/>
            </a:pPr>
            <a:r>
              <a:rPr lang="en-US" sz="2400">
                <a:solidFill>
                  <a:srgbClr val="131212">
                    <a:alpha val="100000"/>
                  </a:srgbClr>
                </a:solidFill>
                <a:latin typeface="Inter Regular"/>
                <a:ea typeface="Inter Regular"/>
                <a:cs typeface="Inter Regular"/>
              </a:rPr>
              <a:t>дизайнер</a:t>
            </a:r>
            <a:endParaRPr lang="en-US" sz="2400"/>
          </a:p>
        </p:txBody>
      </p:sp>
      <p:sp>
        <p:nvSpPr>
          <p:cNvPr id="11" name="Text 9"/>
          <p:cNvSpPr/>
          <p:nvPr/>
        </p:nvSpPr>
        <p:spPr bwMode="auto">
          <a:xfrm>
            <a:off x="1778000" y="1016000"/>
            <a:ext cx="4619264" cy="5574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  <a:defRPr/>
            </a:pPr>
            <a:r>
              <a:rPr lang="en-US" sz="3400">
                <a:solidFill>
                  <a:srgbClr val="C4C4C4">
                    <a:alpha val="100000"/>
                  </a:srgbClr>
                </a:solidFill>
                <a:latin typeface="Inter Medium"/>
                <a:ea typeface="Inter Medium"/>
                <a:cs typeface="Inter Medium"/>
              </a:rPr>
              <a:t>Команда</a:t>
            </a:r>
            <a:endParaRPr lang="en-US" sz="3400"/>
          </a:p>
        </p:txBody>
      </p:sp>
      <p:pic>
        <p:nvPicPr>
          <p:cNvPr id="12" name="Image 0" descr=" 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6814800" y="9453128"/>
            <a:ext cx="659247" cy="656862"/>
          </a:xfrm>
          <a:prstGeom prst="rect">
            <a:avLst/>
          </a:prstGeom>
        </p:spPr>
      </p:pic>
      <p:pic>
        <p:nvPicPr>
          <p:cNvPr id="13" name="Image 1" descr=" 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6814800" y="9453128"/>
            <a:ext cx="659244" cy="6568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Slide 2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 bwMode="auto">
          <a:xfrm>
            <a:off x="0" y="9317472"/>
            <a:ext cx="18288808" cy="977430"/>
          </a:xfrm>
          <a:prstGeom prst="rect">
            <a:avLst/>
          </a:prstGeom>
          <a:solidFill>
            <a:srgbClr val="2E2E2E">
              <a:alpha val="100000"/>
            </a:srgbClr>
          </a:solidFill>
          <a:ln/>
        </p:spPr>
      </p:sp>
      <p:sp>
        <p:nvSpPr>
          <p:cNvPr id="3" name="Text 1"/>
          <p:cNvSpPr/>
          <p:nvPr/>
        </p:nvSpPr>
        <p:spPr bwMode="auto">
          <a:xfrm>
            <a:off x="868834" y="9404350"/>
            <a:ext cx="1890283" cy="9123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414"/>
              </a:lnSpc>
              <a:buNone/>
              <a:defRPr/>
            </a:pPr>
            <a:r>
              <a:rPr lang="en-US" sz="2050">
                <a:solidFill>
                  <a:srgbClr val="F9F8F8">
                    <a:alpha val="100000"/>
                  </a:srgbClr>
                </a:solidFill>
                <a:latin typeface="Inter Semi Bold"/>
                <a:ea typeface="Inter Semi Bold"/>
                <a:cs typeface="Inter Semi Bold"/>
              </a:rPr>
              <a:t>01/ Проблема</a:t>
            </a:r>
            <a:endParaRPr lang="en-US" sz="2050"/>
          </a:p>
        </p:txBody>
      </p:sp>
      <p:sp>
        <p:nvSpPr>
          <p:cNvPr id="4" name="Text 2"/>
          <p:cNvSpPr/>
          <p:nvPr/>
        </p:nvSpPr>
        <p:spPr bwMode="auto">
          <a:xfrm>
            <a:off x="1778000" y="2036862"/>
            <a:ext cx="13126528" cy="51984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326"/>
              </a:lnSpc>
              <a:buNone/>
              <a:defRPr/>
            </a:pPr>
            <a:r>
              <a:rPr lang="en-US" sz="4800">
                <a:solidFill>
                  <a:srgbClr val="131212">
                    <a:alpha val="100000"/>
                  </a:srgbClr>
                </a:solidFill>
                <a:latin typeface="Inter Medium"/>
                <a:ea typeface="Inter Medium"/>
                <a:cs typeface="Inter Medium"/>
              </a:rPr>
              <a:t>Описание проблемы, </a:t>
            </a:r>
            <a:endParaRPr lang="en-US" sz="4800"/>
          </a:p>
          <a:p>
            <a:pPr marL="0" indent="0" algn="l">
              <a:lnSpc>
                <a:spcPts val="6326"/>
              </a:lnSpc>
              <a:buNone/>
              <a:defRPr/>
            </a:pPr>
            <a:r>
              <a:rPr lang="en-US" sz="4800">
                <a:solidFill>
                  <a:srgbClr val="131212">
                    <a:alpha val="100000"/>
                  </a:srgbClr>
                </a:solidFill>
                <a:latin typeface="Inter Medium"/>
                <a:ea typeface="Inter Medium"/>
                <a:cs typeface="Inter Medium"/>
              </a:rPr>
              <a:t>которую решает наш проект</a:t>
            </a:r>
            <a:endParaRPr lang="en-US" sz="4800"/>
          </a:p>
        </p:txBody>
      </p:sp>
      <p:sp>
        <p:nvSpPr>
          <p:cNvPr id="5" name="Text 3"/>
          <p:cNvSpPr/>
          <p:nvPr/>
        </p:nvSpPr>
        <p:spPr bwMode="auto">
          <a:xfrm>
            <a:off x="1778000" y="1016000"/>
            <a:ext cx="4619264" cy="5574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  <a:defRPr/>
            </a:pPr>
            <a:r>
              <a:rPr lang="en-US" sz="3400">
                <a:solidFill>
                  <a:srgbClr val="C4C4C4">
                    <a:alpha val="100000"/>
                  </a:srgbClr>
                </a:solidFill>
                <a:latin typeface="Inter Medium"/>
                <a:ea typeface="Inter Medium"/>
                <a:cs typeface="Inter Medium"/>
              </a:rPr>
              <a:t>Проблема</a:t>
            </a:r>
            <a:endParaRPr lang="en-US" sz="3400"/>
          </a:p>
        </p:txBody>
      </p:sp>
      <p:sp>
        <p:nvSpPr>
          <p:cNvPr id="6" name="Text 4"/>
          <p:cNvSpPr/>
          <p:nvPr/>
        </p:nvSpPr>
        <p:spPr bwMode="auto">
          <a:xfrm>
            <a:off x="1778000" y="4279900"/>
            <a:ext cx="14014985" cy="6545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971"/>
              </a:lnSpc>
              <a:buNone/>
              <a:defRPr/>
            </a:pPr>
            <a:r>
              <a:rPr lang="en-US" sz="3750">
                <a:solidFill>
                  <a:srgbClr val="131212">
                    <a:alpha val="100000"/>
                  </a:srgbClr>
                </a:solidFill>
                <a:latin typeface="Inter Medium"/>
                <a:ea typeface="Inter Medium"/>
                <a:cs typeface="Inter Medium"/>
              </a:rPr>
              <a:t>• Экономическая эффективность </a:t>
            </a:r>
            <a:endParaRPr lang="en-US" sz="3750"/>
          </a:p>
          <a:p>
            <a:pPr marL="0" indent="0" algn="l">
              <a:lnSpc>
                <a:spcPts val="4971"/>
              </a:lnSpc>
              <a:buNone/>
              <a:defRPr/>
            </a:pPr>
            <a:r>
              <a:rPr lang="en-US" sz="3750">
                <a:solidFill>
                  <a:srgbClr val="131212">
                    <a:alpha val="100000"/>
                  </a:srgbClr>
                </a:solidFill>
                <a:latin typeface="Inter Medium"/>
                <a:ea typeface="Inter Medium"/>
                <a:cs typeface="Inter Medium"/>
              </a:rPr>
              <a:t> </a:t>
            </a:r>
            <a:endParaRPr lang="en-US" sz="3750"/>
          </a:p>
          <a:p>
            <a:pPr marL="0" indent="0" algn="l">
              <a:lnSpc>
                <a:spcPts val="4971"/>
              </a:lnSpc>
              <a:buNone/>
              <a:defRPr/>
            </a:pPr>
            <a:r>
              <a:rPr lang="en-US" sz="3750">
                <a:solidFill>
                  <a:srgbClr val="131212">
                    <a:alpha val="100000"/>
                  </a:srgbClr>
                </a:solidFill>
                <a:latin typeface="Inter Medium"/>
                <a:ea typeface="Inter Medium"/>
                <a:cs typeface="Inter Medium"/>
              </a:rPr>
              <a:t> </a:t>
            </a:r>
            <a:endParaRPr lang="en-US" sz="3750"/>
          </a:p>
        </p:txBody>
      </p:sp>
      <p:sp>
        <p:nvSpPr>
          <p:cNvPr id="7" name="Text 5"/>
          <p:cNvSpPr/>
          <p:nvPr/>
        </p:nvSpPr>
        <p:spPr bwMode="auto">
          <a:xfrm>
            <a:off x="1778000" y="5384800"/>
            <a:ext cx="13061366" cy="7942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971"/>
              </a:lnSpc>
              <a:buNone/>
              <a:defRPr/>
            </a:pPr>
            <a:r>
              <a:rPr lang="en-US" sz="3750">
                <a:solidFill>
                  <a:srgbClr val="131212">
                    <a:alpha val="100000"/>
                  </a:srgbClr>
                </a:solidFill>
                <a:latin typeface="Inter Medium"/>
                <a:ea typeface="Inter Medium"/>
                <a:cs typeface="Inter Medium"/>
              </a:rPr>
              <a:t>• Доступность специализированных инструментов</a:t>
            </a:r>
            <a:endParaRPr lang="en-US" sz="3750"/>
          </a:p>
        </p:txBody>
      </p:sp>
      <p:sp>
        <p:nvSpPr>
          <p:cNvPr id="8" name="Text 6"/>
          <p:cNvSpPr/>
          <p:nvPr/>
        </p:nvSpPr>
        <p:spPr bwMode="auto">
          <a:xfrm>
            <a:off x="1778000" y="6629400"/>
            <a:ext cx="13061366" cy="7942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971"/>
              </a:lnSpc>
              <a:buNone/>
              <a:defRPr/>
            </a:pPr>
            <a:r>
              <a:rPr lang="en-US" sz="3750">
                <a:solidFill>
                  <a:srgbClr val="131212">
                    <a:alpha val="100000"/>
                  </a:srgbClr>
                </a:solidFill>
                <a:latin typeface="Inter Medium"/>
                <a:ea typeface="Inter Medium"/>
                <a:cs typeface="Inter Medium"/>
              </a:rPr>
              <a:t>• Удобство и гибкость</a:t>
            </a:r>
            <a:endParaRPr lang="en-US" sz="3750"/>
          </a:p>
        </p:txBody>
      </p:sp>
      <p:sp>
        <p:nvSpPr>
          <p:cNvPr id="9" name="Text 7"/>
          <p:cNvSpPr/>
          <p:nvPr/>
        </p:nvSpPr>
        <p:spPr bwMode="auto">
          <a:xfrm>
            <a:off x="1778000" y="7874000"/>
            <a:ext cx="13061366" cy="7942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971"/>
              </a:lnSpc>
              <a:buNone/>
              <a:defRPr/>
            </a:pPr>
            <a:r>
              <a:rPr lang="en-US" sz="3750">
                <a:solidFill>
                  <a:srgbClr val="131212">
                    <a:alpha val="100000"/>
                  </a:srgbClr>
                </a:solidFill>
                <a:latin typeface="Inter Medium"/>
                <a:ea typeface="Inter Medium"/>
                <a:cs typeface="Inter Medium"/>
              </a:rPr>
              <a:t>• Испытание перед покупкой</a:t>
            </a:r>
            <a:endParaRPr lang="en-US" sz="3750"/>
          </a:p>
        </p:txBody>
      </p:sp>
      <p:pic>
        <p:nvPicPr>
          <p:cNvPr id="10" name="Image 0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 bwMode="auto">
          <a:xfrm>
            <a:off x="16814753" y="9461500"/>
            <a:ext cx="659242" cy="656862"/>
          </a:xfrm>
          <a:prstGeom prst="rect">
            <a:avLst/>
          </a:prstGeom>
        </p:spPr>
      </p:pic>
      <p:pic>
        <p:nvPicPr>
          <p:cNvPr id="11" name="Image 1" descr=" 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6814753" y="9461500"/>
            <a:ext cx="659244" cy="6568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Slide 3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 bwMode="auto">
          <a:xfrm>
            <a:off x="0" y="9317472"/>
            <a:ext cx="18288808" cy="977430"/>
          </a:xfrm>
          <a:prstGeom prst="rect">
            <a:avLst/>
          </a:prstGeom>
          <a:solidFill>
            <a:srgbClr val="2E2E2E">
              <a:alpha val="100000"/>
            </a:srgbClr>
          </a:solidFill>
          <a:ln/>
        </p:spPr>
      </p:sp>
      <p:sp>
        <p:nvSpPr>
          <p:cNvPr id="3" name="Text 1"/>
          <p:cNvSpPr/>
          <p:nvPr/>
        </p:nvSpPr>
        <p:spPr bwMode="auto">
          <a:xfrm>
            <a:off x="868834" y="9404350"/>
            <a:ext cx="3147583" cy="9123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414"/>
              </a:lnSpc>
              <a:buNone/>
              <a:defRPr/>
            </a:pPr>
            <a:r>
              <a:rPr lang="en-US" sz="2050">
                <a:solidFill>
                  <a:srgbClr val="F9F8F8">
                    <a:alpha val="100000"/>
                  </a:srgbClr>
                </a:solidFill>
                <a:latin typeface="Inter Semi Bold"/>
                <a:ea typeface="Inter Semi Bold"/>
                <a:cs typeface="Inter Semi Bold"/>
              </a:rPr>
              <a:t>02/ Целевая аудитория</a:t>
            </a:r>
            <a:endParaRPr lang="en-US" sz="2050"/>
          </a:p>
        </p:txBody>
      </p:sp>
      <p:sp>
        <p:nvSpPr>
          <p:cNvPr id="4" name="Text 2"/>
          <p:cNvSpPr/>
          <p:nvPr/>
        </p:nvSpPr>
        <p:spPr bwMode="auto">
          <a:xfrm>
            <a:off x="1778000" y="2036862"/>
            <a:ext cx="13126528" cy="51984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326"/>
              </a:lnSpc>
              <a:buNone/>
              <a:defRPr/>
            </a:pPr>
            <a:r>
              <a:rPr lang="en-US" sz="4800">
                <a:solidFill>
                  <a:srgbClr val="131212">
                    <a:alpha val="100000"/>
                  </a:srgbClr>
                </a:solidFill>
                <a:latin typeface="Inter Medium"/>
                <a:ea typeface="Inter Medium"/>
                <a:cs typeface="Inter Medium"/>
              </a:rPr>
              <a:t>Описание целевой аудитории</a:t>
            </a:r>
            <a:endParaRPr lang="en-US" sz="4800"/>
          </a:p>
          <a:p>
            <a:pPr marL="0" indent="0" algn="l">
              <a:lnSpc>
                <a:spcPts val="6326"/>
              </a:lnSpc>
              <a:buNone/>
              <a:defRPr/>
            </a:pPr>
            <a:r>
              <a:rPr lang="en-US" sz="4800">
                <a:solidFill>
                  <a:srgbClr val="131212">
                    <a:alpha val="100000"/>
                  </a:srgbClr>
                </a:solidFill>
                <a:latin typeface="Inter Medium"/>
                <a:ea typeface="Inter Medium"/>
                <a:cs typeface="Inter Medium"/>
              </a:rPr>
              <a:t>нашего проекта</a:t>
            </a:r>
            <a:endParaRPr lang="en-US" sz="4800"/>
          </a:p>
        </p:txBody>
      </p:sp>
      <p:sp>
        <p:nvSpPr>
          <p:cNvPr id="5" name="Text 3"/>
          <p:cNvSpPr/>
          <p:nvPr/>
        </p:nvSpPr>
        <p:spPr bwMode="auto">
          <a:xfrm>
            <a:off x="1778000" y="1016000"/>
            <a:ext cx="4619264" cy="5574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  <a:defRPr/>
            </a:pPr>
            <a:r>
              <a:rPr lang="en-US" sz="3400">
                <a:solidFill>
                  <a:srgbClr val="C4C4C4">
                    <a:alpha val="100000"/>
                  </a:srgbClr>
                </a:solidFill>
                <a:latin typeface="Inter Medium"/>
                <a:ea typeface="Inter Medium"/>
                <a:cs typeface="Inter Medium"/>
              </a:rPr>
              <a:t>Целевая аудитория</a:t>
            </a:r>
            <a:endParaRPr lang="en-US" sz="3400"/>
          </a:p>
        </p:txBody>
      </p:sp>
      <p:sp>
        <p:nvSpPr>
          <p:cNvPr id="6" name="Text 4"/>
          <p:cNvSpPr/>
          <p:nvPr/>
        </p:nvSpPr>
        <p:spPr bwMode="auto">
          <a:xfrm>
            <a:off x="1778000" y="4279900"/>
            <a:ext cx="14014985" cy="6545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971"/>
              </a:lnSpc>
              <a:buNone/>
              <a:defRPr/>
            </a:pPr>
            <a:r>
              <a:rPr lang="en-US" sz="3750">
                <a:solidFill>
                  <a:srgbClr val="131212">
                    <a:alpha val="100000"/>
                  </a:srgbClr>
                </a:solidFill>
                <a:latin typeface="Inter Medium"/>
                <a:ea typeface="Inter Medium"/>
                <a:cs typeface="Inter Medium"/>
              </a:rPr>
              <a:t>• </a:t>
            </a:r>
            <a:r>
              <a:rPr lang="ru-RU" sz="3750">
                <a:solidFill>
                  <a:srgbClr val="131212">
                    <a:alpha val="100000"/>
                  </a:srgbClr>
                </a:solidFill>
                <a:latin typeface="Inter Medium"/>
                <a:ea typeface="Inter Medium"/>
                <a:cs typeface="Inter Medium"/>
              </a:rPr>
              <a:t>Люди в возрасте от 18 до 45 лет, которые не нуждаются в многоразовом использовании инструмента</a:t>
            </a:r>
            <a:endParaRPr lang="en-US" sz="3750"/>
          </a:p>
        </p:txBody>
      </p:sp>
      <p:pic>
        <p:nvPicPr>
          <p:cNvPr id="10" name="Image 0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 bwMode="auto">
          <a:xfrm>
            <a:off x="16814750" y="9461500"/>
            <a:ext cx="659247" cy="656862"/>
          </a:xfrm>
          <a:prstGeom prst="rect">
            <a:avLst/>
          </a:prstGeom>
        </p:spPr>
      </p:pic>
      <p:pic>
        <p:nvPicPr>
          <p:cNvPr id="11" name="Image 1" descr=" 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6814750" y="9461500"/>
            <a:ext cx="659244" cy="6568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Slide 4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 bwMode="auto">
          <a:xfrm>
            <a:off x="0" y="9317472"/>
            <a:ext cx="18288808" cy="977430"/>
          </a:xfrm>
          <a:prstGeom prst="rect">
            <a:avLst/>
          </a:prstGeom>
          <a:solidFill>
            <a:srgbClr val="2E2E2E">
              <a:alpha val="100000"/>
            </a:srgbClr>
          </a:solidFill>
          <a:ln/>
        </p:spPr>
      </p:sp>
      <p:sp>
        <p:nvSpPr>
          <p:cNvPr id="3" name="Text 1"/>
          <p:cNvSpPr/>
          <p:nvPr/>
        </p:nvSpPr>
        <p:spPr bwMode="auto">
          <a:xfrm>
            <a:off x="868834" y="9404350"/>
            <a:ext cx="3744483" cy="9123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414"/>
              </a:lnSpc>
              <a:buNone/>
              <a:defRPr/>
            </a:pPr>
            <a:r>
              <a:rPr lang="en-US" sz="2050">
                <a:solidFill>
                  <a:srgbClr val="F9F8F8">
                    <a:alpha val="100000"/>
                  </a:srgbClr>
                </a:solidFill>
                <a:latin typeface="Inter Semi Bold"/>
                <a:ea typeface="Inter Semi Bold"/>
                <a:cs typeface="Inter Semi Bold"/>
              </a:rPr>
              <a:t>03/ Предлагаемое решение</a:t>
            </a:r>
            <a:endParaRPr lang="en-US" sz="2050"/>
          </a:p>
        </p:txBody>
      </p:sp>
      <p:sp>
        <p:nvSpPr>
          <p:cNvPr id="4" name="Text 2"/>
          <p:cNvSpPr/>
          <p:nvPr/>
        </p:nvSpPr>
        <p:spPr bwMode="auto">
          <a:xfrm>
            <a:off x="1778000" y="2036862"/>
            <a:ext cx="13126528" cy="51984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326"/>
              </a:lnSpc>
              <a:buNone/>
              <a:defRPr/>
            </a:pPr>
            <a:r>
              <a:rPr lang="en-US" sz="4800">
                <a:solidFill>
                  <a:srgbClr val="131212">
                    <a:alpha val="100000"/>
                  </a:srgbClr>
                </a:solidFill>
                <a:latin typeface="Inter Medium"/>
                <a:ea typeface="Inter Medium"/>
                <a:cs typeface="Inter Medium"/>
              </a:rPr>
              <a:t>Мобильное приложение</a:t>
            </a:r>
            <a:r>
              <a:rPr lang="en-US" sz="4800" spc="-47">
                <a:solidFill>
                  <a:srgbClr val="131212">
                    <a:alpha val="100000"/>
                  </a:srgbClr>
                </a:solidFill>
                <a:latin typeface="Inter Medium"/>
                <a:ea typeface="Inter Medium"/>
                <a:cs typeface="Inter Medium"/>
              </a:rPr>
              <a:t>, позволяющее</a:t>
            </a:r>
            <a:endParaRPr lang="en-US" sz="4800"/>
          </a:p>
          <a:p>
            <a:pPr marL="0" indent="0" algn="l">
              <a:lnSpc>
                <a:spcPts val="6326"/>
              </a:lnSpc>
              <a:buNone/>
              <a:defRPr/>
            </a:pPr>
            <a:r>
              <a:rPr lang="en-US" sz="4800" spc="-47">
                <a:solidFill>
                  <a:srgbClr val="131212">
                    <a:alpha val="100000"/>
                  </a:srgbClr>
                </a:solidFill>
                <a:latin typeface="Inter Medium"/>
                <a:ea typeface="Inter Medium"/>
                <a:cs typeface="Inter Medium"/>
              </a:rPr>
              <a:t>в реальном времени:</a:t>
            </a:r>
            <a:endParaRPr lang="en-US" sz="4800"/>
          </a:p>
        </p:txBody>
      </p:sp>
      <p:sp>
        <p:nvSpPr>
          <p:cNvPr id="5" name="Text 3"/>
          <p:cNvSpPr/>
          <p:nvPr/>
        </p:nvSpPr>
        <p:spPr bwMode="auto">
          <a:xfrm>
            <a:off x="1778000" y="1016000"/>
            <a:ext cx="5339105" cy="6655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  <a:defRPr/>
            </a:pPr>
            <a:r>
              <a:rPr lang="en-US" sz="3400">
                <a:solidFill>
                  <a:srgbClr val="C4C4C4">
                    <a:alpha val="100000"/>
                  </a:srgbClr>
                </a:solidFill>
                <a:latin typeface="Inter Medium"/>
                <a:ea typeface="Inter Medium"/>
                <a:cs typeface="Inter Medium"/>
              </a:rPr>
              <a:t>Предлагаемое решение</a:t>
            </a:r>
            <a:endParaRPr lang="en-US" sz="3400"/>
          </a:p>
        </p:txBody>
      </p:sp>
      <p:sp>
        <p:nvSpPr>
          <p:cNvPr id="6" name="Text 4"/>
          <p:cNvSpPr/>
          <p:nvPr/>
        </p:nvSpPr>
        <p:spPr bwMode="auto">
          <a:xfrm>
            <a:off x="1778000" y="4279900"/>
            <a:ext cx="14014985" cy="6545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971"/>
              </a:lnSpc>
              <a:buNone/>
              <a:defRPr/>
            </a:pPr>
            <a:r>
              <a:rPr lang="en-US" sz="3750">
                <a:solidFill>
                  <a:srgbClr val="131212">
                    <a:alpha val="100000"/>
                  </a:srgbClr>
                </a:solidFill>
                <a:latin typeface="Inter Medium"/>
                <a:ea typeface="Inter Medium"/>
                <a:cs typeface="Inter Medium"/>
              </a:rPr>
              <a:t>• Быстро находить нужный инструмент</a:t>
            </a:r>
            <a:endParaRPr lang="en-US" sz="3750"/>
          </a:p>
          <a:p>
            <a:pPr marL="0" indent="0" algn="l">
              <a:lnSpc>
                <a:spcPts val="4971"/>
              </a:lnSpc>
              <a:buNone/>
              <a:defRPr/>
            </a:pPr>
            <a:r>
              <a:rPr lang="en-US" sz="3750">
                <a:solidFill>
                  <a:srgbClr val="131212">
                    <a:alpha val="100000"/>
                  </a:srgbClr>
                </a:solidFill>
                <a:latin typeface="Inter Medium"/>
                <a:ea typeface="Inter Medium"/>
                <a:cs typeface="Inter Medium"/>
              </a:rPr>
              <a:t> </a:t>
            </a:r>
            <a:endParaRPr lang="en-US" sz="3750"/>
          </a:p>
          <a:p>
            <a:pPr marL="0" indent="0" algn="l">
              <a:lnSpc>
                <a:spcPts val="4971"/>
              </a:lnSpc>
              <a:buNone/>
              <a:defRPr/>
            </a:pPr>
            <a:r>
              <a:rPr lang="en-US" sz="3750">
                <a:solidFill>
                  <a:srgbClr val="131212">
                    <a:alpha val="100000"/>
                  </a:srgbClr>
                </a:solidFill>
                <a:latin typeface="Inter Medium"/>
                <a:ea typeface="Inter Medium"/>
                <a:cs typeface="Inter Medium"/>
              </a:rPr>
              <a:t> </a:t>
            </a:r>
            <a:endParaRPr lang="en-US" sz="3750"/>
          </a:p>
        </p:txBody>
      </p:sp>
      <p:sp>
        <p:nvSpPr>
          <p:cNvPr id="7" name="Text 5"/>
          <p:cNvSpPr/>
          <p:nvPr/>
        </p:nvSpPr>
        <p:spPr bwMode="auto">
          <a:xfrm>
            <a:off x="1778000" y="5384800"/>
            <a:ext cx="13061366" cy="7942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971"/>
              </a:lnSpc>
              <a:buNone/>
              <a:defRPr/>
            </a:pPr>
            <a:r>
              <a:rPr lang="en-US" sz="3750">
                <a:solidFill>
                  <a:srgbClr val="131212">
                    <a:alpha val="100000"/>
                  </a:srgbClr>
                </a:solidFill>
                <a:latin typeface="Inter Medium"/>
                <a:ea typeface="Inter Medium"/>
                <a:cs typeface="Inter Medium"/>
              </a:rPr>
              <a:t>• Оформлять заявку на аренду онлайн</a:t>
            </a:r>
            <a:endParaRPr lang="en-US" sz="3750"/>
          </a:p>
        </p:txBody>
      </p:sp>
      <p:sp>
        <p:nvSpPr>
          <p:cNvPr id="8" name="Text 6"/>
          <p:cNvSpPr/>
          <p:nvPr/>
        </p:nvSpPr>
        <p:spPr bwMode="auto">
          <a:xfrm>
            <a:off x="1778000" y="6629400"/>
            <a:ext cx="13061366" cy="7942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971"/>
              </a:lnSpc>
              <a:buNone/>
              <a:defRPr/>
            </a:pPr>
            <a:r>
              <a:rPr lang="en-US" sz="3750">
                <a:solidFill>
                  <a:srgbClr val="131212">
                    <a:alpha val="100000"/>
                  </a:srgbClr>
                </a:solidFill>
                <a:latin typeface="Inter Medium"/>
                <a:ea typeface="Inter Medium"/>
                <a:cs typeface="Inter Medium"/>
              </a:rPr>
              <a:t>• Тестировать инструмент перед покупкой</a:t>
            </a:r>
            <a:endParaRPr lang="en-US" sz="3750"/>
          </a:p>
        </p:txBody>
      </p:sp>
      <p:sp>
        <p:nvSpPr>
          <p:cNvPr id="9" name="Text 7"/>
          <p:cNvSpPr/>
          <p:nvPr/>
        </p:nvSpPr>
        <p:spPr bwMode="auto">
          <a:xfrm>
            <a:off x="1778000" y="7874000"/>
            <a:ext cx="13061366" cy="7942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971"/>
              </a:lnSpc>
              <a:buNone/>
              <a:defRPr/>
            </a:pPr>
            <a:r>
              <a:rPr lang="en-US" sz="3750">
                <a:solidFill>
                  <a:srgbClr val="131212">
                    <a:alpha val="100000"/>
                  </a:srgbClr>
                </a:solidFill>
                <a:latin typeface="Inter Medium"/>
                <a:ea typeface="Inter Medium"/>
                <a:cs typeface="Inter Medium"/>
              </a:rPr>
              <a:t>• Арендовывать инструмент на определенное время</a:t>
            </a:r>
            <a:endParaRPr lang="en-US" sz="3750"/>
          </a:p>
        </p:txBody>
      </p:sp>
      <p:pic>
        <p:nvPicPr>
          <p:cNvPr id="10" name="Image 0" descr=" 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6814750" y="9461500"/>
            <a:ext cx="659247" cy="656862"/>
          </a:xfrm>
          <a:prstGeom prst="rect">
            <a:avLst/>
          </a:prstGeom>
        </p:spPr>
      </p:pic>
      <p:pic>
        <p:nvPicPr>
          <p:cNvPr id="11" name="Image 1" descr=" 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6814750" y="9461500"/>
            <a:ext cx="659244" cy="6568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 bwMode="auto">
          <a:xfrm>
            <a:off x="0" y="9317472"/>
            <a:ext cx="18288808" cy="977430"/>
          </a:xfrm>
          <a:prstGeom prst="rect">
            <a:avLst/>
          </a:prstGeom>
          <a:solidFill>
            <a:srgbClr val="2E2E2E">
              <a:alpha val="100000"/>
            </a:srgbClr>
          </a:solidFill>
          <a:ln/>
        </p:spPr>
      </p:sp>
      <p:sp>
        <p:nvSpPr>
          <p:cNvPr id="3" name="Text 1"/>
          <p:cNvSpPr/>
          <p:nvPr/>
        </p:nvSpPr>
        <p:spPr bwMode="auto">
          <a:xfrm>
            <a:off x="868834" y="9404350"/>
            <a:ext cx="3807983" cy="9123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414"/>
              </a:lnSpc>
              <a:buNone/>
              <a:defRPr/>
            </a:pPr>
            <a:r>
              <a:rPr lang="en-US" sz="2050">
                <a:solidFill>
                  <a:srgbClr val="F9F8F8">
                    <a:alpha val="100000"/>
                  </a:srgbClr>
                </a:solidFill>
                <a:latin typeface="Inter Semi Bold"/>
                <a:ea typeface="Inter Semi Bold"/>
                <a:cs typeface="Inter Semi Bold"/>
              </a:rPr>
              <a:t>04/ Технологии и инновации</a:t>
            </a:r>
            <a:endParaRPr lang="en-US" sz="2050"/>
          </a:p>
        </p:txBody>
      </p:sp>
      <p:sp>
        <p:nvSpPr>
          <p:cNvPr id="4" name="Text 2"/>
          <p:cNvSpPr/>
          <p:nvPr/>
        </p:nvSpPr>
        <p:spPr bwMode="auto">
          <a:xfrm>
            <a:off x="1778000" y="2032000"/>
            <a:ext cx="10515126" cy="10028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326"/>
              </a:lnSpc>
              <a:buNone/>
              <a:defRPr/>
            </a:pPr>
            <a:r>
              <a:rPr lang="en-US" sz="4800">
                <a:solidFill>
                  <a:srgbClr val="131212">
                    <a:alpha val="100000"/>
                  </a:srgbClr>
                </a:solidFill>
                <a:latin typeface="Inter Medium"/>
                <a:ea typeface="Inter Medium"/>
                <a:cs typeface="Inter Medium"/>
              </a:rPr>
              <a:t>Цели проекта и этапы разработки</a:t>
            </a:r>
            <a:endParaRPr lang="en-US" sz="4800"/>
          </a:p>
        </p:txBody>
      </p:sp>
      <p:sp>
        <p:nvSpPr>
          <p:cNvPr id="5" name="Text 3"/>
          <p:cNvSpPr/>
          <p:nvPr/>
        </p:nvSpPr>
        <p:spPr bwMode="auto">
          <a:xfrm>
            <a:off x="1778000" y="3302000"/>
            <a:ext cx="4051300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756"/>
              </a:lnSpc>
              <a:buNone/>
              <a:defRPr/>
            </a:pPr>
            <a:r>
              <a:rPr lang="en-US" sz="3600">
                <a:solidFill>
                  <a:srgbClr val="131212">
                    <a:alpha val="100000"/>
                  </a:srgbClr>
                </a:solidFill>
                <a:latin typeface="Inter Medium"/>
                <a:ea typeface="Inter Medium"/>
                <a:cs typeface="Inter Medium"/>
              </a:rPr>
              <a:t>Серверная часть</a:t>
            </a:r>
            <a:endParaRPr lang="en-US" sz="3600"/>
          </a:p>
        </p:txBody>
      </p:sp>
      <p:sp>
        <p:nvSpPr>
          <p:cNvPr id="6" name="Text 4"/>
          <p:cNvSpPr/>
          <p:nvPr/>
        </p:nvSpPr>
        <p:spPr bwMode="auto">
          <a:xfrm>
            <a:off x="1778000" y="4000500"/>
            <a:ext cx="4572000" cy="4483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70"/>
              </a:lnSpc>
              <a:buNone/>
              <a:defRPr/>
            </a:pPr>
            <a:r>
              <a:rPr lang="en-US" sz="2400">
                <a:solidFill>
                  <a:srgbClr val="131212">
                    <a:alpha val="100000"/>
                  </a:srgbClr>
                </a:solidFill>
                <a:latin typeface="Inter Regular"/>
                <a:ea typeface="Inter Regular"/>
                <a:cs typeface="Inter Regular"/>
              </a:rPr>
              <a:t> </a:t>
            </a:r>
            <a:endParaRPr lang="en-US" sz="2400"/>
          </a:p>
          <a:p>
            <a:pPr marL="0" indent="0" algn="l">
              <a:lnSpc>
                <a:spcPts val="3170"/>
              </a:lnSpc>
              <a:buNone/>
              <a:defRPr/>
            </a:pPr>
            <a:r>
              <a:rPr lang="en-US" sz="2400">
                <a:solidFill>
                  <a:srgbClr val="131212">
                    <a:alpha val="100000"/>
                  </a:srgbClr>
                </a:solidFill>
                <a:latin typeface="Inter Regular"/>
                <a:ea typeface="Inter Regular"/>
                <a:cs typeface="Inter Regular"/>
              </a:rPr>
              <a:t>Java </a:t>
            </a:r>
            <a:endParaRPr lang="en-US" sz="2400"/>
          </a:p>
          <a:p>
            <a:pPr marL="0" indent="0" algn="l">
              <a:lnSpc>
                <a:spcPts val="3170"/>
              </a:lnSpc>
              <a:buNone/>
              <a:defRPr/>
            </a:pPr>
            <a:r>
              <a:rPr lang="en-US" sz="2400">
                <a:solidFill>
                  <a:srgbClr val="131212">
                    <a:alpha val="100000"/>
                  </a:srgbClr>
                </a:solidFill>
                <a:latin typeface="Inter Regular"/>
                <a:ea typeface="Inter Regular"/>
                <a:cs typeface="Inter Regular"/>
              </a:rPr>
              <a:t> </a:t>
            </a:r>
            <a:endParaRPr lang="en-US" sz="2400"/>
          </a:p>
          <a:p>
            <a:pPr marL="0" indent="0" algn="l">
              <a:lnSpc>
                <a:spcPts val="3170"/>
              </a:lnSpc>
              <a:buNone/>
              <a:defRPr/>
            </a:pPr>
            <a:r>
              <a:rPr lang="en-US" sz="2400">
                <a:solidFill>
                  <a:srgbClr val="131212">
                    <a:alpha val="100000"/>
                  </a:srgbClr>
                </a:solidFill>
                <a:latin typeface="Inter Regular"/>
                <a:ea typeface="Inter Regular"/>
                <a:cs typeface="Inter Regular"/>
              </a:rPr>
              <a:t>﻿﻿Spring Boot </a:t>
            </a:r>
            <a:endParaRPr lang="en-US" sz="2400"/>
          </a:p>
          <a:p>
            <a:pPr marL="0" indent="0" algn="l">
              <a:lnSpc>
                <a:spcPts val="3170"/>
              </a:lnSpc>
              <a:buNone/>
              <a:defRPr/>
            </a:pPr>
            <a:r>
              <a:rPr lang="en-US" sz="2400">
                <a:solidFill>
                  <a:srgbClr val="131212">
                    <a:alpha val="100000"/>
                  </a:srgbClr>
                </a:solidFill>
                <a:latin typeface="Inter Regular"/>
                <a:ea typeface="Inter Regular"/>
                <a:cs typeface="Inter Regular"/>
              </a:rPr>
              <a:t> </a:t>
            </a:r>
            <a:endParaRPr lang="en-US" sz="2400"/>
          </a:p>
          <a:p>
            <a:pPr marL="0" indent="0" algn="l">
              <a:lnSpc>
                <a:spcPts val="3170"/>
              </a:lnSpc>
              <a:buNone/>
              <a:defRPr/>
            </a:pPr>
            <a:r>
              <a:rPr lang="en-US" sz="2400">
                <a:solidFill>
                  <a:srgbClr val="131212">
                    <a:alpha val="100000"/>
                  </a:srgbClr>
                </a:solidFill>
                <a:latin typeface="Inter Regular"/>
                <a:ea typeface="Inter Regular"/>
                <a:cs typeface="Inter Regular"/>
              </a:rPr>
              <a:t>﻿﻿PostgreSQL </a:t>
            </a:r>
            <a:endParaRPr lang="en-US" sz="2400"/>
          </a:p>
          <a:p>
            <a:pPr marL="0" indent="0" algn="l">
              <a:lnSpc>
                <a:spcPts val="3170"/>
              </a:lnSpc>
              <a:buNone/>
              <a:defRPr/>
            </a:pPr>
            <a:r>
              <a:rPr lang="en-US" sz="2400">
                <a:solidFill>
                  <a:srgbClr val="131212">
                    <a:alpha val="100000"/>
                  </a:srgbClr>
                </a:solidFill>
                <a:latin typeface="Inter Regular"/>
                <a:ea typeface="Inter Regular"/>
                <a:cs typeface="Inter Regular"/>
              </a:rPr>
              <a:t> </a:t>
            </a:r>
            <a:endParaRPr lang="en-US" sz="2400"/>
          </a:p>
          <a:p>
            <a:pPr marL="0" indent="0" algn="l">
              <a:lnSpc>
                <a:spcPts val="3170"/>
              </a:lnSpc>
              <a:buNone/>
              <a:defRPr/>
            </a:pPr>
            <a:r>
              <a:rPr lang="en-US" sz="2400">
                <a:solidFill>
                  <a:srgbClr val="131212">
                    <a:alpha val="100000"/>
                  </a:srgbClr>
                </a:solidFill>
                <a:latin typeface="Inter Regular"/>
                <a:ea typeface="Inter Regular"/>
                <a:cs typeface="Inter Regular"/>
              </a:rPr>
              <a:t>Kong</a:t>
            </a:r>
            <a:endParaRPr lang="en-US" sz="2400"/>
          </a:p>
          <a:p>
            <a:pPr marL="0" indent="0" algn="l">
              <a:lnSpc>
                <a:spcPts val="3170"/>
              </a:lnSpc>
              <a:buNone/>
              <a:defRPr/>
            </a:pPr>
            <a:r>
              <a:rPr lang="en-US" sz="2400">
                <a:solidFill>
                  <a:srgbClr val="131212">
                    <a:alpha val="100000"/>
                  </a:srgbClr>
                </a:solidFill>
                <a:latin typeface="Inter Regular"/>
                <a:ea typeface="Inter Regular"/>
                <a:cs typeface="Inter Regular"/>
              </a:rPr>
              <a:t> </a:t>
            </a:r>
            <a:endParaRPr lang="en-US" sz="2400"/>
          </a:p>
          <a:p>
            <a:pPr marL="0" indent="0" algn="l">
              <a:lnSpc>
                <a:spcPts val="3170"/>
              </a:lnSpc>
              <a:buNone/>
              <a:defRPr/>
            </a:pPr>
            <a:r>
              <a:rPr lang="en-US" sz="2400">
                <a:solidFill>
                  <a:srgbClr val="131212">
                    <a:alpha val="100000"/>
                  </a:srgbClr>
                </a:solidFill>
                <a:latin typeface="Inter Regular"/>
                <a:ea typeface="Inter Regular"/>
                <a:cs typeface="Inter Regular"/>
              </a:rPr>
              <a:t>﻿﻿Keycloak  </a:t>
            </a:r>
            <a:endParaRPr lang="en-US" sz="2400"/>
          </a:p>
        </p:txBody>
      </p:sp>
      <p:sp>
        <p:nvSpPr>
          <p:cNvPr id="7" name="Text 5"/>
          <p:cNvSpPr/>
          <p:nvPr/>
        </p:nvSpPr>
        <p:spPr bwMode="auto">
          <a:xfrm>
            <a:off x="6426200" y="3302000"/>
            <a:ext cx="4203700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756"/>
              </a:lnSpc>
              <a:buNone/>
              <a:defRPr/>
            </a:pPr>
            <a:r>
              <a:rPr lang="en-US" sz="3600">
                <a:solidFill>
                  <a:srgbClr val="131212">
                    <a:alpha val="100000"/>
                  </a:srgbClr>
                </a:solidFill>
                <a:latin typeface="Inter Medium"/>
                <a:ea typeface="Inter Medium"/>
                <a:cs typeface="Inter Medium"/>
              </a:rPr>
              <a:t>Клиентская часть</a:t>
            </a:r>
            <a:endParaRPr lang="en-US" sz="3600"/>
          </a:p>
        </p:txBody>
      </p:sp>
      <p:sp>
        <p:nvSpPr>
          <p:cNvPr id="8" name="Text 6"/>
          <p:cNvSpPr/>
          <p:nvPr/>
        </p:nvSpPr>
        <p:spPr bwMode="auto">
          <a:xfrm>
            <a:off x="6426200" y="4000500"/>
            <a:ext cx="6883400" cy="3644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70"/>
              </a:lnSpc>
              <a:buNone/>
              <a:defRPr/>
            </a:pPr>
            <a:r>
              <a:rPr lang="en-US" sz="2400">
                <a:solidFill>
                  <a:srgbClr val="131212">
                    <a:alpha val="100000"/>
                  </a:srgbClr>
                </a:solidFill>
                <a:latin typeface="Inter Regular"/>
                <a:ea typeface="Inter Regular"/>
                <a:cs typeface="Inter Regular"/>
              </a:rPr>
              <a:t> </a:t>
            </a:r>
            <a:endParaRPr lang="en-US" sz="2400"/>
          </a:p>
          <a:p>
            <a:pPr marL="0" indent="0" algn="l">
              <a:lnSpc>
                <a:spcPts val="3170"/>
              </a:lnSpc>
              <a:buNone/>
              <a:defRPr/>
            </a:pPr>
            <a:r>
              <a:rPr lang="en-US" sz="2400">
                <a:solidFill>
                  <a:srgbClr val="131212">
                    <a:alpha val="100000"/>
                  </a:srgbClr>
                </a:solidFill>
                <a:latin typeface="Inter Regular"/>
                <a:ea typeface="Inter Regular"/>
                <a:cs typeface="Inter Regular"/>
              </a:rPr>
              <a:t>Dart </a:t>
            </a:r>
            <a:endParaRPr lang="en-US" sz="2400"/>
          </a:p>
          <a:p>
            <a:pPr marL="0" indent="0" algn="l">
              <a:lnSpc>
                <a:spcPts val="3170"/>
              </a:lnSpc>
              <a:buNone/>
              <a:defRPr/>
            </a:pPr>
            <a:r>
              <a:rPr lang="en-US" sz="2400">
                <a:solidFill>
                  <a:srgbClr val="131212">
                    <a:alpha val="100000"/>
                  </a:srgbClr>
                </a:solidFill>
                <a:latin typeface="Inter Regular"/>
                <a:ea typeface="Inter Regular"/>
                <a:cs typeface="Inter Regular"/>
              </a:rPr>
              <a:t> </a:t>
            </a:r>
            <a:endParaRPr lang="en-US" sz="2400"/>
          </a:p>
          <a:p>
            <a:pPr marL="0" indent="0" algn="l">
              <a:lnSpc>
                <a:spcPts val="3170"/>
              </a:lnSpc>
              <a:buNone/>
              <a:defRPr/>
            </a:pPr>
            <a:r>
              <a:rPr lang="en-US" sz="2400">
                <a:solidFill>
                  <a:srgbClr val="131212">
                    <a:alpha val="100000"/>
                  </a:srgbClr>
                </a:solidFill>
                <a:latin typeface="Inter Regular"/>
                <a:ea typeface="Inter Regular"/>
                <a:cs typeface="Inter Regular"/>
              </a:rPr>
              <a:t>Flutter SDK</a:t>
            </a:r>
            <a:endParaRPr lang="en-US" sz="2400"/>
          </a:p>
        </p:txBody>
      </p:sp>
      <p:sp>
        <p:nvSpPr>
          <p:cNvPr id="9" name="Text 7"/>
          <p:cNvSpPr/>
          <p:nvPr/>
        </p:nvSpPr>
        <p:spPr bwMode="auto">
          <a:xfrm>
            <a:off x="1778000" y="1016000"/>
            <a:ext cx="5783605" cy="5512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  <a:defRPr/>
            </a:pPr>
            <a:r>
              <a:rPr lang="en-US" sz="3400">
                <a:solidFill>
                  <a:srgbClr val="C4C4C4">
                    <a:alpha val="100000"/>
                  </a:srgbClr>
                </a:solidFill>
                <a:latin typeface="Inter Medium"/>
                <a:ea typeface="Inter Medium"/>
                <a:cs typeface="Inter Medium"/>
              </a:rPr>
              <a:t>Технологии и инновации</a:t>
            </a:r>
            <a:endParaRPr lang="en-US" sz="3400"/>
          </a:p>
        </p:txBody>
      </p:sp>
      <p:pic>
        <p:nvPicPr>
          <p:cNvPr id="10" name="Image 0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 bwMode="auto">
          <a:xfrm>
            <a:off x="16814800" y="9453128"/>
            <a:ext cx="659247" cy="656862"/>
          </a:xfrm>
          <a:prstGeom prst="rect">
            <a:avLst/>
          </a:prstGeom>
        </p:spPr>
      </p:pic>
      <p:pic>
        <p:nvPicPr>
          <p:cNvPr id="11" name="Image 1" descr=" 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6814800" y="9453128"/>
            <a:ext cx="659244" cy="6568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Slide 6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 bwMode="auto">
          <a:xfrm>
            <a:off x="0" y="9317472"/>
            <a:ext cx="18288808" cy="977430"/>
          </a:xfrm>
          <a:prstGeom prst="rect">
            <a:avLst/>
          </a:prstGeom>
          <a:solidFill>
            <a:srgbClr val="2E2E2E">
              <a:alpha val="100000"/>
            </a:srgbClr>
          </a:solidFill>
          <a:ln/>
        </p:spPr>
      </p:sp>
      <p:sp>
        <p:nvSpPr>
          <p:cNvPr id="3" name="Text 1"/>
          <p:cNvSpPr/>
          <p:nvPr/>
        </p:nvSpPr>
        <p:spPr bwMode="auto">
          <a:xfrm>
            <a:off x="868834" y="9404350"/>
            <a:ext cx="4481083" cy="9123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414"/>
              </a:lnSpc>
              <a:buNone/>
              <a:defRPr/>
            </a:pPr>
            <a:r>
              <a:rPr lang="en-US" sz="2050">
                <a:solidFill>
                  <a:srgbClr val="F9F8F8">
                    <a:alpha val="100000"/>
                  </a:srgbClr>
                </a:solidFill>
                <a:latin typeface="Inter Semi Bold"/>
                <a:ea typeface="Inter Semi Bold"/>
                <a:cs typeface="Inter Semi Bold"/>
              </a:rPr>
              <a:t>05/ Конкурентное преимущество</a:t>
            </a:r>
            <a:endParaRPr lang="en-US" sz="2050"/>
          </a:p>
        </p:txBody>
      </p:sp>
      <p:sp>
        <p:nvSpPr>
          <p:cNvPr id="4" name="Text 2"/>
          <p:cNvSpPr/>
          <p:nvPr/>
        </p:nvSpPr>
        <p:spPr bwMode="auto">
          <a:xfrm>
            <a:off x="1778000" y="914400"/>
            <a:ext cx="13126528" cy="26030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326"/>
              </a:lnSpc>
              <a:buNone/>
              <a:defRPr/>
            </a:pPr>
            <a:r>
              <a:rPr lang="en-US" sz="4800">
                <a:solidFill>
                  <a:srgbClr val="131212">
                    <a:alpha val="100000"/>
                  </a:srgbClr>
                </a:solidFill>
                <a:latin typeface="Inter Medium"/>
                <a:ea typeface="Inter Medium"/>
                <a:cs typeface="Inter Medium"/>
              </a:rPr>
              <a:t>Конкурентное </a:t>
            </a:r>
            <a:endParaRPr lang="en-US" sz="4800"/>
          </a:p>
          <a:p>
            <a:pPr marL="0" indent="0" algn="l">
              <a:lnSpc>
                <a:spcPts val="6326"/>
              </a:lnSpc>
              <a:buNone/>
              <a:defRPr/>
            </a:pPr>
            <a:r>
              <a:rPr lang="en-US" sz="4800">
                <a:solidFill>
                  <a:srgbClr val="131212">
                    <a:alpha val="100000"/>
                  </a:srgbClr>
                </a:solidFill>
                <a:latin typeface="Inter Medium"/>
                <a:ea typeface="Inter Medium"/>
                <a:cs typeface="Inter Medium"/>
              </a:rPr>
              <a:t>преимущество</a:t>
            </a:r>
            <a:endParaRPr lang="en-US" sz="4800"/>
          </a:p>
        </p:txBody>
      </p:sp>
      <p:sp>
        <p:nvSpPr>
          <p:cNvPr id="5" name="Text 3"/>
          <p:cNvSpPr/>
          <p:nvPr/>
        </p:nvSpPr>
        <p:spPr bwMode="auto">
          <a:xfrm>
            <a:off x="1778000" y="3314700"/>
            <a:ext cx="14014985" cy="22420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971"/>
              </a:lnSpc>
              <a:buNone/>
              <a:defRPr/>
            </a:pPr>
            <a:r>
              <a:rPr lang="en-US" sz="3750">
                <a:solidFill>
                  <a:srgbClr val="131212">
                    <a:alpha val="100000"/>
                  </a:srgbClr>
                </a:solidFill>
                <a:latin typeface="Inter Medium"/>
                <a:ea typeface="Inter Medium"/>
                <a:cs typeface="Inter Medium"/>
              </a:rPr>
              <a:t>В отличии от существующих решений</a:t>
            </a:r>
            <a:r>
              <a:rPr lang="en-US" sz="3750" spc="-38">
                <a:solidFill>
                  <a:srgbClr val="131212">
                    <a:alpha val="100000"/>
                  </a:srgbClr>
                </a:solidFill>
                <a:latin typeface="Inter Medium"/>
                <a:ea typeface="Inter Medium"/>
                <a:cs typeface="Inter Medium"/>
              </a:rPr>
              <a:t>, приложение RenTool позволяет арендовать инструмент за минимальное количество операций </a:t>
            </a:r>
            <a:endParaRPr lang="en-US" sz="3750"/>
          </a:p>
          <a:p>
            <a:pPr marL="0" indent="0" algn="l">
              <a:lnSpc>
                <a:spcPts val="4971"/>
              </a:lnSpc>
              <a:buNone/>
              <a:defRPr/>
            </a:pPr>
            <a:r>
              <a:rPr lang="en-US" sz="3750">
                <a:solidFill>
                  <a:srgbClr val="131212">
                    <a:alpha val="100000"/>
                  </a:srgbClr>
                </a:solidFill>
                <a:latin typeface="Inter Medium"/>
                <a:ea typeface="Inter Medium"/>
                <a:cs typeface="Inter Medium"/>
              </a:rPr>
              <a:t> </a:t>
            </a:r>
            <a:endParaRPr lang="en-US" sz="3750"/>
          </a:p>
          <a:p>
            <a:pPr marL="0" indent="0" algn="l">
              <a:lnSpc>
                <a:spcPts val="4971"/>
              </a:lnSpc>
              <a:buNone/>
              <a:defRPr/>
            </a:pPr>
            <a:r>
              <a:rPr lang="en-US" sz="3750">
                <a:solidFill>
                  <a:srgbClr val="131212">
                    <a:alpha val="100000"/>
                  </a:srgbClr>
                </a:solidFill>
                <a:latin typeface="Inter Medium"/>
                <a:ea typeface="Inter Medium"/>
                <a:cs typeface="Inter Medium"/>
              </a:rPr>
              <a:t> </a:t>
            </a:r>
            <a:endParaRPr lang="en-US" sz="3750"/>
          </a:p>
        </p:txBody>
      </p:sp>
      <p:pic>
        <p:nvPicPr>
          <p:cNvPr id="6" name="Image 0" descr=" 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6814750" y="9461500"/>
            <a:ext cx="659247" cy="656862"/>
          </a:xfrm>
          <a:prstGeom prst="rect">
            <a:avLst/>
          </a:prstGeom>
        </p:spPr>
      </p:pic>
      <p:pic>
        <p:nvPicPr>
          <p:cNvPr id="7" name="Image 1" descr=" 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6814750" y="9461500"/>
            <a:ext cx="659244" cy="6568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Slide 7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 bwMode="auto">
          <a:xfrm>
            <a:off x="868797" y="1129472"/>
            <a:ext cx="6599965" cy="8087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  <a:defRPr/>
            </a:pPr>
            <a:r>
              <a:rPr lang="en-US" sz="4100">
                <a:solidFill>
                  <a:srgbClr val="131212">
                    <a:alpha val="100000"/>
                  </a:srgbClr>
                </a:solidFill>
                <a:latin typeface="Inter Medium"/>
                <a:ea typeface="Inter Medium"/>
                <a:cs typeface="Inter Medium"/>
              </a:rPr>
              <a:t>Демонстрация продукта</a:t>
            </a:r>
            <a:endParaRPr lang="en-US" sz="4100"/>
          </a:p>
        </p:txBody>
      </p:sp>
      <p:pic>
        <p:nvPicPr>
          <p:cNvPr id="3" name="Image 0" descr=" 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372483" y="2201273"/>
            <a:ext cx="3585890" cy="6767826"/>
          </a:xfrm>
          <a:prstGeom prst="rect">
            <a:avLst/>
          </a:prstGeom>
        </p:spPr>
      </p:pic>
      <p:pic>
        <p:nvPicPr>
          <p:cNvPr id="4" name="Image 1" descr=" 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7378736" y="2201273"/>
            <a:ext cx="3585890" cy="6767826"/>
          </a:xfrm>
          <a:prstGeom prst="rect">
            <a:avLst/>
          </a:prstGeom>
        </p:spPr>
      </p:pic>
      <p:pic>
        <p:nvPicPr>
          <p:cNvPr id="5" name="Image 2" descr=" 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1384991" y="2201273"/>
            <a:ext cx="3585890" cy="6767826"/>
          </a:xfrm>
          <a:prstGeom prst="rect">
            <a:avLst/>
          </a:prstGeom>
        </p:spPr>
      </p:pic>
      <p:sp>
        <p:nvSpPr>
          <p:cNvPr id="6" name="Shape 1"/>
          <p:cNvSpPr/>
          <p:nvPr/>
        </p:nvSpPr>
        <p:spPr bwMode="auto">
          <a:xfrm>
            <a:off x="0" y="9309100"/>
            <a:ext cx="18288808" cy="977430"/>
          </a:xfrm>
          <a:prstGeom prst="rect">
            <a:avLst/>
          </a:prstGeom>
          <a:solidFill>
            <a:srgbClr val="2E2E2E">
              <a:alpha val="100000"/>
            </a:srgbClr>
          </a:solidFill>
          <a:ln/>
        </p:spPr>
      </p:sp>
      <p:sp>
        <p:nvSpPr>
          <p:cNvPr id="7" name="Text 2"/>
          <p:cNvSpPr/>
          <p:nvPr/>
        </p:nvSpPr>
        <p:spPr bwMode="auto">
          <a:xfrm>
            <a:off x="868834" y="9395978"/>
            <a:ext cx="3846083" cy="9123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414"/>
              </a:lnSpc>
              <a:buNone/>
              <a:defRPr/>
            </a:pPr>
            <a:r>
              <a:rPr lang="en-US" sz="2050">
                <a:solidFill>
                  <a:srgbClr val="F9F8F8">
                    <a:alpha val="100000"/>
                  </a:srgbClr>
                </a:solidFill>
                <a:latin typeface="Inter Semi Bold"/>
                <a:ea typeface="Inter Semi Bold"/>
                <a:cs typeface="Inter Semi Bold"/>
              </a:rPr>
              <a:t>06/ Демонстрация продукта</a:t>
            </a:r>
            <a:endParaRPr lang="en-US" sz="2050"/>
          </a:p>
        </p:txBody>
      </p:sp>
      <p:pic>
        <p:nvPicPr>
          <p:cNvPr id="8" name="Image 3" descr=" 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/>
        </p:blipFill>
        <p:spPr bwMode="auto">
          <a:xfrm>
            <a:off x="16814750" y="9453128"/>
            <a:ext cx="659247" cy="656862"/>
          </a:xfrm>
          <a:prstGeom prst="rect">
            <a:avLst/>
          </a:prstGeom>
        </p:spPr>
      </p:pic>
      <p:pic>
        <p:nvPicPr>
          <p:cNvPr id="9" name="Image 4" descr=" 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>
            <a:off x="16814750" y="9453128"/>
            <a:ext cx="659244" cy="6568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Slide 8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 bwMode="auto">
          <a:xfrm>
            <a:off x="0" y="9317472"/>
            <a:ext cx="18288808" cy="977430"/>
          </a:xfrm>
          <a:prstGeom prst="rect">
            <a:avLst/>
          </a:prstGeom>
          <a:solidFill>
            <a:srgbClr val="2E2E2E">
              <a:alpha val="100000"/>
            </a:srgbClr>
          </a:solidFill>
          <a:ln/>
        </p:spPr>
      </p:sp>
      <p:sp>
        <p:nvSpPr>
          <p:cNvPr id="3" name="Text 1"/>
          <p:cNvSpPr/>
          <p:nvPr/>
        </p:nvSpPr>
        <p:spPr bwMode="auto">
          <a:xfrm>
            <a:off x="868834" y="9404350"/>
            <a:ext cx="2550683" cy="9123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414"/>
              </a:lnSpc>
              <a:buNone/>
              <a:defRPr/>
            </a:pPr>
            <a:r>
              <a:rPr lang="en-US" sz="2050">
                <a:solidFill>
                  <a:srgbClr val="F9F8F8">
                    <a:alpha val="100000"/>
                  </a:srgbClr>
                </a:solidFill>
                <a:latin typeface="Inter Semi Bold"/>
                <a:ea typeface="Inter Semi Bold"/>
                <a:cs typeface="Inter Semi Bold"/>
              </a:rPr>
              <a:t>07/ Бизнес модель</a:t>
            </a:r>
            <a:endParaRPr lang="en-US" sz="2050"/>
          </a:p>
        </p:txBody>
      </p:sp>
      <p:sp>
        <p:nvSpPr>
          <p:cNvPr id="4" name="Text 2"/>
          <p:cNvSpPr/>
          <p:nvPr/>
        </p:nvSpPr>
        <p:spPr bwMode="auto">
          <a:xfrm>
            <a:off x="1778000" y="2036862"/>
            <a:ext cx="13126528" cy="51984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326"/>
              </a:lnSpc>
              <a:buNone/>
              <a:defRPr/>
            </a:pPr>
            <a:r>
              <a:rPr lang="en-US" sz="4800">
                <a:solidFill>
                  <a:srgbClr val="131212">
                    <a:alpha val="100000"/>
                  </a:srgbClr>
                </a:solidFill>
                <a:latin typeface="Inter Medium"/>
                <a:ea typeface="Inter Medium"/>
                <a:cs typeface="Inter Medium"/>
              </a:rPr>
              <a:t>Бизнес модель </a:t>
            </a:r>
            <a:endParaRPr lang="en-US" sz="4800"/>
          </a:p>
          <a:p>
            <a:pPr marL="0" indent="0" algn="l">
              <a:lnSpc>
                <a:spcPts val="6326"/>
              </a:lnSpc>
              <a:buNone/>
              <a:defRPr/>
            </a:pPr>
            <a:r>
              <a:rPr lang="en-US" sz="4800">
                <a:solidFill>
                  <a:srgbClr val="131212">
                    <a:alpha val="100000"/>
                  </a:srgbClr>
                </a:solidFill>
                <a:latin typeface="Inter Medium"/>
                <a:ea typeface="Inter Medium"/>
                <a:cs typeface="Inter Medium"/>
              </a:rPr>
              <a:t>проекта</a:t>
            </a:r>
            <a:endParaRPr lang="en-US" sz="4800"/>
          </a:p>
        </p:txBody>
      </p:sp>
      <p:sp>
        <p:nvSpPr>
          <p:cNvPr id="5" name="Text 3"/>
          <p:cNvSpPr/>
          <p:nvPr/>
        </p:nvSpPr>
        <p:spPr bwMode="auto">
          <a:xfrm>
            <a:off x="1778000" y="1016000"/>
            <a:ext cx="3408705" cy="6655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  <a:defRPr/>
            </a:pPr>
            <a:r>
              <a:rPr lang="en-US" sz="3400">
                <a:solidFill>
                  <a:srgbClr val="C4C4C4">
                    <a:alpha val="100000"/>
                  </a:srgbClr>
                </a:solidFill>
                <a:latin typeface="Inter Medium"/>
                <a:ea typeface="Inter Medium"/>
                <a:cs typeface="Inter Medium"/>
              </a:rPr>
              <a:t>Бизнес модель</a:t>
            </a:r>
            <a:endParaRPr lang="en-US" sz="3400"/>
          </a:p>
        </p:txBody>
      </p:sp>
      <p:sp>
        <p:nvSpPr>
          <p:cNvPr id="6" name="Text 4"/>
          <p:cNvSpPr/>
          <p:nvPr/>
        </p:nvSpPr>
        <p:spPr bwMode="auto">
          <a:xfrm>
            <a:off x="1778000" y="4279900"/>
            <a:ext cx="14014985" cy="26865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971"/>
              </a:lnSpc>
              <a:buNone/>
              <a:defRPr/>
            </a:pPr>
            <a:r>
              <a:rPr lang="en-US" sz="3750">
                <a:solidFill>
                  <a:srgbClr val="131212">
                    <a:alpha val="100000"/>
                  </a:srgbClr>
                </a:solidFill>
                <a:latin typeface="Inter Medium"/>
                <a:ea typeface="Inter Medium"/>
                <a:cs typeface="Inter Medium"/>
              </a:rPr>
              <a:t>Планируется зарабатывать на проекте </a:t>
            </a:r>
            <a:endParaRPr lang="en-US" sz="3750"/>
          </a:p>
          <a:p>
            <a:pPr marL="0" indent="0" algn="l">
              <a:lnSpc>
                <a:spcPts val="4971"/>
              </a:lnSpc>
              <a:buNone/>
              <a:defRPr/>
            </a:pPr>
            <a:r>
              <a:rPr lang="en-US" sz="3750">
                <a:solidFill>
                  <a:srgbClr val="131212">
                    <a:alpha val="100000"/>
                  </a:srgbClr>
                </a:solidFill>
                <a:latin typeface="Inter Medium"/>
                <a:ea typeface="Inter Medium"/>
                <a:cs typeface="Inter Medium"/>
              </a:rPr>
              <a:t>через контекстную рекламу услуг </a:t>
            </a:r>
            <a:endParaRPr lang="en-US" sz="3750"/>
          </a:p>
          <a:p>
            <a:pPr marL="0" indent="0" algn="l">
              <a:lnSpc>
                <a:spcPts val="4971"/>
              </a:lnSpc>
              <a:buNone/>
              <a:defRPr/>
            </a:pPr>
            <a:r>
              <a:rPr lang="en-US" sz="3750">
                <a:solidFill>
                  <a:srgbClr val="131212">
                    <a:alpha val="100000"/>
                  </a:srgbClr>
                </a:solidFill>
                <a:latin typeface="Inter Medium"/>
                <a:ea typeface="Inter Medium"/>
                <a:cs typeface="Inter Medium"/>
              </a:rPr>
              <a:t>профессиональных мастеров </a:t>
            </a:r>
            <a:endParaRPr lang="en-US" sz="3750"/>
          </a:p>
          <a:p>
            <a:pPr marL="0" indent="0" algn="l">
              <a:lnSpc>
                <a:spcPts val="4971"/>
              </a:lnSpc>
              <a:buNone/>
              <a:defRPr/>
            </a:pPr>
            <a:r>
              <a:rPr lang="en-US" sz="3750">
                <a:solidFill>
                  <a:srgbClr val="131212">
                    <a:alpha val="100000"/>
                  </a:srgbClr>
                </a:solidFill>
                <a:latin typeface="Inter Medium"/>
                <a:ea typeface="Inter Medium"/>
                <a:cs typeface="Inter Medium"/>
              </a:rPr>
              <a:t> </a:t>
            </a:r>
            <a:endParaRPr lang="en-US" sz="3750"/>
          </a:p>
          <a:p>
            <a:pPr marL="0" indent="0" algn="l">
              <a:lnSpc>
                <a:spcPts val="4971"/>
              </a:lnSpc>
              <a:buNone/>
              <a:defRPr/>
            </a:pPr>
            <a:r>
              <a:rPr lang="en-US" sz="3750">
                <a:solidFill>
                  <a:srgbClr val="131212">
                    <a:alpha val="100000"/>
                  </a:srgbClr>
                </a:solidFill>
                <a:latin typeface="Inter Medium"/>
                <a:ea typeface="Inter Medium"/>
                <a:cs typeface="Inter Medium"/>
              </a:rPr>
              <a:t> </a:t>
            </a:r>
            <a:endParaRPr lang="en-US" sz="3750"/>
          </a:p>
        </p:txBody>
      </p:sp>
      <p:pic>
        <p:nvPicPr>
          <p:cNvPr id="7" name="Image 0" descr=" 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6814750" y="9461500"/>
            <a:ext cx="659247" cy="656862"/>
          </a:xfrm>
          <a:prstGeom prst="rect">
            <a:avLst/>
          </a:prstGeom>
        </p:spPr>
      </p:pic>
      <p:pic>
        <p:nvPicPr>
          <p:cNvPr id="8" name="Image 1" descr=" 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6814750" y="9461500"/>
            <a:ext cx="659244" cy="6568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Slide 9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 bwMode="auto">
          <a:xfrm>
            <a:off x="0" y="9317472"/>
            <a:ext cx="18288808" cy="977430"/>
          </a:xfrm>
          <a:prstGeom prst="rect">
            <a:avLst/>
          </a:prstGeom>
          <a:solidFill>
            <a:srgbClr val="2E2E2E">
              <a:alpha val="100000"/>
            </a:srgbClr>
          </a:solidFill>
          <a:ln/>
        </p:spPr>
      </p:sp>
      <p:sp>
        <p:nvSpPr>
          <p:cNvPr id="3" name="Text 1"/>
          <p:cNvSpPr/>
          <p:nvPr/>
        </p:nvSpPr>
        <p:spPr bwMode="auto">
          <a:xfrm>
            <a:off x="868834" y="9404350"/>
            <a:ext cx="2512583" cy="9123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414"/>
              </a:lnSpc>
              <a:buNone/>
              <a:defRPr/>
            </a:pPr>
            <a:r>
              <a:rPr lang="en-US" sz="2050">
                <a:solidFill>
                  <a:srgbClr val="F9F8F8">
                    <a:alpha val="100000"/>
                  </a:srgbClr>
                </a:solidFill>
                <a:latin typeface="Inter Semi Bold"/>
                <a:ea typeface="Inter Semi Bold"/>
                <a:cs typeface="Inter Semi Bold"/>
              </a:rPr>
              <a:t>08/ План развития</a:t>
            </a:r>
            <a:endParaRPr lang="en-US" sz="2050"/>
          </a:p>
        </p:txBody>
      </p:sp>
      <p:sp>
        <p:nvSpPr>
          <p:cNvPr id="4" name="Text 2"/>
          <p:cNvSpPr/>
          <p:nvPr/>
        </p:nvSpPr>
        <p:spPr bwMode="auto">
          <a:xfrm>
            <a:off x="1778000" y="2032000"/>
            <a:ext cx="10515126" cy="10028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326"/>
              </a:lnSpc>
              <a:buNone/>
              <a:defRPr/>
            </a:pPr>
            <a:r>
              <a:rPr lang="en-US" sz="4800">
                <a:solidFill>
                  <a:srgbClr val="131212">
                    <a:alpha val="100000"/>
                  </a:srgbClr>
                </a:solidFill>
                <a:latin typeface="Inter Medium"/>
                <a:ea typeface="Inter Medium"/>
                <a:cs typeface="Inter Medium"/>
              </a:rPr>
              <a:t>Цели проекта и этапы разработки</a:t>
            </a:r>
            <a:endParaRPr lang="en-US" sz="4800"/>
          </a:p>
        </p:txBody>
      </p:sp>
      <p:sp>
        <p:nvSpPr>
          <p:cNvPr id="5" name="Text 3"/>
          <p:cNvSpPr/>
          <p:nvPr/>
        </p:nvSpPr>
        <p:spPr bwMode="auto">
          <a:xfrm>
            <a:off x="1778000" y="3302000"/>
            <a:ext cx="3733800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756"/>
              </a:lnSpc>
              <a:buNone/>
              <a:defRPr/>
            </a:pPr>
            <a:r>
              <a:rPr lang="en-US" sz="3600">
                <a:solidFill>
                  <a:srgbClr val="131212">
                    <a:alpha val="100000"/>
                  </a:srgbClr>
                </a:solidFill>
                <a:latin typeface="Inter Medium"/>
                <a:ea typeface="Inter Medium"/>
                <a:cs typeface="Inter Medium"/>
              </a:rPr>
              <a:t>Краткосрочный</a:t>
            </a:r>
            <a:endParaRPr lang="en-US" sz="3600"/>
          </a:p>
        </p:txBody>
      </p:sp>
      <p:sp>
        <p:nvSpPr>
          <p:cNvPr id="6" name="Text 4"/>
          <p:cNvSpPr/>
          <p:nvPr/>
        </p:nvSpPr>
        <p:spPr bwMode="auto">
          <a:xfrm>
            <a:off x="1778000" y="4000500"/>
            <a:ext cx="4572000" cy="3530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70"/>
              </a:lnSpc>
              <a:buNone/>
              <a:defRPr/>
            </a:pPr>
            <a:r>
              <a:rPr lang="en-US" sz="2400">
                <a:solidFill>
                  <a:srgbClr val="131212">
                    <a:alpha val="100000"/>
                  </a:srgbClr>
                </a:solidFill>
                <a:latin typeface="Inter Regular"/>
                <a:ea typeface="Inter Regular"/>
                <a:cs typeface="Inter Regular"/>
              </a:rPr>
              <a:t> </a:t>
            </a:r>
            <a:endParaRPr lang="en-US" sz="2400"/>
          </a:p>
          <a:p>
            <a:pPr marL="0" indent="0" algn="l">
              <a:lnSpc>
                <a:spcPts val="3170"/>
              </a:lnSpc>
              <a:buNone/>
              <a:defRPr/>
            </a:pPr>
            <a:r>
              <a:rPr lang="en-US" sz="2400">
                <a:solidFill>
                  <a:srgbClr val="131212">
                    <a:alpha val="100000"/>
                  </a:srgbClr>
                </a:solidFill>
                <a:latin typeface="Inter Regular"/>
                <a:ea typeface="Inter Regular"/>
                <a:cs typeface="Inter Regular"/>
              </a:rPr>
              <a:t>Запуск MVP </a:t>
            </a:r>
            <a:endParaRPr lang="en-US" sz="2400"/>
          </a:p>
          <a:p>
            <a:pPr marL="0" indent="0" algn="l">
              <a:lnSpc>
                <a:spcPts val="3170"/>
              </a:lnSpc>
              <a:buNone/>
              <a:defRPr/>
            </a:pPr>
            <a:r>
              <a:rPr lang="en-US" sz="2400">
                <a:solidFill>
                  <a:srgbClr val="131212">
                    <a:alpha val="100000"/>
                  </a:srgbClr>
                </a:solidFill>
                <a:latin typeface="Inter Regular"/>
                <a:ea typeface="Inter Regular"/>
                <a:cs typeface="Inter Regular"/>
              </a:rPr>
              <a:t> </a:t>
            </a:r>
            <a:endParaRPr lang="en-US" sz="2400"/>
          </a:p>
          <a:p>
            <a:pPr marL="0" indent="0" algn="l">
              <a:lnSpc>
                <a:spcPts val="3170"/>
              </a:lnSpc>
              <a:buNone/>
              <a:defRPr/>
            </a:pPr>
            <a:r>
              <a:rPr lang="en-US" sz="2400">
                <a:solidFill>
                  <a:srgbClr val="131212">
                    <a:alpha val="100000"/>
                  </a:srgbClr>
                </a:solidFill>
                <a:latin typeface="Inter Regular"/>
                <a:ea typeface="Inter Regular"/>
                <a:cs typeface="Inter Regular"/>
              </a:rPr>
              <a:t>Сбор обратной связи о функциональности </a:t>
            </a:r>
            <a:endParaRPr lang="en-US" sz="2400"/>
          </a:p>
        </p:txBody>
      </p:sp>
      <p:sp>
        <p:nvSpPr>
          <p:cNvPr id="7" name="Text 5"/>
          <p:cNvSpPr/>
          <p:nvPr/>
        </p:nvSpPr>
        <p:spPr bwMode="auto">
          <a:xfrm>
            <a:off x="6426200" y="3302000"/>
            <a:ext cx="3505199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756"/>
              </a:lnSpc>
              <a:buNone/>
              <a:defRPr/>
            </a:pPr>
            <a:r>
              <a:rPr lang="en-US" sz="3600">
                <a:solidFill>
                  <a:srgbClr val="131212">
                    <a:alpha val="100000"/>
                  </a:srgbClr>
                </a:solidFill>
                <a:latin typeface="Inter Medium"/>
                <a:ea typeface="Inter Medium"/>
                <a:cs typeface="Inter Medium"/>
              </a:rPr>
              <a:t>Долгосрочный</a:t>
            </a:r>
            <a:endParaRPr lang="en-US" sz="3600"/>
          </a:p>
        </p:txBody>
      </p:sp>
      <p:sp>
        <p:nvSpPr>
          <p:cNvPr id="8" name="Text 6"/>
          <p:cNvSpPr/>
          <p:nvPr/>
        </p:nvSpPr>
        <p:spPr bwMode="auto">
          <a:xfrm>
            <a:off x="6426200" y="4000500"/>
            <a:ext cx="6883400" cy="3644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70"/>
              </a:lnSpc>
              <a:buNone/>
              <a:defRPr/>
            </a:pPr>
            <a:r>
              <a:rPr lang="en-US" sz="2400">
                <a:solidFill>
                  <a:srgbClr val="131212">
                    <a:alpha val="100000"/>
                  </a:srgbClr>
                </a:solidFill>
                <a:latin typeface="Inter Regular"/>
                <a:ea typeface="Inter Regular"/>
                <a:cs typeface="Inter Regular"/>
              </a:rPr>
              <a:t> </a:t>
            </a:r>
            <a:endParaRPr lang="en-US" sz="2400"/>
          </a:p>
          <a:p>
            <a:pPr marL="0" indent="0" algn="l">
              <a:lnSpc>
                <a:spcPts val="3170"/>
              </a:lnSpc>
              <a:buNone/>
              <a:defRPr/>
            </a:pPr>
            <a:r>
              <a:rPr lang="en-US" sz="2400">
                <a:solidFill>
                  <a:srgbClr val="131212">
                    <a:alpha val="100000"/>
                  </a:srgbClr>
                </a:solidFill>
                <a:latin typeface="Inter Regular"/>
                <a:ea typeface="Inter Regular"/>
                <a:cs typeface="Inter Regular"/>
              </a:rPr>
              <a:t>Введение</a:t>
            </a:r>
            <a:r>
              <a:rPr lang="en-US" sz="2400">
                <a:solidFill>
                  <a:srgbClr val="131212">
                    <a:alpha val="100000"/>
                  </a:srgbClr>
                </a:solidFill>
                <a:latin typeface="Inter Regular"/>
                <a:ea typeface="Inter Regular"/>
                <a:cs typeface="Inter Regular"/>
              </a:rPr>
              <a:t> рейтинговой системы</a:t>
            </a:r>
            <a:endParaRPr lang="en-US" sz="2400"/>
          </a:p>
          <a:p>
            <a:pPr marL="0" indent="0" algn="l">
              <a:lnSpc>
                <a:spcPts val="3170"/>
              </a:lnSpc>
              <a:buNone/>
              <a:defRPr/>
            </a:pPr>
            <a:r>
              <a:rPr lang="en-US" sz="2400">
                <a:solidFill>
                  <a:srgbClr val="131212">
                    <a:alpha val="100000"/>
                  </a:srgbClr>
                </a:solidFill>
                <a:latin typeface="Inter Regular"/>
                <a:ea typeface="Inter Regular"/>
                <a:cs typeface="Inter Regular"/>
              </a:rPr>
              <a:t> </a:t>
            </a:r>
            <a:endParaRPr lang="en-US" sz="2400"/>
          </a:p>
          <a:p>
            <a:pPr marL="0" indent="0" algn="l">
              <a:lnSpc>
                <a:spcPts val="3170"/>
              </a:lnSpc>
              <a:buNone/>
              <a:defRPr/>
            </a:pPr>
            <a:r>
              <a:rPr lang="en-US" sz="2400">
                <a:solidFill>
                  <a:srgbClr val="131212">
                    <a:alpha val="100000"/>
                  </a:srgbClr>
                </a:solidFill>
                <a:latin typeface="Inter Regular"/>
                <a:ea typeface="Inter Regular"/>
                <a:cs typeface="Inter Regular"/>
              </a:rPr>
              <a:t>Отчеты о состоянии оборудования</a:t>
            </a:r>
            <a:endParaRPr lang="en-US" sz="2400"/>
          </a:p>
        </p:txBody>
      </p:sp>
      <p:sp>
        <p:nvSpPr>
          <p:cNvPr id="9" name="Text 7"/>
          <p:cNvSpPr/>
          <p:nvPr/>
        </p:nvSpPr>
        <p:spPr bwMode="auto">
          <a:xfrm>
            <a:off x="1778000" y="1016000"/>
            <a:ext cx="4619264" cy="5574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  <a:defRPr/>
            </a:pPr>
            <a:r>
              <a:rPr lang="en-US" sz="3400">
                <a:solidFill>
                  <a:srgbClr val="C4C4C4">
                    <a:alpha val="100000"/>
                  </a:srgbClr>
                </a:solidFill>
                <a:latin typeface="Inter Medium"/>
                <a:ea typeface="Inter Medium"/>
                <a:cs typeface="Inter Medium"/>
              </a:rPr>
              <a:t>План развития</a:t>
            </a:r>
            <a:endParaRPr lang="en-US" sz="3400"/>
          </a:p>
        </p:txBody>
      </p:sp>
      <p:pic>
        <p:nvPicPr>
          <p:cNvPr id="10" name="Image 0" descr=" 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6814800" y="9453128"/>
            <a:ext cx="659247" cy="656862"/>
          </a:xfrm>
          <a:prstGeom prst="rect">
            <a:avLst/>
          </a:prstGeom>
        </p:spPr>
      </p:pic>
      <p:pic>
        <p:nvPicPr>
          <p:cNvPr id="11" name="Image 1" descr=" 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6814800" y="9453128"/>
            <a:ext cx="659244" cy="6568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ONLYOFFICE/8.0.1.31</Application>
  <DocSecurity>0</DocSecurity>
  <PresentationFormat>Произвольный</PresentationFormat>
  <Paragraphs>0</Paragraphs>
  <Slides>10</Slides>
  <Notes>10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Manager/>
  <Company>PptxGenJS</Company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keywords/>
  <dc:description/>
  <dc:identifier/>
  <dc:language/>
  <cp:lastModifiedBy/>
  <cp:revision>3</cp:revision>
  <dcterms:created xsi:type="dcterms:W3CDTF">2024-03-13T20:23:14Z</dcterms:created>
  <dcterms:modified xsi:type="dcterms:W3CDTF">2024-03-13T20:55:35Z</dcterms:modified>
  <cp:category/>
  <cp:contentStatus/>
  <cp:version/>
</cp:coreProperties>
</file>