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/>
    <p:restoredTop sz="94719"/>
  </p:normalViewPr>
  <p:slideViewPr>
    <p:cSldViewPr snapToGrid="0" snapToObjects="1">
      <p:cViewPr varScale="1">
        <p:scale>
          <a:sx n="119" d="100"/>
          <a:sy n="119" d="100"/>
        </p:scale>
        <p:origin x="2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5DAD5-4C08-CF44-88D2-78C9D1A90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7C5D1-B61B-2548-AC33-2C3E44A21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3C26C-76CE-EF48-89FF-1E512D28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8E333-D198-6B45-8D86-F377279759EE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4099C-FF81-2744-B896-DB395E6ED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101D9-512F-3D47-B9DC-765242C3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8A23-9B2C-D749-9B6C-51FB48C88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61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9E8A8-89D3-FB43-B5D6-38C982059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F3C9DC-3243-6B4E-A976-36031A3A5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CDF0B-4904-5944-9D5F-8FDD91706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8E333-D198-6B45-8D86-F377279759EE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98D63-2328-E54F-82B5-3FB947009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DCE1A-9959-0947-B40E-CABFD4295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8A23-9B2C-D749-9B6C-51FB48C88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2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9C4EE5-4B0A-2E47-936B-B78BC18AA3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31FED-36EA-D645-9BD9-02A7D90C9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D710C-D869-1D47-8C79-1DB252E2C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8E333-D198-6B45-8D86-F377279759EE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0F851-3503-3D45-B34E-17BBABA4B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2D64C-0A7B-CA4F-9D71-8ACAD97D3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8A23-9B2C-D749-9B6C-51FB48C88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98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490AC-A443-FD4F-BBF8-0B024B2F3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62215-1D81-2344-9FBC-E5777030E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98F24-D8F4-334B-A9F1-77047C3E0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8E333-D198-6B45-8D86-F377279759EE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E6746-7084-7B4D-9CA9-08E030997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7B236-C919-4A43-9004-C54151A7A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8A23-9B2C-D749-9B6C-51FB48C88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48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6F727-3C02-F144-A084-E3DF74A8A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A0CB1-F974-DB46-820B-E1E9A2B0A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F10EC-9D21-6746-BD49-86684FE80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8E333-D198-6B45-8D86-F377279759EE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544C0-28B2-0840-A5FE-2CFA93754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BB798-F455-7844-8BAD-82FC3309B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8A23-9B2C-D749-9B6C-51FB48C88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9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2A00C-5122-354F-AF0E-B97B06A4F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3D0B0-3DA3-B64B-889C-6698760241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33D1A-40E4-1644-A62A-AC291E593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9A485-6A96-AE4F-AEA6-12DB758DC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8E333-D198-6B45-8D86-F377279759EE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023EB-E1B5-4C43-B420-154A4CC9D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02D22-A43A-D64F-9E29-83543B5F9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8A23-9B2C-D749-9B6C-51FB48C88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48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00E52-7EFB-244B-9E75-206D05903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402A0-0333-DF43-9034-EB352E39D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D8E5F5-89D0-704C-8AB8-DF48FE787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FD50E1-C22E-5B4C-98B2-319B765DD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0B68E9-C772-6343-B3AB-8BAC43F72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526FC1-2E28-234F-8E73-8E5284F13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8E333-D198-6B45-8D86-F377279759EE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11B667-68D7-4E4C-93A7-180F1D36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C20AE4-8B1E-9C4E-AD95-B894BCD70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8A23-9B2C-D749-9B6C-51FB48C88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89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1255E-79DA-394F-A0CC-B04290279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BCB1A7-48B4-E84F-A0AD-8E4E23C46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8E333-D198-6B45-8D86-F377279759EE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2BD99B-9331-1640-ADD6-A546AB32A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8F82B-0C84-3E47-BE09-6EE00FEB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8A23-9B2C-D749-9B6C-51FB48C88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87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4B1503-26A3-9A4C-A180-A441E3407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8E333-D198-6B45-8D86-F377279759EE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8D7BA9-EBD3-1849-B83B-1505A33F0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0A7D1-46EE-A043-8B35-59D9A063B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8A23-9B2C-D749-9B6C-51FB48C88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21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DF2D6-0C6A-BE4C-B889-E9492A21A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E58C8-FCA0-DD4A-AD45-629181099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586145-0756-2E4F-9CCA-43DF3D7CD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F5F70-E592-5642-A0E4-0814DC3DB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8E333-D198-6B45-8D86-F377279759EE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9C252-C4D8-6F4D-AFDC-77860342C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8D16F-CE2B-FE40-84CF-910695CE7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8A23-9B2C-D749-9B6C-51FB48C88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1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408C5-6A71-9F4A-A75B-9FDC7E41E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2251AF-4401-0941-AD4F-9087A500CA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7DC8E-FCA5-3F47-AFC1-1A9573BA6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E82EC-5689-6549-90DF-453C54D3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8E333-D198-6B45-8D86-F377279759EE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365BF-E1BA-7B49-9091-CE62F6204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6628B-140D-EA42-AF22-5BBE56ECE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8A23-9B2C-D749-9B6C-51FB48C88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61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B72BD6-2FE4-7F47-B9BA-92D80A8B3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05F37-CAE4-6F41-9677-63E809586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9328D-01C0-E842-9669-79285EEC70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8E333-D198-6B45-8D86-F377279759EE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801F6-0730-D844-858A-2E64A9E96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A6A1B-29E0-3D4E-92D3-2741FD3D25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88A23-9B2C-D749-9B6C-51FB48C88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92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dhock/neuroblastoma-data/tree/master/data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proceedings.mlr.press/v28/hocking13.html" TargetMode="External"/><Relationship Id="rId2" Type="http://schemas.openxmlformats.org/officeDocument/2006/relationships/hyperlink" Target="https://link.springer.com/content/pdf/10.1007%2Fs11222-019-09870-4.pdf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tats.idre.ucla.edu/r/dae/interval-regress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C39B3E-77EA-8144-A36B-B588EE6A1983}"/>
              </a:ext>
            </a:extLst>
          </p:cNvPr>
          <p:cNvSpPr txBox="1"/>
          <p:nvPr/>
        </p:nvSpPr>
        <p:spPr>
          <a:xfrm>
            <a:off x="938151" y="2671949"/>
            <a:ext cx="101534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Accelerated Failure Time - </a:t>
            </a:r>
            <a:r>
              <a:rPr lang="en-US" sz="4000" b="1" dirty="0" err="1"/>
              <a:t>Xgboost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205871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C39B3E-77EA-8144-A36B-B588EE6A1983}"/>
              </a:ext>
            </a:extLst>
          </p:cNvPr>
          <p:cNvSpPr txBox="1"/>
          <p:nvPr/>
        </p:nvSpPr>
        <p:spPr>
          <a:xfrm>
            <a:off x="118753" y="83130"/>
            <a:ext cx="11934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Motivation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3666A2-B893-2F4E-A0DD-B6DB85E49AEC}"/>
              </a:ext>
            </a:extLst>
          </p:cNvPr>
          <p:cNvSpPr txBox="1"/>
          <p:nvPr/>
        </p:nvSpPr>
        <p:spPr>
          <a:xfrm>
            <a:off x="605642" y="2281262"/>
            <a:ext cx="84196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Alternative to Cox Proportional Hazard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Capturing Non-Linear Pattern.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Doesn’t require base line to be calculated   </a:t>
            </a:r>
          </a:p>
        </p:txBody>
      </p:sp>
    </p:spTree>
    <p:extLst>
      <p:ext uri="{BB962C8B-B14F-4D97-AF65-F5344CB8AC3E}">
        <p14:creationId xmlns:p14="http://schemas.microsoft.com/office/powerpoint/2010/main" val="2241699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C39B3E-77EA-8144-A36B-B588EE6A1983}"/>
              </a:ext>
            </a:extLst>
          </p:cNvPr>
          <p:cNvSpPr txBox="1"/>
          <p:nvPr/>
        </p:nvSpPr>
        <p:spPr>
          <a:xfrm>
            <a:off x="83126" y="106886"/>
            <a:ext cx="12017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Accelerated Failure Time - </a:t>
            </a:r>
            <a:r>
              <a:rPr lang="en-US" sz="2800" b="1" dirty="0" err="1"/>
              <a:t>Xgboost</a:t>
            </a:r>
            <a:endParaRPr lang="en-US" sz="2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C30D69-C737-6747-B373-300887B2302E}"/>
              </a:ext>
            </a:extLst>
          </p:cNvPr>
          <p:cNvSpPr txBox="1"/>
          <p:nvPr/>
        </p:nvSpPr>
        <p:spPr>
          <a:xfrm>
            <a:off x="83126" y="1951672"/>
            <a:ext cx="118159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Parametric Survival Models + Tree Based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Flexibility of choosing different distributions – Normal, Logistic and Extreme.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Supports left, right and interval censoring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Additional Hyperparameters – Sigma, Distribution, Starting Baseline</a:t>
            </a:r>
          </a:p>
          <a:p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E5046C-DF6D-3E42-B24E-9313C48FB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00" y="4404180"/>
            <a:ext cx="4608865" cy="29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892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C39B3E-77EA-8144-A36B-B588EE6A1983}"/>
              </a:ext>
            </a:extLst>
          </p:cNvPr>
          <p:cNvSpPr txBox="1"/>
          <p:nvPr/>
        </p:nvSpPr>
        <p:spPr>
          <a:xfrm>
            <a:off x="83126" y="106886"/>
            <a:ext cx="1201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C30D69-C737-6747-B373-300887B2302E}"/>
              </a:ext>
            </a:extLst>
          </p:cNvPr>
          <p:cNvSpPr txBox="1"/>
          <p:nvPr/>
        </p:nvSpPr>
        <p:spPr>
          <a:xfrm>
            <a:off x="261255" y="1096649"/>
            <a:ext cx="1181594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Neuroblastoma data sets – Tumor Patient Data at the Institute Curie having gene profile.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data set has the following files, with the </a:t>
            </a:r>
            <a:r>
              <a:rPr lang="en-US" dirty="0" err="1"/>
              <a:t>sequenceID</a:t>
            </a:r>
            <a:r>
              <a:rPr lang="en-US" dirty="0"/>
              <a:t> column used to link them, and the following columns:</a:t>
            </a:r>
          </a:p>
          <a:p>
            <a:r>
              <a:rPr lang="en-US" dirty="0"/>
              <a:t>	profiles: raw/noisy sequence data in which to look for changepoints.</a:t>
            </a:r>
          </a:p>
          <a:p>
            <a:pPr lvl="1"/>
            <a:r>
              <a:rPr lang="en-US" dirty="0"/>
              <a:t>	position: position on chromosome (x axis in plot of sequence data)</a:t>
            </a:r>
          </a:p>
          <a:p>
            <a:pPr lvl="1"/>
            <a:r>
              <a:rPr lang="en-US" dirty="0"/>
              <a:t>	signal: noisy data (y axis on plot of sequence data)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Outputs: interval of log(penalty) values that achieves min label errors, i.e. all log(penalty) values in (</a:t>
            </a:r>
            <a:r>
              <a:rPr lang="en-US" dirty="0" err="1"/>
              <a:t>min.log.lambda</a:t>
            </a:r>
            <a:r>
              <a:rPr lang="en-US" dirty="0"/>
              <a:t>, </a:t>
            </a:r>
            <a:r>
              <a:rPr lang="en-US" dirty="0" err="1"/>
              <a:t>max.log.lambda</a:t>
            </a:r>
            <a:r>
              <a:rPr lang="en-US" dirty="0"/>
              <a:t>) result in changepoint models with min label errors.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33 disease types.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Interval Censored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Link - </a:t>
            </a:r>
            <a:r>
              <a:rPr lang="en-US" dirty="0">
                <a:hlinkClick r:id="rId2"/>
              </a:rPr>
              <a:t>https://github.com/tdhock/neuroblastoma-data/tree/master/data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279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C39B3E-77EA-8144-A36B-B588EE6A1983}"/>
              </a:ext>
            </a:extLst>
          </p:cNvPr>
          <p:cNvSpPr txBox="1"/>
          <p:nvPr/>
        </p:nvSpPr>
        <p:spPr>
          <a:xfrm>
            <a:off x="83126" y="106886"/>
            <a:ext cx="12017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3A6368-D1E8-AC48-B5DB-F643DEB34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4" y="1581149"/>
            <a:ext cx="6327458" cy="45196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435E20-21D0-EE4F-BD9B-CC87A84DB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571" y="1666873"/>
            <a:ext cx="6087429" cy="434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129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C39B3E-77EA-8144-A36B-B588EE6A1983}"/>
              </a:ext>
            </a:extLst>
          </p:cNvPr>
          <p:cNvSpPr txBox="1"/>
          <p:nvPr/>
        </p:nvSpPr>
        <p:spPr>
          <a:xfrm>
            <a:off x="83126" y="106886"/>
            <a:ext cx="12017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3262E6-BF55-524A-91D8-F883A8937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1119187"/>
            <a:ext cx="6772276" cy="483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825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C39B3E-77EA-8144-A36B-B588EE6A1983}"/>
              </a:ext>
            </a:extLst>
          </p:cNvPr>
          <p:cNvSpPr txBox="1"/>
          <p:nvPr/>
        </p:nvSpPr>
        <p:spPr>
          <a:xfrm>
            <a:off x="83126" y="106886"/>
            <a:ext cx="12017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Comparing Results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783683-2218-AA4B-8870-323769090A0A}"/>
              </a:ext>
            </a:extLst>
          </p:cNvPr>
          <p:cNvSpPr txBox="1"/>
          <p:nvPr/>
        </p:nvSpPr>
        <p:spPr>
          <a:xfrm>
            <a:off x="83126" y="2314582"/>
            <a:ext cx="12017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Survival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Penalty Regression – Max Margin Interval Regression.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Transform Boosted Model – Choosing best variables in boosting</a:t>
            </a:r>
          </a:p>
        </p:txBody>
      </p:sp>
    </p:spTree>
    <p:extLst>
      <p:ext uri="{BB962C8B-B14F-4D97-AF65-F5344CB8AC3E}">
        <p14:creationId xmlns:p14="http://schemas.microsoft.com/office/powerpoint/2010/main" val="2575850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C39B3E-77EA-8144-A36B-B588EE6A1983}"/>
              </a:ext>
            </a:extLst>
          </p:cNvPr>
          <p:cNvSpPr txBox="1"/>
          <p:nvPr/>
        </p:nvSpPr>
        <p:spPr>
          <a:xfrm>
            <a:off x="83126" y="106886"/>
            <a:ext cx="12017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References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783683-2218-AA4B-8870-323769090A0A}"/>
              </a:ext>
            </a:extLst>
          </p:cNvPr>
          <p:cNvSpPr txBox="1"/>
          <p:nvPr/>
        </p:nvSpPr>
        <p:spPr>
          <a:xfrm>
            <a:off x="83126" y="2314582"/>
            <a:ext cx="12017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Transform Boosting Model - </a:t>
            </a:r>
            <a:r>
              <a:rPr lang="en-US" dirty="0">
                <a:hlinkClick r:id="rId2"/>
              </a:rPr>
              <a:t>https://link.springer.com/content/pdf/10.1007%2Fs11222-019-09870-4.pdf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Interval Penalty Learning - </a:t>
            </a:r>
            <a:r>
              <a:rPr lang="en-US" dirty="0">
                <a:hlinkClick r:id="rId3"/>
              </a:rPr>
              <a:t>http://proceedings.mlr.press/v28/hocking13.html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Survival Interval Regression - </a:t>
            </a:r>
            <a:r>
              <a:rPr lang="en-US" dirty="0">
                <a:hlinkClick r:id="rId4"/>
              </a:rPr>
              <a:t>https://stats.idre.ucla.edu/r/dae/interval-regression/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920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301</Words>
  <Application>Microsoft Macintosh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Avinash Barnwal</dc:creator>
  <cp:lastModifiedBy>Avinash Barnwal</cp:lastModifiedBy>
  <cp:revision>11</cp:revision>
  <dcterms:created xsi:type="dcterms:W3CDTF">2019-11-15T05:07:06Z</dcterms:created>
  <dcterms:modified xsi:type="dcterms:W3CDTF">2019-11-15T18:18:43Z</dcterms:modified>
</cp:coreProperties>
</file>