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70" r:id="rId5"/>
    <p:sldId id="260" r:id="rId6"/>
    <p:sldId id="261" r:id="rId7"/>
    <p:sldId id="262" r:id="rId8"/>
    <p:sldId id="269"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3EA9-815E-4826-B4B5-3F4DD3F30CA9}"/>
              </a:ext>
            </a:extLst>
          </p:cNvPr>
          <p:cNvSpPr>
            <a:spLocks noGrp="1"/>
          </p:cNvSpPr>
          <p:nvPr>
            <p:ph type="ctrTitle"/>
          </p:nvPr>
        </p:nvSpPr>
        <p:spPr>
          <a:xfrm>
            <a:off x="1876424" y="1512980"/>
            <a:ext cx="8791575" cy="1176954"/>
          </a:xfrm>
        </p:spPr>
        <p:txBody>
          <a:bodyPr>
            <a:normAutofit fontScale="90000"/>
          </a:bodyPr>
          <a:lstStyle/>
          <a:p>
            <a:r>
              <a:rPr lang="en-CA" dirty="0"/>
              <a:t>Blockchain framework for</a:t>
            </a:r>
            <a:br>
              <a:rPr lang="en-CA" dirty="0"/>
            </a:br>
            <a:r>
              <a:rPr lang="en-CA" dirty="0"/>
              <a:t>commodities and goods Distribution</a:t>
            </a:r>
          </a:p>
        </p:txBody>
      </p:sp>
      <p:sp>
        <p:nvSpPr>
          <p:cNvPr id="3" name="Subtitle 2">
            <a:extLst>
              <a:ext uri="{FF2B5EF4-FFF2-40B4-BE49-F238E27FC236}">
                <a16:creationId xmlns:a16="http://schemas.microsoft.com/office/drawing/2014/main" id="{EBDA2256-3C01-40E5-9E32-E671BF6F29FC}"/>
              </a:ext>
            </a:extLst>
          </p:cNvPr>
          <p:cNvSpPr>
            <a:spLocks noGrp="1"/>
          </p:cNvSpPr>
          <p:nvPr>
            <p:ph type="subTitle" idx="1"/>
          </p:nvPr>
        </p:nvSpPr>
        <p:spPr/>
        <p:txBody>
          <a:bodyPr/>
          <a:lstStyle/>
          <a:p>
            <a:r>
              <a:rPr lang="en-CA" dirty="0"/>
              <a:t>A brief presentation</a:t>
            </a:r>
          </a:p>
          <a:p>
            <a:r>
              <a:rPr lang="en-CA" dirty="0"/>
              <a:t>Riley Wall</a:t>
            </a:r>
          </a:p>
        </p:txBody>
      </p:sp>
    </p:spTree>
    <p:extLst>
      <p:ext uri="{BB962C8B-B14F-4D97-AF65-F5344CB8AC3E}">
        <p14:creationId xmlns:p14="http://schemas.microsoft.com/office/powerpoint/2010/main" val="2078834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3263-10F0-4897-B2A1-F82EBE276D29}"/>
              </a:ext>
            </a:extLst>
          </p:cNvPr>
          <p:cNvSpPr>
            <a:spLocks noGrp="1"/>
          </p:cNvSpPr>
          <p:nvPr>
            <p:ph type="title"/>
          </p:nvPr>
        </p:nvSpPr>
        <p:spPr/>
        <p:txBody>
          <a:bodyPr/>
          <a:lstStyle/>
          <a:p>
            <a:r>
              <a:rPr lang="en-CA" dirty="0"/>
              <a:t>Drawbacks Encountered</a:t>
            </a:r>
          </a:p>
        </p:txBody>
      </p:sp>
      <p:sp>
        <p:nvSpPr>
          <p:cNvPr id="3" name="Content Placeholder 2">
            <a:extLst>
              <a:ext uri="{FF2B5EF4-FFF2-40B4-BE49-F238E27FC236}">
                <a16:creationId xmlns:a16="http://schemas.microsoft.com/office/drawing/2014/main" id="{67918F05-677B-4151-8D16-F8C858B884A5}"/>
              </a:ext>
            </a:extLst>
          </p:cNvPr>
          <p:cNvSpPr>
            <a:spLocks noGrp="1"/>
          </p:cNvSpPr>
          <p:nvPr>
            <p:ph idx="1"/>
          </p:nvPr>
        </p:nvSpPr>
        <p:spPr>
          <a:xfrm>
            <a:off x="1141412" y="2097088"/>
            <a:ext cx="9905999" cy="3694113"/>
          </a:xfrm>
        </p:spPr>
        <p:txBody>
          <a:bodyPr>
            <a:normAutofit lnSpcReduction="10000"/>
          </a:bodyPr>
          <a:lstStyle/>
          <a:p>
            <a:pPr marL="0" indent="0">
              <a:buNone/>
            </a:pPr>
            <a:r>
              <a:rPr lang="en-US" dirty="0"/>
              <a:t>As mentioned, the decision to implement the system on Ethereum using Solidity smart contracts was made early in the development process and led to some technical issues as development dragged on.</a:t>
            </a:r>
          </a:p>
          <a:p>
            <a:pPr marL="0" indent="0">
              <a:buNone/>
            </a:pPr>
            <a:endParaRPr lang="en-US" dirty="0"/>
          </a:p>
          <a:p>
            <a:pPr marL="0" indent="0">
              <a:buNone/>
            </a:pPr>
            <a:r>
              <a:rPr lang="en-US" dirty="0"/>
              <a:t>The main issue encountered was with the implementation of the side chain. As Solidity can run on several Ethereum based blockchains, selecting a more suitable/established blockchain network would lend itself to a more open exchange where many various tokens could be redeemed.</a:t>
            </a:r>
          </a:p>
        </p:txBody>
      </p:sp>
    </p:spTree>
    <p:extLst>
      <p:ext uri="{BB962C8B-B14F-4D97-AF65-F5344CB8AC3E}">
        <p14:creationId xmlns:p14="http://schemas.microsoft.com/office/powerpoint/2010/main" val="107969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3263-10F0-4897-B2A1-F82EBE276D29}"/>
              </a:ext>
            </a:extLst>
          </p:cNvPr>
          <p:cNvSpPr>
            <a:spLocks noGrp="1"/>
          </p:cNvSpPr>
          <p:nvPr>
            <p:ph type="title"/>
          </p:nvPr>
        </p:nvSpPr>
        <p:spPr/>
        <p:txBody>
          <a:bodyPr/>
          <a:lstStyle/>
          <a:p>
            <a:r>
              <a:rPr lang="en-CA" dirty="0"/>
              <a:t>Further development</a:t>
            </a:r>
          </a:p>
        </p:txBody>
      </p:sp>
      <p:sp>
        <p:nvSpPr>
          <p:cNvPr id="3" name="Content Placeholder 2">
            <a:extLst>
              <a:ext uri="{FF2B5EF4-FFF2-40B4-BE49-F238E27FC236}">
                <a16:creationId xmlns:a16="http://schemas.microsoft.com/office/drawing/2014/main" id="{67918F05-677B-4151-8D16-F8C858B884A5}"/>
              </a:ext>
            </a:extLst>
          </p:cNvPr>
          <p:cNvSpPr>
            <a:spLocks noGrp="1"/>
          </p:cNvSpPr>
          <p:nvPr>
            <p:ph idx="1"/>
          </p:nvPr>
        </p:nvSpPr>
        <p:spPr/>
        <p:txBody>
          <a:bodyPr/>
          <a:lstStyle/>
          <a:p>
            <a:r>
              <a:rPr lang="en-US" dirty="0"/>
              <a:t>Future supply-chain/resource exchange applications should consider deploying on more connected Ethereum sidechains/cross chains such as Polkadot.</a:t>
            </a:r>
          </a:p>
          <a:p>
            <a:pPr lvl="1"/>
            <a:r>
              <a:rPr lang="en-US" dirty="0"/>
              <a:t>This would allow for more token types to be supported much easier</a:t>
            </a:r>
          </a:p>
          <a:p>
            <a:r>
              <a:rPr lang="en-US" dirty="0"/>
              <a:t>Additionally, changes could be made to the transaction/block structure to make it more efficient.</a:t>
            </a:r>
          </a:p>
        </p:txBody>
      </p:sp>
    </p:spTree>
    <p:extLst>
      <p:ext uri="{BB962C8B-B14F-4D97-AF65-F5344CB8AC3E}">
        <p14:creationId xmlns:p14="http://schemas.microsoft.com/office/powerpoint/2010/main" val="49892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3263-10F0-4897-B2A1-F82EBE276D29}"/>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67918F05-677B-4151-8D16-F8C858B884A5}"/>
              </a:ext>
            </a:extLst>
          </p:cNvPr>
          <p:cNvSpPr>
            <a:spLocks noGrp="1"/>
          </p:cNvSpPr>
          <p:nvPr>
            <p:ph idx="1"/>
          </p:nvPr>
        </p:nvSpPr>
        <p:spPr/>
        <p:txBody>
          <a:bodyPr/>
          <a:lstStyle/>
          <a:p>
            <a:r>
              <a:rPr lang="en-US" dirty="0"/>
              <a:t>Decentralized exchanges allow for more efficient and lest costly supply chain operation</a:t>
            </a:r>
          </a:p>
          <a:p>
            <a:r>
              <a:rPr lang="en-US" dirty="0"/>
              <a:t>Blockchains are a technology with many properties which are advantageous to trading platforms</a:t>
            </a:r>
          </a:p>
          <a:p>
            <a:r>
              <a:rPr lang="en-US" dirty="0"/>
              <a:t>Platforms built to operate on sidechains would offer greater payment flexibility and reduce load on larger blockchain networks.</a:t>
            </a:r>
            <a:endParaRPr lang="en-CA" dirty="0"/>
          </a:p>
        </p:txBody>
      </p:sp>
    </p:spTree>
    <p:extLst>
      <p:ext uri="{BB962C8B-B14F-4D97-AF65-F5344CB8AC3E}">
        <p14:creationId xmlns:p14="http://schemas.microsoft.com/office/powerpoint/2010/main" val="1041493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3263-10F0-4897-B2A1-F82EBE276D29}"/>
              </a:ext>
            </a:extLst>
          </p:cNvPr>
          <p:cNvSpPr>
            <a:spLocks noGrp="1"/>
          </p:cNvSpPr>
          <p:nvPr>
            <p:ph type="title"/>
          </p:nvPr>
        </p:nvSpPr>
        <p:spPr/>
        <p:txBody>
          <a:bodyPr/>
          <a:lstStyle/>
          <a:p>
            <a:r>
              <a:rPr lang="en-CA" dirty="0"/>
              <a:t>Thank you</a:t>
            </a:r>
          </a:p>
        </p:txBody>
      </p:sp>
      <p:sp>
        <p:nvSpPr>
          <p:cNvPr id="3" name="Content Placeholder 2">
            <a:extLst>
              <a:ext uri="{FF2B5EF4-FFF2-40B4-BE49-F238E27FC236}">
                <a16:creationId xmlns:a16="http://schemas.microsoft.com/office/drawing/2014/main" id="{67918F05-677B-4151-8D16-F8C858B884A5}"/>
              </a:ext>
            </a:extLst>
          </p:cNvPr>
          <p:cNvSpPr>
            <a:spLocks noGrp="1"/>
          </p:cNvSpPr>
          <p:nvPr>
            <p:ph idx="1"/>
          </p:nvPr>
        </p:nvSpPr>
        <p:spPr/>
        <p:txBody>
          <a:bodyPr>
            <a:normAutofit fontScale="85000" lnSpcReduction="20000"/>
          </a:bodyPr>
          <a:lstStyle/>
          <a:p>
            <a:pPr marL="0" indent="0">
              <a:buNone/>
            </a:pPr>
            <a:r>
              <a:rPr lang="en-CA" sz="2600" dirty="0"/>
              <a:t>References</a:t>
            </a:r>
          </a:p>
          <a:p>
            <a:pPr marL="0" indent="0">
              <a:buNone/>
            </a:pPr>
            <a:r>
              <a:rPr lang="en-US" sz="1500" dirty="0"/>
              <a:t>[1] </a:t>
            </a:r>
            <a:r>
              <a:rPr lang="en-US" sz="1500" dirty="0" err="1"/>
              <a:t>Saberi</a:t>
            </a:r>
            <a:r>
              <a:rPr lang="en-US" sz="1500" dirty="0"/>
              <a:t>, S., </a:t>
            </a:r>
            <a:r>
              <a:rPr lang="en-US" sz="1500" dirty="0" err="1"/>
              <a:t>Kouhizadeh</a:t>
            </a:r>
            <a:r>
              <a:rPr lang="en-US" sz="1500" dirty="0"/>
              <a:t>, M., Sarkis, J., &amp; Shen, L. (2019). Blockchain technology and its relationships to sustainable supply chain management. </a:t>
            </a:r>
            <a:r>
              <a:rPr lang="en-US" sz="1500" i="1" dirty="0"/>
              <a:t>International Journal of Production Research</a:t>
            </a:r>
            <a:r>
              <a:rPr lang="en-US" sz="1500" dirty="0"/>
              <a:t>, </a:t>
            </a:r>
            <a:r>
              <a:rPr lang="en-US" sz="1500" i="1" dirty="0"/>
              <a:t>57</a:t>
            </a:r>
            <a:r>
              <a:rPr lang="en-US" sz="1500" dirty="0"/>
              <a:t>(7), 2117-2135.</a:t>
            </a:r>
          </a:p>
          <a:p>
            <a:pPr marL="0" indent="0">
              <a:buNone/>
            </a:pPr>
            <a:r>
              <a:rPr lang="en-US" sz="1500" dirty="0"/>
              <a:t>[2] Supply chain management explained: methods in modern business. Accessed: Dec. 4, 2021. [Online]. Available: https://www.unleashedsoftware.com/supply-chain-management-guide</a:t>
            </a:r>
          </a:p>
          <a:p>
            <a:pPr marL="0" indent="0">
              <a:buNone/>
            </a:pPr>
            <a:r>
              <a:rPr lang="en-US" sz="1500" dirty="0"/>
              <a:t>[3] </a:t>
            </a:r>
            <a:r>
              <a:rPr lang="en-US" sz="1500" dirty="0" err="1"/>
              <a:t>Esmaeilian</a:t>
            </a:r>
            <a:r>
              <a:rPr lang="en-US" sz="1500" dirty="0"/>
              <a:t>, B., Sarkis, J., Lewis, K., &amp; </a:t>
            </a:r>
            <a:r>
              <a:rPr lang="en-US" sz="1500" dirty="0" err="1"/>
              <a:t>Behdad</a:t>
            </a:r>
            <a:r>
              <a:rPr lang="en-US" sz="1500" dirty="0"/>
              <a:t>, S. (2020). Blockchain for the future of sustainable supply chain management in Industry 4.0. Resources, Conservation and Recycling, 163, 105064.</a:t>
            </a:r>
            <a:br>
              <a:rPr lang="en-US" sz="1500" dirty="0"/>
            </a:br>
            <a:r>
              <a:rPr lang="en-US" sz="1500" dirty="0"/>
              <a:t>[4] </a:t>
            </a:r>
            <a:r>
              <a:rPr lang="en-US" sz="1500" dirty="0" err="1"/>
              <a:t>Dujak</a:t>
            </a:r>
            <a:r>
              <a:rPr lang="en-US" sz="1500" dirty="0"/>
              <a:t>, D., &amp; </a:t>
            </a:r>
            <a:r>
              <a:rPr lang="en-US" sz="1500" dirty="0" err="1"/>
              <a:t>Sajter</a:t>
            </a:r>
            <a:r>
              <a:rPr lang="en-US" sz="1500" dirty="0"/>
              <a:t>, D. (2019). Blockchain applications in supply chain. In SMART supply network (pp. 21-46). Springer, Cham.</a:t>
            </a:r>
          </a:p>
          <a:p>
            <a:pPr marL="0" indent="0">
              <a:buNone/>
            </a:pPr>
            <a:r>
              <a:rPr lang="en-US" sz="1500" dirty="0"/>
              <a:t>[5] </a:t>
            </a:r>
            <a:r>
              <a:rPr lang="en-US" sz="1500" dirty="0" err="1"/>
              <a:t>Azzi</a:t>
            </a:r>
            <a:r>
              <a:rPr lang="en-US" sz="1500" dirty="0"/>
              <a:t>, R., Chamoun, R. K., &amp; </a:t>
            </a:r>
            <a:r>
              <a:rPr lang="en-US" sz="1500" dirty="0" err="1"/>
              <a:t>Sokhn</a:t>
            </a:r>
            <a:r>
              <a:rPr lang="en-US" sz="1500" dirty="0"/>
              <a:t>, M. (2019). The power of a blockchain-based supply chain. Computers &amp; industrial engineering, 135, 582-592.</a:t>
            </a:r>
          </a:p>
          <a:p>
            <a:pPr marL="0" indent="0">
              <a:buNone/>
            </a:pPr>
            <a:endParaRPr lang="en-US" sz="1400" dirty="0"/>
          </a:p>
          <a:p>
            <a:pPr marL="0" indent="0">
              <a:buNone/>
            </a:pPr>
            <a:r>
              <a:rPr lang="en-CA" sz="1100" dirty="0"/>
              <a:t>*while not all of these may be explicitly referenced on each slide, general ideas on the suitability of blockchain for supply chain management common to these resources were critical in both the initial methodology as well as the demand for such an application.</a:t>
            </a:r>
          </a:p>
        </p:txBody>
      </p:sp>
    </p:spTree>
    <p:extLst>
      <p:ext uri="{BB962C8B-B14F-4D97-AF65-F5344CB8AC3E}">
        <p14:creationId xmlns:p14="http://schemas.microsoft.com/office/powerpoint/2010/main" val="257182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3D4B-1C13-4153-BFE7-EA111DD8848B}"/>
              </a:ext>
            </a:extLst>
          </p:cNvPr>
          <p:cNvSpPr>
            <a:spLocks noGrp="1"/>
          </p:cNvSpPr>
          <p:nvPr>
            <p:ph type="title"/>
          </p:nvPr>
        </p:nvSpPr>
        <p:spPr/>
        <p:txBody>
          <a:bodyPr/>
          <a:lstStyle/>
          <a:p>
            <a:r>
              <a:rPr lang="en-US" dirty="0"/>
              <a:t>Contents</a:t>
            </a:r>
            <a:endParaRPr lang="en-CA" dirty="0"/>
          </a:p>
        </p:txBody>
      </p:sp>
      <p:sp>
        <p:nvSpPr>
          <p:cNvPr id="3" name="Content Placeholder 2">
            <a:extLst>
              <a:ext uri="{FF2B5EF4-FFF2-40B4-BE49-F238E27FC236}">
                <a16:creationId xmlns:a16="http://schemas.microsoft.com/office/drawing/2014/main" id="{5F4B08DD-AC45-4C94-8295-A4E08F3BDF49}"/>
              </a:ext>
            </a:extLst>
          </p:cNvPr>
          <p:cNvSpPr>
            <a:spLocks noGrp="1"/>
          </p:cNvSpPr>
          <p:nvPr>
            <p:ph idx="1"/>
          </p:nvPr>
        </p:nvSpPr>
        <p:spPr/>
        <p:txBody>
          <a:bodyPr/>
          <a:lstStyle/>
          <a:p>
            <a:r>
              <a:rPr lang="en-US" dirty="0"/>
              <a:t>Supply chains overview</a:t>
            </a:r>
          </a:p>
          <a:p>
            <a:r>
              <a:rPr lang="en-US" dirty="0"/>
              <a:t>Why use blockchains</a:t>
            </a:r>
          </a:p>
          <a:p>
            <a:r>
              <a:rPr lang="en-US" dirty="0"/>
              <a:t>Project implementation</a:t>
            </a:r>
          </a:p>
          <a:p>
            <a:r>
              <a:rPr lang="en-US" dirty="0"/>
              <a:t>Benefits/Lessons learned</a:t>
            </a:r>
          </a:p>
          <a:p>
            <a:r>
              <a:rPr lang="en-US" dirty="0"/>
              <a:t>Conclusions</a:t>
            </a:r>
          </a:p>
          <a:p>
            <a:endParaRPr lang="en-CA" dirty="0"/>
          </a:p>
        </p:txBody>
      </p:sp>
    </p:spTree>
    <p:extLst>
      <p:ext uri="{BB962C8B-B14F-4D97-AF65-F5344CB8AC3E}">
        <p14:creationId xmlns:p14="http://schemas.microsoft.com/office/powerpoint/2010/main" val="979970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ADD9-9852-42D7-9D21-60835AEDC0F6}"/>
              </a:ext>
            </a:extLst>
          </p:cNvPr>
          <p:cNvSpPr>
            <a:spLocks noGrp="1"/>
          </p:cNvSpPr>
          <p:nvPr>
            <p:ph type="title"/>
          </p:nvPr>
        </p:nvSpPr>
        <p:spPr/>
        <p:txBody>
          <a:bodyPr/>
          <a:lstStyle/>
          <a:p>
            <a:r>
              <a:rPr lang="en-CA" dirty="0"/>
              <a:t>How supply chains work</a:t>
            </a:r>
            <a:br>
              <a:rPr lang="en-CA" dirty="0"/>
            </a:br>
            <a:r>
              <a:rPr lang="en-CA" sz="1600" dirty="0"/>
              <a:t>(Broadly and very quickly)</a:t>
            </a:r>
            <a:endParaRPr lang="en-CA" dirty="0"/>
          </a:p>
        </p:txBody>
      </p:sp>
      <p:sp>
        <p:nvSpPr>
          <p:cNvPr id="3" name="Content Placeholder 2">
            <a:extLst>
              <a:ext uri="{FF2B5EF4-FFF2-40B4-BE49-F238E27FC236}">
                <a16:creationId xmlns:a16="http://schemas.microsoft.com/office/drawing/2014/main" id="{C5AE4E24-9469-40CB-B1F1-D7AF6AC63F65}"/>
              </a:ext>
            </a:extLst>
          </p:cNvPr>
          <p:cNvSpPr>
            <a:spLocks noGrp="1"/>
          </p:cNvSpPr>
          <p:nvPr>
            <p:ph idx="1"/>
          </p:nvPr>
        </p:nvSpPr>
        <p:spPr>
          <a:xfrm>
            <a:off x="1141412" y="2249487"/>
            <a:ext cx="4735513" cy="3541714"/>
          </a:xfrm>
        </p:spPr>
        <p:txBody>
          <a:bodyPr>
            <a:normAutofit/>
          </a:bodyPr>
          <a:lstStyle/>
          <a:p>
            <a:r>
              <a:rPr lang="en-CA" dirty="0"/>
              <a:t>Raw materials are sent to manufacturers</a:t>
            </a:r>
          </a:p>
          <a:p>
            <a:r>
              <a:rPr lang="en-CA" dirty="0"/>
              <a:t>Producers and manufactures produce goods and commodities for consumers.</a:t>
            </a:r>
          </a:p>
          <a:p>
            <a:r>
              <a:rPr lang="en-CA" dirty="0"/>
              <a:t>Stores sell these goods to consumers</a:t>
            </a:r>
          </a:p>
          <a:p>
            <a:pPr marL="0" indent="0">
              <a:buNone/>
            </a:pPr>
            <a:endParaRPr lang="en-CA" dirty="0"/>
          </a:p>
          <a:p>
            <a:endParaRPr lang="en-CA" dirty="0"/>
          </a:p>
        </p:txBody>
      </p:sp>
      <p:pic>
        <p:nvPicPr>
          <p:cNvPr id="4" name="Picture 3" descr="Timeline&#10;&#10;Description automatically generated">
            <a:extLst>
              <a:ext uri="{FF2B5EF4-FFF2-40B4-BE49-F238E27FC236}">
                <a16:creationId xmlns:a16="http://schemas.microsoft.com/office/drawing/2014/main" id="{276B8B03-BF2A-449D-A207-6B4D414BFE76}"/>
              </a:ext>
            </a:extLst>
          </p:cNvPr>
          <p:cNvPicPr>
            <a:picLocks noChangeAspect="1"/>
          </p:cNvPicPr>
          <p:nvPr/>
        </p:nvPicPr>
        <p:blipFill>
          <a:blip r:embed="rId2"/>
          <a:stretch>
            <a:fillRect/>
          </a:stretch>
        </p:blipFill>
        <p:spPr>
          <a:xfrm>
            <a:off x="5876925" y="2249487"/>
            <a:ext cx="5333348" cy="2898558"/>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ABB94942-F484-4D3B-B13E-5D30F9F72E45}"/>
              </a:ext>
            </a:extLst>
          </p:cNvPr>
          <p:cNvSpPr txBox="1"/>
          <p:nvPr/>
        </p:nvSpPr>
        <p:spPr>
          <a:xfrm>
            <a:off x="1141412" y="5943600"/>
            <a:ext cx="10516535" cy="230832"/>
          </a:xfrm>
          <a:prstGeom prst="rect">
            <a:avLst/>
          </a:prstGeom>
          <a:noFill/>
        </p:spPr>
        <p:txBody>
          <a:bodyPr wrap="square" rtlCol="0">
            <a:spAutoFit/>
          </a:bodyPr>
          <a:lstStyle/>
          <a:p>
            <a:pPr marL="0" indent="0">
              <a:buNone/>
            </a:pPr>
            <a:r>
              <a:rPr lang="en-US" sz="900" dirty="0"/>
              <a:t>[2] Supply chain management explained: methods in modern business. Accessed: Dec. 4, 2021. [Online]. Available: https://www.unleashedsoftware.com/supply-chain-management-guide</a:t>
            </a:r>
          </a:p>
        </p:txBody>
      </p:sp>
    </p:spTree>
    <p:extLst>
      <p:ext uri="{BB962C8B-B14F-4D97-AF65-F5344CB8AC3E}">
        <p14:creationId xmlns:p14="http://schemas.microsoft.com/office/powerpoint/2010/main" val="222917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0330B-89F1-45F0-9CEE-579C98634694}"/>
              </a:ext>
            </a:extLst>
          </p:cNvPr>
          <p:cNvSpPr>
            <a:spLocks noGrp="1"/>
          </p:cNvSpPr>
          <p:nvPr>
            <p:ph type="title"/>
          </p:nvPr>
        </p:nvSpPr>
        <p:spPr/>
        <p:txBody>
          <a:bodyPr/>
          <a:lstStyle/>
          <a:p>
            <a:r>
              <a:rPr lang="en-US" dirty="0"/>
              <a:t>Promising Blockchain features</a:t>
            </a:r>
            <a:endParaRPr lang="en-CA" dirty="0"/>
          </a:p>
        </p:txBody>
      </p:sp>
      <p:sp>
        <p:nvSpPr>
          <p:cNvPr id="3" name="Content Placeholder 2">
            <a:extLst>
              <a:ext uri="{FF2B5EF4-FFF2-40B4-BE49-F238E27FC236}">
                <a16:creationId xmlns:a16="http://schemas.microsoft.com/office/drawing/2014/main" id="{976D3827-3295-4B70-B657-0E4B6B1C10C5}"/>
              </a:ext>
            </a:extLst>
          </p:cNvPr>
          <p:cNvSpPr>
            <a:spLocks noGrp="1"/>
          </p:cNvSpPr>
          <p:nvPr>
            <p:ph idx="1"/>
          </p:nvPr>
        </p:nvSpPr>
        <p:spPr/>
        <p:txBody>
          <a:bodyPr/>
          <a:lstStyle/>
          <a:p>
            <a:r>
              <a:rPr lang="en-US" dirty="0"/>
              <a:t>Immutable:</a:t>
            </a:r>
          </a:p>
          <a:p>
            <a:pPr lvl="1"/>
            <a:r>
              <a:rPr lang="en-US" dirty="0"/>
              <a:t>Past transactions can’t be altered or forged. </a:t>
            </a:r>
          </a:p>
          <a:p>
            <a:r>
              <a:rPr lang="en-US" dirty="0"/>
              <a:t>Transparent:</a:t>
            </a:r>
          </a:p>
          <a:p>
            <a:pPr lvl="1"/>
            <a:r>
              <a:rPr lang="en-US" dirty="0"/>
              <a:t>Increases confidence in users.</a:t>
            </a:r>
          </a:p>
          <a:p>
            <a:r>
              <a:rPr lang="en-US" dirty="0"/>
              <a:t>Non-centralized:</a:t>
            </a:r>
          </a:p>
          <a:p>
            <a:pPr lvl="1"/>
            <a:r>
              <a:rPr lang="en-US" dirty="0"/>
              <a:t>No party control the means in which they communicate. </a:t>
            </a:r>
          </a:p>
          <a:p>
            <a:endParaRPr lang="en-CA" dirty="0"/>
          </a:p>
        </p:txBody>
      </p:sp>
      <p:sp>
        <p:nvSpPr>
          <p:cNvPr id="4" name="TextBox 3">
            <a:extLst>
              <a:ext uri="{FF2B5EF4-FFF2-40B4-BE49-F238E27FC236}">
                <a16:creationId xmlns:a16="http://schemas.microsoft.com/office/drawing/2014/main" id="{55895AA2-0AC2-43CB-BEE6-964625CBB846}"/>
              </a:ext>
            </a:extLst>
          </p:cNvPr>
          <p:cNvSpPr txBox="1"/>
          <p:nvPr/>
        </p:nvSpPr>
        <p:spPr>
          <a:xfrm>
            <a:off x="1141412" y="6031733"/>
            <a:ext cx="9905999" cy="415498"/>
          </a:xfrm>
          <a:prstGeom prst="rect">
            <a:avLst/>
          </a:prstGeom>
          <a:noFill/>
        </p:spPr>
        <p:txBody>
          <a:bodyPr wrap="square">
            <a:spAutoFit/>
          </a:bodyPr>
          <a:lstStyle/>
          <a:p>
            <a:pPr marL="0" indent="0">
              <a:buNone/>
            </a:pPr>
            <a:r>
              <a:rPr lang="en-US" sz="1050" dirty="0"/>
              <a:t>[4] </a:t>
            </a:r>
            <a:r>
              <a:rPr lang="en-US" sz="1050" dirty="0" err="1"/>
              <a:t>Dujak</a:t>
            </a:r>
            <a:r>
              <a:rPr lang="en-US" sz="1050" dirty="0"/>
              <a:t>, D., &amp; </a:t>
            </a:r>
            <a:r>
              <a:rPr lang="en-US" sz="1050" dirty="0" err="1"/>
              <a:t>Sajter</a:t>
            </a:r>
            <a:r>
              <a:rPr lang="en-US" sz="1050" dirty="0"/>
              <a:t>, D. (2019). Blockchain applications in supply chain. In SMART supply network (pp. 21-46). Springer, Cham.</a:t>
            </a:r>
          </a:p>
          <a:p>
            <a:pPr marL="0" indent="0">
              <a:buNone/>
            </a:pPr>
            <a:r>
              <a:rPr lang="en-US" sz="1050" dirty="0"/>
              <a:t>[5] </a:t>
            </a:r>
            <a:r>
              <a:rPr lang="en-US" sz="1050" dirty="0" err="1"/>
              <a:t>Azzi</a:t>
            </a:r>
            <a:r>
              <a:rPr lang="en-US" sz="1050" dirty="0"/>
              <a:t>, R., Chamoun, R. K., &amp; </a:t>
            </a:r>
            <a:r>
              <a:rPr lang="en-US" sz="1050" dirty="0" err="1"/>
              <a:t>Sokhn</a:t>
            </a:r>
            <a:r>
              <a:rPr lang="en-US" sz="1050" dirty="0"/>
              <a:t>, M. (2019). The power of a blockchain-based supply chain. Computers &amp; industrial engineering, 135, 582-592.</a:t>
            </a:r>
          </a:p>
        </p:txBody>
      </p:sp>
    </p:spTree>
    <p:extLst>
      <p:ext uri="{BB962C8B-B14F-4D97-AF65-F5344CB8AC3E}">
        <p14:creationId xmlns:p14="http://schemas.microsoft.com/office/powerpoint/2010/main" val="2394692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3263-10F0-4897-B2A1-F82EBE276D29}"/>
              </a:ext>
            </a:extLst>
          </p:cNvPr>
          <p:cNvSpPr>
            <a:spLocks noGrp="1"/>
          </p:cNvSpPr>
          <p:nvPr>
            <p:ph type="title"/>
          </p:nvPr>
        </p:nvSpPr>
        <p:spPr>
          <a:xfrm>
            <a:off x="1141413" y="373062"/>
            <a:ext cx="9905998" cy="1478570"/>
          </a:xfrm>
        </p:spPr>
        <p:txBody>
          <a:bodyPr/>
          <a:lstStyle/>
          <a:p>
            <a:r>
              <a:rPr lang="en-CA" dirty="0"/>
              <a:t>Blockchain-Based Supply chain</a:t>
            </a:r>
          </a:p>
        </p:txBody>
      </p:sp>
      <p:sp>
        <p:nvSpPr>
          <p:cNvPr id="5" name="Content Placeholder 4">
            <a:extLst>
              <a:ext uri="{FF2B5EF4-FFF2-40B4-BE49-F238E27FC236}">
                <a16:creationId xmlns:a16="http://schemas.microsoft.com/office/drawing/2014/main" id="{6B1119FA-6314-4FBC-99C3-12587202C6E1}"/>
              </a:ext>
            </a:extLst>
          </p:cNvPr>
          <p:cNvSpPr>
            <a:spLocks noGrp="1"/>
          </p:cNvSpPr>
          <p:nvPr>
            <p:ph idx="1"/>
          </p:nvPr>
        </p:nvSpPr>
        <p:spPr>
          <a:xfrm>
            <a:off x="1141412" y="1357802"/>
            <a:ext cx="4954587" cy="4894261"/>
          </a:xfrm>
        </p:spPr>
        <p:txBody>
          <a:bodyPr/>
          <a:lstStyle/>
          <a:p>
            <a:r>
              <a:rPr lang="en-US" dirty="0"/>
              <a:t>The design principles behind block-chain make them well suited to supply chain systems</a:t>
            </a:r>
          </a:p>
          <a:p>
            <a:pPr lvl="1"/>
            <a:r>
              <a:rPr lang="en-US" dirty="0"/>
              <a:t>Non-centralized, immutable, transparent</a:t>
            </a:r>
          </a:p>
          <a:p>
            <a:pPr lvl="1"/>
            <a:endParaRPr lang="en-US" dirty="0"/>
          </a:p>
          <a:p>
            <a:r>
              <a:rPr lang="en-US" dirty="0"/>
              <a:t>Helps to reduce complexity in communications</a:t>
            </a:r>
          </a:p>
          <a:p>
            <a:pPr lvl="1"/>
            <a:r>
              <a:rPr lang="en-US" dirty="0"/>
              <a:t>Helps to reduce intermediary steps</a:t>
            </a:r>
          </a:p>
          <a:p>
            <a:pPr marL="0" indent="0">
              <a:buNone/>
            </a:pPr>
            <a:endParaRPr lang="en-CA" dirty="0"/>
          </a:p>
        </p:txBody>
      </p:sp>
      <p:pic>
        <p:nvPicPr>
          <p:cNvPr id="8" name="Picture 7">
            <a:extLst>
              <a:ext uri="{FF2B5EF4-FFF2-40B4-BE49-F238E27FC236}">
                <a16:creationId xmlns:a16="http://schemas.microsoft.com/office/drawing/2014/main" id="{DE35AECF-FBDF-4A15-8F70-A92D7FD15BB1}"/>
              </a:ext>
            </a:extLst>
          </p:cNvPr>
          <p:cNvPicPr>
            <a:picLocks noChangeAspect="1"/>
          </p:cNvPicPr>
          <p:nvPr/>
        </p:nvPicPr>
        <p:blipFill>
          <a:blip r:embed="rId2"/>
          <a:stretch>
            <a:fillRect/>
          </a:stretch>
        </p:blipFill>
        <p:spPr>
          <a:xfrm>
            <a:off x="6440012" y="1357803"/>
            <a:ext cx="4814248" cy="4894262"/>
          </a:xfrm>
          <a:prstGeom prst="rect">
            <a:avLst/>
          </a:prstGeom>
        </p:spPr>
      </p:pic>
      <p:sp>
        <p:nvSpPr>
          <p:cNvPr id="9" name="TextBox 8">
            <a:extLst>
              <a:ext uri="{FF2B5EF4-FFF2-40B4-BE49-F238E27FC236}">
                <a16:creationId xmlns:a16="http://schemas.microsoft.com/office/drawing/2014/main" id="{029FC05E-578E-4633-9331-70245DA65D9B}"/>
              </a:ext>
            </a:extLst>
          </p:cNvPr>
          <p:cNvSpPr txBox="1"/>
          <p:nvPr/>
        </p:nvSpPr>
        <p:spPr>
          <a:xfrm>
            <a:off x="1141412" y="6277189"/>
            <a:ext cx="10516535" cy="369332"/>
          </a:xfrm>
          <a:prstGeom prst="rect">
            <a:avLst/>
          </a:prstGeom>
          <a:noFill/>
        </p:spPr>
        <p:txBody>
          <a:bodyPr wrap="square" rtlCol="0">
            <a:spAutoFit/>
          </a:bodyPr>
          <a:lstStyle/>
          <a:p>
            <a:r>
              <a:rPr lang="en-US" sz="900" dirty="0"/>
              <a:t>[1] </a:t>
            </a:r>
            <a:r>
              <a:rPr lang="en-US" sz="900" dirty="0" err="1"/>
              <a:t>Saberi</a:t>
            </a:r>
            <a:r>
              <a:rPr lang="en-US" sz="900" dirty="0"/>
              <a:t>, S., </a:t>
            </a:r>
            <a:r>
              <a:rPr lang="en-US" sz="900" dirty="0" err="1"/>
              <a:t>Kouhizadeh</a:t>
            </a:r>
            <a:r>
              <a:rPr lang="en-US" sz="900" dirty="0"/>
              <a:t>, M., Sarkis, J., &amp; Shen, L. (2019). Blockchain technology and its relationships to sustainable supply chain management. </a:t>
            </a:r>
            <a:r>
              <a:rPr lang="en-US" sz="900" i="1" dirty="0"/>
              <a:t>International Journal of Production Research</a:t>
            </a:r>
            <a:r>
              <a:rPr lang="en-US" sz="900" dirty="0"/>
              <a:t>, </a:t>
            </a:r>
            <a:r>
              <a:rPr lang="en-US" sz="900" i="1" dirty="0"/>
              <a:t>57</a:t>
            </a:r>
            <a:r>
              <a:rPr lang="en-US" sz="900" dirty="0"/>
              <a:t>(7), 2117-2135.</a:t>
            </a:r>
            <a:br>
              <a:rPr lang="en-US" sz="900" dirty="0"/>
            </a:br>
            <a:r>
              <a:rPr lang="en-US" sz="900" dirty="0"/>
              <a:t>(Fig 2)</a:t>
            </a:r>
            <a:endParaRPr lang="en-CA" sz="900" dirty="0"/>
          </a:p>
        </p:txBody>
      </p:sp>
    </p:spTree>
    <p:extLst>
      <p:ext uri="{BB962C8B-B14F-4D97-AF65-F5344CB8AC3E}">
        <p14:creationId xmlns:p14="http://schemas.microsoft.com/office/powerpoint/2010/main" val="1448317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3263-10F0-4897-B2A1-F82EBE276D29}"/>
              </a:ext>
            </a:extLst>
          </p:cNvPr>
          <p:cNvSpPr>
            <a:spLocks noGrp="1"/>
          </p:cNvSpPr>
          <p:nvPr>
            <p:ph type="title"/>
          </p:nvPr>
        </p:nvSpPr>
        <p:spPr/>
        <p:txBody>
          <a:bodyPr/>
          <a:lstStyle/>
          <a:p>
            <a:r>
              <a:rPr lang="en-CA" dirty="0"/>
              <a:t>How it works</a:t>
            </a:r>
          </a:p>
        </p:txBody>
      </p:sp>
      <p:sp>
        <p:nvSpPr>
          <p:cNvPr id="3" name="Content Placeholder 2">
            <a:extLst>
              <a:ext uri="{FF2B5EF4-FFF2-40B4-BE49-F238E27FC236}">
                <a16:creationId xmlns:a16="http://schemas.microsoft.com/office/drawing/2014/main" id="{67918F05-677B-4151-8D16-F8C858B884A5}"/>
              </a:ext>
            </a:extLst>
          </p:cNvPr>
          <p:cNvSpPr>
            <a:spLocks noGrp="1"/>
          </p:cNvSpPr>
          <p:nvPr>
            <p:ph idx="1"/>
          </p:nvPr>
        </p:nvSpPr>
        <p:spPr/>
        <p:txBody>
          <a:bodyPr>
            <a:normAutofit/>
          </a:bodyPr>
          <a:lstStyle/>
          <a:p>
            <a:r>
              <a:rPr lang="en-US" dirty="0"/>
              <a:t>Network participants deposit their tokens. </a:t>
            </a:r>
          </a:p>
          <a:p>
            <a:pPr lvl="1"/>
            <a:r>
              <a:rPr lang="en-US" dirty="0"/>
              <a:t>Can be done via payment channel, or through an exchange as a side-chain</a:t>
            </a:r>
          </a:p>
          <a:p>
            <a:r>
              <a:rPr lang="en-US" dirty="0"/>
              <a:t>Participants then use their deposited token to purchase goods from other participants.</a:t>
            </a:r>
          </a:p>
          <a:p>
            <a:pPr lvl="1"/>
            <a:r>
              <a:rPr lang="en-US" dirty="0"/>
              <a:t>Likewise, participants also sell their goods to other interested parties.</a:t>
            </a:r>
          </a:p>
          <a:p>
            <a:pPr lvl="1"/>
            <a:endParaRPr lang="en-CA" dirty="0"/>
          </a:p>
          <a:p>
            <a:r>
              <a:rPr lang="en-CA" dirty="0"/>
              <a:t>Finally, network participants withdraw their balance to their main wallet.</a:t>
            </a:r>
          </a:p>
          <a:p>
            <a:pPr marL="457200" lvl="1" indent="0">
              <a:buNone/>
            </a:pPr>
            <a:endParaRPr lang="en-US" dirty="0"/>
          </a:p>
        </p:txBody>
      </p:sp>
    </p:spTree>
    <p:extLst>
      <p:ext uri="{BB962C8B-B14F-4D97-AF65-F5344CB8AC3E}">
        <p14:creationId xmlns:p14="http://schemas.microsoft.com/office/powerpoint/2010/main" val="355759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3263-10F0-4897-B2A1-F82EBE276D29}"/>
              </a:ext>
            </a:extLst>
          </p:cNvPr>
          <p:cNvSpPr>
            <a:spLocks noGrp="1"/>
          </p:cNvSpPr>
          <p:nvPr>
            <p:ph type="title"/>
          </p:nvPr>
        </p:nvSpPr>
        <p:spPr/>
        <p:txBody>
          <a:bodyPr/>
          <a:lstStyle/>
          <a:p>
            <a:r>
              <a:rPr lang="en-CA" dirty="0"/>
              <a:t>Project Implementation</a:t>
            </a:r>
          </a:p>
        </p:txBody>
      </p:sp>
      <p:sp>
        <p:nvSpPr>
          <p:cNvPr id="3" name="Content Placeholder 2">
            <a:extLst>
              <a:ext uri="{FF2B5EF4-FFF2-40B4-BE49-F238E27FC236}">
                <a16:creationId xmlns:a16="http://schemas.microsoft.com/office/drawing/2014/main" id="{67918F05-677B-4151-8D16-F8C858B884A5}"/>
              </a:ext>
            </a:extLst>
          </p:cNvPr>
          <p:cNvSpPr>
            <a:spLocks noGrp="1"/>
          </p:cNvSpPr>
          <p:nvPr>
            <p:ph idx="1"/>
          </p:nvPr>
        </p:nvSpPr>
        <p:spPr>
          <a:xfrm>
            <a:off x="1141412" y="2032986"/>
            <a:ext cx="9905999" cy="3758215"/>
          </a:xfrm>
        </p:spPr>
        <p:txBody>
          <a:bodyPr>
            <a:normAutofit lnSpcReduction="10000"/>
          </a:bodyPr>
          <a:lstStyle/>
          <a:p>
            <a:r>
              <a:rPr lang="en-US" dirty="0"/>
              <a:t>Early into project development, I had decided to implement the functionality on the Ethereum blockchain (locally) using solidity smart contracts.</a:t>
            </a:r>
          </a:p>
          <a:p>
            <a:endParaRPr lang="en-US" dirty="0"/>
          </a:p>
          <a:p>
            <a:r>
              <a:rPr lang="en-CA" dirty="0"/>
              <a:t>The contract handles the intermediary transactions between the participants. That is:</a:t>
            </a:r>
          </a:p>
          <a:p>
            <a:pPr lvl="1"/>
            <a:r>
              <a:rPr lang="en-CA" dirty="0"/>
              <a:t>Depositing of tokens, storing of exchange receipts (Transaction data stored as a “bill”)</a:t>
            </a:r>
          </a:p>
          <a:p>
            <a:pPr lvl="1"/>
            <a:endParaRPr lang="en-CA" dirty="0"/>
          </a:p>
          <a:p>
            <a:r>
              <a:rPr lang="en-CA" dirty="0"/>
              <a:t>This choice had some larger technical implications, as we will see.</a:t>
            </a:r>
          </a:p>
        </p:txBody>
      </p:sp>
    </p:spTree>
    <p:extLst>
      <p:ext uri="{BB962C8B-B14F-4D97-AF65-F5344CB8AC3E}">
        <p14:creationId xmlns:p14="http://schemas.microsoft.com/office/powerpoint/2010/main" val="109736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3263-10F0-4897-B2A1-F82EBE276D29}"/>
              </a:ext>
            </a:extLst>
          </p:cNvPr>
          <p:cNvSpPr>
            <a:spLocks noGrp="1"/>
          </p:cNvSpPr>
          <p:nvPr>
            <p:ph type="title"/>
          </p:nvPr>
        </p:nvSpPr>
        <p:spPr/>
        <p:txBody>
          <a:bodyPr/>
          <a:lstStyle/>
          <a:p>
            <a:r>
              <a:rPr lang="en-CA" dirty="0"/>
              <a:t>Project Implementation</a:t>
            </a:r>
          </a:p>
        </p:txBody>
      </p:sp>
      <p:sp>
        <p:nvSpPr>
          <p:cNvPr id="3" name="Content Placeholder 2">
            <a:extLst>
              <a:ext uri="{FF2B5EF4-FFF2-40B4-BE49-F238E27FC236}">
                <a16:creationId xmlns:a16="http://schemas.microsoft.com/office/drawing/2014/main" id="{67918F05-677B-4151-8D16-F8C858B884A5}"/>
              </a:ext>
            </a:extLst>
          </p:cNvPr>
          <p:cNvSpPr>
            <a:spLocks noGrp="1"/>
          </p:cNvSpPr>
          <p:nvPr>
            <p:ph idx="1"/>
          </p:nvPr>
        </p:nvSpPr>
        <p:spPr>
          <a:xfrm>
            <a:off x="1141412" y="2032986"/>
            <a:ext cx="9905999" cy="3758215"/>
          </a:xfrm>
        </p:spPr>
        <p:txBody>
          <a:bodyPr>
            <a:normAutofit fontScale="92500" lnSpcReduction="10000"/>
          </a:bodyPr>
          <a:lstStyle/>
          <a:p>
            <a:r>
              <a:rPr lang="en-US" dirty="0"/>
              <a:t>Ideally, the platform would be implemented on a sidechain, or across multiple sidechains in order to avoid clogging the Ethereum main chain with the transactions of an entire supply chain infrastructure.</a:t>
            </a:r>
          </a:p>
          <a:p>
            <a:pPr lvl="1"/>
            <a:r>
              <a:rPr lang="en-CA" dirty="0"/>
              <a:t>Unfortunately, I was unable to realize this in time to correct it. The implementation in my project remains on the Ethereum blockchain.</a:t>
            </a:r>
          </a:p>
          <a:p>
            <a:pPr lvl="1"/>
            <a:endParaRPr lang="en-CA" dirty="0"/>
          </a:p>
          <a:p>
            <a:pPr lvl="1"/>
            <a:r>
              <a:rPr lang="en-CA" dirty="0"/>
              <a:t>Additionally, my implementation does not include a complete payment exchange process for depositing and withdrawing of tokens.</a:t>
            </a:r>
          </a:p>
          <a:p>
            <a:pPr lvl="2"/>
            <a:r>
              <a:rPr lang="en-CA" dirty="0"/>
              <a:t>As this project was never intended to see real-world commercial use, I believe not implementing a functioning payment channel was acceptable within the scope of this project.</a:t>
            </a:r>
            <a:endParaRPr lang="en-US" dirty="0"/>
          </a:p>
        </p:txBody>
      </p:sp>
    </p:spTree>
    <p:extLst>
      <p:ext uri="{BB962C8B-B14F-4D97-AF65-F5344CB8AC3E}">
        <p14:creationId xmlns:p14="http://schemas.microsoft.com/office/powerpoint/2010/main" val="4162319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3263-10F0-4897-B2A1-F82EBE276D29}"/>
              </a:ext>
            </a:extLst>
          </p:cNvPr>
          <p:cNvSpPr>
            <a:spLocks noGrp="1"/>
          </p:cNvSpPr>
          <p:nvPr>
            <p:ph type="title"/>
          </p:nvPr>
        </p:nvSpPr>
        <p:spPr/>
        <p:txBody>
          <a:bodyPr/>
          <a:lstStyle/>
          <a:p>
            <a:r>
              <a:rPr lang="en-CA" dirty="0"/>
              <a:t>Benefits</a:t>
            </a:r>
          </a:p>
        </p:txBody>
      </p:sp>
      <p:sp>
        <p:nvSpPr>
          <p:cNvPr id="3" name="Content Placeholder 2">
            <a:extLst>
              <a:ext uri="{FF2B5EF4-FFF2-40B4-BE49-F238E27FC236}">
                <a16:creationId xmlns:a16="http://schemas.microsoft.com/office/drawing/2014/main" id="{67918F05-677B-4151-8D16-F8C858B884A5}"/>
              </a:ext>
            </a:extLst>
          </p:cNvPr>
          <p:cNvSpPr>
            <a:spLocks noGrp="1"/>
          </p:cNvSpPr>
          <p:nvPr>
            <p:ph idx="1"/>
          </p:nvPr>
        </p:nvSpPr>
        <p:spPr>
          <a:xfrm>
            <a:off x="1141412" y="2097088"/>
            <a:ext cx="9905999" cy="3694113"/>
          </a:xfrm>
        </p:spPr>
        <p:txBody>
          <a:bodyPr/>
          <a:lstStyle/>
          <a:p>
            <a:r>
              <a:rPr lang="en-US" dirty="0"/>
              <a:t>The functionality of solidity made implementing much of the control logic a simple task.</a:t>
            </a:r>
          </a:p>
          <a:p>
            <a:r>
              <a:rPr lang="en-US" dirty="0"/>
              <a:t>Different types of goods can deploy separate exchanges to facilitate better supply chain efficiency and reduce communication overhead for any individual exchange.</a:t>
            </a:r>
          </a:p>
          <a:p>
            <a:r>
              <a:rPr lang="en-US" dirty="0"/>
              <a:t>Brings all the advantages present with blockchain applications which happen to be features we value in trading. [Trust, reliability, decentralized, </a:t>
            </a:r>
            <a:r>
              <a:rPr lang="en-US" dirty="0" err="1"/>
              <a:t>ect</a:t>
            </a:r>
            <a:r>
              <a:rPr lang="en-US" dirty="0"/>
              <a:t>.]</a:t>
            </a:r>
            <a:endParaRPr lang="en-CA" dirty="0"/>
          </a:p>
        </p:txBody>
      </p:sp>
    </p:spTree>
    <p:extLst>
      <p:ext uri="{BB962C8B-B14F-4D97-AF65-F5344CB8AC3E}">
        <p14:creationId xmlns:p14="http://schemas.microsoft.com/office/powerpoint/2010/main" val="1065011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{94384A29-AE94-460D-A91D-C715DFD99281}tf04033919</Template>
  <TotalTime>1155</TotalTime>
  <Words>1011</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Blockchain framework for commodities and goods Distribution</vt:lpstr>
      <vt:lpstr>Contents</vt:lpstr>
      <vt:lpstr>How supply chains work (Broadly and very quickly)</vt:lpstr>
      <vt:lpstr>Promising Blockchain features</vt:lpstr>
      <vt:lpstr>Blockchain-Based Supply chain</vt:lpstr>
      <vt:lpstr>How it works</vt:lpstr>
      <vt:lpstr>Project Implementation</vt:lpstr>
      <vt:lpstr>Project Implementation</vt:lpstr>
      <vt:lpstr>Benefits</vt:lpstr>
      <vt:lpstr>Drawbacks Encountered</vt:lpstr>
      <vt:lpstr>Further development</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Riley Wall</dc:creator>
  <cp:lastModifiedBy>Riley Wall</cp:lastModifiedBy>
  <cp:revision>24</cp:revision>
  <dcterms:created xsi:type="dcterms:W3CDTF">2021-12-01T18:12:05Z</dcterms:created>
  <dcterms:modified xsi:type="dcterms:W3CDTF">2021-12-06T20:45:50Z</dcterms:modified>
</cp:coreProperties>
</file>