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4538" r:id="rId4"/>
  </p:sldMasterIdLst>
  <p:notesMasterIdLst>
    <p:notesMasterId r:id="rId28"/>
  </p:notesMasterIdLst>
  <p:handoutMasterIdLst>
    <p:handoutMasterId r:id="rId29"/>
  </p:handoutMasterIdLst>
  <p:sldIdLst>
    <p:sldId id="776" r:id="rId5"/>
    <p:sldId id="739" r:id="rId6"/>
    <p:sldId id="1762" r:id="rId7"/>
    <p:sldId id="1760" r:id="rId8"/>
    <p:sldId id="1761" r:id="rId9"/>
    <p:sldId id="1759" r:id="rId10"/>
    <p:sldId id="8661" r:id="rId11"/>
    <p:sldId id="1755" r:id="rId12"/>
    <p:sldId id="8662" r:id="rId13"/>
    <p:sldId id="1997" r:id="rId14"/>
    <p:sldId id="8655" r:id="rId15"/>
    <p:sldId id="8656" r:id="rId16"/>
    <p:sldId id="8657" r:id="rId17"/>
    <p:sldId id="8659" r:id="rId18"/>
    <p:sldId id="8660" r:id="rId19"/>
    <p:sldId id="8535" r:id="rId20"/>
    <p:sldId id="8654" r:id="rId21"/>
    <p:sldId id="8648" r:id="rId22"/>
    <p:sldId id="8566" r:id="rId23"/>
    <p:sldId id="8641" r:id="rId24"/>
    <p:sldId id="8650" r:id="rId25"/>
    <p:sldId id="8649" r:id="rId26"/>
    <p:sldId id="676" r:id="rId27"/>
  </p:sldIdLst>
  <p:sldSz cx="12436475" cy="6994525"/>
  <p:notesSz cx="6781800" cy="9067800"/>
  <p:custDataLst>
    <p:tags r:id="rId30"/>
  </p:custDataLst>
  <p:defaultTextStyle>
    <a:defPPr>
      <a:defRPr lang="en-GB"/>
    </a:defPPr>
    <a:lvl1pPr algn="ctr" rtl="0" fontAlgn="base">
      <a:defRPr sz="1700" kern="1200">
        <a:solidFill>
          <a:schemeClr val="tx1"/>
        </a:solidFill>
        <a:latin typeface="+mn-lt"/>
        <a:ea typeface="+mn-ea"/>
        <a:cs typeface="+mn-cs"/>
      </a:defRPr>
    </a:lvl1pPr>
    <a:lvl2pPr marL="539725" algn="ctr" rtl="0" fontAlgn="base">
      <a:defRPr sz="1700" kern="1200">
        <a:solidFill>
          <a:schemeClr val="tx1"/>
        </a:solidFill>
        <a:latin typeface="+mn-lt"/>
        <a:ea typeface="+mn-ea"/>
        <a:cs typeface="+mn-cs"/>
      </a:defRPr>
    </a:lvl2pPr>
    <a:lvl3pPr marL="1079449" algn="ctr" rtl="0" fontAlgn="base">
      <a:defRPr sz="1700" kern="1200">
        <a:solidFill>
          <a:schemeClr val="tx1"/>
        </a:solidFill>
        <a:latin typeface="+mn-lt"/>
        <a:ea typeface="+mn-ea"/>
        <a:cs typeface="+mn-cs"/>
      </a:defRPr>
    </a:lvl3pPr>
    <a:lvl4pPr marL="1619174" algn="ctr" rtl="0" fontAlgn="base">
      <a:defRPr sz="1700" kern="1200">
        <a:solidFill>
          <a:schemeClr val="tx1"/>
        </a:solidFill>
        <a:latin typeface="+mn-lt"/>
        <a:ea typeface="+mn-ea"/>
        <a:cs typeface="+mn-cs"/>
      </a:defRPr>
    </a:lvl4pPr>
    <a:lvl5pPr marL="2158898" algn="ctr" rtl="0" fontAlgn="base">
      <a:defRPr sz="1700" kern="1200">
        <a:solidFill>
          <a:schemeClr val="tx1"/>
        </a:solidFill>
        <a:latin typeface="+mn-lt"/>
        <a:ea typeface="+mn-ea"/>
        <a:cs typeface="+mn-cs"/>
      </a:defRPr>
    </a:lvl5pPr>
    <a:lvl6pPr marL="2698623" algn="l" defTabSz="1079449" rtl="0" eaLnBrk="1" latinLnBrk="0" hangingPunct="1">
      <a:defRPr sz="1700" kern="1200">
        <a:solidFill>
          <a:schemeClr val="tx1"/>
        </a:solidFill>
        <a:latin typeface="+mn-lt"/>
        <a:ea typeface="+mn-ea"/>
        <a:cs typeface="+mn-cs"/>
      </a:defRPr>
    </a:lvl6pPr>
    <a:lvl7pPr marL="3238348" algn="l" defTabSz="1079449" rtl="0" eaLnBrk="1" latinLnBrk="0" hangingPunct="1">
      <a:defRPr sz="1700" kern="1200">
        <a:solidFill>
          <a:schemeClr val="tx1"/>
        </a:solidFill>
        <a:latin typeface="+mn-lt"/>
        <a:ea typeface="+mn-ea"/>
        <a:cs typeface="+mn-cs"/>
      </a:defRPr>
    </a:lvl7pPr>
    <a:lvl8pPr marL="3778072" algn="l" defTabSz="1079449" rtl="0" eaLnBrk="1" latinLnBrk="0" hangingPunct="1">
      <a:defRPr sz="1700" kern="1200">
        <a:solidFill>
          <a:schemeClr val="tx1"/>
        </a:solidFill>
        <a:latin typeface="+mn-lt"/>
        <a:ea typeface="+mn-ea"/>
        <a:cs typeface="+mn-cs"/>
      </a:defRPr>
    </a:lvl8pPr>
    <a:lvl9pPr marL="4317797" algn="l" defTabSz="1079449" rtl="0" eaLnBrk="1" latinLnBrk="0" hangingPunct="1">
      <a:defRPr sz="17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7F9ADF2F-6FF9-4209-A79E-E049D158E0F0}">
          <p14:sldIdLst>
            <p14:sldId id="776"/>
          </p14:sldIdLst>
        </p14:section>
        <p14:section name="Buck" id="{A33C81AC-87CC-1546-BFA0-40522F32CCA9}">
          <p14:sldIdLst>
            <p14:sldId id="739"/>
            <p14:sldId id="1762"/>
            <p14:sldId id="1760"/>
            <p14:sldId id="1761"/>
            <p14:sldId id="1759"/>
            <p14:sldId id="8661"/>
          </p14:sldIdLst>
        </p14:section>
        <p14:section name="Andrew" id="{2A5AFBBB-FB9D-0F40-9065-1C1FC9326A1B}">
          <p14:sldIdLst>
            <p14:sldId id="1755"/>
            <p14:sldId id="8662"/>
            <p14:sldId id="1997"/>
            <p14:sldId id="8655"/>
            <p14:sldId id="8656"/>
            <p14:sldId id="8657"/>
            <p14:sldId id="8659"/>
            <p14:sldId id="8660"/>
            <p14:sldId id="8535"/>
            <p14:sldId id="8654"/>
            <p14:sldId id="8648"/>
            <p14:sldId id="8566"/>
            <p14:sldId id="8641"/>
            <p14:sldId id="8650"/>
            <p14:sldId id="8649"/>
          </p14:sldIdLst>
        </p14:section>
        <p14:section name="Closing" id="{FCB8B48C-4CB0-814C-98A7-42127DA14380}">
          <p14:sldIdLst>
            <p14:sldId id="67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1" clrIdx="1"/>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4848"/>
    <a:srgbClr val="FFFFFF"/>
    <a:srgbClr val="262626"/>
    <a:srgbClr val="E6E6E6"/>
    <a:srgbClr val="00B294"/>
    <a:srgbClr val="DBEDEB"/>
    <a:srgbClr val="F4F9D8"/>
    <a:srgbClr val="BFE0DC"/>
    <a:srgbClr val="BAD80A"/>
    <a:srgbClr val="00827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1AB5BC-24AB-44FE-BE0E-AEA2E1DC536D}" v="47" dt="2020-06-15T12:40:18.1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62" autoAdjust="0"/>
    <p:restoredTop sz="71910" autoAdjust="0"/>
  </p:normalViewPr>
  <p:slideViewPr>
    <p:cSldViewPr snapToObjects="1" showGuides="1">
      <p:cViewPr varScale="1">
        <p:scale>
          <a:sx n="143" d="100"/>
          <a:sy n="143" d="100"/>
        </p:scale>
        <p:origin x="1397" y="96"/>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3936"/>
    </p:cViewPr>
  </p:sorterViewPr>
  <p:notesViewPr>
    <p:cSldViewPr snapToObjects="1" showGuides="1">
      <p:cViewPr varScale="1">
        <p:scale>
          <a:sx n="134" d="100"/>
          <a:sy n="134" d="100"/>
        </p:scale>
        <p:origin x="4744" y="200"/>
      </p:cViewPr>
      <p:guideLst/>
    </p:cSldViewPr>
  </p:notesViewPr>
  <p:gridSpacing cx="91439" cy="91439"/>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3535A9-A6E7-4221-9DB9-C2449C506BE5}"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448FF441-82AF-4162-ABD1-2B5B1833A1CB}">
      <dgm:prSet/>
      <dgm:spPr/>
      <dgm:t>
        <a:bodyPr/>
        <a:lstStyle/>
        <a:p>
          <a:r>
            <a:rPr lang="en-US"/>
            <a:t>Gap Analysis and Awareness</a:t>
          </a:r>
        </a:p>
      </dgm:t>
    </dgm:pt>
    <dgm:pt modelId="{8387B5F6-46F0-41BC-86C8-FBFBC3516EA6}" type="parTrans" cxnId="{A25589D5-AF66-495D-8BCD-77A0D622150B}">
      <dgm:prSet/>
      <dgm:spPr/>
      <dgm:t>
        <a:bodyPr/>
        <a:lstStyle/>
        <a:p>
          <a:endParaRPr lang="en-US"/>
        </a:p>
      </dgm:t>
    </dgm:pt>
    <dgm:pt modelId="{CFF3D7A2-9399-48A4-B50F-21989DB900B1}" type="sibTrans" cxnId="{A25589D5-AF66-495D-8BCD-77A0D622150B}">
      <dgm:prSet/>
      <dgm:spPr/>
      <dgm:t>
        <a:bodyPr/>
        <a:lstStyle/>
        <a:p>
          <a:endParaRPr lang="en-US"/>
        </a:p>
      </dgm:t>
    </dgm:pt>
    <dgm:pt modelId="{DC3F7777-A609-43E0-8A8B-CE96EA60CD17}">
      <dgm:prSet/>
      <dgm:spPr/>
      <dgm:t>
        <a:bodyPr/>
        <a:lstStyle/>
        <a:p>
          <a:r>
            <a:rPr lang="en-US"/>
            <a:t>Recommendations</a:t>
          </a:r>
        </a:p>
      </dgm:t>
    </dgm:pt>
    <dgm:pt modelId="{B61C9D7C-BAF4-43AC-B082-6720A0F70369}" type="parTrans" cxnId="{EDD12435-CF64-4141-8EBD-881D10FF0373}">
      <dgm:prSet/>
      <dgm:spPr/>
      <dgm:t>
        <a:bodyPr/>
        <a:lstStyle/>
        <a:p>
          <a:endParaRPr lang="en-US"/>
        </a:p>
      </dgm:t>
    </dgm:pt>
    <dgm:pt modelId="{63397657-79B1-414F-8815-35524D93DD9C}" type="sibTrans" cxnId="{EDD12435-CF64-4141-8EBD-881D10FF0373}">
      <dgm:prSet/>
      <dgm:spPr/>
      <dgm:t>
        <a:bodyPr/>
        <a:lstStyle/>
        <a:p>
          <a:endParaRPr lang="en-US"/>
        </a:p>
      </dgm:t>
    </dgm:pt>
    <dgm:pt modelId="{1FC2A3D1-AF37-4F09-963D-489EC59CF912}">
      <dgm:prSet/>
      <dgm:spPr/>
      <dgm:t>
        <a:bodyPr/>
        <a:lstStyle/>
        <a:p>
          <a:r>
            <a:rPr lang="en-US" dirty="0"/>
            <a:t>Tooling Proof of Concept</a:t>
          </a:r>
        </a:p>
      </dgm:t>
    </dgm:pt>
    <dgm:pt modelId="{CCD57870-CDF7-4646-9572-6DA0FAD98DE9}" type="parTrans" cxnId="{720A5284-4D26-45C8-AC9C-D98B3839BCFF}">
      <dgm:prSet/>
      <dgm:spPr/>
      <dgm:t>
        <a:bodyPr/>
        <a:lstStyle/>
        <a:p>
          <a:endParaRPr lang="en-US"/>
        </a:p>
      </dgm:t>
    </dgm:pt>
    <dgm:pt modelId="{2A12BA82-A938-4EA8-9137-99CFD750CDD2}" type="sibTrans" cxnId="{720A5284-4D26-45C8-AC9C-D98B3839BCFF}">
      <dgm:prSet/>
      <dgm:spPr/>
      <dgm:t>
        <a:bodyPr/>
        <a:lstStyle/>
        <a:p>
          <a:endParaRPr lang="en-US"/>
        </a:p>
      </dgm:t>
    </dgm:pt>
    <dgm:pt modelId="{C5F5E714-A064-43B6-9A87-39DAFEA1BF9A}">
      <dgm:prSet custT="1"/>
      <dgm:spPr/>
      <dgm:t>
        <a:bodyPr/>
        <a:lstStyle/>
        <a:p>
          <a:r>
            <a:rPr lang="en-US" sz="2800" dirty="0"/>
            <a:t>Engineering Group Onboarding</a:t>
          </a:r>
        </a:p>
      </dgm:t>
    </dgm:pt>
    <dgm:pt modelId="{E34597A7-6F1C-4CD8-8DBE-03B9D6BD57BB}" type="parTrans" cxnId="{BE7E700E-A2E2-4D08-BD64-F4BCD441D135}">
      <dgm:prSet/>
      <dgm:spPr/>
      <dgm:t>
        <a:bodyPr/>
        <a:lstStyle/>
        <a:p>
          <a:endParaRPr lang="en-US"/>
        </a:p>
      </dgm:t>
    </dgm:pt>
    <dgm:pt modelId="{73F1380C-FFAF-4F23-AFCA-3121F36831D7}" type="sibTrans" cxnId="{BE7E700E-A2E2-4D08-BD64-F4BCD441D135}">
      <dgm:prSet/>
      <dgm:spPr/>
      <dgm:t>
        <a:bodyPr/>
        <a:lstStyle/>
        <a:p>
          <a:endParaRPr lang="en-US"/>
        </a:p>
      </dgm:t>
    </dgm:pt>
    <dgm:pt modelId="{BC6143B4-5DEE-4F47-92DC-DB25B54088E2}">
      <dgm:prSet/>
      <dgm:spPr/>
      <dgm:t>
        <a:bodyPr/>
        <a:lstStyle/>
        <a:p>
          <a:r>
            <a:rPr lang="en-US"/>
            <a:t>Monitoring/Analysis/Value-Prop</a:t>
          </a:r>
        </a:p>
      </dgm:t>
    </dgm:pt>
    <dgm:pt modelId="{38538EC0-F619-4DA9-84AA-40D386F4D7E1}" type="parTrans" cxnId="{1EF82402-F9D6-4779-AF44-D3EFCE883265}">
      <dgm:prSet/>
      <dgm:spPr/>
      <dgm:t>
        <a:bodyPr/>
        <a:lstStyle/>
        <a:p>
          <a:endParaRPr lang="en-US"/>
        </a:p>
      </dgm:t>
    </dgm:pt>
    <dgm:pt modelId="{BAEDC46F-1955-4546-AD52-329E1C3B3643}" type="sibTrans" cxnId="{1EF82402-F9D6-4779-AF44-D3EFCE883265}">
      <dgm:prSet/>
      <dgm:spPr/>
      <dgm:t>
        <a:bodyPr/>
        <a:lstStyle/>
        <a:p>
          <a:endParaRPr lang="en-US"/>
        </a:p>
      </dgm:t>
    </dgm:pt>
    <dgm:pt modelId="{AC1631D9-D161-4448-968E-BBAC1E1889A1}">
      <dgm:prSet/>
      <dgm:spPr/>
      <dgm:t>
        <a:bodyPr/>
        <a:lstStyle/>
        <a:p>
          <a:r>
            <a:rPr lang="en-US"/>
            <a:t>Automation-focused Requirements</a:t>
          </a:r>
        </a:p>
      </dgm:t>
    </dgm:pt>
    <dgm:pt modelId="{9EA7339F-BCEC-445F-A20F-2CB7D55F8DE1}" type="parTrans" cxnId="{822823C9-8192-4BE7-B318-ACFB46DD5E9C}">
      <dgm:prSet/>
      <dgm:spPr/>
      <dgm:t>
        <a:bodyPr/>
        <a:lstStyle/>
        <a:p>
          <a:endParaRPr lang="en-US"/>
        </a:p>
      </dgm:t>
    </dgm:pt>
    <dgm:pt modelId="{5CDD7798-79E1-4D92-9A27-FE2C735FD682}" type="sibTrans" cxnId="{822823C9-8192-4BE7-B318-ACFB46DD5E9C}">
      <dgm:prSet/>
      <dgm:spPr/>
      <dgm:t>
        <a:bodyPr/>
        <a:lstStyle/>
        <a:p>
          <a:endParaRPr lang="en-US"/>
        </a:p>
      </dgm:t>
    </dgm:pt>
    <dgm:pt modelId="{A394D5C7-8740-4343-837D-02637664AFEA}">
      <dgm:prSet/>
      <dgm:spPr/>
      <dgm:t>
        <a:bodyPr/>
        <a:lstStyle/>
        <a:p>
          <a:r>
            <a:rPr lang="en-US"/>
            <a:t>External Standards</a:t>
          </a:r>
        </a:p>
      </dgm:t>
    </dgm:pt>
    <dgm:pt modelId="{0C99EBB3-553B-4C04-85F6-6F05CFCD22DD}" type="parTrans" cxnId="{6B81E84E-A001-4017-BC04-99400B0EAB81}">
      <dgm:prSet/>
      <dgm:spPr/>
      <dgm:t>
        <a:bodyPr/>
        <a:lstStyle/>
        <a:p>
          <a:endParaRPr lang="en-US"/>
        </a:p>
      </dgm:t>
    </dgm:pt>
    <dgm:pt modelId="{5C9B2B15-ABB8-41B2-A035-82021D57C54A}" type="sibTrans" cxnId="{6B81E84E-A001-4017-BC04-99400B0EAB81}">
      <dgm:prSet/>
      <dgm:spPr/>
      <dgm:t>
        <a:bodyPr/>
        <a:lstStyle/>
        <a:p>
          <a:endParaRPr lang="en-US"/>
        </a:p>
      </dgm:t>
    </dgm:pt>
    <dgm:pt modelId="{B87D35C2-F71E-47E2-A22F-E8108D66E1AC}" type="pres">
      <dgm:prSet presAssocID="{4D3535A9-A6E7-4221-9DB9-C2449C506BE5}" presName="linear" presStyleCnt="0">
        <dgm:presLayoutVars>
          <dgm:animLvl val="lvl"/>
          <dgm:resizeHandles val="exact"/>
        </dgm:presLayoutVars>
      </dgm:prSet>
      <dgm:spPr/>
    </dgm:pt>
    <dgm:pt modelId="{7DB51255-453A-4A7E-A530-36AD55CE8DAC}" type="pres">
      <dgm:prSet presAssocID="{448FF441-82AF-4162-ABD1-2B5B1833A1CB}" presName="parentText" presStyleLbl="node1" presStyleIdx="0" presStyleCnt="7">
        <dgm:presLayoutVars>
          <dgm:chMax val="0"/>
          <dgm:bulletEnabled val="1"/>
        </dgm:presLayoutVars>
      </dgm:prSet>
      <dgm:spPr/>
    </dgm:pt>
    <dgm:pt modelId="{C404CD05-284D-4178-9808-EF54D01022DC}" type="pres">
      <dgm:prSet presAssocID="{CFF3D7A2-9399-48A4-B50F-21989DB900B1}" presName="spacer" presStyleCnt="0"/>
      <dgm:spPr/>
    </dgm:pt>
    <dgm:pt modelId="{D7D46DEE-6A0A-40CE-9E8E-BBFA68C24F15}" type="pres">
      <dgm:prSet presAssocID="{DC3F7777-A609-43E0-8A8B-CE96EA60CD17}" presName="parentText" presStyleLbl="node1" presStyleIdx="1" presStyleCnt="7">
        <dgm:presLayoutVars>
          <dgm:chMax val="0"/>
          <dgm:bulletEnabled val="1"/>
        </dgm:presLayoutVars>
      </dgm:prSet>
      <dgm:spPr/>
    </dgm:pt>
    <dgm:pt modelId="{B02A8BC6-FA94-47E9-B385-8EFF73AF4811}" type="pres">
      <dgm:prSet presAssocID="{63397657-79B1-414F-8815-35524D93DD9C}" presName="spacer" presStyleCnt="0"/>
      <dgm:spPr/>
    </dgm:pt>
    <dgm:pt modelId="{D7CF2E02-0A59-4FC6-8E6F-303ECA5A76CF}" type="pres">
      <dgm:prSet presAssocID="{1FC2A3D1-AF37-4F09-963D-489EC59CF912}" presName="parentText" presStyleLbl="node1" presStyleIdx="2" presStyleCnt="7">
        <dgm:presLayoutVars>
          <dgm:chMax val="0"/>
          <dgm:bulletEnabled val="1"/>
        </dgm:presLayoutVars>
      </dgm:prSet>
      <dgm:spPr/>
    </dgm:pt>
    <dgm:pt modelId="{70570563-8E9E-4B12-AE4E-58EB980EAD6D}" type="pres">
      <dgm:prSet presAssocID="{2A12BA82-A938-4EA8-9137-99CFD750CDD2}" presName="spacer" presStyleCnt="0"/>
      <dgm:spPr/>
    </dgm:pt>
    <dgm:pt modelId="{E08C4CF1-1C9B-4494-882B-A650E54ABF72}" type="pres">
      <dgm:prSet presAssocID="{C5F5E714-A064-43B6-9A87-39DAFEA1BF9A}" presName="parentText" presStyleLbl="node1" presStyleIdx="3" presStyleCnt="7">
        <dgm:presLayoutVars>
          <dgm:chMax val="0"/>
          <dgm:bulletEnabled val="1"/>
        </dgm:presLayoutVars>
      </dgm:prSet>
      <dgm:spPr/>
    </dgm:pt>
    <dgm:pt modelId="{DE297A11-5DBC-4A14-8137-91DE41BD7BD0}" type="pres">
      <dgm:prSet presAssocID="{73F1380C-FFAF-4F23-AFCA-3121F36831D7}" presName="spacer" presStyleCnt="0"/>
      <dgm:spPr/>
    </dgm:pt>
    <dgm:pt modelId="{1FC7428C-E4ED-418F-B803-989CF2F13023}" type="pres">
      <dgm:prSet presAssocID="{BC6143B4-5DEE-4F47-92DC-DB25B54088E2}" presName="parentText" presStyleLbl="node1" presStyleIdx="4" presStyleCnt="7">
        <dgm:presLayoutVars>
          <dgm:chMax val="0"/>
          <dgm:bulletEnabled val="1"/>
        </dgm:presLayoutVars>
      </dgm:prSet>
      <dgm:spPr/>
    </dgm:pt>
    <dgm:pt modelId="{84B7DB96-394B-4A3D-A5D2-C7B9CB35F402}" type="pres">
      <dgm:prSet presAssocID="{BAEDC46F-1955-4546-AD52-329E1C3B3643}" presName="spacer" presStyleCnt="0"/>
      <dgm:spPr/>
    </dgm:pt>
    <dgm:pt modelId="{72022EE4-2FDC-4D36-8FC2-25E6EF1C4DC7}" type="pres">
      <dgm:prSet presAssocID="{AC1631D9-D161-4448-968E-BBAC1E1889A1}" presName="parentText" presStyleLbl="node1" presStyleIdx="5" presStyleCnt="7">
        <dgm:presLayoutVars>
          <dgm:chMax val="0"/>
          <dgm:bulletEnabled val="1"/>
        </dgm:presLayoutVars>
      </dgm:prSet>
      <dgm:spPr/>
    </dgm:pt>
    <dgm:pt modelId="{F2889CD6-3FE3-4888-A475-F9103B71651C}" type="pres">
      <dgm:prSet presAssocID="{5CDD7798-79E1-4D92-9A27-FE2C735FD682}" presName="spacer" presStyleCnt="0"/>
      <dgm:spPr/>
    </dgm:pt>
    <dgm:pt modelId="{9D5C4EA3-B34C-4BB1-A66A-8621E89C861B}" type="pres">
      <dgm:prSet presAssocID="{A394D5C7-8740-4343-837D-02637664AFEA}" presName="parentText" presStyleLbl="node1" presStyleIdx="6" presStyleCnt="7">
        <dgm:presLayoutVars>
          <dgm:chMax val="0"/>
          <dgm:bulletEnabled val="1"/>
        </dgm:presLayoutVars>
      </dgm:prSet>
      <dgm:spPr/>
    </dgm:pt>
  </dgm:ptLst>
  <dgm:cxnLst>
    <dgm:cxn modelId="{1EF82402-F9D6-4779-AF44-D3EFCE883265}" srcId="{4D3535A9-A6E7-4221-9DB9-C2449C506BE5}" destId="{BC6143B4-5DEE-4F47-92DC-DB25B54088E2}" srcOrd="4" destOrd="0" parTransId="{38538EC0-F619-4DA9-84AA-40D386F4D7E1}" sibTransId="{BAEDC46F-1955-4546-AD52-329E1C3B3643}"/>
    <dgm:cxn modelId="{BE7E700E-A2E2-4D08-BD64-F4BCD441D135}" srcId="{4D3535A9-A6E7-4221-9DB9-C2449C506BE5}" destId="{C5F5E714-A064-43B6-9A87-39DAFEA1BF9A}" srcOrd="3" destOrd="0" parTransId="{E34597A7-6F1C-4CD8-8DBE-03B9D6BD57BB}" sibTransId="{73F1380C-FFAF-4F23-AFCA-3121F36831D7}"/>
    <dgm:cxn modelId="{0433121D-1A1E-41AA-B8AA-6A2D2B602FCC}" type="presOf" srcId="{C5F5E714-A064-43B6-9A87-39DAFEA1BF9A}" destId="{E08C4CF1-1C9B-4494-882B-A650E54ABF72}" srcOrd="0" destOrd="0" presId="urn:microsoft.com/office/officeart/2005/8/layout/vList2"/>
    <dgm:cxn modelId="{EDD12435-CF64-4141-8EBD-881D10FF0373}" srcId="{4D3535A9-A6E7-4221-9DB9-C2449C506BE5}" destId="{DC3F7777-A609-43E0-8A8B-CE96EA60CD17}" srcOrd="1" destOrd="0" parTransId="{B61C9D7C-BAF4-43AC-B082-6720A0F70369}" sibTransId="{63397657-79B1-414F-8815-35524D93DD9C}"/>
    <dgm:cxn modelId="{29746C36-D3DC-41AB-809B-18FA41053805}" type="presOf" srcId="{1FC2A3D1-AF37-4F09-963D-489EC59CF912}" destId="{D7CF2E02-0A59-4FC6-8E6F-303ECA5A76CF}" srcOrd="0" destOrd="0" presId="urn:microsoft.com/office/officeart/2005/8/layout/vList2"/>
    <dgm:cxn modelId="{6B81E84E-A001-4017-BC04-99400B0EAB81}" srcId="{4D3535A9-A6E7-4221-9DB9-C2449C506BE5}" destId="{A394D5C7-8740-4343-837D-02637664AFEA}" srcOrd="6" destOrd="0" parTransId="{0C99EBB3-553B-4C04-85F6-6F05CFCD22DD}" sibTransId="{5C9B2B15-ABB8-41B2-A035-82021D57C54A}"/>
    <dgm:cxn modelId="{CB283B71-F8B4-422A-84DD-911D0CCB4EA3}" type="presOf" srcId="{DC3F7777-A609-43E0-8A8B-CE96EA60CD17}" destId="{D7D46DEE-6A0A-40CE-9E8E-BBFA68C24F15}" srcOrd="0" destOrd="0" presId="urn:microsoft.com/office/officeart/2005/8/layout/vList2"/>
    <dgm:cxn modelId="{ADB4BB52-BDC2-474C-A9CA-E2CDC62575E7}" type="presOf" srcId="{BC6143B4-5DEE-4F47-92DC-DB25B54088E2}" destId="{1FC7428C-E4ED-418F-B803-989CF2F13023}" srcOrd="0" destOrd="0" presId="urn:microsoft.com/office/officeart/2005/8/layout/vList2"/>
    <dgm:cxn modelId="{27AFD67D-65E5-49D7-977C-70B221FB066D}" type="presOf" srcId="{4D3535A9-A6E7-4221-9DB9-C2449C506BE5}" destId="{B87D35C2-F71E-47E2-A22F-E8108D66E1AC}" srcOrd="0" destOrd="0" presId="urn:microsoft.com/office/officeart/2005/8/layout/vList2"/>
    <dgm:cxn modelId="{720A5284-4D26-45C8-AC9C-D98B3839BCFF}" srcId="{4D3535A9-A6E7-4221-9DB9-C2449C506BE5}" destId="{1FC2A3D1-AF37-4F09-963D-489EC59CF912}" srcOrd="2" destOrd="0" parTransId="{CCD57870-CDF7-4646-9572-6DA0FAD98DE9}" sibTransId="{2A12BA82-A938-4EA8-9137-99CFD750CDD2}"/>
    <dgm:cxn modelId="{6C44FBC8-A776-4C4F-9275-A11860215CF7}" type="presOf" srcId="{AC1631D9-D161-4448-968E-BBAC1E1889A1}" destId="{72022EE4-2FDC-4D36-8FC2-25E6EF1C4DC7}" srcOrd="0" destOrd="0" presId="urn:microsoft.com/office/officeart/2005/8/layout/vList2"/>
    <dgm:cxn modelId="{822823C9-8192-4BE7-B318-ACFB46DD5E9C}" srcId="{4D3535A9-A6E7-4221-9DB9-C2449C506BE5}" destId="{AC1631D9-D161-4448-968E-BBAC1E1889A1}" srcOrd="5" destOrd="0" parTransId="{9EA7339F-BCEC-445F-A20F-2CB7D55F8DE1}" sibTransId="{5CDD7798-79E1-4D92-9A27-FE2C735FD682}"/>
    <dgm:cxn modelId="{A25589D5-AF66-495D-8BCD-77A0D622150B}" srcId="{4D3535A9-A6E7-4221-9DB9-C2449C506BE5}" destId="{448FF441-82AF-4162-ABD1-2B5B1833A1CB}" srcOrd="0" destOrd="0" parTransId="{8387B5F6-46F0-41BC-86C8-FBFBC3516EA6}" sibTransId="{CFF3D7A2-9399-48A4-B50F-21989DB900B1}"/>
    <dgm:cxn modelId="{781DD3D8-C40F-4D2E-B0D2-1D80A8E7820E}" type="presOf" srcId="{448FF441-82AF-4162-ABD1-2B5B1833A1CB}" destId="{7DB51255-453A-4A7E-A530-36AD55CE8DAC}" srcOrd="0" destOrd="0" presId="urn:microsoft.com/office/officeart/2005/8/layout/vList2"/>
    <dgm:cxn modelId="{1370E9DC-AD21-4B35-B9CA-A49CF333CBAF}" type="presOf" srcId="{A394D5C7-8740-4343-837D-02637664AFEA}" destId="{9D5C4EA3-B34C-4BB1-A66A-8621E89C861B}" srcOrd="0" destOrd="0" presId="urn:microsoft.com/office/officeart/2005/8/layout/vList2"/>
    <dgm:cxn modelId="{C49CC421-01D0-4A67-AEA4-8B8FE34883A7}" type="presParOf" srcId="{B87D35C2-F71E-47E2-A22F-E8108D66E1AC}" destId="{7DB51255-453A-4A7E-A530-36AD55CE8DAC}" srcOrd="0" destOrd="0" presId="urn:microsoft.com/office/officeart/2005/8/layout/vList2"/>
    <dgm:cxn modelId="{3C42F772-A896-4C91-824A-46A4B5A62D92}" type="presParOf" srcId="{B87D35C2-F71E-47E2-A22F-E8108D66E1AC}" destId="{C404CD05-284D-4178-9808-EF54D01022DC}" srcOrd="1" destOrd="0" presId="urn:microsoft.com/office/officeart/2005/8/layout/vList2"/>
    <dgm:cxn modelId="{3F7B8E5C-9332-4807-87D6-5217368C7E1F}" type="presParOf" srcId="{B87D35C2-F71E-47E2-A22F-E8108D66E1AC}" destId="{D7D46DEE-6A0A-40CE-9E8E-BBFA68C24F15}" srcOrd="2" destOrd="0" presId="urn:microsoft.com/office/officeart/2005/8/layout/vList2"/>
    <dgm:cxn modelId="{0C4FAB2E-CA80-49CA-871B-E02107AA88CD}" type="presParOf" srcId="{B87D35C2-F71E-47E2-A22F-E8108D66E1AC}" destId="{B02A8BC6-FA94-47E9-B385-8EFF73AF4811}" srcOrd="3" destOrd="0" presId="urn:microsoft.com/office/officeart/2005/8/layout/vList2"/>
    <dgm:cxn modelId="{39C7366C-C26A-4E07-9642-9D538053E81A}" type="presParOf" srcId="{B87D35C2-F71E-47E2-A22F-E8108D66E1AC}" destId="{D7CF2E02-0A59-4FC6-8E6F-303ECA5A76CF}" srcOrd="4" destOrd="0" presId="urn:microsoft.com/office/officeart/2005/8/layout/vList2"/>
    <dgm:cxn modelId="{453EF5B4-9DFC-4727-9FAC-E3B95906E097}" type="presParOf" srcId="{B87D35C2-F71E-47E2-A22F-E8108D66E1AC}" destId="{70570563-8E9E-4B12-AE4E-58EB980EAD6D}" srcOrd="5" destOrd="0" presId="urn:microsoft.com/office/officeart/2005/8/layout/vList2"/>
    <dgm:cxn modelId="{842D1B6E-1D01-4457-AD61-13B7B5457DFE}" type="presParOf" srcId="{B87D35C2-F71E-47E2-A22F-E8108D66E1AC}" destId="{E08C4CF1-1C9B-4494-882B-A650E54ABF72}" srcOrd="6" destOrd="0" presId="urn:microsoft.com/office/officeart/2005/8/layout/vList2"/>
    <dgm:cxn modelId="{971EACFE-1F2E-4571-AF2D-3AC87541AE7E}" type="presParOf" srcId="{B87D35C2-F71E-47E2-A22F-E8108D66E1AC}" destId="{DE297A11-5DBC-4A14-8137-91DE41BD7BD0}" srcOrd="7" destOrd="0" presId="urn:microsoft.com/office/officeart/2005/8/layout/vList2"/>
    <dgm:cxn modelId="{764CCCBD-A784-489E-ACA0-B234BF6B4D33}" type="presParOf" srcId="{B87D35C2-F71E-47E2-A22F-E8108D66E1AC}" destId="{1FC7428C-E4ED-418F-B803-989CF2F13023}" srcOrd="8" destOrd="0" presId="urn:microsoft.com/office/officeart/2005/8/layout/vList2"/>
    <dgm:cxn modelId="{BD0F2EB6-35E5-4E1E-B487-7F793A9E3F96}" type="presParOf" srcId="{B87D35C2-F71E-47E2-A22F-E8108D66E1AC}" destId="{84B7DB96-394B-4A3D-A5D2-C7B9CB35F402}" srcOrd="9" destOrd="0" presId="urn:microsoft.com/office/officeart/2005/8/layout/vList2"/>
    <dgm:cxn modelId="{63ED13F3-4C34-4126-930D-07B1F56EAE99}" type="presParOf" srcId="{B87D35C2-F71E-47E2-A22F-E8108D66E1AC}" destId="{72022EE4-2FDC-4D36-8FC2-25E6EF1C4DC7}" srcOrd="10" destOrd="0" presId="urn:microsoft.com/office/officeart/2005/8/layout/vList2"/>
    <dgm:cxn modelId="{2D2F5007-890B-47C9-BD18-F7A4AD09B780}" type="presParOf" srcId="{B87D35C2-F71E-47E2-A22F-E8108D66E1AC}" destId="{F2889CD6-3FE3-4888-A475-F9103B71651C}" srcOrd="11" destOrd="0" presId="urn:microsoft.com/office/officeart/2005/8/layout/vList2"/>
    <dgm:cxn modelId="{1DA9832A-D371-4ECD-8560-63CF30B951D1}" type="presParOf" srcId="{B87D35C2-F71E-47E2-A22F-E8108D66E1AC}" destId="{9D5C4EA3-B34C-4BB1-A66A-8621E89C861B}"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51255-453A-4A7E-A530-36AD55CE8DAC}">
      <dsp:nvSpPr>
        <dsp:cNvPr id="0" name=""/>
        <dsp:cNvSpPr/>
      </dsp:nvSpPr>
      <dsp:spPr>
        <a:xfrm>
          <a:off x="0" y="39394"/>
          <a:ext cx="8042578" cy="772200"/>
        </a:xfrm>
        <a:prstGeom prst="roundRect">
          <a:avLst/>
        </a:prstGeom>
        <a:solidFill>
          <a:schemeClr val="accent5">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Gap Analysis and Awareness</a:t>
          </a:r>
        </a:p>
      </dsp:txBody>
      <dsp:txXfrm>
        <a:off x="37696" y="77090"/>
        <a:ext cx="7967186" cy="696808"/>
      </dsp:txXfrm>
    </dsp:sp>
    <dsp:sp modelId="{D7D46DEE-6A0A-40CE-9E8E-BBFA68C24F15}">
      <dsp:nvSpPr>
        <dsp:cNvPr id="0" name=""/>
        <dsp:cNvSpPr/>
      </dsp:nvSpPr>
      <dsp:spPr>
        <a:xfrm>
          <a:off x="0" y="897994"/>
          <a:ext cx="8042578" cy="772200"/>
        </a:xfrm>
        <a:prstGeom prst="roundRect">
          <a:avLst/>
        </a:prstGeom>
        <a:solidFill>
          <a:schemeClr val="accent5">
            <a:hueOff val="-1564259"/>
            <a:satOff val="-152"/>
            <a:lumOff val="2843"/>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Recommendations</a:t>
          </a:r>
        </a:p>
      </dsp:txBody>
      <dsp:txXfrm>
        <a:off x="37696" y="935690"/>
        <a:ext cx="7967186" cy="696808"/>
      </dsp:txXfrm>
    </dsp:sp>
    <dsp:sp modelId="{D7CF2E02-0A59-4FC6-8E6F-303ECA5A76CF}">
      <dsp:nvSpPr>
        <dsp:cNvPr id="0" name=""/>
        <dsp:cNvSpPr/>
      </dsp:nvSpPr>
      <dsp:spPr>
        <a:xfrm>
          <a:off x="0" y="1756594"/>
          <a:ext cx="8042578" cy="772200"/>
        </a:xfrm>
        <a:prstGeom prst="roundRect">
          <a:avLst/>
        </a:prstGeom>
        <a:solidFill>
          <a:schemeClr val="accent5">
            <a:hueOff val="-3128519"/>
            <a:satOff val="-304"/>
            <a:lumOff val="5686"/>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Tooling Proof of Concept</a:t>
          </a:r>
        </a:p>
      </dsp:txBody>
      <dsp:txXfrm>
        <a:off x="37696" y="1794290"/>
        <a:ext cx="7967186" cy="696808"/>
      </dsp:txXfrm>
    </dsp:sp>
    <dsp:sp modelId="{E08C4CF1-1C9B-4494-882B-A650E54ABF72}">
      <dsp:nvSpPr>
        <dsp:cNvPr id="0" name=""/>
        <dsp:cNvSpPr/>
      </dsp:nvSpPr>
      <dsp:spPr>
        <a:xfrm>
          <a:off x="0" y="2615194"/>
          <a:ext cx="8042578" cy="772200"/>
        </a:xfrm>
        <a:prstGeom prst="roundRect">
          <a:avLst/>
        </a:prstGeom>
        <a:solidFill>
          <a:schemeClr val="accent5">
            <a:hueOff val="-4692778"/>
            <a:satOff val="-455"/>
            <a:lumOff val="8528"/>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Engineering Group Onboarding</a:t>
          </a:r>
        </a:p>
      </dsp:txBody>
      <dsp:txXfrm>
        <a:off x="37696" y="2652890"/>
        <a:ext cx="7967186" cy="696808"/>
      </dsp:txXfrm>
    </dsp:sp>
    <dsp:sp modelId="{1FC7428C-E4ED-418F-B803-989CF2F13023}">
      <dsp:nvSpPr>
        <dsp:cNvPr id="0" name=""/>
        <dsp:cNvSpPr/>
      </dsp:nvSpPr>
      <dsp:spPr>
        <a:xfrm>
          <a:off x="0" y="3473795"/>
          <a:ext cx="8042578" cy="772200"/>
        </a:xfrm>
        <a:prstGeom prst="roundRect">
          <a:avLst/>
        </a:prstGeom>
        <a:solidFill>
          <a:schemeClr val="accent5">
            <a:hueOff val="-6257037"/>
            <a:satOff val="-607"/>
            <a:lumOff val="11371"/>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Monitoring/Analysis/Value-Prop</a:t>
          </a:r>
        </a:p>
      </dsp:txBody>
      <dsp:txXfrm>
        <a:off x="37696" y="3511491"/>
        <a:ext cx="7967186" cy="696808"/>
      </dsp:txXfrm>
    </dsp:sp>
    <dsp:sp modelId="{72022EE4-2FDC-4D36-8FC2-25E6EF1C4DC7}">
      <dsp:nvSpPr>
        <dsp:cNvPr id="0" name=""/>
        <dsp:cNvSpPr/>
      </dsp:nvSpPr>
      <dsp:spPr>
        <a:xfrm>
          <a:off x="0" y="4332395"/>
          <a:ext cx="8042578" cy="772200"/>
        </a:xfrm>
        <a:prstGeom prst="roundRect">
          <a:avLst/>
        </a:prstGeom>
        <a:solidFill>
          <a:schemeClr val="accent5">
            <a:hueOff val="-7821296"/>
            <a:satOff val="-759"/>
            <a:lumOff val="14214"/>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Automation-focused Requirements</a:t>
          </a:r>
        </a:p>
      </dsp:txBody>
      <dsp:txXfrm>
        <a:off x="37696" y="4370091"/>
        <a:ext cx="7967186" cy="696808"/>
      </dsp:txXfrm>
    </dsp:sp>
    <dsp:sp modelId="{9D5C4EA3-B34C-4BB1-A66A-8621E89C861B}">
      <dsp:nvSpPr>
        <dsp:cNvPr id="0" name=""/>
        <dsp:cNvSpPr/>
      </dsp:nvSpPr>
      <dsp:spPr>
        <a:xfrm>
          <a:off x="0" y="5190995"/>
          <a:ext cx="8042578" cy="772200"/>
        </a:xfrm>
        <a:prstGeom prst="roundRect">
          <a:avLst/>
        </a:prstGeom>
        <a:solidFill>
          <a:schemeClr val="accent5">
            <a:hueOff val="-9385555"/>
            <a:satOff val="-911"/>
            <a:lumOff val="17057"/>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External Standards</a:t>
          </a:r>
        </a:p>
      </dsp:txBody>
      <dsp:txXfrm>
        <a:off x="37696" y="5228691"/>
        <a:ext cx="7967186" cy="6968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2"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l" defTabSz="874550">
              <a:spcBef>
                <a:spcPct val="0"/>
              </a:spcBef>
              <a:defRPr sz="1200" b="1"/>
            </a:lvl1pPr>
          </a:lstStyle>
          <a:p>
            <a:endParaRPr lang="en-GB" b="0" dirty="0">
              <a:latin typeface="Calibri Light" panose="020F0302020204030204" pitchFamily="34" charset="0"/>
              <a:cs typeface="Calibri Light" panose="020F0302020204030204" pitchFamily="34" charset="0"/>
            </a:endParaRPr>
          </a:p>
        </p:txBody>
      </p:sp>
      <p:sp>
        <p:nvSpPr>
          <p:cNvPr id="10243" name="Rectangle 3"/>
          <p:cNvSpPr>
            <a:spLocks noGrp="1" noChangeArrowheads="1"/>
          </p:cNvSpPr>
          <p:nvPr>
            <p:ph type="dt" sz="quarter" idx="1"/>
          </p:nvPr>
        </p:nvSpPr>
        <p:spPr bwMode="auto">
          <a:xfrm>
            <a:off x="3842537" y="0"/>
            <a:ext cx="2939265" cy="453390"/>
          </a:xfrm>
          <a:prstGeom prst="rect">
            <a:avLst/>
          </a:prstGeom>
          <a:noFill/>
          <a:ln w="9525">
            <a:noFill/>
            <a:miter lim="800000"/>
            <a:headEnd/>
            <a:tailEnd/>
          </a:ln>
          <a:effectLst/>
        </p:spPr>
        <p:txBody>
          <a:bodyPr vert="horz" wrap="square" lIns="87379" tIns="43690" rIns="87379" bIns="43690" numCol="1" anchor="t" anchorCtr="0" compatLnSpc="1">
            <a:prstTxWarp prst="textNoShape">
              <a:avLst/>
            </a:prstTxWarp>
          </a:bodyPr>
          <a:lstStyle>
            <a:lvl1pPr algn="r" defTabSz="874550">
              <a:spcBef>
                <a:spcPct val="0"/>
              </a:spcBef>
              <a:defRPr sz="1200" b="1"/>
            </a:lvl1pPr>
          </a:lstStyle>
          <a:p>
            <a:endParaRPr lang="en-GB" b="0" dirty="0">
              <a:latin typeface="Calibri Light" panose="020F0302020204030204" pitchFamily="34" charset="0"/>
              <a:cs typeface="Calibri Light" panose="020F0302020204030204" pitchFamily="34" charset="0"/>
            </a:endParaRPr>
          </a:p>
        </p:txBody>
      </p:sp>
      <p:sp>
        <p:nvSpPr>
          <p:cNvPr id="10244" name="Rectangle 4"/>
          <p:cNvSpPr>
            <a:spLocks noGrp="1" noChangeArrowheads="1"/>
          </p:cNvSpPr>
          <p:nvPr>
            <p:ph type="ftr" sz="quarter" idx="2"/>
          </p:nvPr>
        </p:nvSpPr>
        <p:spPr bwMode="auto">
          <a:xfrm>
            <a:off x="2"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l" defTabSz="874550">
              <a:spcBef>
                <a:spcPct val="0"/>
              </a:spcBef>
              <a:defRPr sz="1200" b="1"/>
            </a:lvl1pPr>
          </a:lstStyle>
          <a:p>
            <a:endParaRPr lang="en-GB" b="0" dirty="0">
              <a:latin typeface="Calibri Light" panose="020F0302020204030204" pitchFamily="34" charset="0"/>
              <a:cs typeface="Calibri Light" panose="020F0302020204030204" pitchFamily="34" charset="0"/>
            </a:endParaRPr>
          </a:p>
        </p:txBody>
      </p:sp>
      <p:sp>
        <p:nvSpPr>
          <p:cNvPr id="10245" name="Rectangle 5"/>
          <p:cNvSpPr>
            <a:spLocks noGrp="1" noChangeArrowheads="1"/>
          </p:cNvSpPr>
          <p:nvPr>
            <p:ph type="sldNum" sz="quarter" idx="3"/>
          </p:nvPr>
        </p:nvSpPr>
        <p:spPr bwMode="auto">
          <a:xfrm>
            <a:off x="3842537" y="8614410"/>
            <a:ext cx="2939265" cy="453390"/>
          </a:xfrm>
          <a:prstGeom prst="rect">
            <a:avLst/>
          </a:prstGeom>
          <a:noFill/>
          <a:ln w="9525">
            <a:noFill/>
            <a:miter lim="800000"/>
            <a:headEnd/>
            <a:tailEnd/>
          </a:ln>
          <a:effectLst/>
        </p:spPr>
        <p:txBody>
          <a:bodyPr vert="horz" wrap="square" lIns="87379" tIns="43690" rIns="87379" bIns="43690" numCol="1" anchor="b" anchorCtr="0" compatLnSpc="1">
            <a:prstTxWarp prst="textNoShape">
              <a:avLst/>
            </a:prstTxWarp>
          </a:bodyPr>
          <a:lstStyle>
            <a:lvl1pPr algn="r" defTabSz="874550">
              <a:spcBef>
                <a:spcPct val="0"/>
              </a:spcBef>
              <a:defRPr sz="1200" b="1"/>
            </a:lvl1pPr>
          </a:lstStyle>
          <a:p>
            <a:fld id="{13A2AEDD-AD55-49C8-838F-E55756FFD25D}" type="slidenum">
              <a:rPr lang="en-GB" b="0">
                <a:latin typeface="Calibri Light" panose="020F0302020204030204" pitchFamily="34" charset="0"/>
                <a:cs typeface="Calibri Light" panose="020F0302020204030204" pitchFamily="34" charset="0"/>
              </a:rPr>
              <a:pPr/>
              <a:t>‹#›</a:t>
            </a:fld>
            <a:endParaRPr lang="en-GB" b="0" dirty="0">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25521718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08T17:18:21.204"/>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08T17:20:56.875"/>
    </inkml:context>
    <inkml:brush xml:id="br0">
      <inkml:brushProperty name="width" value="0.2" units="cm"/>
      <inkml:brushProperty name="height" value="0.2" units="cm"/>
      <inkml:brushProperty name="color" value="#333333"/>
      <inkml:brushProperty name="ignorePressure" value="1"/>
    </inkml:brush>
  </inkml:definitions>
  <inkml:trace contextRef="#ctx0" brushRef="#br0">0 41,'881'0,"-828"-2,25-5,-21 1,6 2,-1 3,28 0,44-7,-19 0,1 5,10 5,9-1,336-1,-447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1-08T17:20:59.254"/>
    </inkml:context>
    <inkml:brush xml:id="br0">
      <inkml:brushProperty name="width" value="0.2" units="cm"/>
      <inkml:brushProperty name="height" value="0.2" units="cm"/>
      <inkml:brushProperty name="color" value="#333333"/>
      <inkml:brushProperty name="ignorePressure" value="1"/>
    </inkml:brush>
  </inkml:definitions>
  <inkml:trace contextRef="#ctx0" brushRef="#br0">0 0,'1'1,"-1"0,0-1,0 1,1-1,-1 1,1-1,-1 1,0-1,1 1,-1-1,1 1,-1-1,1 0,0 1,-1-1,1 0,-1 1,1-1,-1 0,1 0,0 0,-1 1,1-1,0 0,0 0,22 3,-20-2,68 4,2-2,38-6,-5 1,-21 4,93-4,-69-13,-92 14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2" y="3"/>
            <a:ext cx="2958655" cy="343055"/>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l" defTabSz="859313">
              <a:spcBef>
                <a:spcPct val="0"/>
              </a:spcBef>
              <a:defRPr sz="1200" b="0" i="0">
                <a:latin typeface="Calibri Light" panose="020F0302020204030204" pitchFamily="34" charset="0"/>
                <a:cs typeface="Calibri Light" panose="020F0302020204030204" pitchFamily="34" charset="0"/>
                <a:sym typeface="Arial"/>
              </a:defRPr>
            </a:lvl1pPr>
          </a:lstStyle>
          <a:p>
            <a:endParaRPr lang="en-GB" dirty="0"/>
          </a:p>
        </p:txBody>
      </p:sp>
      <p:sp>
        <p:nvSpPr>
          <p:cNvPr id="11267" name="Rectangle 3"/>
          <p:cNvSpPr>
            <a:spLocks noGrp="1" noChangeArrowheads="1"/>
          </p:cNvSpPr>
          <p:nvPr>
            <p:ph type="dt" idx="1"/>
          </p:nvPr>
        </p:nvSpPr>
        <p:spPr bwMode="auto">
          <a:xfrm>
            <a:off x="3847383" y="3"/>
            <a:ext cx="2958654" cy="343055"/>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lvl1pPr algn="r">
              <a:defRPr lang="en-GB" sz="1200" b="0" i="0" dirty="0">
                <a:latin typeface="Calibri Light" panose="020F0302020204030204" pitchFamily="34" charset="0"/>
                <a:cs typeface="Calibri Light" panose="020F0302020204030204" pitchFamily="34" charset="0"/>
              </a:defRPr>
            </a:lvl1pPr>
          </a:lstStyle>
          <a:p>
            <a:pPr defTabSz="859313">
              <a:spcBef>
                <a:spcPct val="0"/>
              </a:spcBef>
            </a:pPr>
            <a:endParaRPr lang="en-US"/>
          </a:p>
        </p:txBody>
      </p:sp>
      <p:sp>
        <p:nvSpPr>
          <p:cNvPr id="11268" name="Rectangle 4"/>
          <p:cNvSpPr>
            <a:spLocks noGrp="1" noRot="1" noChangeAspect="1" noChangeArrowheads="1" noTextEdit="1"/>
          </p:cNvSpPr>
          <p:nvPr>
            <p:ph type="sldImg" idx="2"/>
          </p:nvPr>
        </p:nvSpPr>
        <p:spPr bwMode="auto">
          <a:xfrm>
            <a:off x="99096" y="510584"/>
            <a:ext cx="3566121" cy="2006292"/>
          </a:xfrm>
          <a:prstGeom prst="rect">
            <a:avLst/>
          </a:prstGeom>
          <a:noFill/>
          <a:ln w="9525">
            <a:solidFill>
              <a:srgbClr val="000000"/>
            </a:solidFill>
            <a:miter lim="800000"/>
            <a:headEnd/>
            <a:tailEnd/>
          </a:ln>
          <a:effectLst/>
        </p:spPr>
      </p:sp>
      <p:sp>
        <p:nvSpPr>
          <p:cNvPr id="11269" name="Rectangle 5"/>
          <p:cNvSpPr>
            <a:spLocks noGrp="1" noChangeArrowheads="1"/>
          </p:cNvSpPr>
          <p:nvPr>
            <p:ph type="body" sz="quarter" idx="3"/>
          </p:nvPr>
        </p:nvSpPr>
        <p:spPr bwMode="auto">
          <a:xfrm>
            <a:off x="99096" y="2581333"/>
            <a:ext cx="6583608" cy="5884444"/>
          </a:xfrm>
          <a:prstGeom prst="rect">
            <a:avLst/>
          </a:prstGeom>
          <a:noFill/>
          <a:ln w="9525">
            <a:noFill/>
            <a:miter lim="800000"/>
            <a:headEnd/>
            <a:tailEnd/>
          </a:ln>
          <a:effectLst/>
        </p:spPr>
        <p:txBody>
          <a:bodyPr vert="horz" wrap="square" lIns="85952" tIns="42975" rIns="85952" bIns="42975"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1270" name="Rectangle 6"/>
          <p:cNvSpPr>
            <a:spLocks noGrp="1" noChangeArrowheads="1"/>
          </p:cNvSpPr>
          <p:nvPr>
            <p:ph type="ftr" sz="quarter" idx="4"/>
          </p:nvPr>
        </p:nvSpPr>
        <p:spPr bwMode="auto">
          <a:xfrm>
            <a:off x="2" y="8633303"/>
            <a:ext cx="2958655"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l" defTabSz="859313">
              <a:spcBef>
                <a:spcPct val="0"/>
              </a:spcBef>
              <a:defRPr sz="1200" b="0" i="0">
                <a:latin typeface="Calibri Light" panose="020F0302020204030204" pitchFamily="34" charset="0"/>
                <a:cs typeface="Calibri Light" panose="020F0302020204030204" pitchFamily="34" charset="0"/>
                <a:sym typeface="Arial"/>
              </a:defRPr>
            </a:lvl1pPr>
          </a:lstStyle>
          <a:p>
            <a:endParaRPr lang="en-GB" dirty="0"/>
          </a:p>
        </p:txBody>
      </p:sp>
      <p:sp>
        <p:nvSpPr>
          <p:cNvPr id="11271" name="Rectangle 7"/>
          <p:cNvSpPr>
            <a:spLocks noGrp="1" noChangeArrowheads="1"/>
          </p:cNvSpPr>
          <p:nvPr>
            <p:ph type="sldNum" sz="quarter" idx="5"/>
          </p:nvPr>
        </p:nvSpPr>
        <p:spPr bwMode="auto">
          <a:xfrm>
            <a:off x="3847383" y="8633303"/>
            <a:ext cx="2958654" cy="447578"/>
          </a:xfrm>
          <a:prstGeom prst="rect">
            <a:avLst/>
          </a:prstGeom>
          <a:noFill/>
          <a:ln w="9525">
            <a:noFill/>
            <a:miter lim="800000"/>
            <a:headEnd/>
            <a:tailEnd/>
          </a:ln>
          <a:effectLst/>
        </p:spPr>
        <p:txBody>
          <a:bodyPr vert="horz" wrap="square" lIns="85952" tIns="42975" rIns="85952" bIns="42975" numCol="1" anchor="b" anchorCtr="0" compatLnSpc="1">
            <a:prstTxWarp prst="textNoShape">
              <a:avLst/>
            </a:prstTxWarp>
          </a:bodyPr>
          <a:lstStyle>
            <a:lvl1pPr algn="r" defTabSz="859313">
              <a:spcBef>
                <a:spcPct val="0"/>
              </a:spcBef>
              <a:defRPr sz="1200" b="0" i="0">
                <a:latin typeface="Calibri Light" panose="020F0302020204030204" pitchFamily="34" charset="0"/>
                <a:cs typeface="Calibri Light" panose="020F0302020204030204" pitchFamily="34" charset="0"/>
              </a:defRPr>
            </a:lvl1pPr>
          </a:lstStyle>
          <a:p>
            <a:fld id="{5CA7C1A6-3F6E-4A0C-A01A-2F04D27288E6}" type="slidenum">
              <a:rPr lang="en-GB" smtClean="0"/>
              <a:pPr/>
              <a:t>‹#›</a:t>
            </a:fld>
            <a:endParaRPr lang="en-GB" dirty="0"/>
          </a:p>
        </p:txBody>
      </p:sp>
    </p:spTree>
    <p:extLst>
      <p:ext uri="{BB962C8B-B14F-4D97-AF65-F5344CB8AC3E}">
        <p14:creationId xmlns:p14="http://schemas.microsoft.com/office/powerpoint/2010/main" val="42861570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400" b="0" i="0" kern="1200">
        <a:solidFill>
          <a:schemeClr val="tx1"/>
        </a:solidFill>
        <a:latin typeface="Calibri Light" panose="020F0302020204030204" pitchFamily="34" charset="0"/>
        <a:ea typeface="+mn-ea"/>
        <a:cs typeface="Calibri Light" panose="020F0302020204030204" pitchFamily="34" charset="0"/>
        <a:sym typeface="Arial"/>
      </a:defRPr>
    </a:lvl1pPr>
    <a:lvl2pPr marL="539725" algn="l" rtl="0" fontAlgn="base">
      <a:spcBef>
        <a:spcPct val="30000"/>
      </a:spcBef>
      <a:spcAft>
        <a:spcPct val="0"/>
      </a:spcAft>
      <a:defRPr sz="1400" b="0" i="0" kern="1200">
        <a:solidFill>
          <a:schemeClr val="tx1"/>
        </a:solidFill>
        <a:latin typeface="Calibri Light" panose="020F0302020204030204" pitchFamily="34" charset="0"/>
        <a:ea typeface="+mn-ea"/>
        <a:cs typeface="Calibri Light" panose="020F0302020204030204" pitchFamily="34" charset="0"/>
        <a:sym typeface="Arial"/>
      </a:defRPr>
    </a:lvl2pPr>
    <a:lvl3pPr marL="1079449" algn="l" rtl="0" fontAlgn="base">
      <a:spcBef>
        <a:spcPct val="30000"/>
      </a:spcBef>
      <a:spcAft>
        <a:spcPct val="0"/>
      </a:spcAft>
      <a:defRPr sz="1400" b="0" i="0" kern="1200">
        <a:solidFill>
          <a:schemeClr val="tx1"/>
        </a:solidFill>
        <a:latin typeface="Calibri Light" panose="020F0302020204030204" pitchFamily="34" charset="0"/>
        <a:ea typeface="+mn-ea"/>
        <a:cs typeface="Calibri Light" panose="020F0302020204030204" pitchFamily="34" charset="0"/>
        <a:sym typeface="Arial"/>
      </a:defRPr>
    </a:lvl3pPr>
    <a:lvl4pPr marL="1619174" algn="l" rtl="0" fontAlgn="base">
      <a:spcBef>
        <a:spcPct val="30000"/>
      </a:spcBef>
      <a:spcAft>
        <a:spcPct val="0"/>
      </a:spcAft>
      <a:defRPr sz="1400" b="0" i="0" kern="1200">
        <a:solidFill>
          <a:schemeClr val="tx1"/>
        </a:solidFill>
        <a:latin typeface="Calibri Light" panose="020F0302020204030204" pitchFamily="34" charset="0"/>
        <a:ea typeface="+mn-ea"/>
        <a:cs typeface="Calibri Light" panose="020F0302020204030204" pitchFamily="34" charset="0"/>
        <a:sym typeface="Arial"/>
      </a:defRPr>
    </a:lvl4pPr>
    <a:lvl5pPr marL="2158898" algn="l" rtl="0" fontAlgn="base">
      <a:spcBef>
        <a:spcPct val="30000"/>
      </a:spcBef>
      <a:spcAft>
        <a:spcPct val="0"/>
      </a:spcAft>
      <a:defRPr sz="1400" b="0" i="0" kern="1200">
        <a:solidFill>
          <a:schemeClr val="tx1"/>
        </a:solidFill>
        <a:latin typeface="Calibri Light" panose="020F0302020204030204" pitchFamily="34" charset="0"/>
        <a:ea typeface="+mn-ea"/>
        <a:cs typeface="Calibri Light" panose="020F0302020204030204" pitchFamily="34" charset="0"/>
        <a:sym typeface="Arial"/>
      </a:defRPr>
    </a:lvl5pPr>
    <a:lvl6pPr marL="2698623" algn="l" defTabSz="1079449" rtl="0" eaLnBrk="1" latinLnBrk="0" hangingPunct="1">
      <a:defRPr sz="1400" kern="1200">
        <a:solidFill>
          <a:schemeClr val="tx1"/>
        </a:solidFill>
        <a:latin typeface="+mn-lt"/>
        <a:ea typeface="+mn-ea"/>
        <a:cs typeface="+mn-cs"/>
      </a:defRPr>
    </a:lvl6pPr>
    <a:lvl7pPr marL="3238348" algn="l" defTabSz="1079449" rtl="0" eaLnBrk="1" latinLnBrk="0" hangingPunct="1">
      <a:defRPr sz="1400" kern="1200">
        <a:solidFill>
          <a:schemeClr val="tx1"/>
        </a:solidFill>
        <a:latin typeface="+mn-lt"/>
        <a:ea typeface="+mn-ea"/>
        <a:cs typeface="+mn-cs"/>
      </a:defRPr>
    </a:lvl7pPr>
    <a:lvl8pPr marL="3778072" algn="l" defTabSz="1079449" rtl="0" eaLnBrk="1" latinLnBrk="0" hangingPunct="1">
      <a:defRPr sz="1400" kern="1200">
        <a:solidFill>
          <a:schemeClr val="tx1"/>
        </a:solidFill>
        <a:latin typeface="+mn-lt"/>
        <a:ea typeface="+mn-ea"/>
        <a:cs typeface="+mn-cs"/>
      </a:defRPr>
    </a:lvl8pPr>
    <a:lvl9pPr marL="4317797" algn="l" defTabSz="1079449"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azure/machine-learning/team-data-science-process/media/overview/tdsp-tasks-by-roles.png#lightbox"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azure.microsoft.com/en-us/services/machine-learning/mlops/" TargetMode="External"/><Relationship Id="rId4" Type="http://schemas.openxmlformats.org/officeDocument/2006/relationships/hyperlink" Target="https://docs.microsoft.com/en-us/azure/machine-learning/team-data-science-process/"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sql/relational-databases/security/securing-sql-server?view=sql-server-ver15"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us-cert.gov/bsi/articles/knowledge/sdlc-process/secure-software-development-life-cycle-processe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security/engineering/securing-artificial-intelligence-machine-learnin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docs.microsoft.com/en-us/security/engineering/securing-artificial-intelligence-machine-learning#machine-learning-algorithms-must-be-capable-of-discerning-maliciously-introduced-data-from-benign-black-swan-events"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azure/security/develop/threat-modeling-too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013" y="511175"/>
            <a:ext cx="3563937" cy="2005013"/>
          </a:xfrm>
        </p:spPr>
      </p:sp>
      <p:sp>
        <p:nvSpPr>
          <p:cNvPr id="3" name="Notes Placeholder 2"/>
          <p:cNvSpPr>
            <a:spLocks noGrp="1"/>
          </p:cNvSpPr>
          <p:nvPr>
            <p:ph type="body" idx="1"/>
          </p:nvPr>
        </p:nvSpPr>
        <p:spPr/>
        <p:txBody>
          <a:bodyPr/>
          <a:lstStyle/>
          <a:p>
            <a:endParaRPr lang="en-US" dirty="0"/>
          </a:p>
          <a:p>
            <a:endParaRPr lang="en-US" dirty="0"/>
          </a:p>
          <a:p>
            <a:r>
              <a:rPr lang="en-US" dirty="0"/>
              <a:t>Research and Credits: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CA7C1A6-3F6E-4A0C-A01A-2F04D27288E6}" type="slidenum">
              <a:rPr lang="en-GB" smtClean="0"/>
              <a:pPr/>
              <a:t>0</a:t>
            </a:fld>
            <a:endParaRPr lang="en-GB" dirty="0"/>
          </a:p>
        </p:txBody>
      </p:sp>
    </p:spTree>
    <p:extLst>
      <p:ext uri="{BB962C8B-B14F-4D97-AF65-F5344CB8AC3E}">
        <p14:creationId xmlns:p14="http://schemas.microsoft.com/office/powerpoint/2010/main" val="1109441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013" y="511175"/>
            <a:ext cx="3563937" cy="2005013"/>
          </a:xfrm>
        </p:spPr>
      </p:sp>
      <p:sp>
        <p:nvSpPr>
          <p:cNvPr id="3" name="Notes Placeholder 2"/>
          <p:cNvSpPr>
            <a:spLocks noGrp="1"/>
          </p:cNvSpPr>
          <p:nvPr>
            <p:ph type="body" idx="1"/>
          </p:nvPr>
        </p:nvSpPr>
        <p:spPr/>
        <p:txBody>
          <a:bodyPr/>
          <a:lstStyle/>
          <a:p>
            <a:pPr marL="342900" indent="-342900">
              <a:buAutoNum type="arabicPeriod"/>
            </a:pPr>
            <a:r>
              <a:rPr lang="en-US" dirty="0"/>
              <a:t>Multiple data sources are aggregated from different sources, all over secure channels.  Each source has varying levels of trustworthiness and infosec capabilities.</a:t>
            </a:r>
          </a:p>
          <a:p>
            <a:pPr marL="342900" indent="-342900">
              <a:buAutoNum type="arabicPeriod"/>
            </a:pPr>
            <a:r>
              <a:rPr lang="en-US" dirty="0"/>
              <a:t>Processing occurs at a data ingestion point prior to the model being generated.  At this point the ML model owners are taking custody of the data.</a:t>
            </a:r>
          </a:p>
          <a:p>
            <a:pPr marL="342900" indent="-342900">
              <a:buAutoNum type="arabicPeriod"/>
            </a:pPr>
            <a:r>
              <a:rPr lang="en-US" dirty="0"/>
              <a:t>The aggregated data feed is now consumed by code to create the ML Model.</a:t>
            </a:r>
          </a:p>
          <a:p>
            <a:pPr marL="342900" indent="-342900">
              <a:buAutoNum type="arabicPeriod"/>
            </a:pPr>
            <a:r>
              <a:rPr lang="en-US" dirty="0"/>
              <a:t>The generated ML model makes algo-based decisions on Oil Futures trades, and forecasts high-ROI sites to bid on for drilling rights</a:t>
            </a:r>
          </a:p>
          <a:p>
            <a:pPr marL="342900" indent="-342900">
              <a:buAutoNum type="arabicPeriod"/>
            </a:pPr>
            <a:r>
              <a:rPr lang="en-US" dirty="0"/>
              <a:t>Adversarial data in this pipeline results in bad trades (lost $MM) and drilling in places with no oil (even more lost $MM)</a:t>
            </a:r>
          </a:p>
          <a:p>
            <a:pPr marL="342900" indent="-342900">
              <a:buAutoNum type="arabicPeriod"/>
            </a:pPr>
            <a:endParaRPr lang="en-US" dirty="0"/>
          </a:p>
          <a:p>
            <a:pPr marL="0" indent="0">
              <a:buNone/>
            </a:pPr>
            <a:endParaRPr lang="en-US" dirty="0"/>
          </a:p>
          <a:p>
            <a:pPr marL="0" marR="0" lvl="0" indent="0" algn="l" defTabSz="609570" rtl="0" eaLnBrk="1" fontAlgn="auto" latinLnBrk="0" hangingPunct="1">
              <a:lnSpc>
                <a:spcPct val="100000"/>
              </a:lnSpc>
              <a:spcBef>
                <a:spcPts val="0"/>
              </a:spcBef>
              <a:spcAft>
                <a:spcPts val="0"/>
              </a:spcAft>
              <a:buClrTx/>
              <a:buSzTx/>
              <a:buFontTx/>
              <a:buNone/>
              <a:tabLst/>
              <a:defRPr/>
            </a:pPr>
            <a:r>
              <a:rPr lang="en-US" dirty="0"/>
              <a:t>Manipulating the input is a more sophisticated attack not only because it’s more powerful — but also because it has a more realistic threat model behind it. Think about a scenario where an AV (anti-virus) product sits on multiple endpoints and continuously collects data for future re-training. It’s easy for the adversary to insert any files they like — but they have no control over the labelling process, which is done either automatically or manually by a human on the other end. Thus if they’re able to insert benign-looking malicious files, they’ve just installed a backdoor.</a:t>
            </a:r>
          </a:p>
          <a:p>
            <a:pPr marL="0" indent="0">
              <a:buNone/>
            </a:pPr>
            <a:endParaRPr lang="en-US" dirty="0"/>
          </a:p>
        </p:txBody>
      </p:sp>
      <p:sp>
        <p:nvSpPr>
          <p:cNvPr id="4" name="Slide Number Placeholder 3"/>
          <p:cNvSpPr>
            <a:spLocks noGrp="1"/>
          </p:cNvSpPr>
          <p:nvPr>
            <p:ph type="sldNum" sz="quarter" idx="5"/>
          </p:nvPr>
        </p:nvSpPr>
        <p:spPr/>
        <p:txBody>
          <a:bodyPr/>
          <a:lstStyle/>
          <a:p>
            <a:fld id="{C1735D0F-15CB-5241-8DA7-9EC6F9751AD5}" type="slidenum">
              <a:rPr lang="en-US" smtClean="0"/>
              <a:t>12</a:t>
            </a:fld>
            <a:endParaRPr lang="en-US"/>
          </a:p>
        </p:txBody>
      </p:sp>
    </p:spTree>
    <p:extLst>
      <p:ext uri="{BB962C8B-B14F-4D97-AF65-F5344CB8AC3E}">
        <p14:creationId xmlns:p14="http://schemas.microsoft.com/office/powerpoint/2010/main" val="1299377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013" y="511175"/>
            <a:ext cx="3563937" cy="2005013"/>
          </a:xfrm>
        </p:spPr>
      </p:sp>
      <p:sp>
        <p:nvSpPr>
          <p:cNvPr id="3" name="Notes Placeholder 2"/>
          <p:cNvSpPr>
            <a:spLocks noGrp="1"/>
          </p:cNvSpPr>
          <p:nvPr>
            <p:ph type="body" idx="1"/>
          </p:nvPr>
        </p:nvSpPr>
        <p:spPr/>
        <p:txBody>
          <a:bodyPr/>
          <a:lstStyle/>
          <a:p>
            <a:pPr marL="342900" indent="-342900">
              <a:buAutoNum type="arabicPeriod"/>
            </a:pPr>
            <a:r>
              <a:rPr lang="en-US" dirty="0"/>
              <a:t>Multiple data sources are aggregated from different sources, all over secure channels.  Each source has varying levels of trustworthiness and infosec capabilities.</a:t>
            </a:r>
          </a:p>
          <a:p>
            <a:pPr marL="342900" indent="-342900">
              <a:buAutoNum type="arabicPeriod"/>
            </a:pPr>
            <a:r>
              <a:rPr lang="en-US" dirty="0"/>
              <a:t>Processing occurs at a data ingestion point prior to the model being generated.  At this point the ML model owners are taking custody of the data.</a:t>
            </a:r>
          </a:p>
          <a:p>
            <a:pPr marL="342900" indent="-342900">
              <a:buAutoNum type="arabicPeriod"/>
            </a:pPr>
            <a:r>
              <a:rPr lang="en-US" dirty="0"/>
              <a:t>The aggregated data feed is now consumed by code to create the ML Model.</a:t>
            </a:r>
          </a:p>
          <a:p>
            <a:pPr marL="342900" indent="-342900">
              <a:buAutoNum type="arabicPeriod"/>
            </a:pPr>
            <a:r>
              <a:rPr lang="en-US" dirty="0"/>
              <a:t>The generated ML model makes algo-based decisions on Oil Futures trades, and forecasts high-ROI sites to bid on for drilling rights</a:t>
            </a:r>
          </a:p>
          <a:p>
            <a:pPr marL="342900" indent="-342900">
              <a:buAutoNum type="arabicPeriod"/>
            </a:pPr>
            <a:r>
              <a:rPr lang="en-US" dirty="0"/>
              <a:t>Adversarial data in this pipeline results in bad trades (lost $MM) and drilling in places with no oil (even more lost $MM)</a:t>
            </a:r>
          </a:p>
          <a:p>
            <a:pPr marL="342900" indent="-342900">
              <a:buAutoNum type="arabicPeriod"/>
            </a:pPr>
            <a:endParaRPr lang="en-US" dirty="0"/>
          </a:p>
          <a:p>
            <a:pPr marL="0" indent="0">
              <a:buNone/>
            </a:pPr>
            <a:endParaRPr lang="en-US" dirty="0"/>
          </a:p>
          <a:p>
            <a:pPr marL="0" marR="0" lvl="0" indent="0" algn="l" defTabSz="609570" rtl="0" eaLnBrk="1" fontAlgn="auto" latinLnBrk="0" hangingPunct="1">
              <a:lnSpc>
                <a:spcPct val="100000"/>
              </a:lnSpc>
              <a:spcBef>
                <a:spcPts val="0"/>
              </a:spcBef>
              <a:spcAft>
                <a:spcPts val="0"/>
              </a:spcAft>
              <a:buClrTx/>
              <a:buSzTx/>
              <a:buFontTx/>
              <a:buNone/>
              <a:tabLst/>
              <a:defRPr/>
            </a:pPr>
            <a:r>
              <a:rPr lang="en-US" dirty="0"/>
              <a:t>Manipulating the input is a more sophisticated attack not only because it’s more powerful — but also because it has a more realistic threat model behind it. Think about a scenario where an AV (anti-virus) product sits on multiple endpoints and continuously collects data for future re-training. It’s easy for the adversary to insert any files they like — but they have no control over the labelling process, which is done either automatically or manually by a human on the other end. Thus if they’re able to insert benign-looking malicious files, they’ve just installed a backdoor.</a:t>
            </a:r>
          </a:p>
          <a:p>
            <a:pPr marL="0" indent="0">
              <a:buNone/>
            </a:pPr>
            <a:endParaRPr lang="en-US" dirty="0"/>
          </a:p>
        </p:txBody>
      </p:sp>
      <p:sp>
        <p:nvSpPr>
          <p:cNvPr id="4" name="Slide Number Placeholder 3"/>
          <p:cNvSpPr>
            <a:spLocks noGrp="1"/>
          </p:cNvSpPr>
          <p:nvPr>
            <p:ph type="sldNum" sz="quarter" idx="5"/>
          </p:nvPr>
        </p:nvSpPr>
        <p:spPr/>
        <p:txBody>
          <a:bodyPr/>
          <a:lstStyle/>
          <a:p>
            <a:fld id="{C1735D0F-15CB-5241-8DA7-9EC6F9751AD5}" type="slidenum">
              <a:rPr lang="en-US" smtClean="0"/>
              <a:t>13</a:t>
            </a:fld>
            <a:endParaRPr lang="en-US"/>
          </a:p>
        </p:txBody>
      </p:sp>
    </p:spTree>
    <p:extLst>
      <p:ext uri="{BB962C8B-B14F-4D97-AF65-F5344CB8AC3E}">
        <p14:creationId xmlns:p14="http://schemas.microsoft.com/office/powerpoint/2010/main" val="3692660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013" y="511175"/>
            <a:ext cx="3563937" cy="2005013"/>
          </a:xfrm>
        </p:spPr>
      </p:sp>
      <p:sp>
        <p:nvSpPr>
          <p:cNvPr id="3" name="Notes Placeholder 2"/>
          <p:cNvSpPr>
            <a:spLocks noGrp="1"/>
          </p:cNvSpPr>
          <p:nvPr>
            <p:ph type="body" idx="1"/>
          </p:nvPr>
        </p:nvSpPr>
        <p:spPr/>
        <p:txBody>
          <a:bodyPr/>
          <a:lstStyle/>
          <a:p>
            <a:pPr marL="342900" indent="-342900">
              <a:buAutoNum type="arabicPeriod"/>
            </a:pPr>
            <a:r>
              <a:rPr lang="en-US" dirty="0"/>
              <a:t>Multiple data sources are aggregated from different sources, all over secure channels.  Each source has varying levels of trustworthiness and infosec capabilities.</a:t>
            </a:r>
          </a:p>
          <a:p>
            <a:pPr marL="342900" indent="-342900">
              <a:buAutoNum type="arabicPeriod"/>
            </a:pPr>
            <a:r>
              <a:rPr lang="en-US" dirty="0"/>
              <a:t>Processing occurs at a data ingestion point prior to the model being generated.  At this point the ML model owners are taking custody of the data.</a:t>
            </a:r>
          </a:p>
          <a:p>
            <a:pPr marL="342900" indent="-342900">
              <a:buAutoNum type="arabicPeriod"/>
            </a:pPr>
            <a:r>
              <a:rPr lang="en-US" dirty="0"/>
              <a:t>The aggregated data feed is now consumed by code to create the ML Model.</a:t>
            </a:r>
          </a:p>
          <a:p>
            <a:pPr marL="342900" indent="-342900">
              <a:buAutoNum type="arabicPeriod"/>
            </a:pPr>
            <a:r>
              <a:rPr lang="en-US" dirty="0"/>
              <a:t>The generated ML model makes algo-based decisions on Oil Futures trades, and forecasts high-ROI sites to bid on for drilling rights</a:t>
            </a:r>
          </a:p>
          <a:p>
            <a:pPr marL="342900" indent="-342900">
              <a:buAutoNum type="arabicPeriod"/>
            </a:pPr>
            <a:r>
              <a:rPr lang="en-US" dirty="0"/>
              <a:t>Adversarial data in this pipeline results in bad trades (lost $MM) and drilling in places with no oil (even more lost $MM)</a:t>
            </a:r>
          </a:p>
          <a:p>
            <a:pPr marL="342900" indent="-342900">
              <a:buAutoNum type="arabicPeriod"/>
            </a:pPr>
            <a:endParaRPr lang="en-US" dirty="0"/>
          </a:p>
          <a:p>
            <a:pPr marL="0" indent="0">
              <a:buNone/>
            </a:pPr>
            <a:endParaRPr lang="en-US" dirty="0"/>
          </a:p>
          <a:p>
            <a:pPr marL="0" marR="0" lvl="0" indent="0" algn="l" defTabSz="609570" rtl="0" eaLnBrk="1" fontAlgn="auto" latinLnBrk="0" hangingPunct="1">
              <a:lnSpc>
                <a:spcPct val="100000"/>
              </a:lnSpc>
              <a:spcBef>
                <a:spcPts val="0"/>
              </a:spcBef>
              <a:spcAft>
                <a:spcPts val="0"/>
              </a:spcAft>
              <a:buClrTx/>
              <a:buSzTx/>
              <a:buFontTx/>
              <a:buNone/>
              <a:tabLst/>
              <a:defRPr/>
            </a:pPr>
            <a:r>
              <a:rPr lang="en-US" dirty="0"/>
              <a:t>Manipulating the input is a more sophisticated attack not only because it’s more powerful — but also because it has a more realistic threat model behind it. Think about a scenario where an AV (anti-virus) product sits on multiple endpoints and continuously collects data for future re-training. It’s easy for the adversary to insert any files they like — but they have no control over the labelling process, which is done either automatically or manually by a human on the other end. Thus if they’re able to insert benign-looking malicious files, they’ve just installed a backdoor.</a:t>
            </a:r>
          </a:p>
          <a:p>
            <a:pPr marL="0" indent="0">
              <a:buNone/>
            </a:pPr>
            <a:endParaRPr lang="en-US" dirty="0"/>
          </a:p>
        </p:txBody>
      </p:sp>
      <p:sp>
        <p:nvSpPr>
          <p:cNvPr id="4" name="Slide Number Placeholder 3"/>
          <p:cNvSpPr>
            <a:spLocks noGrp="1"/>
          </p:cNvSpPr>
          <p:nvPr>
            <p:ph type="sldNum" sz="quarter" idx="5"/>
          </p:nvPr>
        </p:nvSpPr>
        <p:spPr/>
        <p:txBody>
          <a:bodyPr/>
          <a:lstStyle/>
          <a:p>
            <a:fld id="{C1735D0F-15CB-5241-8DA7-9EC6F9751AD5}" type="slidenum">
              <a:rPr lang="en-US" smtClean="0"/>
              <a:t>14</a:t>
            </a:fld>
            <a:endParaRPr lang="en-US"/>
          </a:p>
        </p:txBody>
      </p:sp>
    </p:spTree>
    <p:extLst>
      <p:ext uri="{BB962C8B-B14F-4D97-AF65-F5344CB8AC3E}">
        <p14:creationId xmlns:p14="http://schemas.microsoft.com/office/powerpoint/2010/main" val="1797878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013" y="511175"/>
            <a:ext cx="3563937" cy="2005013"/>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5D7EBA93-C289-4598-A775-07DA8D31B00B}" type="datetime8">
              <a:rPr lang="en-US" smtClean="0"/>
              <a:t>6/15/2020 8:38 AM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2829844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013" y="511175"/>
            <a:ext cx="3563937" cy="2005013"/>
          </a:xfrm>
        </p:spPr>
      </p:sp>
      <p:sp>
        <p:nvSpPr>
          <p:cNvPr id="3" name="Notes Placeholder 2"/>
          <p:cNvSpPr>
            <a:spLocks noGrp="1"/>
          </p:cNvSpPr>
          <p:nvPr>
            <p:ph type="body" idx="1"/>
          </p:nvPr>
        </p:nvSpPr>
        <p:spPr/>
        <p:txBody>
          <a:bodyPr/>
          <a:lstStyle/>
          <a:p>
            <a:r>
              <a:rPr lang="en-US" dirty="0"/>
              <a:t>Discuss not just what we’ve landed/where we are as a company, but also what you can expect from us in the future and what it takes to get there.  Also explain how we’re not reinventing the SDL from the ground up for AI, but instead integrating directly into existing security </a:t>
            </a:r>
            <a:r>
              <a:rPr lang="en-US"/>
              <a:t>review processes.</a:t>
            </a:r>
          </a:p>
        </p:txBody>
      </p:sp>
    </p:spTree>
    <p:extLst>
      <p:ext uri="{BB962C8B-B14F-4D97-AF65-F5344CB8AC3E}">
        <p14:creationId xmlns:p14="http://schemas.microsoft.com/office/powerpoint/2010/main" val="3941548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013" y="511175"/>
            <a:ext cx="3563937" cy="2005013"/>
          </a:xfrm>
        </p:spPr>
      </p:sp>
      <p:sp>
        <p:nvSpPr>
          <p:cNvPr id="3" name="Notes Placeholder 2"/>
          <p:cNvSpPr>
            <a:spLocks noGrp="1"/>
          </p:cNvSpPr>
          <p:nvPr>
            <p:ph type="body" idx="1"/>
          </p:nvPr>
        </p:nvSpPr>
        <p:spPr/>
        <p:txBody>
          <a:bodyPr/>
          <a:lstStyle/>
          <a:p>
            <a:endParaRPr lang="en-US" dirty="0"/>
          </a:p>
          <a:p>
            <a:r>
              <a:rPr lang="en-US" dirty="0"/>
              <a:t>* Graphic of the process: </a:t>
            </a:r>
            <a:r>
              <a:rPr lang="en-US" dirty="0">
                <a:hlinkClick r:id="rId3"/>
              </a:rPr>
              <a:t>https://docs.microsoft.com/en-us/azure/machine-learning/team-data-science-process/media/overview/tdsp-tasks-by-roles.png#lightbox</a:t>
            </a:r>
            <a:endParaRPr lang="en-US" dirty="0"/>
          </a:p>
          <a:p>
            <a:pPr marL="0" indent="0">
              <a:buFont typeface="Arial" panose="020B0604020202020204" pitchFamily="34" charset="0"/>
              <a:buNone/>
            </a:pPr>
            <a:r>
              <a:rPr lang="en-US" dirty="0"/>
              <a:t>* Documentation: </a:t>
            </a:r>
            <a:r>
              <a:rPr lang="en-US" dirty="0">
                <a:hlinkClick r:id="rId4"/>
              </a:rPr>
              <a:t>https://docs.microsoft.com/en-us/azure/machine-learning/team-data-science-process/</a:t>
            </a:r>
            <a:endParaRPr lang="en-US" dirty="0"/>
          </a:p>
          <a:p>
            <a:pPr marL="0" indent="0">
              <a:buFont typeface="Arial" panose="020B0604020202020204" pitchFamily="34" charset="0"/>
              <a:buNone/>
            </a:pPr>
            <a:r>
              <a:rPr lang="en-US" dirty="0"/>
              <a:t>* Folds into MLOPS: </a:t>
            </a:r>
            <a:r>
              <a:rPr lang="en-US" dirty="0">
                <a:hlinkClick r:id="rId5"/>
              </a:rPr>
              <a:t>https://azure.microsoft.com/en-us/services/machine-learning/mlops/</a:t>
            </a:r>
            <a:endParaRPr lang="en-US" dirty="0"/>
          </a:p>
        </p:txBody>
      </p:sp>
      <p:sp>
        <p:nvSpPr>
          <p:cNvPr id="4" name="Slide Number Placeholder 3"/>
          <p:cNvSpPr>
            <a:spLocks noGrp="1"/>
          </p:cNvSpPr>
          <p:nvPr>
            <p:ph type="sldNum" sz="quarter" idx="5"/>
          </p:nvPr>
        </p:nvSpPr>
        <p:spPr/>
        <p:txBody>
          <a:bodyPr/>
          <a:lstStyle/>
          <a:p>
            <a:fld id="{5CA7C1A6-3F6E-4A0C-A01A-2F04D27288E6}" type="slidenum">
              <a:rPr lang="en-GB" smtClean="0"/>
              <a:pPr/>
              <a:t>1</a:t>
            </a:fld>
            <a:endParaRPr lang="en-GB" dirty="0"/>
          </a:p>
        </p:txBody>
      </p:sp>
    </p:spTree>
    <p:extLst>
      <p:ext uri="{BB962C8B-B14F-4D97-AF65-F5344CB8AC3E}">
        <p14:creationId xmlns:p14="http://schemas.microsoft.com/office/powerpoint/2010/main" val="71293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013" y="511175"/>
            <a:ext cx="3563937" cy="2005013"/>
          </a:xfrm>
        </p:spPr>
      </p:sp>
      <p:sp>
        <p:nvSpPr>
          <p:cNvPr id="3" name="Notes Placeholder 2"/>
          <p:cNvSpPr>
            <a:spLocks noGrp="1"/>
          </p:cNvSpPr>
          <p:nvPr>
            <p:ph type="body" idx="1"/>
          </p:nvPr>
        </p:nvSpPr>
        <p:spPr/>
        <p:txBody>
          <a:bodyPr/>
          <a:lstStyle/>
          <a:p>
            <a:endParaRPr lang="en-US" dirty="0"/>
          </a:p>
          <a:p>
            <a:r>
              <a:rPr lang="en-US" dirty="0"/>
              <a:t>* RDBMS Security Concepts: </a:t>
            </a:r>
            <a:r>
              <a:rPr lang="en-US" dirty="0">
                <a:hlinkClick r:id="rId3"/>
              </a:rPr>
              <a:t>https://docs.microsoft.com/en-us/sql/relational-databases/security/securing-sql-server?view=sql-server-ver15</a:t>
            </a:r>
            <a:endParaRPr lang="en-US" dirty="0"/>
          </a:p>
        </p:txBody>
      </p:sp>
      <p:sp>
        <p:nvSpPr>
          <p:cNvPr id="4" name="Slide Number Placeholder 3"/>
          <p:cNvSpPr>
            <a:spLocks noGrp="1"/>
          </p:cNvSpPr>
          <p:nvPr>
            <p:ph type="sldNum" sz="quarter" idx="5"/>
          </p:nvPr>
        </p:nvSpPr>
        <p:spPr/>
        <p:txBody>
          <a:bodyPr/>
          <a:lstStyle/>
          <a:p>
            <a:fld id="{5CA7C1A6-3F6E-4A0C-A01A-2F04D27288E6}" type="slidenum">
              <a:rPr lang="en-GB" smtClean="0"/>
              <a:pPr/>
              <a:t>2</a:t>
            </a:fld>
            <a:endParaRPr lang="en-GB" dirty="0"/>
          </a:p>
        </p:txBody>
      </p:sp>
    </p:spTree>
    <p:extLst>
      <p:ext uri="{BB962C8B-B14F-4D97-AF65-F5344CB8AC3E}">
        <p14:creationId xmlns:p14="http://schemas.microsoft.com/office/powerpoint/2010/main" val="685518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013" y="511175"/>
            <a:ext cx="3563937" cy="2005013"/>
          </a:xfrm>
        </p:spPr>
      </p:sp>
      <p:sp>
        <p:nvSpPr>
          <p:cNvPr id="3" name="Notes Placeholder 2"/>
          <p:cNvSpPr>
            <a:spLocks noGrp="1"/>
          </p:cNvSpPr>
          <p:nvPr>
            <p:ph type="body" idx="1"/>
          </p:nvPr>
        </p:nvSpPr>
        <p:spPr/>
        <p:txBody>
          <a:bodyPr/>
          <a:lstStyle/>
          <a:p>
            <a:endParaRPr lang="en-US" dirty="0"/>
          </a:p>
          <a:p>
            <a:r>
              <a:rPr lang="en-US" dirty="0"/>
              <a:t>* Secure Software Development Lifecycle: </a:t>
            </a:r>
            <a:r>
              <a:rPr lang="en-US" dirty="0">
                <a:hlinkClick r:id="rId3"/>
              </a:rPr>
              <a:t>https://www.us-cert.gov/bsi/articles/knowledge/sdlc-process/secure-software-development-life-cycle-processes</a:t>
            </a:r>
            <a:endParaRPr lang="en-US" dirty="0"/>
          </a:p>
        </p:txBody>
      </p:sp>
      <p:sp>
        <p:nvSpPr>
          <p:cNvPr id="4" name="Slide Number Placeholder 3"/>
          <p:cNvSpPr>
            <a:spLocks noGrp="1"/>
          </p:cNvSpPr>
          <p:nvPr>
            <p:ph type="sldNum" sz="quarter" idx="5"/>
          </p:nvPr>
        </p:nvSpPr>
        <p:spPr/>
        <p:txBody>
          <a:bodyPr/>
          <a:lstStyle/>
          <a:p>
            <a:fld id="{5CA7C1A6-3F6E-4A0C-A01A-2F04D27288E6}" type="slidenum">
              <a:rPr lang="en-GB" smtClean="0"/>
              <a:pPr/>
              <a:t>3</a:t>
            </a:fld>
            <a:endParaRPr lang="en-GB" dirty="0"/>
          </a:p>
        </p:txBody>
      </p:sp>
    </p:spTree>
    <p:extLst>
      <p:ext uri="{BB962C8B-B14F-4D97-AF65-F5344CB8AC3E}">
        <p14:creationId xmlns:p14="http://schemas.microsoft.com/office/powerpoint/2010/main" val="3398312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013" y="511175"/>
            <a:ext cx="3563937" cy="2005013"/>
          </a:xfrm>
        </p:spPr>
      </p:sp>
      <p:sp>
        <p:nvSpPr>
          <p:cNvPr id="3" name="Notes Placeholder 2"/>
          <p:cNvSpPr>
            <a:spLocks noGrp="1"/>
          </p:cNvSpPr>
          <p:nvPr>
            <p:ph type="body" idx="1"/>
          </p:nvPr>
        </p:nvSpPr>
        <p:spPr/>
        <p:txBody>
          <a:bodyPr/>
          <a:lstStyle/>
          <a:p>
            <a:endParaRPr lang="en-US" dirty="0"/>
          </a:p>
          <a:p>
            <a:r>
              <a:rPr lang="en-US" dirty="0"/>
              <a:t>Primary Documentation: </a:t>
            </a:r>
            <a:r>
              <a:rPr lang="en-US" dirty="0">
                <a:hlinkClick r:id="rId3"/>
              </a:rPr>
              <a:t>https://docs.microsoft.com/en-us/security/engineering/securing-artificial-intelligence-machine-learning</a:t>
            </a:r>
            <a:r>
              <a:rPr lang="en-US" dirty="0"/>
              <a:t> </a:t>
            </a:r>
          </a:p>
          <a:p>
            <a:r>
              <a:rPr lang="en-US" dirty="0"/>
              <a:t>* Black Swan data: </a:t>
            </a:r>
            <a:r>
              <a:rPr lang="en-US" dirty="0">
                <a:hlinkClick r:id="rId4"/>
              </a:rPr>
              <a:t>https://docs.microsoft.com/en-us/security/engineering/securing-artificial-intelligence-machine-learning#machine-learning-algorithms-must-be-capable-of-discerning-maliciously-introduced-data-from-benign-black-swan-events</a:t>
            </a:r>
            <a:endParaRPr lang="en-US" dirty="0"/>
          </a:p>
        </p:txBody>
      </p:sp>
      <p:sp>
        <p:nvSpPr>
          <p:cNvPr id="4" name="Slide Number Placeholder 3"/>
          <p:cNvSpPr>
            <a:spLocks noGrp="1"/>
          </p:cNvSpPr>
          <p:nvPr>
            <p:ph type="sldNum" sz="quarter" idx="5"/>
          </p:nvPr>
        </p:nvSpPr>
        <p:spPr/>
        <p:txBody>
          <a:bodyPr/>
          <a:lstStyle/>
          <a:p>
            <a:fld id="{5CA7C1A6-3F6E-4A0C-A01A-2F04D27288E6}" type="slidenum">
              <a:rPr lang="en-GB" smtClean="0"/>
              <a:pPr/>
              <a:t>4</a:t>
            </a:fld>
            <a:endParaRPr lang="en-GB" dirty="0"/>
          </a:p>
        </p:txBody>
      </p:sp>
    </p:spTree>
    <p:extLst>
      <p:ext uri="{BB962C8B-B14F-4D97-AF65-F5344CB8AC3E}">
        <p14:creationId xmlns:p14="http://schemas.microsoft.com/office/powerpoint/2010/main" val="1407969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013" y="511175"/>
            <a:ext cx="3563937" cy="2005013"/>
          </a:xfrm>
        </p:spPr>
      </p:sp>
      <p:sp>
        <p:nvSpPr>
          <p:cNvPr id="3" name="Notes Placeholder 2"/>
          <p:cNvSpPr>
            <a:spLocks noGrp="1"/>
          </p:cNvSpPr>
          <p:nvPr>
            <p:ph type="body" idx="1"/>
          </p:nvPr>
        </p:nvSpPr>
        <p:spPr/>
        <p:txBody>
          <a:bodyPr/>
          <a:lstStyle/>
          <a:p>
            <a:r>
              <a:rPr lang="en-US" dirty="0"/>
              <a:t>* Threat Modeling Tool Report (open in docs)</a:t>
            </a:r>
          </a:p>
          <a:p>
            <a:r>
              <a:rPr lang="en-US" dirty="0"/>
              <a:t>* Microsoft Threat Modeling Tool: </a:t>
            </a:r>
            <a:r>
              <a:rPr lang="en-US" dirty="0">
                <a:hlinkClick r:id="rId3"/>
              </a:rPr>
              <a:t>https://docs.microsoft.com/en-us/azure/security/develop/threat-modeling-tool</a:t>
            </a:r>
            <a:endParaRPr lang="en-US" dirty="0"/>
          </a:p>
        </p:txBody>
      </p:sp>
      <p:sp>
        <p:nvSpPr>
          <p:cNvPr id="4" name="Slide Number Placeholder 3"/>
          <p:cNvSpPr>
            <a:spLocks noGrp="1"/>
          </p:cNvSpPr>
          <p:nvPr>
            <p:ph type="sldNum" sz="quarter" idx="5"/>
          </p:nvPr>
        </p:nvSpPr>
        <p:spPr/>
        <p:txBody>
          <a:bodyPr/>
          <a:lstStyle/>
          <a:p>
            <a:fld id="{5CA7C1A6-3F6E-4A0C-A01A-2F04D27288E6}" type="slidenum">
              <a:rPr lang="en-GB" smtClean="0"/>
              <a:pPr/>
              <a:t>6</a:t>
            </a:fld>
            <a:endParaRPr lang="en-GB" dirty="0"/>
          </a:p>
        </p:txBody>
      </p:sp>
    </p:spTree>
    <p:extLst>
      <p:ext uri="{BB962C8B-B14F-4D97-AF65-F5344CB8AC3E}">
        <p14:creationId xmlns:p14="http://schemas.microsoft.com/office/powerpoint/2010/main" val="1379183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013" y="511175"/>
            <a:ext cx="3563937" cy="2005013"/>
          </a:xfrm>
        </p:spPr>
      </p:sp>
      <p:sp>
        <p:nvSpPr>
          <p:cNvPr id="3" name="Notes Placeholder 2"/>
          <p:cNvSpPr>
            <a:spLocks noGrp="1"/>
          </p:cNvSpPr>
          <p:nvPr>
            <p:ph type="body" idx="1"/>
          </p:nvPr>
        </p:nvSpPr>
        <p:spPr/>
        <p:txBody>
          <a:bodyPr/>
          <a:lstStyle/>
          <a:p>
            <a:endParaRPr lang="en-US" dirty="0"/>
          </a:p>
          <a:p>
            <a:endParaRPr lang="en-US" dirty="0"/>
          </a:p>
          <a:p>
            <a:r>
              <a:rPr lang="en-US" dirty="0"/>
              <a:t>Research and Credits:</a:t>
            </a:r>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5CA7C1A6-3F6E-4A0C-A01A-2F04D27288E6}" type="slidenum">
              <a:rPr lang="en-GB" smtClean="0"/>
              <a:pPr/>
              <a:t>8</a:t>
            </a:fld>
            <a:endParaRPr lang="en-GB" dirty="0"/>
          </a:p>
        </p:txBody>
      </p:sp>
    </p:spTree>
    <p:extLst>
      <p:ext uri="{BB962C8B-B14F-4D97-AF65-F5344CB8AC3E}">
        <p14:creationId xmlns:p14="http://schemas.microsoft.com/office/powerpoint/2010/main" val="3987180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013" y="511175"/>
            <a:ext cx="3563937" cy="2005013"/>
          </a:xfrm>
        </p:spPr>
      </p:sp>
      <p:sp>
        <p:nvSpPr>
          <p:cNvPr id="3" name="Notes Placeholder 2"/>
          <p:cNvSpPr>
            <a:spLocks noGrp="1"/>
          </p:cNvSpPr>
          <p:nvPr>
            <p:ph type="body" idx="1"/>
          </p:nvPr>
        </p:nvSpPr>
        <p:spPr/>
        <p:txBody>
          <a:bodyPr/>
          <a:lstStyle/>
          <a:p>
            <a:pPr marL="342900" indent="-342900">
              <a:buAutoNum type="arabicPeriod"/>
            </a:pPr>
            <a:r>
              <a:rPr lang="en-US" dirty="0"/>
              <a:t>Multiple data sources are aggregated from different sources, all over secure channels.  Each source has varying levels of trustworthiness and infosec capabilities.</a:t>
            </a:r>
          </a:p>
          <a:p>
            <a:pPr marL="342900" indent="-342900">
              <a:buAutoNum type="arabicPeriod"/>
            </a:pPr>
            <a:r>
              <a:rPr lang="en-US" dirty="0"/>
              <a:t>Processing occurs at a data ingestion point prior to the model being generated.  At this point the ML model owners are taking custody of the data.</a:t>
            </a:r>
          </a:p>
          <a:p>
            <a:pPr marL="342900" indent="-342900">
              <a:buAutoNum type="arabicPeriod"/>
            </a:pPr>
            <a:r>
              <a:rPr lang="en-US" dirty="0"/>
              <a:t>The aggregated data feed is now consumed by code to create the ML Model.</a:t>
            </a:r>
          </a:p>
          <a:p>
            <a:pPr marL="342900" indent="-342900">
              <a:buAutoNum type="arabicPeriod"/>
            </a:pPr>
            <a:r>
              <a:rPr lang="en-US" dirty="0"/>
              <a:t>The generated ML model makes algo-based decisions on Oil Futures trades, and forecasts high-ROI sites to bid on for drilling rights</a:t>
            </a:r>
          </a:p>
          <a:p>
            <a:pPr marL="342900" indent="-342900">
              <a:buAutoNum type="arabicPeriod"/>
            </a:pPr>
            <a:r>
              <a:rPr lang="en-US" dirty="0"/>
              <a:t>Adversarial data in this pipeline results in bad trades (lost $MM) and drilling in places with no oil (even more lost $MM)</a:t>
            </a:r>
          </a:p>
          <a:p>
            <a:pPr marL="342900" indent="-342900">
              <a:buAutoNum type="arabicPeriod"/>
            </a:pPr>
            <a:endParaRPr lang="en-US" dirty="0"/>
          </a:p>
          <a:p>
            <a:pPr marL="342900" indent="-342900">
              <a:buAutoNum type="arabicPeriod"/>
            </a:pPr>
            <a:endParaRPr lang="en-US" dirty="0"/>
          </a:p>
          <a:p>
            <a:pPr marL="0" marR="0" lvl="0" indent="0" algn="l" defTabSz="609570" rtl="0" eaLnBrk="1" fontAlgn="auto" latinLnBrk="0" hangingPunct="1">
              <a:lnSpc>
                <a:spcPct val="100000"/>
              </a:lnSpc>
              <a:spcBef>
                <a:spcPts val="0"/>
              </a:spcBef>
              <a:spcAft>
                <a:spcPts val="0"/>
              </a:spcAft>
              <a:buClrTx/>
              <a:buSzTx/>
              <a:buFontTx/>
              <a:buNone/>
              <a:tabLst/>
              <a:defRPr/>
            </a:pPr>
            <a:r>
              <a:rPr lang="en-US" dirty="0"/>
              <a:t>Manipulating the input is a more sophisticated attack not only because it’s more powerful — but also because it has a more realistic threat model behind it. Think about a scenario where an AV (anti-virus) product sits on multiple endpoints and continuously collects data for future re-training. It’s easy for the adversary to insert any files they like — but they have no control over the labelling process, which is done either automatically or manually by a human on the other end. Thus if they’re able to insert benign-looking malicious files, they’ve just installed a backdoor.</a:t>
            </a:r>
          </a:p>
          <a:p>
            <a:pPr marL="0" indent="0">
              <a:buNone/>
            </a:pPr>
            <a:endParaRPr lang="en-US" dirty="0"/>
          </a:p>
        </p:txBody>
      </p:sp>
      <p:sp>
        <p:nvSpPr>
          <p:cNvPr id="4" name="Slide Number Placeholder 3"/>
          <p:cNvSpPr>
            <a:spLocks noGrp="1"/>
          </p:cNvSpPr>
          <p:nvPr>
            <p:ph type="sldNum" sz="quarter" idx="5"/>
          </p:nvPr>
        </p:nvSpPr>
        <p:spPr/>
        <p:txBody>
          <a:bodyPr/>
          <a:lstStyle/>
          <a:p>
            <a:fld id="{C1735D0F-15CB-5241-8DA7-9EC6F9751AD5}" type="slidenum">
              <a:rPr lang="en-US" smtClean="0"/>
              <a:t>10</a:t>
            </a:fld>
            <a:endParaRPr lang="en-US"/>
          </a:p>
        </p:txBody>
      </p:sp>
    </p:spTree>
    <p:extLst>
      <p:ext uri="{BB962C8B-B14F-4D97-AF65-F5344CB8AC3E}">
        <p14:creationId xmlns:p14="http://schemas.microsoft.com/office/powerpoint/2010/main" val="2625573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0013" y="511175"/>
            <a:ext cx="3563937" cy="2005013"/>
          </a:xfrm>
        </p:spPr>
      </p:sp>
      <p:sp>
        <p:nvSpPr>
          <p:cNvPr id="3" name="Notes Placeholder 2"/>
          <p:cNvSpPr>
            <a:spLocks noGrp="1"/>
          </p:cNvSpPr>
          <p:nvPr>
            <p:ph type="body" idx="1"/>
          </p:nvPr>
        </p:nvSpPr>
        <p:spPr/>
        <p:txBody>
          <a:bodyPr/>
          <a:lstStyle/>
          <a:p>
            <a:pPr marL="342900" indent="-342900">
              <a:buAutoNum type="arabicPeriod"/>
            </a:pPr>
            <a:r>
              <a:rPr lang="en-US" dirty="0"/>
              <a:t>Multiple data sources are aggregated from different sources, all over secure channels.  Each source has varying levels of trustworthiness and infosec capabilities.</a:t>
            </a:r>
          </a:p>
          <a:p>
            <a:pPr marL="342900" indent="-342900">
              <a:buAutoNum type="arabicPeriod"/>
            </a:pPr>
            <a:r>
              <a:rPr lang="en-US" dirty="0"/>
              <a:t>Processing occurs at a data ingestion point prior to the model being generated.  At this point the ML model owners are taking custody of the data.</a:t>
            </a:r>
          </a:p>
          <a:p>
            <a:pPr marL="342900" indent="-342900">
              <a:buAutoNum type="arabicPeriod"/>
            </a:pPr>
            <a:r>
              <a:rPr lang="en-US" dirty="0"/>
              <a:t>The aggregated data feed is now consumed by code to create the ML Model.</a:t>
            </a:r>
          </a:p>
          <a:p>
            <a:pPr marL="342900" indent="-342900">
              <a:buAutoNum type="arabicPeriod"/>
            </a:pPr>
            <a:r>
              <a:rPr lang="en-US" dirty="0"/>
              <a:t>The generated ML model makes algo-based decisions on Oil Futures trades, and forecasts high-ROI sites to bid on for drilling rights</a:t>
            </a:r>
          </a:p>
          <a:p>
            <a:pPr marL="342900" indent="-342900">
              <a:buAutoNum type="arabicPeriod"/>
            </a:pPr>
            <a:r>
              <a:rPr lang="en-US" dirty="0"/>
              <a:t>Adversarial data in this pipeline results in bad trades (lost $MM) and drilling in places with no oil (even more lost $MM)</a:t>
            </a:r>
          </a:p>
          <a:p>
            <a:pPr marL="342900" indent="-342900">
              <a:buAutoNum type="arabicPeriod"/>
            </a:pPr>
            <a:endParaRPr lang="en-US" dirty="0"/>
          </a:p>
          <a:p>
            <a:pPr marL="0" indent="0">
              <a:buNone/>
            </a:pPr>
            <a:endParaRPr lang="en-US" dirty="0"/>
          </a:p>
          <a:p>
            <a:pPr marL="0" marR="0" lvl="0" indent="0" algn="l" defTabSz="609570" rtl="0" eaLnBrk="1" fontAlgn="auto" latinLnBrk="0" hangingPunct="1">
              <a:lnSpc>
                <a:spcPct val="100000"/>
              </a:lnSpc>
              <a:spcBef>
                <a:spcPts val="0"/>
              </a:spcBef>
              <a:spcAft>
                <a:spcPts val="0"/>
              </a:spcAft>
              <a:buClrTx/>
              <a:buSzTx/>
              <a:buFontTx/>
              <a:buNone/>
              <a:tabLst/>
              <a:defRPr/>
            </a:pPr>
            <a:r>
              <a:rPr lang="en-US" dirty="0"/>
              <a:t>Manipulating the input is a more sophisticated attack not only because it’s more powerful — but also because it has a more realistic threat model behind it. Think about a scenario where an AV (anti-virus) product sits on multiple endpoints and continuously collects data for future re-training. It’s easy for the adversary to insert any files they like — but they have no control over the labelling process, which is done either automatically or manually by a human on the other end. Thus if they’re able to insert benign-looking malicious files, they’ve just installed a backdoor.</a:t>
            </a:r>
          </a:p>
          <a:p>
            <a:pPr marL="0" indent="0">
              <a:buNone/>
            </a:pPr>
            <a:endParaRPr lang="en-US" dirty="0"/>
          </a:p>
        </p:txBody>
      </p:sp>
      <p:sp>
        <p:nvSpPr>
          <p:cNvPr id="4" name="Slide Number Placeholder 3"/>
          <p:cNvSpPr>
            <a:spLocks noGrp="1"/>
          </p:cNvSpPr>
          <p:nvPr>
            <p:ph type="sldNum" sz="quarter" idx="5"/>
          </p:nvPr>
        </p:nvSpPr>
        <p:spPr/>
        <p:txBody>
          <a:bodyPr/>
          <a:lstStyle/>
          <a:p>
            <a:fld id="{C1735D0F-15CB-5241-8DA7-9EC6F9751AD5}" type="slidenum">
              <a:rPr lang="en-US" smtClean="0"/>
              <a:t>11</a:t>
            </a:fld>
            <a:endParaRPr lang="en-US"/>
          </a:p>
        </p:txBody>
      </p:sp>
    </p:spTree>
    <p:extLst>
      <p:ext uri="{BB962C8B-B14F-4D97-AF65-F5344CB8AC3E}">
        <p14:creationId xmlns:p14="http://schemas.microsoft.com/office/powerpoint/2010/main" val="3741976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grpSp>
        <p:nvGrpSpPr>
          <p:cNvPr id="8" name="Group 7"/>
          <p:cNvGrpSpPr/>
          <p:nvPr userDrawn="1"/>
        </p:nvGrpSpPr>
        <p:grpSpPr>
          <a:xfrm>
            <a:off x="5669052" y="33770"/>
            <a:ext cx="6764644" cy="6994525"/>
            <a:chOff x="5669440" y="0"/>
            <a:chExt cx="6764644" cy="6994525"/>
          </a:xfrm>
        </p:grpSpPr>
        <p:cxnSp>
          <p:nvCxnSpPr>
            <p:cNvPr id="12" name="Straight Connector 11"/>
            <p:cNvCxnSpPr/>
            <p:nvPr/>
          </p:nvCxnSpPr>
          <p:spPr>
            <a:xfrm>
              <a:off x="1220082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96756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150103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126777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173429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80124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056797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1023600" y="101600"/>
              <a:ext cx="10907" cy="68929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010145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86818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033471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70186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468601"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3513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40165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916839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63492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0207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7768809"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235337"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535545"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H="1">
              <a:off x="5669440" y="466528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H="1">
              <a:off x="5669440" y="443201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a:off x="5669440" y="489853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69440" y="396549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5669440" y="373222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5669440" y="419875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5669440" y="326569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5669440" y="303243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5669440" y="349896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flipH="1">
              <a:off x="5669440" y="256590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5669440" y="233264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H="1">
              <a:off x="5669440" y="279917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5669440" y="116632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a:off x="5669440" y="93305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a:off x="5669440" y="1399586"/>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5669440" y="186611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5669440" y="1632850"/>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5669440" y="209937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5669440" y="46652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flipH="1">
              <a:off x="5669440" y="23326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5669440" y="69979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5669442" y="6064859"/>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H="1">
              <a:off x="5669442" y="5831595"/>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H="1">
              <a:off x="5669442" y="6298124"/>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5669442" y="6764652"/>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a:off x="5669442" y="6531388"/>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H="1">
              <a:off x="5669442" y="5365067"/>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H="1">
              <a:off x="5669442" y="5131803"/>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5669442" y="5598331"/>
              <a:ext cx="6764642" cy="0"/>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730228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069024"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602496"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6369232"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835760"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5902703"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6135968" y="0"/>
              <a:ext cx="0" cy="6994525"/>
            </a:xfrm>
            <a:prstGeom prst="line">
              <a:avLst/>
            </a:prstGeom>
            <a:ln w="9525">
              <a:solidFill>
                <a:srgbClr val="80BCEB"/>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sp>
        <p:nvSpPr>
          <p:cNvPr id="78" name="Rectangle 77"/>
          <p:cNvSpPr/>
          <p:nvPr userDrawn="1"/>
        </p:nvSpPr>
        <p:spPr bwMode="auto">
          <a:xfrm>
            <a:off x="5669052" y="-1696"/>
            <a:ext cx="6767037" cy="6997916"/>
          </a:xfrm>
          <a:prstGeom prst="rect">
            <a:avLst/>
          </a:prstGeom>
          <a:gradFill>
            <a:gsLst>
              <a:gs pos="84000">
                <a:schemeClr val="tx2">
                  <a:alpha val="0"/>
                </a:schemeClr>
              </a:gs>
              <a:gs pos="14000">
                <a:schemeClr val="tx2"/>
              </a:gs>
            </a:gsLst>
            <a:lin ang="20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0" i="0" dirty="0" err="1">
              <a:gradFill>
                <a:gsLst>
                  <a:gs pos="0">
                    <a:srgbClr val="FFFFFF"/>
                  </a:gs>
                  <a:gs pos="100000">
                    <a:srgbClr val="FFFFFF"/>
                  </a:gs>
                </a:gsLst>
                <a:lin ang="5400000" scaled="0"/>
              </a:gradFill>
              <a:latin typeface="Calibri Light" panose="020F0302020204030204" pitchFamily="34" charset="0"/>
              <a:ea typeface="Segoe UI" pitchFamily="34" charset="0"/>
              <a:cs typeface="Calibri Light" panose="020F0302020204030204" pitchFamily="34" charset="0"/>
            </a:endParaRPr>
          </a:p>
        </p:txBody>
      </p:sp>
      <p:sp>
        <p:nvSpPr>
          <p:cNvPr id="5" name="Text Placeholder 4"/>
          <p:cNvSpPr>
            <a:spLocks noGrp="1"/>
          </p:cNvSpPr>
          <p:nvPr>
            <p:ph type="body" sz="quarter" idx="12" hasCustomPrompt="1"/>
          </p:nvPr>
        </p:nvSpPr>
        <p:spPr>
          <a:xfrm>
            <a:off x="276540" y="4109397"/>
            <a:ext cx="6399213" cy="1830388"/>
          </a:xfrm>
          <a:noFill/>
        </p:spPr>
        <p:txBody>
          <a:bodyPr lIns="146304" tIns="109728" rIns="146304" bIns="109728">
            <a:noAutofit/>
          </a:bodyPr>
          <a:lstStyle>
            <a:lvl1pPr marL="0" indent="0">
              <a:spcBef>
                <a:spcPts val="0"/>
              </a:spcBef>
              <a:buNone/>
              <a:defRPr sz="3200" b="0" i="0" spc="0" baseline="0">
                <a:gradFill>
                  <a:gsLst>
                    <a:gs pos="0">
                      <a:schemeClr val="bg1"/>
                    </a:gs>
                    <a:gs pos="100000">
                      <a:schemeClr val="bg1"/>
                    </a:gs>
                  </a:gsLst>
                  <a:lin ang="5400000" scaled="1"/>
                </a:gradFill>
                <a:latin typeface="Calibri Light" panose="020F0302020204030204" pitchFamily="34" charset="0"/>
                <a:cs typeface="Calibri Light" panose="020F0302020204030204" pitchFamily="34" charset="0"/>
              </a:defRPr>
            </a:lvl1pPr>
          </a:lstStyle>
          <a:p>
            <a:pPr lvl="0"/>
            <a:r>
              <a:rPr lang="en-US" dirty="0"/>
              <a:t>Speaker Name</a:t>
            </a:r>
          </a:p>
        </p:txBody>
      </p:sp>
      <p:sp>
        <p:nvSpPr>
          <p:cNvPr id="9" name="Title 1"/>
          <p:cNvSpPr>
            <a:spLocks noGrp="1"/>
          </p:cNvSpPr>
          <p:nvPr>
            <p:ph type="title" hasCustomPrompt="1"/>
          </p:nvPr>
        </p:nvSpPr>
        <p:spPr>
          <a:xfrm>
            <a:off x="274702" y="1934285"/>
            <a:ext cx="8229535" cy="1837298"/>
          </a:xfrm>
          <a:noFill/>
        </p:spPr>
        <p:txBody>
          <a:bodyPr lIns="146304" tIns="91440" rIns="146304" bIns="91440" anchor="t" anchorCtr="0"/>
          <a:lstStyle>
            <a:lvl1pPr>
              <a:defRPr sz="5400" b="0" i="0" spc="-100" baseline="0">
                <a:gradFill>
                  <a:gsLst>
                    <a:gs pos="0">
                      <a:schemeClr val="bg1"/>
                    </a:gs>
                    <a:gs pos="100000">
                      <a:schemeClr val="bg1"/>
                    </a:gs>
                  </a:gsLst>
                  <a:lin ang="5400000" scaled="1"/>
                </a:gradFill>
                <a:latin typeface="Calibri Light" panose="020F0302020204030204" pitchFamily="34" charset="0"/>
                <a:cs typeface="Calibri Light" panose="020F0302020204030204" pitchFamily="34" charset="0"/>
              </a:defRPr>
            </a:lvl1pPr>
          </a:lstStyle>
          <a:p>
            <a:r>
              <a:rPr lang="en-US" dirty="0"/>
              <a:t>Presentation title</a:t>
            </a:r>
            <a:br>
              <a:rPr lang="en-US" dirty="0"/>
            </a:br>
            <a:r>
              <a:rPr lang="en-US" dirty="0"/>
              <a:t>goes here</a:t>
            </a:r>
          </a:p>
        </p:txBody>
      </p:sp>
      <p:grpSp>
        <p:nvGrpSpPr>
          <p:cNvPr id="7" name="Group 6"/>
          <p:cNvGrpSpPr>
            <a:grpSpLocks noChangeAspect="1"/>
          </p:cNvGrpSpPr>
          <p:nvPr userDrawn="1"/>
        </p:nvGrpSpPr>
        <p:grpSpPr bwMode="black">
          <a:xfrm>
            <a:off x="458611" y="455244"/>
            <a:ext cx="1472583" cy="316146"/>
            <a:chOff x="457200" y="1643393"/>
            <a:chExt cx="4492753" cy="964540"/>
          </a:xfrm>
        </p:grpSpPr>
        <p:pic>
          <p:nvPicPr>
            <p:cNvPr id="10" name="Picture 9"/>
            <p:cNvPicPr>
              <a:picLocks noChangeAspect="1"/>
            </p:cNvPicPr>
            <p:nvPr/>
          </p:nvPicPr>
          <p:blipFill>
            <a:blip r:embed="rId2"/>
            <a:stretch>
              <a:fillRect/>
            </a:stretch>
          </p:blipFill>
          <p:spPr bwMode="black">
            <a:xfrm>
              <a:off x="457200" y="1643393"/>
              <a:ext cx="964540" cy="964540"/>
            </a:xfrm>
            <a:prstGeom prst="rect">
              <a:avLst/>
            </a:prstGeom>
          </p:spPr>
        </p:pic>
        <p:sp>
          <p:nvSpPr>
            <p:cNvPr id="11"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b="0" i="0" dirty="0">
                <a:latin typeface="Calibri Light" panose="020F0302020204030204" pitchFamily="34" charset="0"/>
                <a:cs typeface="Calibri Light" panose="020F0302020204030204" pitchFamily="34" charset="0"/>
              </a:endParaRPr>
            </a:p>
          </p:txBody>
        </p:sp>
      </p:grpSp>
      <p:sp>
        <p:nvSpPr>
          <p:cNvPr id="2" name="Rectangle 1"/>
          <p:cNvSpPr/>
          <p:nvPr userDrawn="1"/>
        </p:nvSpPr>
        <p:spPr bwMode="auto">
          <a:xfrm>
            <a:off x="458611" y="6423310"/>
            <a:ext cx="2561485" cy="1771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b="0" i="0" dirty="0" err="1">
              <a:gradFill>
                <a:gsLst>
                  <a:gs pos="0">
                    <a:srgbClr val="FFFFFF"/>
                  </a:gs>
                  <a:gs pos="100000">
                    <a:srgbClr val="FFFFFF"/>
                  </a:gs>
                </a:gsLst>
                <a:lin ang="5400000" scaled="0"/>
              </a:gradFill>
              <a:latin typeface="Calibri Light" panose="020F0302020204030204" pitchFamily="34" charset="0"/>
              <a:ea typeface="Segoe UI" pitchFamily="34" charset="0"/>
              <a:cs typeface="Calibri Light" panose="020F0302020204030204" pitchFamily="34" charset="0"/>
            </a:endParaRPr>
          </a:p>
        </p:txBody>
      </p:sp>
      <p:grpSp>
        <p:nvGrpSpPr>
          <p:cNvPr id="77" name="Group 4">
            <a:extLst>
              <a:ext uri="{FF2B5EF4-FFF2-40B4-BE49-F238E27FC236}">
                <a16:creationId xmlns:a16="http://schemas.microsoft.com/office/drawing/2014/main" id="{72855844-2E66-9B42-83F3-E4E6AA4CA7AD}"/>
              </a:ext>
            </a:extLst>
          </p:cNvPr>
          <p:cNvGrpSpPr>
            <a:grpSpLocks/>
          </p:cNvGrpSpPr>
          <p:nvPr userDrawn="1"/>
        </p:nvGrpSpPr>
        <p:grpSpPr bwMode="auto">
          <a:xfrm flipH="1">
            <a:off x="10041676" y="4865006"/>
            <a:ext cx="2607673" cy="2228091"/>
            <a:chOff x="3794" y="2086"/>
            <a:chExt cx="245" cy="238"/>
          </a:xfrm>
        </p:grpSpPr>
        <p:sp>
          <p:nvSpPr>
            <p:cNvPr id="79" name="Rectangle 78">
              <a:extLst>
                <a:ext uri="{FF2B5EF4-FFF2-40B4-BE49-F238E27FC236}">
                  <a16:creationId xmlns:a16="http://schemas.microsoft.com/office/drawing/2014/main" id="{56DDA341-C17E-C048-B482-BDE74A0D925E}"/>
                </a:ext>
              </a:extLst>
            </p:cNvPr>
            <p:cNvSpPr>
              <a:spLocks noChangeArrowheads="1"/>
            </p:cNvSpPr>
            <p:nvPr/>
          </p:nvSpPr>
          <p:spPr bwMode="auto">
            <a:xfrm>
              <a:off x="3794" y="2086"/>
              <a:ext cx="245" cy="138"/>
            </a:xfrm>
            <a:prstGeom prst="rect">
              <a:avLst/>
            </a:prstGeom>
            <a:noFill/>
            <a:ln w="22225">
              <a:solidFill>
                <a:schemeClr val="bg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b="0" i="0">
                <a:latin typeface="Calibri Light" panose="020F0302020204030204" pitchFamily="34" charset="0"/>
                <a:cs typeface="Calibri Light" panose="020F0302020204030204" pitchFamily="34" charset="0"/>
              </a:endParaRPr>
            </a:p>
          </p:txBody>
        </p:sp>
        <p:sp>
          <p:nvSpPr>
            <p:cNvPr id="80" name="Freeform 6">
              <a:extLst>
                <a:ext uri="{FF2B5EF4-FFF2-40B4-BE49-F238E27FC236}">
                  <a16:creationId xmlns:a16="http://schemas.microsoft.com/office/drawing/2014/main" id="{2D0242AA-1578-5E45-9F0F-35E2A4FECADD}"/>
                </a:ext>
              </a:extLst>
            </p:cNvPr>
            <p:cNvSpPr>
              <a:spLocks/>
            </p:cNvSpPr>
            <p:nvPr/>
          </p:nvSpPr>
          <p:spPr bwMode="auto">
            <a:xfrm>
              <a:off x="3801" y="2287"/>
              <a:ext cx="231" cy="37"/>
            </a:xfrm>
            <a:custGeom>
              <a:avLst/>
              <a:gdLst>
                <a:gd name="T0" fmla="*/ 26 w 231"/>
                <a:gd name="T1" fmla="*/ 0 h 37"/>
                <a:gd name="T2" fmla="*/ 205 w 231"/>
                <a:gd name="T3" fmla="*/ 0 h 37"/>
                <a:gd name="T4" fmla="*/ 231 w 231"/>
                <a:gd name="T5" fmla="*/ 37 h 37"/>
                <a:gd name="T6" fmla="*/ 0 w 231"/>
                <a:gd name="T7" fmla="*/ 37 h 37"/>
                <a:gd name="T8" fmla="*/ 26 w 231"/>
                <a:gd name="T9" fmla="*/ 0 h 37"/>
              </a:gdLst>
              <a:ahLst/>
              <a:cxnLst>
                <a:cxn ang="0">
                  <a:pos x="T0" y="T1"/>
                </a:cxn>
                <a:cxn ang="0">
                  <a:pos x="T2" y="T3"/>
                </a:cxn>
                <a:cxn ang="0">
                  <a:pos x="T4" y="T5"/>
                </a:cxn>
                <a:cxn ang="0">
                  <a:pos x="T6" y="T7"/>
                </a:cxn>
                <a:cxn ang="0">
                  <a:pos x="T8" y="T9"/>
                </a:cxn>
              </a:cxnLst>
              <a:rect l="0" t="0" r="r" b="b"/>
              <a:pathLst>
                <a:path w="231" h="37">
                  <a:moveTo>
                    <a:pt x="26" y="0"/>
                  </a:moveTo>
                  <a:lnTo>
                    <a:pt x="205" y="0"/>
                  </a:lnTo>
                  <a:lnTo>
                    <a:pt x="231" y="37"/>
                  </a:lnTo>
                  <a:lnTo>
                    <a:pt x="0" y="37"/>
                  </a:lnTo>
                  <a:lnTo>
                    <a:pt x="26" y="0"/>
                  </a:lnTo>
                  <a:close/>
                </a:path>
              </a:pathLst>
            </a:custGeom>
            <a:noFill/>
            <a:ln w="22225">
              <a:solidFill>
                <a:schemeClr val="bg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b="0" i="0">
                <a:latin typeface="Calibri Light" panose="020F0302020204030204" pitchFamily="34" charset="0"/>
                <a:cs typeface="Calibri Light" panose="020F0302020204030204" pitchFamily="34" charset="0"/>
              </a:endParaRPr>
            </a:p>
          </p:txBody>
        </p:sp>
        <p:sp>
          <p:nvSpPr>
            <p:cNvPr id="81" name="Line 7">
              <a:extLst>
                <a:ext uri="{FF2B5EF4-FFF2-40B4-BE49-F238E27FC236}">
                  <a16:creationId xmlns:a16="http://schemas.microsoft.com/office/drawing/2014/main" id="{9E978E28-669D-A449-BDB9-28E73C2C680A}"/>
                </a:ext>
              </a:extLst>
            </p:cNvPr>
            <p:cNvSpPr>
              <a:spLocks noChangeShapeType="1"/>
            </p:cNvSpPr>
            <p:nvPr/>
          </p:nvSpPr>
          <p:spPr bwMode="auto">
            <a:xfrm>
              <a:off x="3917" y="2224"/>
              <a:ext cx="0" cy="29"/>
            </a:xfrm>
            <a:prstGeom prst="line">
              <a:avLst/>
            </a:prstGeom>
            <a:noFill/>
            <a:ln w="22225">
              <a:solidFill>
                <a:schemeClr val="bg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b="0" i="0">
                <a:latin typeface="Calibri Light" panose="020F0302020204030204" pitchFamily="34" charset="0"/>
                <a:cs typeface="Calibri Light" panose="020F0302020204030204" pitchFamily="34" charset="0"/>
              </a:endParaRPr>
            </a:p>
          </p:txBody>
        </p:sp>
        <p:sp>
          <p:nvSpPr>
            <p:cNvPr id="82" name="Line 8">
              <a:extLst>
                <a:ext uri="{FF2B5EF4-FFF2-40B4-BE49-F238E27FC236}">
                  <a16:creationId xmlns:a16="http://schemas.microsoft.com/office/drawing/2014/main" id="{AA954BEB-CA8D-9240-BEB1-ADB49377ABC0}"/>
                </a:ext>
              </a:extLst>
            </p:cNvPr>
            <p:cNvSpPr>
              <a:spLocks noChangeShapeType="1"/>
            </p:cNvSpPr>
            <p:nvPr/>
          </p:nvSpPr>
          <p:spPr bwMode="auto">
            <a:xfrm>
              <a:off x="3873" y="2255"/>
              <a:ext cx="86" cy="0"/>
            </a:xfrm>
            <a:prstGeom prst="line">
              <a:avLst/>
            </a:prstGeom>
            <a:noFill/>
            <a:ln w="22225">
              <a:solidFill>
                <a:schemeClr val="bg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b="0" i="0">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215194460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795456"/>
            <a:ext cx="5394960" cy="110800"/>
          </a:xfrm>
        </p:spPr>
        <p:txBody>
          <a:bodyPr wrap="square" lIns="0" tIns="0" rIns="0" bIns="0" anchor="ctr">
            <a:spAutoFit/>
          </a:bodyPr>
          <a:lstStyle>
            <a:lvl1pPr>
              <a:defRPr sz="800" b="0" i="0" spc="0">
                <a:gradFill>
                  <a:gsLst>
                    <a:gs pos="0">
                      <a:schemeClr val="tx1">
                        <a:lumMod val="60000"/>
                        <a:lumOff val="40000"/>
                      </a:schemeClr>
                    </a:gs>
                    <a:gs pos="100000">
                      <a:schemeClr val="tx1">
                        <a:lumMod val="60000"/>
                        <a:lumOff val="40000"/>
                      </a:schemeClr>
                    </a:gs>
                  </a:gsLst>
                  <a:lin ang="5400000" scaled="0"/>
                </a:gradFill>
                <a:latin typeface="Calibri Light" panose="020F0302020204030204" pitchFamily="34" charset="0"/>
                <a:cs typeface="Calibri Light" panose="020F0302020204030204" pitchFamily="34" charset="0"/>
              </a:defRPr>
            </a:lvl1pPr>
          </a:lstStyle>
          <a:p>
            <a:r>
              <a:rPr lang="en-US" dirty="0"/>
              <a:t>Section title</a:t>
            </a:r>
          </a:p>
        </p:txBody>
      </p:sp>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Calibri Light" panose="020F0302020204030204" pitchFamily="34" charset="0"/>
                <a:cs typeface="Calibri Light" panose="020F0302020204030204" pitchFamily="34" charset="0"/>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Calibri Light" panose="020F0302020204030204" pitchFamily="34" charset="0"/>
                <a:cs typeface="Calibri Light" panose="020F0302020204030204" pitchFamily="34" charset="0"/>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Calibri Light" panose="020F0302020204030204" pitchFamily="34" charset="0"/>
                <a:cs typeface="Calibri Light" panose="020F0302020204030204" pitchFamily="34" charset="0"/>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Calibri Light" panose="020F0302020204030204" pitchFamily="34" charset="0"/>
                <a:cs typeface="Calibri Light" panose="020F0302020204030204" pitchFamily="34" charset="0"/>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Calibri Light" panose="020F0302020204030204" pitchFamily="34" charset="0"/>
                <a:cs typeface="Calibri Light" panose="020F0302020204030204" pitchFamily="34" charset="0"/>
              </a:endParaRPr>
            </a:p>
          </p:txBody>
        </p:sp>
      </p:grpSp>
      <p:sp>
        <p:nvSpPr>
          <p:cNvPr id="16" name="Slide Number Placeholder 2"/>
          <p:cNvSpPr>
            <a:spLocks noGrp="1"/>
          </p:cNvSpPr>
          <p:nvPr userDrawn="1">
            <p:ph type="sldNum" sz="quarter" idx="4"/>
          </p:nvPr>
        </p:nvSpPr>
        <p:spPr>
          <a:xfrm>
            <a:off x="11943174" y="6800080"/>
            <a:ext cx="370584" cy="110800"/>
          </a:xfrm>
          <a:prstGeom prst="rect">
            <a:avLst/>
          </a:prstGeom>
        </p:spPr>
        <p:txBody>
          <a:bodyPr vert="horz" wrap="square" lIns="0" tIns="0" rIns="0" bIns="0" rtlCol="0" anchor="ctr">
            <a:spAutoFit/>
          </a:bodyPr>
          <a:lstStyle>
            <a:lvl1pPr algn="r">
              <a:defRPr lang="en-US" sz="800" b="0" i="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Calibri Light" panose="020F0302020204030204" pitchFamily="34" charset="0"/>
                <a:cs typeface="Calibri Light" panose="020F0302020204030204" pitchFamily="34" charset="0"/>
              </a:defRPr>
            </a:lvl1pPr>
          </a:lstStyle>
          <a:p>
            <a:pPr defTabSz="932742">
              <a:lnSpc>
                <a:spcPct val="90000"/>
              </a:lnSpc>
              <a:spcBef>
                <a:spcPct val="0"/>
              </a:spcBef>
            </a:pPr>
            <a:fld id="{ED077441-DF17-4513-BACB-525ED94CFAE4}" type="slidenum">
              <a:rPr lang="en-US" smtClean="0"/>
              <a:pPr defTabSz="932742">
                <a:lnSpc>
                  <a:spcPct val="90000"/>
                </a:lnSpc>
                <a:spcBef>
                  <a:spcPct val="0"/>
                </a:spcBef>
              </a:pPr>
              <a:t>‹#›</a:t>
            </a:fld>
            <a:endParaRPr lang="en-US" dirty="0"/>
          </a:p>
        </p:txBody>
      </p:sp>
      <p:sp>
        <p:nvSpPr>
          <p:cNvPr id="11" name="TextBox 10"/>
          <p:cNvSpPr txBox="1"/>
          <p:nvPr userDrawn="1"/>
        </p:nvSpPr>
        <p:spPr>
          <a:xfrm>
            <a:off x="456752" y="6606188"/>
            <a:ext cx="2879624" cy="110800"/>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lgn="l" defTabSz="932742" rtl="0" eaLnBrk="1" fontAlgn="base" latinLnBrk="0" hangingPunct="1">
              <a:lnSpc>
                <a:spcPct val="90000"/>
              </a:lnSpc>
              <a:spcBef>
                <a:spcPct val="0"/>
              </a:spcBef>
              <a:buNone/>
            </a:pPr>
            <a:r>
              <a:rPr lang="en-US" sz="800" b="0" i="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Calibri Light" panose="020F0302020204030204" pitchFamily="34" charset="0"/>
                <a:ea typeface="+mn-ea"/>
                <a:cs typeface="Calibri Light" panose="020F0302020204030204" pitchFamily="34" charset="0"/>
              </a:rPr>
              <a:t>© Copyright Microsoft Corporation. All rights reserved. </a:t>
            </a:r>
          </a:p>
        </p:txBody>
      </p:sp>
      <p:cxnSp>
        <p:nvCxnSpPr>
          <p:cNvPr id="12" name="Straight Connector 11"/>
          <p:cNvCxnSpPr/>
          <p:nvPr userDrawn="1"/>
        </p:nvCxnSpPr>
        <p:spPr>
          <a:xfrm>
            <a:off x="457200" y="1538943"/>
            <a:ext cx="2743200" cy="0"/>
          </a:xfrm>
          <a:prstGeom prst="line">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3336925" y="1538943"/>
            <a:ext cx="8645525" cy="0"/>
          </a:xfrm>
          <a:prstGeom prst="line">
            <a:avLst/>
          </a:prstGeom>
          <a:ln w="12700">
            <a:solidFill>
              <a:schemeClr val="tx1">
                <a:lumMod val="20000"/>
                <a:lumOff val="80000"/>
              </a:schemeClr>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4433356"/>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824" y="6789066"/>
            <a:ext cx="5394960" cy="110800"/>
          </a:xfrm>
        </p:spPr>
        <p:txBody>
          <a:bodyPr wrap="square" lIns="0" tIns="0" rIns="0" bIns="0" anchor="ctr">
            <a:spAutoFit/>
          </a:bodyPr>
          <a:lstStyle>
            <a:lvl1pPr>
              <a:defRPr sz="800" b="0" i="0" spc="0">
                <a:gradFill>
                  <a:gsLst>
                    <a:gs pos="0">
                      <a:schemeClr val="tx1">
                        <a:lumMod val="60000"/>
                        <a:lumOff val="40000"/>
                      </a:schemeClr>
                    </a:gs>
                    <a:gs pos="100000">
                      <a:schemeClr val="tx1">
                        <a:lumMod val="60000"/>
                        <a:lumOff val="40000"/>
                      </a:schemeClr>
                    </a:gs>
                  </a:gsLst>
                  <a:lin ang="5400000" scaled="0"/>
                </a:gradFill>
                <a:latin typeface="Calibri Light" panose="020F0302020204030204" pitchFamily="34" charset="0"/>
                <a:cs typeface="Calibri Light" panose="020F0302020204030204" pitchFamily="34" charset="0"/>
              </a:defRPr>
            </a:lvl1pPr>
          </a:lstStyle>
          <a:p>
            <a:r>
              <a:rPr lang="en-US" dirty="0"/>
              <a:t>Section title</a:t>
            </a:r>
          </a:p>
        </p:txBody>
      </p:sp>
      <p:grpSp>
        <p:nvGrpSpPr>
          <p:cNvPr id="4" name="Group 3"/>
          <p:cNvGrpSpPr>
            <a:grpSpLocks noChangeAspect="1"/>
          </p:cNvGrpSpPr>
          <p:nvPr userDrawn="1"/>
        </p:nvGrpSpPr>
        <p:grpSpPr>
          <a:xfrm>
            <a:off x="11244204" y="420762"/>
            <a:ext cx="733484" cy="156430"/>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0" i="0">
                <a:latin typeface="Calibri Light" panose="020F0302020204030204" pitchFamily="34" charset="0"/>
                <a:cs typeface="Calibri Light" panose="020F0302020204030204" pitchFamily="34" charset="0"/>
              </a:endParaRPr>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Calibri Light" panose="020F0302020204030204" pitchFamily="34" charset="0"/>
                <a:cs typeface="Calibri Light" panose="020F0302020204030204" pitchFamily="34" charset="0"/>
              </a:endParaRPr>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Calibri Light" panose="020F0302020204030204" pitchFamily="34" charset="0"/>
                <a:cs typeface="Calibri Light" panose="020F0302020204030204" pitchFamily="34" charset="0"/>
              </a:endParaRPr>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Calibri Light" panose="020F0302020204030204" pitchFamily="34" charset="0"/>
                <a:cs typeface="Calibri Light" panose="020F0302020204030204" pitchFamily="34" charset="0"/>
              </a:endParaRPr>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b="0" i="0">
                <a:latin typeface="Calibri Light" panose="020F0302020204030204" pitchFamily="34" charset="0"/>
                <a:cs typeface="Calibri Light" panose="020F0302020204030204" pitchFamily="34" charset="0"/>
              </a:endParaRPr>
            </a:p>
          </p:txBody>
        </p:sp>
      </p:grpSp>
    </p:spTree>
    <p:extLst>
      <p:ext uri="{BB962C8B-B14F-4D97-AF65-F5344CB8AC3E}">
        <p14:creationId xmlns:p14="http://schemas.microsoft.com/office/powerpoint/2010/main" val="2522471913"/>
      </p:ext>
    </p:extLst>
  </p:cSld>
  <p:clrMapOvr>
    <a:masterClrMapping/>
  </p:clrMapOvr>
  <p:transition>
    <p:fade/>
  </p:transition>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
          <p:cNvSpPr txBox="1"/>
          <p:nvPr userDrawn="1"/>
        </p:nvSpPr>
        <p:spPr>
          <a:xfrm>
            <a:off x="274702" y="6697627"/>
            <a:ext cx="2879624" cy="110800"/>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lgn="l" defTabSz="932742" rtl="0" eaLnBrk="1" fontAlgn="base" latinLnBrk="0" hangingPunct="1">
              <a:lnSpc>
                <a:spcPct val="90000"/>
              </a:lnSpc>
              <a:spcBef>
                <a:spcPct val="0"/>
              </a:spcBef>
              <a:buNone/>
            </a:pPr>
            <a:r>
              <a:rPr lang="en-US" sz="800" b="0" i="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Calibri Light" panose="020F0302020204030204" pitchFamily="34" charset="0"/>
                <a:ea typeface="+mn-ea"/>
                <a:cs typeface="Calibri Light" panose="020F0302020204030204" pitchFamily="34" charset="0"/>
              </a:rPr>
              <a:t>© Copyright Microsoft Corporation. All rights reserved. </a:t>
            </a:r>
          </a:p>
        </p:txBody>
      </p:sp>
    </p:spTree>
    <p:extLst>
      <p:ext uri="{BB962C8B-B14F-4D97-AF65-F5344CB8AC3E}">
        <p14:creationId xmlns:p14="http://schemas.microsoft.com/office/powerpoint/2010/main" val="399901884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grpSp>
        <p:nvGrpSpPr>
          <p:cNvPr id="74" name="Group 73"/>
          <p:cNvGrpSpPr>
            <a:grpSpLocks noChangeAspect="1"/>
          </p:cNvGrpSpPr>
          <p:nvPr userDrawn="1"/>
        </p:nvGrpSpPr>
        <p:grpSpPr bwMode="black">
          <a:xfrm>
            <a:off x="458611" y="455244"/>
            <a:ext cx="1472583" cy="316146"/>
            <a:chOff x="457200" y="1643393"/>
            <a:chExt cx="4492753" cy="964540"/>
          </a:xfrm>
        </p:grpSpPr>
        <p:pic>
          <p:nvPicPr>
            <p:cNvPr id="143" name="Picture 142"/>
            <p:cNvPicPr>
              <a:picLocks noChangeAspect="1"/>
            </p:cNvPicPr>
            <p:nvPr/>
          </p:nvPicPr>
          <p:blipFill>
            <a:blip r:embed="rId2"/>
            <a:stretch>
              <a:fillRect/>
            </a:stretch>
          </p:blipFill>
          <p:spPr bwMode="black">
            <a:xfrm>
              <a:off x="457200" y="1643393"/>
              <a:ext cx="964540" cy="964540"/>
            </a:xfrm>
            <a:prstGeom prst="rect">
              <a:avLst/>
            </a:prstGeom>
          </p:spPr>
        </p:pic>
        <p:sp>
          <p:nvSpPr>
            <p:cNvPr id="145"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grpSp>
        <p:nvGrpSpPr>
          <p:cNvPr id="212" name="Group 211">
            <a:extLst>
              <a:ext uri="{FF2B5EF4-FFF2-40B4-BE49-F238E27FC236}">
                <a16:creationId xmlns:a16="http://schemas.microsoft.com/office/drawing/2014/main" id="{BA542D9B-65FE-4D7B-8D6E-CCD0B33EBCF3}"/>
              </a:ext>
            </a:extLst>
          </p:cNvPr>
          <p:cNvGrpSpPr/>
          <p:nvPr userDrawn="1"/>
        </p:nvGrpSpPr>
        <p:grpSpPr>
          <a:xfrm>
            <a:off x="5669440" y="0"/>
            <a:ext cx="6764644" cy="6994525"/>
            <a:chOff x="5669440" y="0"/>
            <a:chExt cx="6764644" cy="6994525"/>
          </a:xfrm>
        </p:grpSpPr>
        <p:cxnSp>
          <p:nvCxnSpPr>
            <p:cNvPr id="213" name="Straight Connector 212">
              <a:extLst>
                <a:ext uri="{FF2B5EF4-FFF2-40B4-BE49-F238E27FC236}">
                  <a16:creationId xmlns:a16="http://schemas.microsoft.com/office/drawing/2014/main" id="{22D5821E-DF6E-44C7-A5BB-2A9663C9298B}"/>
                </a:ext>
              </a:extLst>
            </p:cNvPr>
            <p:cNvCxnSpPr/>
            <p:nvPr/>
          </p:nvCxnSpPr>
          <p:spPr>
            <a:xfrm>
              <a:off x="12200827" y="0"/>
              <a:ext cx="0" cy="6994525"/>
            </a:xfrm>
            <a:prstGeom prst="line">
              <a:avLst/>
            </a:prstGeom>
            <a:noFill/>
            <a:ln w="9525" cap="flat" cmpd="sng" algn="ctr">
              <a:solidFill>
                <a:srgbClr val="80BCEB"/>
              </a:solidFill>
              <a:prstDash val="sysDot"/>
              <a:headEnd type="none"/>
              <a:tailEnd type="none"/>
            </a:ln>
            <a:effectLst/>
          </p:spPr>
        </p:cxnSp>
        <p:cxnSp>
          <p:nvCxnSpPr>
            <p:cNvPr id="214" name="Straight Connector 213">
              <a:extLst>
                <a:ext uri="{FF2B5EF4-FFF2-40B4-BE49-F238E27FC236}">
                  <a16:creationId xmlns:a16="http://schemas.microsoft.com/office/drawing/2014/main" id="{8CA8E7BB-61A3-4E71-AF6D-57755298D8CB}"/>
                </a:ext>
              </a:extLst>
            </p:cNvPr>
            <p:cNvCxnSpPr/>
            <p:nvPr/>
          </p:nvCxnSpPr>
          <p:spPr>
            <a:xfrm>
              <a:off x="11967563" y="0"/>
              <a:ext cx="0" cy="6994525"/>
            </a:xfrm>
            <a:prstGeom prst="line">
              <a:avLst/>
            </a:prstGeom>
            <a:noFill/>
            <a:ln w="9525" cap="flat" cmpd="sng" algn="ctr">
              <a:solidFill>
                <a:srgbClr val="80BCEB"/>
              </a:solidFill>
              <a:prstDash val="sysDot"/>
              <a:headEnd type="none"/>
              <a:tailEnd type="none"/>
            </a:ln>
            <a:effectLst/>
          </p:spPr>
        </p:cxnSp>
        <p:cxnSp>
          <p:nvCxnSpPr>
            <p:cNvPr id="215" name="Straight Connector 214">
              <a:extLst>
                <a:ext uri="{FF2B5EF4-FFF2-40B4-BE49-F238E27FC236}">
                  <a16:creationId xmlns:a16="http://schemas.microsoft.com/office/drawing/2014/main" id="{0F8DA0E9-554A-40A7-83E5-4FA47833B24F}"/>
                </a:ext>
              </a:extLst>
            </p:cNvPr>
            <p:cNvCxnSpPr/>
            <p:nvPr/>
          </p:nvCxnSpPr>
          <p:spPr>
            <a:xfrm>
              <a:off x="11501035" y="0"/>
              <a:ext cx="0" cy="6994525"/>
            </a:xfrm>
            <a:prstGeom prst="line">
              <a:avLst/>
            </a:prstGeom>
            <a:noFill/>
            <a:ln w="9525" cap="flat" cmpd="sng" algn="ctr">
              <a:solidFill>
                <a:srgbClr val="80BCEB"/>
              </a:solidFill>
              <a:prstDash val="sysDot"/>
              <a:headEnd type="none"/>
              <a:tailEnd type="none"/>
            </a:ln>
            <a:effectLst/>
          </p:spPr>
        </p:cxnSp>
        <p:cxnSp>
          <p:nvCxnSpPr>
            <p:cNvPr id="216" name="Straight Connector 215">
              <a:extLst>
                <a:ext uri="{FF2B5EF4-FFF2-40B4-BE49-F238E27FC236}">
                  <a16:creationId xmlns:a16="http://schemas.microsoft.com/office/drawing/2014/main" id="{C52D298D-9F66-4CD4-9DED-FD04AE99129A}"/>
                </a:ext>
              </a:extLst>
            </p:cNvPr>
            <p:cNvCxnSpPr/>
            <p:nvPr/>
          </p:nvCxnSpPr>
          <p:spPr>
            <a:xfrm>
              <a:off x="11267771" y="0"/>
              <a:ext cx="0" cy="6994525"/>
            </a:xfrm>
            <a:prstGeom prst="line">
              <a:avLst/>
            </a:prstGeom>
            <a:noFill/>
            <a:ln w="9525" cap="flat" cmpd="sng" algn="ctr">
              <a:solidFill>
                <a:srgbClr val="80BCEB"/>
              </a:solidFill>
              <a:prstDash val="sysDot"/>
              <a:headEnd type="none"/>
              <a:tailEnd type="none"/>
            </a:ln>
            <a:effectLst/>
          </p:spPr>
        </p:cxnSp>
        <p:cxnSp>
          <p:nvCxnSpPr>
            <p:cNvPr id="217" name="Straight Connector 216">
              <a:extLst>
                <a:ext uri="{FF2B5EF4-FFF2-40B4-BE49-F238E27FC236}">
                  <a16:creationId xmlns:a16="http://schemas.microsoft.com/office/drawing/2014/main" id="{7CC4BB02-3024-4078-AFD1-4F8FF4328CBC}"/>
                </a:ext>
              </a:extLst>
            </p:cNvPr>
            <p:cNvCxnSpPr/>
            <p:nvPr/>
          </p:nvCxnSpPr>
          <p:spPr>
            <a:xfrm>
              <a:off x="11734299" y="0"/>
              <a:ext cx="0" cy="6994525"/>
            </a:xfrm>
            <a:prstGeom prst="line">
              <a:avLst/>
            </a:prstGeom>
            <a:noFill/>
            <a:ln w="9525" cap="flat" cmpd="sng" algn="ctr">
              <a:solidFill>
                <a:srgbClr val="80BCEB"/>
              </a:solidFill>
              <a:prstDash val="sysDot"/>
              <a:headEnd type="none"/>
              <a:tailEnd type="none"/>
            </a:ln>
            <a:effectLst/>
          </p:spPr>
        </p:cxnSp>
        <p:cxnSp>
          <p:nvCxnSpPr>
            <p:cNvPr id="218" name="Straight Connector 217">
              <a:extLst>
                <a:ext uri="{FF2B5EF4-FFF2-40B4-BE49-F238E27FC236}">
                  <a16:creationId xmlns:a16="http://schemas.microsoft.com/office/drawing/2014/main" id="{886C3638-1C51-4839-859E-8DFC48DF0B92}"/>
                </a:ext>
              </a:extLst>
            </p:cNvPr>
            <p:cNvCxnSpPr/>
            <p:nvPr/>
          </p:nvCxnSpPr>
          <p:spPr>
            <a:xfrm>
              <a:off x="10801242" y="0"/>
              <a:ext cx="0" cy="6994525"/>
            </a:xfrm>
            <a:prstGeom prst="line">
              <a:avLst/>
            </a:prstGeom>
            <a:noFill/>
            <a:ln w="9525" cap="flat" cmpd="sng" algn="ctr">
              <a:solidFill>
                <a:srgbClr val="80BCEB"/>
              </a:solidFill>
              <a:prstDash val="sysDot"/>
              <a:headEnd type="none"/>
              <a:tailEnd type="none"/>
            </a:ln>
            <a:effectLst/>
          </p:spPr>
        </p:cxnSp>
        <p:cxnSp>
          <p:nvCxnSpPr>
            <p:cNvPr id="219" name="Straight Connector 218">
              <a:extLst>
                <a:ext uri="{FF2B5EF4-FFF2-40B4-BE49-F238E27FC236}">
                  <a16:creationId xmlns:a16="http://schemas.microsoft.com/office/drawing/2014/main" id="{84844DAD-F16C-4EFF-90A2-4801E112B12B}"/>
                </a:ext>
              </a:extLst>
            </p:cNvPr>
            <p:cNvCxnSpPr/>
            <p:nvPr/>
          </p:nvCxnSpPr>
          <p:spPr>
            <a:xfrm>
              <a:off x="10567978" y="0"/>
              <a:ext cx="0" cy="6994525"/>
            </a:xfrm>
            <a:prstGeom prst="line">
              <a:avLst/>
            </a:prstGeom>
            <a:noFill/>
            <a:ln w="9525" cap="flat" cmpd="sng" algn="ctr">
              <a:solidFill>
                <a:srgbClr val="80BCEB"/>
              </a:solidFill>
              <a:prstDash val="sysDot"/>
              <a:headEnd type="none"/>
              <a:tailEnd type="none"/>
            </a:ln>
            <a:effectLst/>
          </p:spPr>
        </p:cxnSp>
        <p:cxnSp>
          <p:nvCxnSpPr>
            <p:cNvPr id="220" name="Straight Connector 219">
              <a:extLst>
                <a:ext uri="{FF2B5EF4-FFF2-40B4-BE49-F238E27FC236}">
                  <a16:creationId xmlns:a16="http://schemas.microsoft.com/office/drawing/2014/main" id="{3BE4D35B-14CC-471D-91BA-0F8016597D44}"/>
                </a:ext>
              </a:extLst>
            </p:cNvPr>
            <p:cNvCxnSpPr/>
            <p:nvPr/>
          </p:nvCxnSpPr>
          <p:spPr>
            <a:xfrm>
              <a:off x="11023600" y="101600"/>
              <a:ext cx="10907" cy="6892925"/>
            </a:xfrm>
            <a:prstGeom prst="line">
              <a:avLst/>
            </a:prstGeom>
            <a:noFill/>
            <a:ln w="9525" cap="flat" cmpd="sng" algn="ctr">
              <a:solidFill>
                <a:srgbClr val="80BCEB"/>
              </a:solidFill>
              <a:prstDash val="sysDot"/>
              <a:headEnd type="none"/>
              <a:tailEnd type="none"/>
            </a:ln>
            <a:effectLst/>
          </p:spPr>
        </p:cxnSp>
        <p:cxnSp>
          <p:nvCxnSpPr>
            <p:cNvPr id="221" name="Straight Connector 220">
              <a:extLst>
                <a:ext uri="{FF2B5EF4-FFF2-40B4-BE49-F238E27FC236}">
                  <a16:creationId xmlns:a16="http://schemas.microsoft.com/office/drawing/2014/main" id="{DE510C11-9D19-401A-A9C6-1B1A3F4E85D2}"/>
                </a:ext>
              </a:extLst>
            </p:cNvPr>
            <p:cNvCxnSpPr/>
            <p:nvPr/>
          </p:nvCxnSpPr>
          <p:spPr>
            <a:xfrm>
              <a:off x="10101450" y="0"/>
              <a:ext cx="0" cy="6994525"/>
            </a:xfrm>
            <a:prstGeom prst="line">
              <a:avLst/>
            </a:prstGeom>
            <a:noFill/>
            <a:ln w="9525" cap="flat" cmpd="sng" algn="ctr">
              <a:solidFill>
                <a:srgbClr val="80BCEB"/>
              </a:solidFill>
              <a:prstDash val="sysDot"/>
              <a:headEnd type="none"/>
              <a:tailEnd type="none"/>
            </a:ln>
            <a:effectLst/>
          </p:spPr>
        </p:cxnSp>
        <p:cxnSp>
          <p:nvCxnSpPr>
            <p:cNvPr id="222" name="Straight Connector 221">
              <a:extLst>
                <a:ext uri="{FF2B5EF4-FFF2-40B4-BE49-F238E27FC236}">
                  <a16:creationId xmlns:a16="http://schemas.microsoft.com/office/drawing/2014/main" id="{6000224A-2ED6-4912-BFB4-2255BAE44EF7}"/>
                </a:ext>
              </a:extLst>
            </p:cNvPr>
            <p:cNvCxnSpPr/>
            <p:nvPr/>
          </p:nvCxnSpPr>
          <p:spPr>
            <a:xfrm>
              <a:off x="9868186" y="0"/>
              <a:ext cx="0" cy="6994525"/>
            </a:xfrm>
            <a:prstGeom prst="line">
              <a:avLst/>
            </a:prstGeom>
            <a:noFill/>
            <a:ln w="9525" cap="flat" cmpd="sng" algn="ctr">
              <a:solidFill>
                <a:srgbClr val="80BCEB"/>
              </a:solidFill>
              <a:prstDash val="sysDot"/>
              <a:headEnd type="none"/>
              <a:tailEnd type="none"/>
            </a:ln>
            <a:effectLst/>
          </p:spPr>
        </p:cxnSp>
        <p:cxnSp>
          <p:nvCxnSpPr>
            <p:cNvPr id="223" name="Straight Connector 222">
              <a:extLst>
                <a:ext uri="{FF2B5EF4-FFF2-40B4-BE49-F238E27FC236}">
                  <a16:creationId xmlns:a16="http://schemas.microsoft.com/office/drawing/2014/main" id="{E0025775-A48F-422F-9790-A805ACA4368F}"/>
                </a:ext>
              </a:extLst>
            </p:cNvPr>
            <p:cNvCxnSpPr/>
            <p:nvPr/>
          </p:nvCxnSpPr>
          <p:spPr>
            <a:xfrm>
              <a:off x="10334714" y="0"/>
              <a:ext cx="0" cy="6994525"/>
            </a:xfrm>
            <a:prstGeom prst="line">
              <a:avLst/>
            </a:prstGeom>
            <a:noFill/>
            <a:ln w="9525" cap="flat" cmpd="sng" algn="ctr">
              <a:solidFill>
                <a:srgbClr val="80BCEB"/>
              </a:solidFill>
              <a:prstDash val="sysDot"/>
              <a:headEnd type="none"/>
              <a:tailEnd type="none"/>
            </a:ln>
            <a:effectLst/>
          </p:spPr>
        </p:cxnSp>
        <p:cxnSp>
          <p:nvCxnSpPr>
            <p:cNvPr id="224" name="Straight Connector 223">
              <a:extLst>
                <a:ext uri="{FF2B5EF4-FFF2-40B4-BE49-F238E27FC236}">
                  <a16:creationId xmlns:a16="http://schemas.microsoft.com/office/drawing/2014/main" id="{175570C4-46A5-4CEB-90C3-D13A93C51D0A}"/>
                </a:ext>
              </a:extLst>
            </p:cNvPr>
            <p:cNvCxnSpPr/>
            <p:nvPr/>
          </p:nvCxnSpPr>
          <p:spPr>
            <a:xfrm>
              <a:off x="8701866" y="0"/>
              <a:ext cx="0" cy="6994525"/>
            </a:xfrm>
            <a:prstGeom prst="line">
              <a:avLst/>
            </a:prstGeom>
            <a:noFill/>
            <a:ln w="9525" cap="flat" cmpd="sng" algn="ctr">
              <a:solidFill>
                <a:srgbClr val="80BCEB"/>
              </a:solidFill>
              <a:prstDash val="sysDot"/>
              <a:headEnd type="none"/>
              <a:tailEnd type="none"/>
            </a:ln>
            <a:effectLst/>
          </p:spPr>
        </p:cxnSp>
        <p:cxnSp>
          <p:nvCxnSpPr>
            <p:cNvPr id="225" name="Straight Connector 224">
              <a:extLst>
                <a:ext uri="{FF2B5EF4-FFF2-40B4-BE49-F238E27FC236}">
                  <a16:creationId xmlns:a16="http://schemas.microsoft.com/office/drawing/2014/main" id="{B16CE761-0AFB-48AF-955D-B3C2577D768B}"/>
                </a:ext>
              </a:extLst>
            </p:cNvPr>
            <p:cNvCxnSpPr/>
            <p:nvPr/>
          </p:nvCxnSpPr>
          <p:spPr>
            <a:xfrm>
              <a:off x="8468601" y="0"/>
              <a:ext cx="0" cy="6994525"/>
            </a:xfrm>
            <a:prstGeom prst="line">
              <a:avLst/>
            </a:prstGeom>
            <a:noFill/>
            <a:ln w="9525" cap="flat" cmpd="sng" algn="ctr">
              <a:solidFill>
                <a:srgbClr val="80BCEB"/>
              </a:solidFill>
              <a:prstDash val="sysDot"/>
              <a:headEnd type="none"/>
              <a:tailEnd type="none"/>
            </a:ln>
            <a:effectLst/>
          </p:spPr>
        </p:cxnSp>
        <p:cxnSp>
          <p:nvCxnSpPr>
            <p:cNvPr id="226" name="Straight Connector 225">
              <a:extLst>
                <a:ext uri="{FF2B5EF4-FFF2-40B4-BE49-F238E27FC236}">
                  <a16:creationId xmlns:a16="http://schemas.microsoft.com/office/drawing/2014/main" id="{EBC3717E-4C10-42E9-9FB4-3BFA0DBB54F6}"/>
                </a:ext>
              </a:extLst>
            </p:cNvPr>
            <p:cNvCxnSpPr/>
            <p:nvPr/>
          </p:nvCxnSpPr>
          <p:spPr>
            <a:xfrm>
              <a:off x="8935130" y="0"/>
              <a:ext cx="0" cy="6994525"/>
            </a:xfrm>
            <a:prstGeom prst="line">
              <a:avLst/>
            </a:prstGeom>
            <a:noFill/>
            <a:ln w="9525" cap="flat" cmpd="sng" algn="ctr">
              <a:solidFill>
                <a:srgbClr val="80BCEB"/>
              </a:solidFill>
              <a:prstDash val="sysDot"/>
              <a:headEnd type="none"/>
              <a:tailEnd type="none"/>
            </a:ln>
            <a:effectLst/>
          </p:spPr>
        </p:cxnSp>
        <p:cxnSp>
          <p:nvCxnSpPr>
            <p:cNvPr id="227" name="Straight Connector 226">
              <a:extLst>
                <a:ext uri="{FF2B5EF4-FFF2-40B4-BE49-F238E27FC236}">
                  <a16:creationId xmlns:a16="http://schemas.microsoft.com/office/drawing/2014/main" id="{9DA5B8F6-31A7-429F-A8E5-CA919E7B7F62}"/>
                </a:ext>
              </a:extLst>
            </p:cNvPr>
            <p:cNvCxnSpPr/>
            <p:nvPr/>
          </p:nvCxnSpPr>
          <p:spPr>
            <a:xfrm>
              <a:off x="9401658" y="0"/>
              <a:ext cx="0" cy="6994525"/>
            </a:xfrm>
            <a:prstGeom prst="line">
              <a:avLst/>
            </a:prstGeom>
            <a:noFill/>
            <a:ln w="9525" cap="flat" cmpd="sng" algn="ctr">
              <a:solidFill>
                <a:srgbClr val="80BCEB"/>
              </a:solidFill>
              <a:prstDash val="sysDot"/>
              <a:headEnd type="none"/>
              <a:tailEnd type="none"/>
            </a:ln>
            <a:effectLst/>
          </p:spPr>
        </p:cxnSp>
        <p:cxnSp>
          <p:nvCxnSpPr>
            <p:cNvPr id="228" name="Straight Connector 227">
              <a:extLst>
                <a:ext uri="{FF2B5EF4-FFF2-40B4-BE49-F238E27FC236}">
                  <a16:creationId xmlns:a16="http://schemas.microsoft.com/office/drawing/2014/main" id="{865621E2-8AE4-4CA0-AA5C-C585E580AB86}"/>
                </a:ext>
              </a:extLst>
            </p:cNvPr>
            <p:cNvCxnSpPr/>
            <p:nvPr/>
          </p:nvCxnSpPr>
          <p:spPr>
            <a:xfrm>
              <a:off x="9168394" y="0"/>
              <a:ext cx="0" cy="6994525"/>
            </a:xfrm>
            <a:prstGeom prst="line">
              <a:avLst/>
            </a:prstGeom>
            <a:noFill/>
            <a:ln w="9525" cap="flat" cmpd="sng" algn="ctr">
              <a:solidFill>
                <a:srgbClr val="80BCEB"/>
              </a:solidFill>
              <a:prstDash val="sysDot"/>
              <a:headEnd type="none"/>
              <a:tailEnd type="none"/>
            </a:ln>
            <a:effectLst/>
          </p:spPr>
        </p:cxnSp>
        <p:cxnSp>
          <p:nvCxnSpPr>
            <p:cNvPr id="229" name="Straight Connector 228">
              <a:extLst>
                <a:ext uri="{FF2B5EF4-FFF2-40B4-BE49-F238E27FC236}">
                  <a16:creationId xmlns:a16="http://schemas.microsoft.com/office/drawing/2014/main" id="{F6512727-8E05-413A-981A-932DD5CBF829}"/>
                </a:ext>
              </a:extLst>
            </p:cNvPr>
            <p:cNvCxnSpPr/>
            <p:nvPr/>
          </p:nvCxnSpPr>
          <p:spPr>
            <a:xfrm>
              <a:off x="9634922" y="0"/>
              <a:ext cx="0" cy="6994525"/>
            </a:xfrm>
            <a:prstGeom prst="line">
              <a:avLst/>
            </a:prstGeom>
            <a:noFill/>
            <a:ln w="9525" cap="flat" cmpd="sng" algn="ctr">
              <a:solidFill>
                <a:srgbClr val="80BCEB"/>
              </a:solidFill>
              <a:prstDash val="sysDot"/>
              <a:headEnd type="none"/>
              <a:tailEnd type="none"/>
            </a:ln>
            <a:effectLst/>
          </p:spPr>
        </p:cxnSp>
        <p:cxnSp>
          <p:nvCxnSpPr>
            <p:cNvPr id="230" name="Straight Connector 229">
              <a:extLst>
                <a:ext uri="{FF2B5EF4-FFF2-40B4-BE49-F238E27FC236}">
                  <a16:creationId xmlns:a16="http://schemas.microsoft.com/office/drawing/2014/main" id="{61FC09FE-4DFC-4861-B567-ED7EE533130B}"/>
                </a:ext>
              </a:extLst>
            </p:cNvPr>
            <p:cNvCxnSpPr/>
            <p:nvPr/>
          </p:nvCxnSpPr>
          <p:spPr>
            <a:xfrm>
              <a:off x="8002073" y="0"/>
              <a:ext cx="0" cy="6994525"/>
            </a:xfrm>
            <a:prstGeom prst="line">
              <a:avLst/>
            </a:prstGeom>
            <a:noFill/>
            <a:ln w="9525" cap="flat" cmpd="sng" algn="ctr">
              <a:solidFill>
                <a:srgbClr val="80BCEB"/>
              </a:solidFill>
              <a:prstDash val="sysDot"/>
              <a:headEnd type="none"/>
              <a:tailEnd type="none"/>
            </a:ln>
            <a:effectLst/>
          </p:spPr>
        </p:cxnSp>
        <p:cxnSp>
          <p:nvCxnSpPr>
            <p:cNvPr id="231" name="Straight Connector 230">
              <a:extLst>
                <a:ext uri="{FF2B5EF4-FFF2-40B4-BE49-F238E27FC236}">
                  <a16:creationId xmlns:a16="http://schemas.microsoft.com/office/drawing/2014/main" id="{ADB0E63E-82C7-482D-9392-F9EA11B00459}"/>
                </a:ext>
              </a:extLst>
            </p:cNvPr>
            <p:cNvCxnSpPr/>
            <p:nvPr/>
          </p:nvCxnSpPr>
          <p:spPr>
            <a:xfrm>
              <a:off x="7768809" y="0"/>
              <a:ext cx="0" cy="6994525"/>
            </a:xfrm>
            <a:prstGeom prst="line">
              <a:avLst/>
            </a:prstGeom>
            <a:noFill/>
            <a:ln w="9525" cap="flat" cmpd="sng" algn="ctr">
              <a:solidFill>
                <a:srgbClr val="80BCEB"/>
              </a:solidFill>
              <a:prstDash val="sysDot"/>
              <a:headEnd type="none"/>
              <a:tailEnd type="none"/>
            </a:ln>
            <a:effectLst/>
          </p:spPr>
        </p:cxnSp>
        <p:cxnSp>
          <p:nvCxnSpPr>
            <p:cNvPr id="232" name="Straight Connector 231">
              <a:extLst>
                <a:ext uri="{FF2B5EF4-FFF2-40B4-BE49-F238E27FC236}">
                  <a16:creationId xmlns:a16="http://schemas.microsoft.com/office/drawing/2014/main" id="{B0C96966-B793-484F-94FA-16CE8EA04245}"/>
                </a:ext>
              </a:extLst>
            </p:cNvPr>
            <p:cNvCxnSpPr/>
            <p:nvPr/>
          </p:nvCxnSpPr>
          <p:spPr>
            <a:xfrm>
              <a:off x="8235337" y="0"/>
              <a:ext cx="0" cy="6994525"/>
            </a:xfrm>
            <a:prstGeom prst="line">
              <a:avLst/>
            </a:prstGeom>
            <a:noFill/>
            <a:ln w="9525" cap="flat" cmpd="sng" algn="ctr">
              <a:solidFill>
                <a:srgbClr val="80BCEB"/>
              </a:solidFill>
              <a:prstDash val="sysDot"/>
              <a:headEnd type="none"/>
              <a:tailEnd type="none"/>
            </a:ln>
            <a:effectLst/>
          </p:spPr>
        </p:cxnSp>
        <p:cxnSp>
          <p:nvCxnSpPr>
            <p:cNvPr id="233" name="Straight Connector 232">
              <a:extLst>
                <a:ext uri="{FF2B5EF4-FFF2-40B4-BE49-F238E27FC236}">
                  <a16:creationId xmlns:a16="http://schemas.microsoft.com/office/drawing/2014/main" id="{D69CC312-B0F1-4A58-A727-1A261FC787F6}"/>
                </a:ext>
              </a:extLst>
            </p:cNvPr>
            <p:cNvCxnSpPr/>
            <p:nvPr/>
          </p:nvCxnSpPr>
          <p:spPr>
            <a:xfrm>
              <a:off x="7535545" y="0"/>
              <a:ext cx="0" cy="6994525"/>
            </a:xfrm>
            <a:prstGeom prst="line">
              <a:avLst/>
            </a:prstGeom>
            <a:noFill/>
            <a:ln w="9525" cap="flat" cmpd="sng" algn="ctr">
              <a:solidFill>
                <a:srgbClr val="80BCEB"/>
              </a:solidFill>
              <a:prstDash val="sysDot"/>
              <a:headEnd type="none"/>
              <a:tailEnd type="none"/>
            </a:ln>
            <a:effectLst/>
          </p:spPr>
        </p:cxnSp>
        <p:cxnSp>
          <p:nvCxnSpPr>
            <p:cNvPr id="234" name="Straight Connector 233">
              <a:extLst>
                <a:ext uri="{FF2B5EF4-FFF2-40B4-BE49-F238E27FC236}">
                  <a16:creationId xmlns:a16="http://schemas.microsoft.com/office/drawing/2014/main" id="{A49B11FE-B21A-48C9-8B58-9FE8929653FF}"/>
                </a:ext>
              </a:extLst>
            </p:cNvPr>
            <p:cNvCxnSpPr/>
            <p:nvPr/>
          </p:nvCxnSpPr>
          <p:spPr>
            <a:xfrm flipH="1">
              <a:off x="5669440" y="4665283"/>
              <a:ext cx="6764642" cy="0"/>
            </a:xfrm>
            <a:prstGeom prst="line">
              <a:avLst/>
            </a:prstGeom>
            <a:noFill/>
            <a:ln w="9525" cap="flat" cmpd="sng" algn="ctr">
              <a:solidFill>
                <a:srgbClr val="80BCEB"/>
              </a:solidFill>
              <a:prstDash val="sysDot"/>
              <a:headEnd type="none"/>
              <a:tailEnd type="none"/>
            </a:ln>
            <a:effectLst/>
          </p:spPr>
        </p:cxnSp>
        <p:cxnSp>
          <p:nvCxnSpPr>
            <p:cNvPr id="235" name="Straight Connector 234">
              <a:extLst>
                <a:ext uri="{FF2B5EF4-FFF2-40B4-BE49-F238E27FC236}">
                  <a16:creationId xmlns:a16="http://schemas.microsoft.com/office/drawing/2014/main" id="{F5387198-76F6-42A2-8A44-15ADD35591A8}"/>
                </a:ext>
              </a:extLst>
            </p:cNvPr>
            <p:cNvCxnSpPr/>
            <p:nvPr/>
          </p:nvCxnSpPr>
          <p:spPr>
            <a:xfrm flipH="1">
              <a:off x="5669440" y="4432019"/>
              <a:ext cx="6764642" cy="0"/>
            </a:xfrm>
            <a:prstGeom prst="line">
              <a:avLst/>
            </a:prstGeom>
            <a:noFill/>
            <a:ln w="9525" cap="flat" cmpd="sng" algn="ctr">
              <a:solidFill>
                <a:srgbClr val="80BCEB"/>
              </a:solidFill>
              <a:prstDash val="sysDot"/>
              <a:headEnd type="none"/>
              <a:tailEnd type="none"/>
            </a:ln>
            <a:effectLst/>
          </p:spPr>
        </p:cxnSp>
        <p:cxnSp>
          <p:nvCxnSpPr>
            <p:cNvPr id="236" name="Straight Connector 235">
              <a:extLst>
                <a:ext uri="{FF2B5EF4-FFF2-40B4-BE49-F238E27FC236}">
                  <a16:creationId xmlns:a16="http://schemas.microsoft.com/office/drawing/2014/main" id="{2CE1F685-D6DC-4245-981F-76C7C4135596}"/>
                </a:ext>
              </a:extLst>
            </p:cNvPr>
            <p:cNvCxnSpPr/>
            <p:nvPr/>
          </p:nvCxnSpPr>
          <p:spPr>
            <a:xfrm flipH="1">
              <a:off x="5669440" y="4898539"/>
              <a:ext cx="6764642" cy="0"/>
            </a:xfrm>
            <a:prstGeom prst="line">
              <a:avLst/>
            </a:prstGeom>
            <a:noFill/>
            <a:ln w="9525" cap="flat" cmpd="sng" algn="ctr">
              <a:solidFill>
                <a:srgbClr val="80BCEB"/>
              </a:solidFill>
              <a:prstDash val="sysDot"/>
              <a:headEnd type="none"/>
              <a:tailEnd type="none"/>
            </a:ln>
            <a:effectLst/>
          </p:spPr>
        </p:cxnSp>
        <p:cxnSp>
          <p:nvCxnSpPr>
            <p:cNvPr id="237" name="Straight Connector 236">
              <a:extLst>
                <a:ext uri="{FF2B5EF4-FFF2-40B4-BE49-F238E27FC236}">
                  <a16:creationId xmlns:a16="http://schemas.microsoft.com/office/drawing/2014/main" id="{61CC4520-9B65-4D2C-823D-5651BE82B52D}"/>
                </a:ext>
              </a:extLst>
            </p:cNvPr>
            <p:cNvCxnSpPr/>
            <p:nvPr/>
          </p:nvCxnSpPr>
          <p:spPr>
            <a:xfrm flipH="1">
              <a:off x="5669440" y="3965491"/>
              <a:ext cx="6764642" cy="0"/>
            </a:xfrm>
            <a:prstGeom prst="line">
              <a:avLst/>
            </a:prstGeom>
            <a:noFill/>
            <a:ln w="9525" cap="flat" cmpd="sng" algn="ctr">
              <a:solidFill>
                <a:srgbClr val="80BCEB"/>
              </a:solidFill>
              <a:prstDash val="sysDot"/>
              <a:headEnd type="none"/>
              <a:tailEnd type="none"/>
            </a:ln>
            <a:effectLst/>
          </p:spPr>
        </p:cxnSp>
        <p:cxnSp>
          <p:nvCxnSpPr>
            <p:cNvPr id="238" name="Straight Connector 237">
              <a:extLst>
                <a:ext uri="{FF2B5EF4-FFF2-40B4-BE49-F238E27FC236}">
                  <a16:creationId xmlns:a16="http://schemas.microsoft.com/office/drawing/2014/main" id="{7C231859-C979-4573-9E51-3E39F76CB905}"/>
                </a:ext>
              </a:extLst>
            </p:cNvPr>
            <p:cNvCxnSpPr/>
            <p:nvPr/>
          </p:nvCxnSpPr>
          <p:spPr>
            <a:xfrm flipH="1">
              <a:off x="5669440" y="3732227"/>
              <a:ext cx="6764642" cy="0"/>
            </a:xfrm>
            <a:prstGeom prst="line">
              <a:avLst/>
            </a:prstGeom>
            <a:noFill/>
            <a:ln w="9525" cap="flat" cmpd="sng" algn="ctr">
              <a:solidFill>
                <a:srgbClr val="80BCEB"/>
              </a:solidFill>
              <a:prstDash val="sysDot"/>
              <a:headEnd type="none"/>
              <a:tailEnd type="none"/>
            </a:ln>
            <a:effectLst/>
          </p:spPr>
        </p:cxnSp>
        <p:cxnSp>
          <p:nvCxnSpPr>
            <p:cNvPr id="239" name="Straight Connector 238">
              <a:extLst>
                <a:ext uri="{FF2B5EF4-FFF2-40B4-BE49-F238E27FC236}">
                  <a16:creationId xmlns:a16="http://schemas.microsoft.com/office/drawing/2014/main" id="{20426A5B-691F-4D84-ADD1-D07DCBF00FDA}"/>
                </a:ext>
              </a:extLst>
            </p:cNvPr>
            <p:cNvCxnSpPr/>
            <p:nvPr/>
          </p:nvCxnSpPr>
          <p:spPr>
            <a:xfrm flipH="1">
              <a:off x="5669440" y="4198755"/>
              <a:ext cx="6764642" cy="0"/>
            </a:xfrm>
            <a:prstGeom prst="line">
              <a:avLst/>
            </a:prstGeom>
            <a:noFill/>
            <a:ln w="9525" cap="flat" cmpd="sng" algn="ctr">
              <a:solidFill>
                <a:srgbClr val="80BCEB"/>
              </a:solidFill>
              <a:prstDash val="sysDot"/>
              <a:headEnd type="none"/>
              <a:tailEnd type="none"/>
            </a:ln>
            <a:effectLst/>
          </p:spPr>
        </p:cxnSp>
        <p:cxnSp>
          <p:nvCxnSpPr>
            <p:cNvPr id="240" name="Straight Connector 239">
              <a:extLst>
                <a:ext uri="{FF2B5EF4-FFF2-40B4-BE49-F238E27FC236}">
                  <a16:creationId xmlns:a16="http://schemas.microsoft.com/office/drawing/2014/main" id="{4C81B6B6-7E3C-49DB-B1E2-581EA7D37D23}"/>
                </a:ext>
              </a:extLst>
            </p:cNvPr>
            <p:cNvCxnSpPr/>
            <p:nvPr/>
          </p:nvCxnSpPr>
          <p:spPr>
            <a:xfrm flipH="1">
              <a:off x="5669440" y="3265698"/>
              <a:ext cx="6764642" cy="0"/>
            </a:xfrm>
            <a:prstGeom prst="line">
              <a:avLst/>
            </a:prstGeom>
            <a:noFill/>
            <a:ln w="9525" cap="flat" cmpd="sng" algn="ctr">
              <a:solidFill>
                <a:srgbClr val="80BCEB"/>
              </a:solidFill>
              <a:prstDash val="sysDot"/>
              <a:headEnd type="none"/>
              <a:tailEnd type="none"/>
            </a:ln>
            <a:effectLst/>
          </p:spPr>
        </p:cxnSp>
        <p:cxnSp>
          <p:nvCxnSpPr>
            <p:cNvPr id="241" name="Straight Connector 240">
              <a:extLst>
                <a:ext uri="{FF2B5EF4-FFF2-40B4-BE49-F238E27FC236}">
                  <a16:creationId xmlns:a16="http://schemas.microsoft.com/office/drawing/2014/main" id="{C71112FF-9F6E-4A98-B196-E802CB9F0F06}"/>
                </a:ext>
              </a:extLst>
            </p:cNvPr>
            <p:cNvCxnSpPr/>
            <p:nvPr/>
          </p:nvCxnSpPr>
          <p:spPr>
            <a:xfrm flipH="1">
              <a:off x="5669440" y="3032434"/>
              <a:ext cx="6764642" cy="0"/>
            </a:xfrm>
            <a:prstGeom prst="line">
              <a:avLst/>
            </a:prstGeom>
            <a:noFill/>
            <a:ln w="9525" cap="flat" cmpd="sng" algn="ctr">
              <a:solidFill>
                <a:srgbClr val="80BCEB"/>
              </a:solidFill>
              <a:prstDash val="sysDot"/>
              <a:headEnd type="none"/>
              <a:tailEnd type="none"/>
            </a:ln>
            <a:effectLst/>
          </p:spPr>
        </p:cxnSp>
        <p:cxnSp>
          <p:nvCxnSpPr>
            <p:cNvPr id="242" name="Straight Connector 241">
              <a:extLst>
                <a:ext uri="{FF2B5EF4-FFF2-40B4-BE49-F238E27FC236}">
                  <a16:creationId xmlns:a16="http://schemas.microsoft.com/office/drawing/2014/main" id="{7C79CF7F-7B43-45C9-AFEC-9236E4C8B3F2}"/>
                </a:ext>
              </a:extLst>
            </p:cNvPr>
            <p:cNvCxnSpPr/>
            <p:nvPr/>
          </p:nvCxnSpPr>
          <p:spPr>
            <a:xfrm flipH="1">
              <a:off x="5669440" y="3498963"/>
              <a:ext cx="6764642" cy="0"/>
            </a:xfrm>
            <a:prstGeom prst="line">
              <a:avLst/>
            </a:prstGeom>
            <a:noFill/>
            <a:ln w="9525" cap="flat" cmpd="sng" algn="ctr">
              <a:solidFill>
                <a:srgbClr val="80BCEB"/>
              </a:solidFill>
              <a:prstDash val="sysDot"/>
              <a:headEnd type="none"/>
              <a:tailEnd type="none"/>
            </a:ln>
            <a:effectLst/>
          </p:spPr>
        </p:cxnSp>
        <p:cxnSp>
          <p:nvCxnSpPr>
            <p:cNvPr id="243" name="Straight Connector 242">
              <a:extLst>
                <a:ext uri="{FF2B5EF4-FFF2-40B4-BE49-F238E27FC236}">
                  <a16:creationId xmlns:a16="http://schemas.microsoft.com/office/drawing/2014/main" id="{FEFDD273-3401-4E3D-9E2E-178839ECFA7D}"/>
                </a:ext>
              </a:extLst>
            </p:cNvPr>
            <p:cNvCxnSpPr/>
            <p:nvPr/>
          </p:nvCxnSpPr>
          <p:spPr>
            <a:xfrm flipH="1">
              <a:off x="5669440" y="2565906"/>
              <a:ext cx="6764642" cy="0"/>
            </a:xfrm>
            <a:prstGeom prst="line">
              <a:avLst/>
            </a:prstGeom>
            <a:noFill/>
            <a:ln w="9525" cap="flat" cmpd="sng" algn="ctr">
              <a:solidFill>
                <a:srgbClr val="80BCEB"/>
              </a:solidFill>
              <a:prstDash val="sysDot"/>
              <a:headEnd type="none"/>
              <a:tailEnd type="none"/>
            </a:ln>
            <a:effectLst/>
          </p:spPr>
        </p:cxnSp>
        <p:cxnSp>
          <p:nvCxnSpPr>
            <p:cNvPr id="244" name="Straight Connector 243">
              <a:extLst>
                <a:ext uri="{FF2B5EF4-FFF2-40B4-BE49-F238E27FC236}">
                  <a16:creationId xmlns:a16="http://schemas.microsoft.com/office/drawing/2014/main" id="{152DB73A-8689-4C09-8EC7-65D6D5E4704F}"/>
                </a:ext>
              </a:extLst>
            </p:cNvPr>
            <p:cNvCxnSpPr/>
            <p:nvPr/>
          </p:nvCxnSpPr>
          <p:spPr>
            <a:xfrm flipH="1">
              <a:off x="5669440" y="2332642"/>
              <a:ext cx="6764642" cy="0"/>
            </a:xfrm>
            <a:prstGeom prst="line">
              <a:avLst/>
            </a:prstGeom>
            <a:noFill/>
            <a:ln w="9525" cap="flat" cmpd="sng" algn="ctr">
              <a:solidFill>
                <a:srgbClr val="80BCEB"/>
              </a:solidFill>
              <a:prstDash val="sysDot"/>
              <a:headEnd type="none"/>
              <a:tailEnd type="none"/>
            </a:ln>
            <a:effectLst/>
          </p:spPr>
        </p:cxnSp>
        <p:cxnSp>
          <p:nvCxnSpPr>
            <p:cNvPr id="245" name="Straight Connector 244">
              <a:extLst>
                <a:ext uri="{FF2B5EF4-FFF2-40B4-BE49-F238E27FC236}">
                  <a16:creationId xmlns:a16="http://schemas.microsoft.com/office/drawing/2014/main" id="{695E8082-82D7-49C9-AEE5-C1DE6BAE3AE6}"/>
                </a:ext>
              </a:extLst>
            </p:cNvPr>
            <p:cNvCxnSpPr/>
            <p:nvPr/>
          </p:nvCxnSpPr>
          <p:spPr>
            <a:xfrm flipH="1">
              <a:off x="5669440" y="2799170"/>
              <a:ext cx="6764642" cy="0"/>
            </a:xfrm>
            <a:prstGeom prst="line">
              <a:avLst/>
            </a:prstGeom>
            <a:noFill/>
            <a:ln w="9525" cap="flat" cmpd="sng" algn="ctr">
              <a:solidFill>
                <a:srgbClr val="80BCEB"/>
              </a:solidFill>
              <a:prstDash val="sysDot"/>
              <a:headEnd type="none"/>
              <a:tailEnd type="none"/>
            </a:ln>
            <a:effectLst/>
          </p:spPr>
        </p:cxnSp>
        <p:cxnSp>
          <p:nvCxnSpPr>
            <p:cNvPr id="246" name="Straight Connector 245">
              <a:extLst>
                <a:ext uri="{FF2B5EF4-FFF2-40B4-BE49-F238E27FC236}">
                  <a16:creationId xmlns:a16="http://schemas.microsoft.com/office/drawing/2014/main" id="{19F6C3DB-0A62-4BB5-9367-7888C4E19028}"/>
                </a:ext>
              </a:extLst>
            </p:cNvPr>
            <p:cNvCxnSpPr/>
            <p:nvPr/>
          </p:nvCxnSpPr>
          <p:spPr>
            <a:xfrm flipH="1">
              <a:off x="5669440" y="1166321"/>
              <a:ext cx="6764642" cy="0"/>
            </a:xfrm>
            <a:prstGeom prst="line">
              <a:avLst/>
            </a:prstGeom>
            <a:noFill/>
            <a:ln w="9525" cap="flat" cmpd="sng" algn="ctr">
              <a:solidFill>
                <a:srgbClr val="80BCEB"/>
              </a:solidFill>
              <a:prstDash val="sysDot"/>
              <a:headEnd type="none"/>
              <a:tailEnd type="none"/>
            </a:ln>
            <a:effectLst/>
          </p:spPr>
        </p:cxnSp>
        <p:cxnSp>
          <p:nvCxnSpPr>
            <p:cNvPr id="247" name="Straight Connector 246">
              <a:extLst>
                <a:ext uri="{FF2B5EF4-FFF2-40B4-BE49-F238E27FC236}">
                  <a16:creationId xmlns:a16="http://schemas.microsoft.com/office/drawing/2014/main" id="{E9E5666E-FB63-43ED-A54B-FD7FD8A72E2D}"/>
                </a:ext>
              </a:extLst>
            </p:cNvPr>
            <p:cNvCxnSpPr/>
            <p:nvPr/>
          </p:nvCxnSpPr>
          <p:spPr>
            <a:xfrm flipH="1">
              <a:off x="5669440" y="933057"/>
              <a:ext cx="6764642" cy="0"/>
            </a:xfrm>
            <a:prstGeom prst="line">
              <a:avLst/>
            </a:prstGeom>
            <a:noFill/>
            <a:ln w="9525" cap="flat" cmpd="sng" algn="ctr">
              <a:solidFill>
                <a:srgbClr val="80BCEB"/>
              </a:solidFill>
              <a:prstDash val="sysDot"/>
              <a:headEnd type="none"/>
              <a:tailEnd type="none"/>
            </a:ln>
            <a:effectLst/>
          </p:spPr>
        </p:cxnSp>
        <p:cxnSp>
          <p:nvCxnSpPr>
            <p:cNvPr id="248" name="Straight Connector 247">
              <a:extLst>
                <a:ext uri="{FF2B5EF4-FFF2-40B4-BE49-F238E27FC236}">
                  <a16:creationId xmlns:a16="http://schemas.microsoft.com/office/drawing/2014/main" id="{EB4DA7B9-DBBD-4330-8AAD-181D2CAF2671}"/>
                </a:ext>
              </a:extLst>
            </p:cNvPr>
            <p:cNvCxnSpPr/>
            <p:nvPr/>
          </p:nvCxnSpPr>
          <p:spPr>
            <a:xfrm flipH="1">
              <a:off x="5669440" y="1399586"/>
              <a:ext cx="6764642" cy="0"/>
            </a:xfrm>
            <a:prstGeom prst="line">
              <a:avLst/>
            </a:prstGeom>
            <a:noFill/>
            <a:ln w="9525" cap="flat" cmpd="sng" algn="ctr">
              <a:solidFill>
                <a:srgbClr val="80BCEB"/>
              </a:solidFill>
              <a:prstDash val="sysDot"/>
              <a:headEnd type="none"/>
              <a:tailEnd type="none"/>
            </a:ln>
            <a:effectLst/>
          </p:spPr>
        </p:cxnSp>
        <p:cxnSp>
          <p:nvCxnSpPr>
            <p:cNvPr id="249" name="Straight Connector 248">
              <a:extLst>
                <a:ext uri="{FF2B5EF4-FFF2-40B4-BE49-F238E27FC236}">
                  <a16:creationId xmlns:a16="http://schemas.microsoft.com/office/drawing/2014/main" id="{DDBF8370-4C6A-4BBF-9275-59A62FB5FA9E}"/>
                </a:ext>
              </a:extLst>
            </p:cNvPr>
            <p:cNvCxnSpPr/>
            <p:nvPr/>
          </p:nvCxnSpPr>
          <p:spPr>
            <a:xfrm flipH="1">
              <a:off x="5669440" y="1866114"/>
              <a:ext cx="6764642" cy="0"/>
            </a:xfrm>
            <a:prstGeom prst="line">
              <a:avLst/>
            </a:prstGeom>
            <a:noFill/>
            <a:ln w="9525" cap="flat" cmpd="sng" algn="ctr">
              <a:solidFill>
                <a:srgbClr val="80BCEB"/>
              </a:solidFill>
              <a:prstDash val="sysDot"/>
              <a:headEnd type="none"/>
              <a:tailEnd type="none"/>
            </a:ln>
            <a:effectLst/>
          </p:spPr>
        </p:cxnSp>
        <p:cxnSp>
          <p:nvCxnSpPr>
            <p:cNvPr id="250" name="Straight Connector 249">
              <a:extLst>
                <a:ext uri="{FF2B5EF4-FFF2-40B4-BE49-F238E27FC236}">
                  <a16:creationId xmlns:a16="http://schemas.microsoft.com/office/drawing/2014/main" id="{1D973304-473F-4A64-9BD8-AF14E628AF19}"/>
                </a:ext>
              </a:extLst>
            </p:cNvPr>
            <p:cNvCxnSpPr/>
            <p:nvPr/>
          </p:nvCxnSpPr>
          <p:spPr>
            <a:xfrm flipH="1">
              <a:off x="5669440" y="1632850"/>
              <a:ext cx="6764642" cy="0"/>
            </a:xfrm>
            <a:prstGeom prst="line">
              <a:avLst/>
            </a:prstGeom>
            <a:noFill/>
            <a:ln w="9525" cap="flat" cmpd="sng" algn="ctr">
              <a:solidFill>
                <a:srgbClr val="80BCEB"/>
              </a:solidFill>
              <a:prstDash val="sysDot"/>
              <a:headEnd type="none"/>
              <a:tailEnd type="none"/>
            </a:ln>
            <a:effectLst/>
          </p:spPr>
        </p:cxnSp>
        <p:cxnSp>
          <p:nvCxnSpPr>
            <p:cNvPr id="251" name="Straight Connector 250">
              <a:extLst>
                <a:ext uri="{FF2B5EF4-FFF2-40B4-BE49-F238E27FC236}">
                  <a16:creationId xmlns:a16="http://schemas.microsoft.com/office/drawing/2014/main" id="{F5F4FDEB-CB37-4D18-BC6C-16913113BB0E}"/>
                </a:ext>
              </a:extLst>
            </p:cNvPr>
            <p:cNvCxnSpPr/>
            <p:nvPr/>
          </p:nvCxnSpPr>
          <p:spPr>
            <a:xfrm flipH="1">
              <a:off x="5669440" y="2099378"/>
              <a:ext cx="6764642" cy="0"/>
            </a:xfrm>
            <a:prstGeom prst="line">
              <a:avLst/>
            </a:prstGeom>
            <a:noFill/>
            <a:ln w="9525" cap="flat" cmpd="sng" algn="ctr">
              <a:solidFill>
                <a:srgbClr val="80BCEB"/>
              </a:solidFill>
              <a:prstDash val="sysDot"/>
              <a:headEnd type="none"/>
              <a:tailEnd type="none"/>
            </a:ln>
            <a:effectLst/>
          </p:spPr>
        </p:cxnSp>
        <p:cxnSp>
          <p:nvCxnSpPr>
            <p:cNvPr id="252" name="Straight Connector 251">
              <a:extLst>
                <a:ext uri="{FF2B5EF4-FFF2-40B4-BE49-F238E27FC236}">
                  <a16:creationId xmlns:a16="http://schemas.microsoft.com/office/drawing/2014/main" id="{B24CDBFD-F9FA-46D7-9112-78B51FC93079}"/>
                </a:ext>
              </a:extLst>
            </p:cNvPr>
            <p:cNvCxnSpPr/>
            <p:nvPr/>
          </p:nvCxnSpPr>
          <p:spPr>
            <a:xfrm flipH="1">
              <a:off x="5669440" y="466529"/>
              <a:ext cx="6764642" cy="0"/>
            </a:xfrm>
            <a:prstGeom prst="line">
              <a:avLst/>
            </a:prstGeom>
            <a:noFill/>
            <a:ln w="9525" cap="flat" cmpd="sng" algn="ctr">
              <a:solidFill>
                <a:srgbClr val="80BCEB"/>
              </a:solidFill>
              <a:prstDash val="sysDot"/>
              <a:headEnd type="none"/>
              <a:tailEnd type="none"/>
            </a:ln>
            <a:effectLst/>
          </p:spPr>
        </p:cxnSp>
        <p:cxnSp>
          <p:nvCxnSpPr>
            <p:cNvPr id="253" name="Straight Connector 252">
              <a:extLst>
                <a:ext uri="{FF2B5EF4-FFF2-40B4-BE49-F238E27FC236}">
                  <a16:creationId xmlns:a16="http://schemas.microsoft.com/office/drawing/2014/main" id="{B94BED2D-2541-4EE8-A435-7C692E7AEFEC}"/>
                </a:ext>
              </a:extLst>
            </p:cNvPr>
            <p:cNvCxnSpPr/>
            <p:nvPr/>
          </p:nvCxnSpPr>
          <p:spPr>
            <a:xfrm flipH="1">
              <a:off x="5669440" y="233265"/>
              <a:ext cx="6764642" cy="0"/>
            </a:xfrm>
            <a:prstGeom prst="line">
              <a:avLst/>
            </a:prstGeom>
            <a:noFill/>
            <a:ln w="9525" cap="flat" cmpd="sng" algn="ctr">
              <a:solidFill>
                <a:srgbClr val="80BCEB"/>
              </a:solidFill>
              <a:prstDash val="sysDot"/>
              <a:headEnd type="none"/>
              <a:tailEnd type="none"/>
            </a:ln>
            <a:effectLst/>
          </p:spPr>
        </p:cxnSp>
        <p:cxnSp>
          <p:nvCxnSpPr>
            <p:cNvPr id="254" name="Straight Connector 253">
              <a:extLst>
                <a:ext uri="{FF2B5EF4-FFF2-40B4-BE49-F238E27FC236}">
                  <a16:creationId xmlns:a16="http://schemas.microsoft.com/office/drawing/2014/main" id="{5F0C7369-88F8-4090-B81E-AD50438EBB30}"/>
                </a:ext>
              </a:extLst>
            </p:cNvPr>
            <p:cNvCxnSpPr/>
            <p:nvPr/>
          </p:nvCxnSpPr>
          <p:spPr>
            <a:xfrm flipH="1">
              <a:off x="5669440" y="699793"/>
              <a:ext cx="6764642" cy="0"/>
            </a:xfrm>
            <a:prstGeom prst="line">
              <a:avLst/>
            </a:prstGeom>
            <a:noFill/>
            <a:ln w="9525" cap="flat" cmpd="sng" algn="ctr">
              <a:solidFill>
                <a:srgbClr val="80BCEB"/>
              </a:solidFill>
              <a:prstDash val="sysDot"/>
              <a:headEnd type="none"/>
              <a:tailEnd type="none"/>
            </a:ln>
            <a:effectLst/>
          </p:spPr>
        </p:cxnSp>
        <p:cxnSp>
          <p:nvCxnSpPr>
            <p:cNvPr id="255" name="Straight Connector 254">
              <a:extLst>
                <a:ext uri="{FF2B5EF4-FFF2-40B4-BE49-F238E27FC236}">
                  <a16:creationId xmlns:a16="http://schemas.microsoft.com/office/drawing/2014/main" id="{257A9F3A-5421-477B-8D9B-6D476150B5DD}"/>
                </a:ext>
              </a:extLst>
            </p:cNvPr>
            <p:cNvCxnSpPr/>
            <p:nvPr/>
          </p:nvCxnSpPr>
          <p:spPr>
            <a:xfrm flipH="1">
              <a:off x="5669442" y="6064859"/>
              <a:ext cx="6764642" cy="0"/>
            </a:xfrm>
            <a:prstGeom prst="line">
              <a:avLst/>
            </a:prstGeom>
            <a:noFill/>
            <a:ln w="9525" cap="flat" cmpd="sng" algn="ctr">
              <a:solidFill>
                <a:srgbClr val="80BCEB"/>
              </a:solidFill>
              <a:prstDash val="sysDot"/>
              <a:headEnd type="none"/>
              <a:tailEnd type="none"/>
            </a:ln>
            <a:effectLst/>
          </p:spPr>
        </p:cxnSp>
        <p:cxnSp>
          <p:nvCxnSpPr>
            <p:cNvPr id="256" name="Straight Connector 255">
              <a:extLst>
                <a:ext uri="{FF2B5EF4-FFF2-40B4-BE49-F238E27FC236}">
                  <a16:creationId xmlns:a16="http://schemas.microsoft.com/office/drawing/2014/main" id="{F59FEDD5-81C7-4B9C-9CC4-3123C88E825D}"/>
                </a:ext>
              </a:extLst>
            </p:cNvPr>
            <p:cNvCxnSpPr/>
            <p:nvPr/>
          </p:nvCxnSpPr>
          <p:spPr>
            <a:xfrm flipH="1">
              <a:off x="5669442" y="5831595"/>
              <a:ext cx="6764642" cy="0"/>
            </a:xfrm>
            <a:prstGeom prst="line">
              <a:avLst/>
            </a:prstGeom>
            <a:noFill/>
            <a:ln w="9525" cap="flat" cmpd="sng" algn="ctr">
              <a:solidFill>
                <a:srgbClr val="80BCEB"/>
              </a:solidFill>
              <a:prstDash val="sysDot"/>
              <a:headEnd type="none"/>
              <a:tailEnd type="none"/>
            </a:ln>
            <a:effectLst/>
          </p:spPr>
        </p:cxnSp>
        <p:cxnSp>
          <p:nvCxnSpPr>
            <p:cNvPr id="257" name="Straight Connector 256">
              <a:extLst>
                <a:ext uri="{FF2B5EF4-FFF2-40B4-BE49-F238E27FC236}">
                  <a16:creationId xmlns:a16="http://schemas.microsoft.com/office/drawing/2014/main" id="{26AB6F54-82E4-4ED2-BC89-6EDBEE1C6F9C}"/>
                </a:ext>
              </a:extLst>
            </p:cNvPr>
            <p:cNvCxnSpPr/>
            <p:nvPr/>
          </p:nvCxnSpPr>
          <p:spPr>
            <a:xfrm flipH="1">
              <a:off x="5669442" y="6298124"/>
              <a:ext cx="6764642" cy="0"/>
            </a:xfrm>
            <a:prstGeom prst="line">
              <a:avLst/>
            </a:prstGeom>
            <a:noFill/>
            <a:ln w="9525" cap="flat" cmpd="sng" algn="ctr">
              <a:solidFill>
                <a:srgbClr val="80BCEB"/>
              </a:solidFill>
              <a:prstDash val="sysDot"/>
              <a:headEnd type="none"/>
              <a:tailEnd type="none"/>
            </a:ln>
            <a:effectLst/>
          </p:spPr>
        </p:cxnSp>
        <p:cxnSp>
          <p:nvCxnSpPr>
            <p:cNvPr id="258" name="Straight Connector 257">
              <a:extLst>
                <a:ext uri="{FF2B5EF4-FFF2-40B4-BE49-F238E27FC236}">
                  <a16:creationId xmlns:a16="http://schemas.microsoft.com/office/drawing/2014/main" id="{AF3868FE-953A-460B-86D3-FB776C7928FA}"/>
                </a:ext>
              </a:extLst>
            </p:cNvPr>
            <p:cNvCxnSpPr/>
            <p:nvPr/>
          </p:nvCxnSpPr>
          <p:spPr>
            <a:xfrm flipH="1">
              <a:off x="5669442" y="6764652"/>
              <a:ext cx="6764642" cy="0"/>
            </a:xfrm>
            <a:prstGeom prst="line">
              <a:avLst/>
            </a:prstGeom>
            <a:noFill/>
            <a:ln w="9525" cap="flat" cmpd="sng" algn="ctr">
              <a:solidFill>
                <a:srgbClr val="80BCEB"/>
              </a:solidFill>
              <a:prstDash val="sysDot"/>
              <a:headEnd type="none"/>
              <a:tailEnd type="none"/>
            </a:ln>
            <a:effectLst/>
          </p:spPr>
        </p:cxnSp>
        <p:cxnSp>
          <p:nvCxnSpPr>
            <p:cNvPr id="259" name="Straight Connector 258">
              <a:extLst>
                <a:ext uri="{FF2B5EF4-FFF2-40B4-BE49-F238E27FC236}">
                  <a16:creationId xmlns:a16="http://schemas.microsoft.com/office/drawing/2014/main" id="{A485E06A-327A-46CC-BBF1-DB69A91A4B62}"/>
                </a:ext>
              </a:extLst>
            </p:cNvPr>
            <p:cNvCxnSpPr/>
            <p:nvPr/>
          </p:nvCxnSpPr>
          <p:spPr>
            <a:xfrm flipH="1">
              <a:off x="5669442" y="6531388"/>
              <a:ext cx="6764642" cy="0"/>
            </a:xfrm>
            <a:prstGeom prst="line">
              <a:avLst/>
            </a:prstGeom>
            <a:noFill/>
            <a:ln w="9525" cap="flat" cmpd="sng" algn="ctr">
              <a:solidFill>
                <a:srgbClr val="80BCEB"/>
              </a:solidFill>
              <a:prstDash val="sysDot"/>
              <a:headEnd type="none"/>
              <a:tailEnd type="none"/>
            </a:ln>
            <a:effectLst/>
          </p:spPr>
        </p:cxnSp>
        <p:cxnSp>
          <p:nvCxnSpPr>
            <p:cNvPr id="260" name="Straight Connector 259">
              <a:extLst>
                <a:ext uri="{FF2B5EF4-FFF2-40B4-BE49-F238E27FC236}">
                  <a16:creationId xmlns:a16="http://schemas.microsoft.com/office/drawing/2014/main" id="{1228D61A-BABD-4072-9D37-78263F26A131}"/>
                </a:ext>
              </a:extLst>
            </p:cNvPr>
            <p:cNvCxnSpPr/>
            <p:nvPr/>
          </p:nvCxnSpPr>
          <p:spPr>
            <a:xfrm flipH="1">
              <a:off x="5669442" y="5365067"/>
              <a:ext cx="6764642" cy="0"/>
            </a:xfrm>
            <a:prstGeom prst="line">
              <a:avLst/>
            </a:prstGeom>
            <a:noFill/>
            <a:ln w="9525" cap="flat" cmpd="sng" algn="ctr">
              <a:solidFill>
                <a:srgbClr val="80BCEB"/>
              </a:solidFill>
              <a:prstDash val="sysDot"/>
              <a:headEnd type="none"/>
              <a:tailEnd type="none"/>
            </a:ln>
            <a:effectLst/>
          </p:spPr>
        </p:cxnSp>
        <p:cxnSp>
          <p:nvCxnSpPr>
            <p:cNvPr id="261" name="Straight Connector 260">
              <a:extLst>
                <a:ext uri="{FF2B5EF4-FFF2-40B4-BE49-F238E27FC236}">
                  <a16:creationId xmlns:a16="http://schemas.microsoft.com/office/drawing/2014/main" id="{E8C32E8B-5AAC-450F-B839-5EDC7BE63D6B}"/>
                </a:ext>
              </a:extLst>
            </p:cNvPr>
            <p:cNvCxnSpPr/>
            <p:nvPr/>
          </p:nvCxnSpPr>
          <p:spPr>
            <a:xfrm flipH="1">
              <a:off x="5669442" y="5131803"/>
              <a:ext cx="6764642" cy="0"/>
            </a:xfrm>
            <a:prstGeom prst="line">
              <a:avLst/>
            </a:prstGeom>
            <a:noFill/>
            <a:ln w="9525" cap="flat" cmpd="sng" algn="ctr">
              <a:solidFill>
                <a:srgbClr val="80BCEB"/>
              </a:solidFill>
              <a:prstDash val="sysDot"/>
              <a:headEnd type="none"/>
              <a:tailEnd type="none"/>
            </a:ln>
            <a:effectLst/>
          </p:spPr>
        </p:cxnSp>
        <p:cxnSp>
          <p:nvCxnSpPr>
            <p:cNvPr id="262" name="Straight Connector 261">
              <a:extLst>
                <a:ext uri="{FF2B5EF4-FFF2-40B4-BE49-F238E27FC236}">
                  <a16:creationId xmlns:a16="http://schemas.microsoft.com/office/drawing/2014/main" id="{3C243ADD-C849-441B-AFCA-5AF06EDAE93C}"/>
                </a:ext>
              </a:extLst>
            </p:cNvPr>
            <p:cNvCxnSpPr/>
            <p:nvPr/>
          </p:nvCxnSpPr>
          <p:spPr>
            <a:xfrm flipH="1">
              <a:off x="5669442" y="5598331"/>
              <a:ext cx="6764642" cy="0"/>
            </a:xfrm>
            <a:prstGeom prst="line">
              <a:avLst/>
            </a:prstGeom>
            <a:noFill/>
            <a:ln w="9525" cap="flat" cmpd="sng" algn="ctr">
              <a:solidFill>
                <a:srgbClr val="80BCEB"/>
              </a:solidFill>
              <a:prstDash val="sysDot"/>
              <a:headEnd type="none"/>
              <a:tailEnd type="none"/>
            </a:ln>
            <a:effectLst/>
          </p:spPr>
        </p:cxnSp>
        <p:cxnSp>
          <p:nvCxnSpPr>
            <p:cNvPr id="263" name="Straight Connector 262">
              <a:extLst>
                <a:ext uri="{FF2B5EF4-FFF2-40B4-BE49-F238E27FC236}">
                  <a16:creationId xmlns:a16="http://schemas.microsoft.com/office/drawing/2014/main" id="{92483CF1-0CD6-4D9D-AEFE-16F3675D4D4D}"/>
                </a:ext>
              </a:extLst>
            </p:cNvPr>
            <p:cNvCxnSpPr/>
            <p:nvPr/>
          </p:nvCxnSpPr>
          <p:spPr>
            <a:xfrm>
              <a:off x="7302288" y="0"/>
              <a:ext cx="0" cy="6994525"/>
            </a:xfrm>
            <a:prstGeom prst="line">
              <a:avLst/>
            </a:prstGeom>
            <a:noFill/>
            <a:ln w="9525" cap="flat" cmpd="sng" algn="ctr">
              <a:solidFill>
                <a:srgbClr val="80BCEB"/>
              </a:solidFill>
              <a:prstDash val="sysDot"/>
              <a:headEnd type="none"/>
              <a:tailEnd type="none"/>
            </a:ln>
            <a:effectLst/>
          </p:spPr>
        </p:cxnSp>
        <p:cxnSp>
          <p:nvCxnSpPr>
            <p:cNvPr id="264" name="Straight Connector 263">
              <a:extLst>
                <a:ext uri="{FF2B5EF4-FFF2-40B4-BE49-F238E27FC236}">
                  <a16:creationId xmlns:a16="http://schemas.microsoft.com/office/drawing/2014/main" id="{86B05B28-E1C7-4C69-9380-A77788D9250C}"/>
                </a:ext>
              </a:extLst>
            </p:cNvPr>
            <p:cNvCxnSpPr/>
            <p:nvPr/>
          </p:nvCxnSpPr>
          <p:spPr>
            <a:xfrm>
              <a:off x="7069024" y="0"/>
              <a:ext cx="0" cy="6994525"/>
            </a:xfrm>
            <a:prstGeom prst="line">
              <a:avLst/>
            </a:prstGeom>
            <a:noFill/>
            <a:ln w="9525" cap="flat" cmpd="sng" algn="ctr">
              <a:solidFill>
                <a:srgbClr val="80BCEB"/>
              </a:solidFill>
              <a:prstDash val="sysDot"/>
              <a:headEnd type="none"/>
              <a:tailEnd type="none"/>
            </a:ln>
            <a:effectLst/>
          </p:spPr>
        </p:cxnSp>
        <p:cxnSp>
          <p:nvCxnSpPr>
            <p:cNvPr id="265" name="Straight Connector 264">
              <a:extLst>
                <a:ext uri="{FF2B5EF4-FFF2-40B4-BE49-F238E27FC236}">
                  <a16:creationId xmlns:a16="http://schemas.microsoft.com/office/drawing/2014/main" id="{F115F1FF-6478-4B54-AED8-CF9CAC5F2121}"/>
                </a:ext>
              </a:extLst>
            </p:cNvPr>
            <p:cNvCxnSpPr/>
            <p:nvPr/>
          </p:nvCxnSpPr>
          <p:spPr>
            <a:xfrm>
              <a:off x="6602496" y="0"/>
              <a:ext cx="0" cy="6994525"/>
            </a:xfrm>
            <a:prstGeom prst="line">
              <a:avLst/>
            </a:prstGeom>
            <a:noFill/>
            <a:ln w="9525" cap="flat" cmpd="sng" algn="ctr">
              <a:solidFill>
                <a:srgbClr val="80BCEB"/>
              </a:solidFill>
              <a:prstDash val="sysDot"/>
              <a:headEnd type="none"/>
              <a:tailEnd type="none"/>
            </a:ln>
            <a:effectLst/>
          </p:spPr>
        </p:cxnSp>
        <p:cxnSp>
          <p:nvCxnSpPr>
            <p:cNvPr id="266" name="Straight Connector 265">
              <a:extLst>
                <a:ext uri="{FF2B5EF4-FFF2-40B4-BE49-F238E27FC236}">
                  <a16:creationId xmlns:a16="http://schemas.microsoft.com/office/drawing/2014/main" id="{D556F888-378B-474C-A6E4-248CF90EB59A}"/>
                </a:ext>
              </a:extLst>
            </p:cNvPr>
            <p:cNvCxnSpPr/>
            <p:nvPr/>
          </p:nvCxnSpPr>
          <p:spPr>
            <a:xfrm>
              <a:off x="6369232" y="0"/>
              <a:ext cx="0" cy="6994525"/>
            </a:xfrm>
            <a:prstGeom prst="line">
              <a:avLst/>
            </a:prstGeom>
            <a:noFill/>
            <a:ln w="9525" cap="flat" cmpd="sng" algn="ctr">
              <a:solidFill>
                <a:srgbClr val="80BCEB"/>
              </a:solidFill>
              <a:prstDash val="sysDot"/>
              <a:headEnd type="none"/>
              <a:tailEnd type="none"/>
            </a:ln>
            <a:effectLst/>
          </p:spPr>
        </p:cxnSp>
        <p:cxnSp>
          <p:nvCxnSpPr>
            <p:cNvPr id="267" name="Straight Connector 266">
              <a:extLst>
                <a:ext uri="{FF2B5EF4-FFF2-40B4-BE49-F238E27FC236}">
                  <a16:creationId xmlns:a16="http://schemas.microsoft.com/office/drawing/2014/main" id="{B7AD5C66-904C-49E9-A5BE-10AA37FFB35D}"/>
                </a:ext>
              </a:extLst>
            </p:cNvPr>
            <p:cNvCxnSpPr/>
            <p:nvPr/>
          </p:nvCxnSpPr>
          <p:spPr>
            <a:xfrm>
              <a:off x="6835760" y="0"/>
              <a:ext cx="0" cy="6994525"/>
            </a:xfrm>
            <a:prstGeom prst="line">
              <a:avLst/>
            </a:prstGeom>
            <a:noFill/>
            <a:ln w="9525" cap="flat" cmpd="sng" algn="ctr">
              <a:solidFill>
                <a:srgbClr val="80BCEB"/>
              </a:solidFill>
              <a:prstDash val="sysDot"/>
              <a:headEnd type="none"/>
              <a:tailEnd type="none"/>
            </a:ln>
            <a:effectLst/>
          </p:spPr>
        </p:cxnSp>
        <p:cxnSp>
          <p:nvCxnSpPr>
            <p:cNvPr id="268" name="Straight Connector 267">
              <a:extLst>
                <a:ext uri="{FF2B5EF4-FFF2-40B4-BE49-F238E27FC236}">
                  <a16:creationId xmlns:a16="http://schemas.microsoft.com/office/drawing/2014/main" id="{B8F6F0BE-16AA-460A-8074-08A3510E0572}"/>
                </a:ext>
              </a:extLst>
            </p:cNvPr>
            <p:cNvCxnSpPr/>
            <p:nvPr/>
          </p:nvCxnSpPr>
          <p:spPr>
            <a:xfrm>
              <a:off x="5902703" y="0"/>
              <a:ext cx="0" cy="6994525"/>
            </a:xfrm>
            <a:prstGeom prst="line">
              <a:avLst/>
            </a:prstGeom>
            <a:noFill/>
            <a:ln w="9525" cap="flat" cmpd="sng" algn="ctr">
              <a:solidFill>
                <a:srgbClr val="80BCEB"/>
              </a:solidFill>
              <a:prstDash val="sysDot"/>
              <a:headEnd type="none"/>
              <a:tailEnd type="none"/>
            </a:ln>
            <a:effectLst/>
          </p:spPr>
        </p:cxnSp>
        <p:cxnSp>
          <p:nvCxnSpPr>
            <p:cNvPr id="269" name="Straight Connector 268">
              <a:extLst>
                <a:ext uri="{FF2B5EF4-FFF2-40B4-BE49-F238E27FC236}">
                  <a16:creationId xmlns:a16="http://schemas.microsoft.com/office/drawing/2014/main" id="{486865A9-A359-426E-81EC-CAD4753B7E88}"/>
                </a:ext>
              </a:extLst>
            </p:cNvPr>
            <p:cNvCxnSpPr/>
            <p:nvPr/>
          </p:nvCxnSpPr>
          <p:spPr>
            <a:xfrm>
              <a:off x="6135968" y="0"/>
              <a:ext cx="0" cy="6994525"/>
            </a:xfrm>
            <a:prstGeom prst="line">
              <a:avLst/>
            </a:prstGeom>
            <a:noFill/>
            <a:ln w="9525" cap="flat" cmpd="sng" algn="ctr">
              <a:solidFill>
                <a:srgbClr val="80BCEB"/>
              </a:solidFill>
              <a:prstDash val="sysDot"/>
              <a:headEnd type="none"/>
              <a:tailEnd type="none"/>
            </a:ln>
            <a:effectLst/>
          </p:spPr>
        </p:cxnSp>
      </p:grpSp>
      <p:sp>
        <p:nvSpPr>
          <p:cNvPr id="275" name="Rectangle 274">
            <a:extLst>
              <a:ext uri="{FF2B5EF4-FFF2-40B4-BE49-F238E27FC236}">
                <a16:creationId xmlns:a16="http://schemas.microsoft.com/office/drawing/2014/main" id="{3FDFBF7C-79FA-4244-A74E-66B0CB4D3478}"/>
              </a:ext>
            </a:extLst>
          </p:cNvPr>
          <p:cNvSpPr/>
          <p:nvPr userDrawn="1"/>
        </p:nvSpPr>
        <p:spPr bwMode="auto">
          <a:xfrm>
            <a:off x="5675026" y="0"/>
            <a:ext cx="6767037" cy="6997916"/>
          </a:xfrm>
          <a:prstGeom prst="rect">
            <a:avLst/>
          </a:prstGeom>
          <a:gradFill>
            <a:gsLst>
              <a:gs pos="84000">
                <a:srgbClr val="0078D7">
                  <a:alpha val="0"/>
                </a:srgbClr>
              </a:gs>
              <a:gs pos="14000">
                <a:srgbClr val="0078D7"/>
              </a:gs>
            </a:gsLst>
            <a:lin ang="20400000" scaled="0"/>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defTabSz="932472" eaLnBrk="1" fontAlgn="auto"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33250738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98148" y="1462924"/>
            <a:ext cx="11239464" cy="2037481"/>
          </a:xfrm>
        </p:spPr>
        <p:txBody>
          <a:bodyPr wrap="square">
            <a:spAutoFit/>
          </a:bodyPr>
          <a:lstStyle>
            <a:lvl1pPr marL="0" indent="0">
              <a:buNone/>
              <a:defRPr/>
            </a:lvl1pPr>
            <a:lvl2pPr marL="233149" indent="0">
              <a:buNone/>
              <a:defRPr/>
            </a:lvl2pPr>
            <a:lvl3pPr marL="466298" indent="0">
              <a:buNone/>
              <a:defRPr/>
            </a:lvl3pPr>
            <a:lvl4pPr marL="699447" indent="0">
              <a:buNone/>
              <a:defRPr/>
            </a:lvl4pPr>
            <a:lvl5pPr marL="932597"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18628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600059" y="600688"/>
            <a:ext cx="4241746" cy="258570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95915" y="3605924"/>
            <a:ext cx="4245890" cy="495457"/>
          </a:xfrm>
        </p:spPr>
        <p:txBody>
          <a:bodyPr/>
          <a:lstStyle>
            <a:lvl1pPr marL="0" indent="0">
              <a:buNone/>
              <a:defRPr sz="2244">
                <a:latin typeface="+mn-lt"/>
              </a:defRPr>
            </a:lvl1pPr>
            <a:lvl2pPr marL="233149" indent="0">
              <a:buNone/>
              <a:defRPr/>
            </a:lvl2pPr>
            <a:lvl3pPr marL="466298" indent="0">
              <a:buNone/>
              <a:defRPr/>
            </a:lvl3pPr>
            <a:lvl4pPr marL="675162" indent="0">
              <a:buNone/>
              <a:defRPr/>
            </a:lvl4pPr>
            <a:lvl5pPr marL="872691"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440958" y="0"/>
            <a:ext cx="6995517" cy="6994525"/>
          </a:xfrm>
          <a:blipFill>
            <a:blip r:embed="rId2"/>
            <a:stretch>
              <a:fillRect/>
            </a:stretch>
          </a:blipFill>
        </p:spPr>
        <p:txBody>
          <a:bodyPr lIns="0" tIns="2103120" rIns="0" anchor="t" anchorCtr="0">
            <a:noAutofit/>
          </a:bodyPr>
          <a:lstStyle>
            <a:lvl1pPr marL="0" indent="0" algn="ctr">
              <a:lnSpc>
                <a:spcPct val="100000"/>
              </a:lnSpc>
              <a:buNone/>
              <a:defRPr sz="1632"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357650014"/>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F9CE1C-19AA-424B-A1D4-744387103410}"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887455" y="6782911"/>
            <a:ext cx="463234" cy="123111"/>
          </a:xfrm>
        </p:spPr>
        <p:txBody>
          <a:bodyPr/>
          <a:lstStyle/>
          <a:p>
            <a:fld id="{EFA31E0A-27CB-42BE-AFDF-D6041E7018D7}" type="slidenum">
              <a:rPr lang="en-US" smtClean="0"/>
              <a:t>‹#›</a:t>
            </a:fld>
            <a:endParaRPr lang="en-US"/>
          </a:p>
        </p:txBody>
      </p:sp>
    </p:spTree>
    <p:extLst>
      <p:ext uri="{BB962C8B-B14F-4D97-AF65-F5344CB8AC3E}">
        <p14:creationId xmlns:p14="http://schemas.microsoft.com/office/powerpoint/2010/main" val="167210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95915" y="1463669"/>
            <a:ext cx="5316270" cy="25360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517814" y="1463669"/>
            <a:ext cx="5324366" cy="25360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375562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4"/>
          </p:nvPr>
        </p:nvSpPr>
        <p:spPr>
          <a:xfrm>
            <a:off x="11887455" y="6789066"/>
            <a:ext cx="463234" cy="110800"/>
          </a:xfrm>
          <a:prstGeom prst="rect">
            <a:avLst/>
          </a:prstGeom>
        </p:spPr>
        <p:txBody>
          <a:bodyPr vert="horz" wrap="square" lIns="0" tIns="0" rIns="0" bIns="0" rtlCol="0" anchor="ctr">
            <a:spAutoFit/>
          </a:bodyPr>
          <a:lstStyle>
            <a:lvl1pPr>
              <a:defRPr lang="en-US" sz="800" b="0" i="0" cap="none" spc="0" baseline="0" smtClean="0">
                <a:ln w="3175">
                  <a:noFill/>
                </a:ln>
                <a:gradFill>
                  <a:gsLst>
                    <a:gs pos="0">
                      <a:schemeClr val="tx1">
                        <a:lumMod val="60000"/>
                        <a:lumOff val="40000"/>
                      </a:schemeClr>
                    </a:gs>
                    <a:gs pos="100000">
                      <a:schemeClr val="tx1">
                        <a:lumMod val="60000"/>
                        <a:lumOff val="40000"/>
                      </a:schemeClr>
                    </a:gs>
                  </a:gsLst>
                  <a:lin ang="5400000" scaled="0"/>
                </a:gradFill>
                <a:effectLst/>
                <a:latin typeface="Calibri Light" panose="020F0302020204030204" pitchFamily="34" charset="0"/>
                <a:cs typeface="Calibri Light" panose="020F0302020204030204" pitchFamily="34" charset="0"/>
              </a:defRPr>
            </a:lvl1pPr>
          </a:lstStyle>
          <a:p>
            <a:pPr algn="r" defTabSz="932742">
              <a:lnSpc>
                <a:spcPct val="90000"/>
              </a:lnSpc>
              <a:spcBef>
                <a:spcPct val="0"/>
              </a:spcBef>
            </a:pPr>
            <a:fld id="{ED077441-DF17-4513-BACB-525ED94CFAE4}" type="slidenum">
              <a:rPr lang="en-US" smtClean="0"/>
              <a:pPr algn="r" defTabSz="932742">
                <a:lnSpc>
                  <a:spcPct val="90000"/>
                </a:lnSpc>
                <a:spcBef>
                  <a:spcPct val="0"/>
                </a:spcBef>
              </a:pPr>
              <a:t>‹#›</a:t>
            </a:fld>
            <a:endParaRPr lang="en-US" dirty="0"/>
          </a:p>
        </p:txBody>
      </p:sp>
    </p:spTree>
    <p:extLst>
      <p:ext uri="{BB962C8B-B14F-4D97-AF65-F5344CB8AC3E}">
        <p14:creationId xmlns:p14="http://schemas.microsoft.com/office/powerpoint/2010/main" val="3148027151"/>
      </p:ext>
    </p:extLst>
  </p:cSld>
  <p:clrMap bg1="lt1" tx1="dk1" bg2="lt2" tx2="dk2" accent1="accent1" accent2="accent2" accent3="accent3" accent4="accent4" accent5="accent5" accent6="accent6" hlink="hlink" folHlink="folHlink"/>
  <p:sldLayoutIdLst>
    <p:sldLayoutId id="2147484540" r:id="rId1"/>
    <p:sldLayoutId id="2147484563" r:id="rId2"/>
    <p:sldLayoutId id="2147484564" r:id="rId3"/>
    <p:sldLayoutId id="2147484555" r:id="rId4"/>
    <p:sldLayoutId id="2147484560" r:id="rId5"/>
    <p:sldLayoutId id="2147484567" r:id="rId6"/>
    <p:sldLayoutId id="2147484568" r:id="rId7"/>
    <p:sldLayoutId id="2147484569" r:id="rId8"/>
    <p:sldLayoutId id="2147484570" r:id="rId9"/>
  </p:sldLayoutIdLst>
  <p:transition>
    <p:fade/>
  </p:transition>
  <p:hf hdr="0" ftr="0" dt="0"/>
  <p:txStyles>
    <p:titleStyle>
      <a:lvl1pPr algn="l" defTabSz="932742" rtl="0" eaLnBrk="1" latinLnBrk="0" hangingPunct="1">
        <a:lnSpc>
          <a:spcPct val="90000"/>
        </a:lnSpc>
        <a:spcBef>
          <a:spcPct val="0"/>
        </a:spcBef>
        <a:buNone/>
        <a:defRPr lang="en-US" sz="4400" b="0" i="0" kern="1200" cap="none" spc="-102" baseline="0" dirty="0" smtClean="0">
          <a:ln w="3175">
            <a:noFill/>
          </a:ln>
          <a:gradFill>
            <a:gsLst>
              <a:gs pos="1250">
                <a:schemeClr val="tx1"/>
              </a:gs>
              <a:gs pos="100000">
                <a:schemeClr val="tx1"/>
              </a:gs>
            </a:gsLst>
            <a:lin ang="5400000" scaled="0"/>
          </a:gradFill>
          <a:effectLst/>
          <a:latin typeface="Calibri Light" panose="020F0302020204030204" pitchFamily="34" charset="0"/>
          <a:ea typeface="+mn-ea"/>
          <a:cs typeface="Calibri Light" panose="020F0302020204030204"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b="0" i="0" kern="1200" spc="0" baseline="0">
          <a:gradFill>
            <a:gsLst>
              <a:gs pos="1250">
                <a:schemeClr val="tx1"/>
              </a:gs>
              <a:gs pos="100000">
                <a:schemeClr val="tx1"/>
              </a:gs>
            </a:gsLst>
            <a:lin ang="5400000" scaled="0"/>
          </a:gradFill>
          <a:latin typeface="Calibri Light" panose="020F0302020204030204" pitchFamily="34" charset="0"/>
          <a:ea typeface="+mn-ea"/>
          <a:cs typeface="Calibri Light" panose="020F0302020204030204" pitchFamily="34" charset="0"/>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pos="2102" userDrawn="1">
          <p15:clr>
            <a:srgbClr val="A4A3A4"/>
          </p15:clr>
        </p15:guide>
        <p15:guide id="8" pos="3918" userDrawn="1">
          <p15:clr>
            <a:srgbClr val="A4A3A4"/>
          </p15:clr>
        </p15:guide>
        <p15:guide id="12" pos="5731" userDrawn="1">
          <p15:clr>
            <a:srgbClr val="A4A3A4"/>
          </p15:clr>
        </p15:guide>
        <p15:guide id="16" pos="288" userDrawn="1">
          <p15:clr>
            <a:srgbClr val="A4A3A4"/>
          </p15:clr>
        </p15:guide>
        <p15:guide id="17" pos="7546" userDrawn="1">
          <p15:clr>
            <a:srgbClr val="A4A3A4"/>
          </p15:clr>
        </p15:guide>
        <p15:guide id="25" orient="horz" pos="287" userDrawn="1">
          <p15:clr>
            <a:srgbClr val="A4A3A4"/>
          </p15:clr>
        </p15:guide>
        <p15:guide id="26" orient="horz" pos="4118" userDrawn="1">
          <p15:clr>
            <a:srgbClr val="A4A3A4"/>
          </p15:clr>
        </p15:guide>
        <p15:guide id="27" orient="horz" pos="387" userDrawn="1">
          <p15:clr>
            <a:srgbClr val="A4A3A4"/>
          </p15:clr>
        </p15:guide>
        <p15:guide id="32" orient="horz" pos="675" userDrawn="1">
          <p15:clr>
            <a:srgbClr val="A4A3A4"/>
          </p15:clr>
        </p15:guide>
        <p15:guide id="33" orient="horz" pos="965" userDrawn="1">
          <p15:clr>
            <a:srgbClr val="A4A3A4"/>
          </p15:clr>
        </p15:guide>
        <p15:guide id="34" orient="horz" pos="1253" userDrawn="1">
          <p15:clr>
            <a:srgbClr val="A4A3A4"/>
          </p15:clr>
        </p15:guide>
        <p15:guide id="35" orient="horz" pos="1538" userDrawn="1">
          <p15:clr>
            <a:srgbClr val="A4A3A4"/>
          </p15:clr>
        </p15:guide>
        <p15:guide id="36" orient="horz" pos="1826" userDrawn="1">
          <p15:clr>
            <a:srgbClr val="A4A3A4"/>
          </p15:clr>
        </p15:guide>
        <p15:guide id="37" orient="horz" pos="2115" userDrawn="1">
          <p15:clr>
            <a:srgbClr val="A4A3A4"/>
          </p15:clr>
        </p15:guide>
        <p15:guide id="38" orient="horz" pos="2406" userDrawn="1">
          <p15:clr>
            <a:srgbClr val="A4A3A4"/>
          </p15:clr>
        </p15:guide>
        <p15:guide id="39" orient="horz" pos="2694" userDrawn="1">
          <p15:clr>
            <a:srgbClr val="A4A3A4"/>
          </p15:clr>
        </p15:guide>
        <p15:guide id="40" orient="horz" pos="2981" userDrawn="1">
          <p15:clr>
            <a:srgbClr val="A4A3A4"/>
          </p15:clr>
        </p15:guide>
        <p15:guide id="41" orient="horz" pos="3267" userDrawn="1">
          <p15:clr>
            <a:srgbClr val="A4A3A4"/>
          </p15:clr>
        </p15:guide>
        <p15:guide id="42" orient="horz" pos="3557" userDrawn="1">
          <p15:clr>
            <a:srgbClr val="A4A3A4"/>
          </p15:clr>
        </p15:guide>
        <p15:guide id="43" orient="horz" pos="3842" userDrawn="1">
          <p15:clr>
            <a:srgbClr val="A4A3A4"/>
          </p15:clr>
        </p15:guide>
        <p15:guide id="44" pos="4824" userDrawn="1">
          <p15:clr>
            <a:srgbClr val="FBAE4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0.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1.svg"/></Relationships>
</file>

<file path=ppt/slides/_rels/slide12.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2.png"/><Relationship Id="rId18" Type="http://schemas.openxmlformats.org/officeDocument/2006/relationships/image" Target="../media/image2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4.jpeg"/><Relationship Id="rId2" Type="http://schemas.openxmlformats.org/officeDocument/2006/relationships/notesSlide" Target="../notesSlides/notesSlide9.xml"/><Relationship Id="rId16" Type="http://schemas.openxmlformats.org/officeDocument/2006/relationships/image" Target="../media/image21.svg"/><Relationship Id="rId1" Type="http://schemas.openxmlformats.org/officeDocument/2006/relationships/slideLayout" Target="../slideLayouts/slideLayout8.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0.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3.svg"/></Relationships>
</file>

<file path=ppt/slides/_rels/slide13.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2.png"/><Relationship Id="rId18" Type="http://schemas.openxmlformats.org/officeDocument/2006/relationships/image" Target="../media/image24.jpe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6.png"/><Relationship Id="rId2" Type="http://schemas.openxmlformats.org/officeDocument/2006/relationships/notesSlide" Target="../notesSlides/notesSlide10.xml"/><Relationship Id="rId16" Type="http://schemas.openxmlformats.org/officeDocument/2006/relationships/image" Target="../media/image21.svg"/><Relationship Id="rId1" Type="http://schemas.openxmlformats.org/officeDocument/2006/relationships/slideLayout" Target="../slideLayouts/slideLayout8.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0.png"/><Relationship Id="rId10" Type="http://schemas.openxmlformats.org/officeDocument/2006/relationships/image" Target="../media/image17.svg"/><Relationship Id="rId19" Type="http://schemas.openxmlformats.org/officeDocument/2006/relationships/image" Target="../media/image25.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3.svg"/></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2.png"/><Relationship Id="rId18" Type="http://schemas.openxmlformats.org/officeDocument/2006/relationships/image" Target="../media/image24.jpe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6.png"/><Relationship Id="rId2" Type="http://schemas.openxmlformats.org/officeDocument/2006/relationships/notesSlide" Target="../notesSlides/notesSlide11.xml"/><Relationship Id="rId16" Type="http://schemas.openxmlformats.org/officeDocument/2006/relationships/image" Target="../media/image21.svg"/><Relationship Id="rId1" Type="http://schemas.openxmlformats.org/officeDocument/2006/relationships/slideLayout" Target="../slideLayouts/slideLayout8.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0.png"/><Relationship Id="rId10" Type="http://schemas.openxmlformats.org/officeDocument/2006/relationships/image" Target="../media/image17.svg"/><Relationship Id="rId19" Type="http://schemas.openxmlformats.org/officeDocument/2006/relationships/image" Target="../media/image25.pn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3.svg"/></Relationships>
</file>

<file path=ppt/slides/_rels/slide15.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17" Type="http://schemas.openxmlformats.org/officeDocument/2006/relationships/image" Target="../media/image26.png"/><Relationship Id="rId2" Type="http://schemas.openxmlformats.org/officeDocument/2006/relationships/notesSlide" Target="../notesSlides/notesSlide12.xml"/><Relationship Id="rId16" Type="http://schemas.openxmlformats.org/officeDocument/2006/relationships/image" Target="../media/image21.svg"/><Relationship Id="rId1" Type="http://schemas.openxmlformats.org/officeDocument/2006/relationships/slideLayout" Target="../slideLayouts/slideLayout8.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0.png"/><Relationship Id="rId10" Type="http://schemas.openxmlformats.org/officeDocument/2006/relationships/image" Target="../media/image17.svg"/><Relationship Id="rId19" Type="http://schemas.openxmlformats.org/officeDocument/2006/relationships/image" Target="../media/image28.jpe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23.svg"/></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38.emf"/><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customXml" Target="../ink/ink2.xm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7.emf"/><Relationship Id="rId5" Type="http://schemas.openxmlformats.org/officeDocument/2006/relationships/image" Target="../media/image32.png"/><Relationship Id="rId15" Type="http://schemas.openxmlformats.org/officeDocument/2006/relationships/image" Target="../media/image39.emf"/><Relationship Id="rId10" Type="http://schemas.openxmlformats.org/officeDocument/2006/relationships/customXml" Target="../ink/ink1.xml"/><Relationship Id="rId4" Type="http://schemas.openxmlformats.org/officeDocument/2006/relationships/image" Target="../media/image31.png"/><Relationship Id="rId9" Type="http://schemas.openxmlformats.org/officeDocument/2006/relationships/image" Target="../media/image36.jpeg"/><Relationship Id="rId14" Type="http://schemas.openxmlformats.org/officeDocument/2006/relationships/customXml" Target="../ink/ink3.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docs.microsoft.com/security/engineering/" TargetMode="Externa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5.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701" y="4594530"/>
            <a:ext cx="6282231" cy="1554463"/>
          </a:xfrm>
        </p:spPr>
        <p:txBody>
          <a:bodyPr/>
          <a:lstStyle/>
          <a:p>
            <a:r>
              <a:rPr lang="en-US" sz="2400" dirty="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rPr>
              <a:t>Buck Woody</a:t>
            </a:r>
          </a:p>
          <a:p>
            <a:r>
              <a:rPr lang="en-US" sz="1400" dirty="0">
                <a:solidFill>
                  <a:schemeClr val="bg1">
                    <a:lumMod val="65000"/>
                  </a:schemeClr>
                </a:solidFill>
                <a:latin typeface="Segoe UI Semilight" panose="020B0402040204020203" pitchFamily="34" charset="0"/>
                <a:cs typeface="Segoe UI Semilight" panose="020B0402040204020203" pitchFamily="34" charset="0"/>
              </a:rPr>
              <a:t>Applied Data Scientist, Microsoft</a:t>
            </a:r>
          </a:p>
          <a:p>
            <a:endParaRPr lang="en-US" sz="1400" dirty="0">
              <a:solidFill>
                <a:schemeClr val="bg1">
                  <a:lumMod val="65000"/>
                </a:schemeClr>
              </a:solidFill>
              <a:latin typeface="Segoe UI Semilight" panose="020B0402040204020203" pitchFamily="34" charset="0"/>
              <a:cs typeface="Segoe UI Semilight" panose="020B0402040204020203" pitchFamily="34" charset="0"/>
            </a:endParaRPr>
          </a:p>
          <a:p>
            <a:r>
              <a:rPr lang="en-US" sz="2400" dirty="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rPr>
              <a:t>Andrew Marshal</a:t>
            </a:r>
          </a:p>
          <a:p>
            <a:r>
              <a:rPr lang="en-US" sz="1400" dirty="0">
                <a:solidFill>
                  <a:schemeClr val="bg1">
                    <a:lumMod val="65000"/>
                  </a:schemeClr>
                </a:solidFill>
                <a:latin typeface="Segoe UI Semilight" panose="020B0402040204020203" pitchFamily="34" charset="0"/>
                <a:cs typeface="Segoe UI Semilight" panose="020B0402040204020203" pitchFamily="34" charset="0"/>
              </a:rPr>
              <a:t>Principal Security Program Manager, Microsoft</a:t>
            </a:r>
          </a:p>
          <a:p>
            <a:endParaRPr lang="en-US" sz="1400" dirty="0">
              <a:solidFill>
                <a:schemeClr val="bg1">
                  <a:lumMod val="65000"/>
                </a:schemeClr>
              </a:solidFill>
              <a:latin typeface="Segoe UI Semilight" panose="020B0402040204020203" pitchFamily="34" charset="0"/>
              <a:cs typeface="Segoe UI Semilight" panose="020B0402040204020203" pitchFamily="34" charset="0"/>
            </a:endParaRPr>
          </a:p>
        </p:txBody>
      </p:sp>
      <p:sp>
        <p:nvSpPr>
          <p:cNvPr id="3" name="Title 2"/>
          <p:cNvSpPr>
            <a:spLocks noGrp="1"/>
          </p:cNvSpPr>
          <p:nvPr>
            <p:ph type="title"/>
          </p:nvPr>
        </p:nvSpPr>
        <p:spPr>
          <a:xfrm>
            <a:off x="274701" y="2405761"/>
            <a:ext cx="10424047" cy="1837298"/>
          </a:xfrm>
        </p:spPr>
        <p:txBody>
          <a:bodyPr/>
          <a:lstStyle/>
          <a:p>
            <a:r>
              <a:rPr lang="en-US" sz="4800" spc="-50" dirty="0"/>
              <a:t>Designing Secure Artificial Intelligence Applications</a:t>
            </a:r>
          </a:p>
        </p:txBody>
      </p:sp>
      <p:pic>
        <p:nvPicPr>
          <p:cNvPr id="4" name="Picture 3">
            <a:extLst>
              <a:ext uri="{FF2B5EF4-FFF2-40B4-BE49-F238E27FC236}">
                <a16:creationId xmlns:a16="http://schemas.microsoft.com/office/drawing/2014/main" id="{9199EC43-E76B-4CE2-B16C-7C0269683D52}"/>
              </a:ext>
            </a:extLst>
          </p:cNvPr>
          <p:cNvPicPr>
            <a:picLocks noChangeAspect="1"/>
          </p:cNvPicPr>
          <p:nvPr/>
        </p:nvPicPr>
        <p:blipFill>
          <a:blip r:embed="rId3">
            <a:duotone>
              <a:schemeClr val="bg2">
                <a:shade val="45000"/>
                <a:satMod val="135000"/>
              </a:schemeClr>
              <a:prstClr val="white"/>
            </a:duotone>
          </a:blip>
          <a:stretch>
            <a:fillRect/>
          </a:stretch>
        </p:blipFill>
        <p:spPr>
          <a:xfrm>
            <a:off x="10881626" y="5151526"/>
            <a:ext cx="997467" cy="997467"/>
          </a:xfrm>
          <a:prstGeom prst="rect">
            <a:avLst/>
          </a:prstGeom>
        </p:spPr>
      </p:pic>
    </p:spTree>
    <p:extLst>
      <p:ext uri="{BB962C8B-B14F-4D97-AF65-F5344CB8AC3E}">
        <p14:creationId xmlns:p14="http://schemas.microsoft.com/office/powerpoint/2010/main" val="1717114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E5C2D-497F-4935-A8DE-8D25B6CBDCB6}"/>
              </a:ext>
            </a:extLst>
          </p:cNvPr>
          <p:cNvSpPr>
            <a:spLocks noGrp="1"/>
          </p:cNvSpPr>
          <p:nvPr>
            <p:ph type="title"/>
          </p:nvPr>
        </p:nvSpPr>
        <p:spPr>
          <a:xfrm>
            <a:off x="596711" y="-310869"/>
            <a:ext cx="4241144" cy="2585706"/>
          </a:xfrm>
          <a:prstGeom prst="rect">
            <a:avLst/>
          </a:prstGeom>
        </p:spPr>
        <p:txBody>
          <a:bodyPr wrap="square" anchor="b">
            <a:normAutofit/>
          </a:bodyPr>
          <a:lstStyle/>
          <a:p>
            <a:r>
              <a:rPr lang="en-US"/>
              <a:t>Disclaimer/Level Set</a:t>
            </a:r>
          </a:p>
        </p:txBody>
      </p:sp>
      <p:sp>
        <p:nvSpPr>
          <p:cNvPr id="3" name="Content Placeholder 2">
            <a:extLst>
              <a:ext uri="{FF2B5EF4-FFF2-40B4-BE49-F238E27FC236}">
                <a16:creationId xmlns:a16="http://schemas.microsoft.com/office/drawing/2014/main" id="{93A22A64-4D79-4C3E-904F-70AB9AED4FC0}"/>
              </a:ext>
            </a:extLst>
          </p:cNvPr>
          <p:cNvSpPr>
            <a:spLocks noGrp="1"/>
          </p:cNvSpPr>
          <p:nvPr>
            <p:ph type="body" sz="quarter" idx="10"/>
          </p:nvPr>
        </p:nvSpPr>
        <p:spPr>
          <a:xfrm>
            <a:off x="596712" y="2471662"/>
            <a:ext cx="4245288" cy="2787914"/>
          </a:xfrm>
          <a:prstGeom prst="rect">
            <a:avLst/>
          </a:prstGeom>
        </p:spPr>
        <p:txBody>
          <a:bodyPr wrap="square">
            <a:normAutofit/>
          </a:bodyPr>
          <a:lstStyle/>
          <a:p>
            <a:r>
              <a:rPr lang="en-US"/>
              <a:t>Not a Threat Intelligence Talk</a:t>
            </a:r>
          </a:p>
          <a:p>
            <a:r>
              <a:rPr lang="en-US"/>
              <a:t>No mention of Autonomous Persistent Threats ;-)</a:t>
            </a:r>
          </a:p>
          <a:p>
            <a:r>
              <a:rPr lang="en-US"/>
              <a:t>Focus on securing AI/ML-based products &amp; services</a:t>
            </a:r>
          </a:p>
          <a:p>
            <a:endParaRPr lang="en-US"/>
          </a:p>
        </p:txBody>
      </p:sp>
      <p:pic>
        <p:nvPicPr>
          <p:cNvPr id="1026" name="Picture 2" descr="Image result for boston dynamics">
            <a:extLst>
              <a:ext uri="{FF2B5EF4-FFF2-40B4-BE49-F238E27FC236}">
                <a16:creationId xmlns:a16="http://schemas.microsoft.com/office/drawing/2014/main" id="{C54CE413-119C-4E90-837D-B916136F787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1068" y="1748631"/>
            <a:ext cx="6994525" cy="3497263"/>
          </a:xfrm>
          <a:prstGeom prst="rect">
            <a:avLst/>
          </a:prstGeom>
          <a:solidFill>
            <a:srgbClr val="FFFFFF"/>
          </a:solidFill>
        </p:spPr>
      </p:pic>
    </p:spTree>
    <p:extLst>
      <p:ext uri="{BB962C8B-B14F-4D97-AF65-F5344CB8AC3E}">
        <p14:creationId xmlns:p14="http://schemas.microsoft.com/office/powerpoint/2010/main" val="259572908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2DE7-8F3D-4121-A8C4-9D3590D3B97A}"/>
              </a:ext>
            </a:extLst>
          </p:cNvPr>
          <p:cNvSpPr>
            <a:spLocks noGrp="1"/>
          </p:cNvSpPr>
          <p:nvPr>
            <p:ph type="title"/>
          </p:nvPr>
        </p:nvSpPr>
        <p:spPr/>
        <p:txBody>
          <a:bodyPr/>
          <a:lstStyle/>
          <a:p>
            <a:r>
              <a:rPr lang="en-US" dirty="0"/>
              <a:t>Customer Compromise via Adversarial ML – Case Study</a:t>
            </a:r>
          </a:p>
        </p:txBody>
      </p:sp>
      <p:pic>
        <p:nvPicPr>
          <p:cNvPr id="14" name="Content Placeholder 13" descr="Bar chart">
            <a:extLst>
              <a:ext uri="{FF2B5EF4-FFF2-40B4-BE49-F238E27FC236}">
                <a16:creationId xmlns:a16="http://schemas.microsoft.com/office/drawing/2014/main" id="{032510AA-8140-4E1B-A775-4B3FE08EE2EC}"/>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457740" y="1847632"/>
            <a:ext cx="932603" cy="932603"/>
          </a:xfrm>
        </p:spPr>
      </p:pic>
      <p:pic>
        <p:nvPicPr>
          <p:cNvPr id="16" name="Graphic 15" descr="Statistics">
            <a:extLst>
              <a:ext uri="{FF2B5EF4-FFF2-40B4-BE49-F238E27FC236}">
                <a16:creationId xmlns:a16="http://schemas.microsoft.com/office/drawing/2014/main" id="{41406033-8B2B-4142-88BA-38E672E1F7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5120" y="3146455"/>
            <a:ext cx="932603" cy="932603"/>
          </a:xfrm>
          <a:prstGeom prst="rect">
            <a:avLst/>
          </a:prstGeom>
        </p:spPr>
      </p:pic>
      <p:pic>
        <p:nvPicPr>
          <p:cNvPr id="18" name="Graphic 17" descr="Research">
            <a:extLst>
              <a:ext uri="{FF2B5EF4-FFF2-40B4-BE49-F238E27FC236}">
                <a16:creationId xmlns:a16="http://schemas.microsoft.com/office/drawing/2014/main" id="{447A447C-4F2A-4CCD-B723-E45D1EF368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5120" y="4445277"/>
            <a:ext cx="932603" cy="932603"/>
          </a:xfrm>
          <a:prstGeom prst="rect">
            <a:avLst/>
          </a:prstGeom>
        </p:spPr>
      </p:pic>
      <p:pic>
        <p:nvPicPr>
          <p:cNvPr id="20" name="Graphic 19" descr="Database">
            <a:extLst>
              <a:ext uri="{FF2B5EF4-FFF2-40B4-BE49-F238E27FC236}">
                <a16:creationId xmlns:a16="http://schemas.microsoft.com/office/drawing/2014/main" id="{D741027D-FAD8-4C1B-9D3B-D09B6AB2C0E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5120" y="5744100"/>
            <a:ext cx="932603" cy="932603"/>
          </a:xfrm>
          <a:prstGeom prst="rect">
            <a:avLst/>
          </a:prstGeom>
        </p:spPr>
      </p:pic>
      <p:pic>
        <p:nvPicPr>
          <p:cNvPr id="24" name="Graphic 23" descr="Gears">
            <a:extLst>
              <a:ext uri="{FF2B5EF4-FFF2-40B4-BE49-F238E27FC236}">
                <a16:creationId xmlns:a16="http://schemas.microsoft.com/office/drawing/2014/main" id="{19894116-A9CE-4B39-8833-853F32EB1BE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461342" y="3616135"/>
            <a:ext cx="932603" cy="932603"/>
          </a:xfrm>
          <a:prstGeom prst="rect">
            <a:avLst/>
          </a:prstGeom>
        </p:spPr>
      </p:pic>
      <p:cxnSp>
        <p:nvCxnSpPr>
          <p:cNvPr id="28" name="Straight Arrow Connector 27">
            <a:extLst>
              <a:ext uri="{FF2B5EF4-FFF2-40B4-BE49-F238E27FC236}">
                <a16:creationId xmlns:a16="http://schemas.microsoft.com/office/drawing/2014/main" id="{A07C6A4C-E142-45EC-80E6-51F85F2386AA}"/>
              </a:ext>
            </a:extLst>
          </p:cNvPr>
          <p:cNvCxnSpPr>
            <a:cxnSpLocks/>
            <a:stCxn id="14" idx="3"/>
          </p:cNvCxnSpPr>
          <p:nvPr/>
        </p:nvCxnSpPr>
        <p:spPr>
          <a:xfrm>
            <a:off x="1390344" y="2313934"/>
            <a:ext cx="4194358" cy="12988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7705BF33-423D-4A75-AA59-D278D69B117D}"/>
              </a:ext>
            </a:extLst>
          </p:cNvPr>
          <p:cNvCxnSpPr>
            <a:cxnSpLocks/>
            <a:stCxn id="16" idx="3"/>
          </p:cNvCxnSpPr>
          <p:nvPr/>
        </p:nvCxnSpPr>
        <p:spPr>
          <a:xfrm>
            <a:off x="1407723" y="3612756"/>
            <a:ext cx="3886384" cy="466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554BBF8D-7C01-4F3E-89A6-704DE3E1A2BA}"/>
              </a:ext>
            </a:extLst>
          </p:cNvPr>
          <p:cNvCxnSpPr>
            <a:cxnSpLocks/>
            <a:stCxn id="18" idx="3"/>
          </p:cNvCxnSpPr>
          <p:nvPr/>
        </p:nvCxnSpPr>
        <p:spPr>
          <a:xfrm flipV="1">
            <a:off x="1407723" y="4445277"/>
            <a:ext cx="3886384" cy="466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34C1FE26-192D-416C-8037-04BABE1736F5}"/>
              </a:ext>
            </a:extLst>
          </p:cNvPr>
          <p:cNvCxnSpPr>
            <a:cxnSpLocks/>
            <a:stCxn id="20" idx="3"/>
          </p:cNvCxnSpPr>
          <p:nvPr/>
        </p:nvCxnSpPr>
        <p:spPr>
          <a:xfrm flipV="1">
            <a:off x="1407723" y="4678429"/>
            <a:ext cx="4176978" cy="1531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6" name="Graphic 45" descr="Lock">
            <a:extLst>
              <a:ext uri="{FF2B5EF4-FFF2-40B4-BE49-F238E27FC236}">
                <a16:creationId xmlns:a16="http://schemas.microsoft.com/office/drawing/2014/main" id="{1B21924F-0A17-4532-8EAD-AF755CE77D7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937476" y="2554536"/>
            <a:ext cx="550046" cy="550046"/>
          </a:xfrm>
          <a:prstGeom prst="rect">
            <a:avLst/>
          </a:prstGeom>
        </p:spPr>
      </p:pic>
      <p:pic>
        <p:nvPicPr>
          <p:cNvPr id="47" name="Graphic 46" descr="Lock">
            <a:extLst>
              <a:ext uri="{FF2B5EF4-FFF2-40B4-BE49-F238E27FC236}">
                <a16:creationId xmlns:a16="http://schemas.microsoft.com/office/drawing/2014/main" id="{056F04B1-8625-4D3F-B003-93CCC5815E4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927071" y="3546587"/>
            <a:ext cx="550046" cy="550046"/>
          </a:xfrm>
          <a:prstGeom prst="rect">
            <a:avLst/>
          </a:prstGeom>
        </p:spPr>
      </p:pic>
      <p:pic>
        <p:nvPicPr>
          <p:cNvPr id="48" name="Graphic 47" descr="Lock">
            <a:extLst>
              <a:ext uri="{FF2B5EF4-FFF2-40B4-BE49-F238E27FC236}">
                <a16:creationId xmlns:a16="http://schemas.microsoft.com/office/drawing/2014/main" id="{FE72401E-2ED8-4724-9DD2-DB4BEA8A45C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926359" y="4498537"/>
            <a:ext cx="550046" cy="550046"/>
          </a:xfrm>
          <a:prstGeom prst="rect">
            <a:avLst/>
          </a:prstGeom>
        </p:spPr>
      </p:pic>
      <p:pic>
        <p:nvPicPr>
          <p:cNvPr id="49" name="Graphic 48" descr="Lock">
            <a:extLst>
              <a:ext uri="{FF2B5EF4-FFF2-40B4-BE49-F238E27FC236}">
                <a16:creationId xmlns:a16="http://schemas.microsoft.com/office/drawing/2014/main" id="{9E448A27-53B1-4B32-BA0B-C5657B6DFF8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926359" y="5277798"/>
            <a:ext cx="550046" cy="550046"/>
          </a:xfrm>
          <a:prstGeom prst="rect">
            <a:avLst/>
          </a:prstGeom>
        </p:spPr>
      </p:pic>
      <p:sp>
        <p:nvSpPr>
          <p:cNvPr id="5" name="Arrow: Left 4">
            <a:extLst>
              <a:ext uri="{FF2B5EF4-FFF2-40B4-BE49-F238E27FC236}">
                <a16:creationId xmlns:a16="http://schemas.microsoft.com/office/drawing/2014/main" id="{3C0932A7-3506-4FC8-99B1-E1E8295AA648}"/>
              </a:ext>
            </a:extLst>
          </p:cNvPr>
          <p:cNvSpPr/>
          <p:nvPr/>
        </p:nvSpPr>
        <p:spPr>
          <a:xfrm>
            <a:off x="6561179" y="2951379"/>
            <a:ext cx="5256492" cy="2290508"/>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34" dirty="0">
                <a:ln w="0"/>
                <a:solidFill>
                  <a:schemeClr val="bg1"/>
                </a:solidFill>
                <a:effectLst>
                  <a:outerShdw blurRad="38100" dist="19050" dir="2700000" algn="tl" rotWithShape="0">
                    <a:schemeClr val="dk1">
                      <a:alpha val="40000"/>
                    </a:schemeClr>
                  </a:outerShdw>
                </a:effectLst>
              </a:rPr>
              <a:t>Training Data</a:t>
            </a:r>
            <a:r>
              <a:rPr lang="en-US" sz="1734" dirty="0">
                <a:solidFill>
                  <a:schemeClr val="bg1"/>
                </a:solidFill>
              </a:rPr>
              <a:t> </a:t>
            </a:r>
            <a:r>
              <a:rPr lang="en-US" sz="1734" dirty="0">
                <a:ln w="0"/>
                <a:solidFill>
                  <a:schemeClr val="bg1"/>
                </a:solidFill>
                <a:effectLst>
                  <a:outerShdw blurRad="38100" dist="19050" dir="2700000" algn="tl" rotWithShape="0">
                    <a:schemeClr val="dk1">
                      <a:alpha val="40000"/>
                    </a:schemeClr>
                  </a:outerShdw>
                </a:effectLst>
              </a:rPr>
              <a:t>ingested from Trusted Providers over Secure Connections</a:t>
            </a:r>
            <a:endParaRPr lang="en-US" sz="1734" dirty="0">
              <a:solidFill>
                <a:schemeClr val="bg1"/>
              </a:solidFill>
            </a:endParaRPr>
          </a:p>
        </p:txBody>
      </p:sp>
    </p:spTree>
    <p:extLst>
      <p:ext uri="{BB962C8B-B14F-4D97-AF65-F5344CB8AC3E}">
        <p14:creationId xmlns:p14="http://schemas.microsoft.com/office/powerpoint/2010/main" val="3344156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2DE7-8F3D-4121-A8C4-9D3590D3B97A}"/>
              </a:ext>
            </a:extLst>
          </p:cNvPr>
          <p:cNvSpPr>
            <a:spLocks noGrp="1"/>
          </p:cNvSpPr>
          <p:nvPr>
            <p:ph type="title"/>
          </p:nvPr>
        </p:nvSpPr>
        <p:spPr/>
        <p:txBody>
          <a:bodyPr/>
          <a:lstStyle/>
          <a:p>
            <a:r>
              <a:rPr lang="en-US" dirty="0"/>
              <a:t>Customer Compromise via Adversarial ML – Case Study</a:t>
            </a:r>
          </a:p>
        </p:txBody>
      </p:sp>
      <p:pic>
        <p:nvPicPr>
          <p:cNvPr id="14" name="Content Placeholder 13" descr="Bar chart">
            <a:extLst>
              <a:ext uri="{FF2B5EF4-FFF2-40B4-BE49-F238E27FC236}">
                <a16:creationId xmlns:a16="http://schemas.microsoft.com/office/drawing/2014/main" id="{032510AA-8140-4E1B-A775-4B3FE08EE2EC}"/>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457739" y="1613039"/>
            <a:ext cx="932603" cy="932603"/>
          </a:xfrm>
        </p:spPr>
      </p:pic>
      <p:pic>
        <p:nvPicPr>
          <p:cNvPr id="16" name="Graphic 15" descr="Statistics">
            <a:extLst>
              <a:ext uri="{FF2B5EF4-FFF2-40B4-BE49-F238E27FC236}">
                <a16:creationId xmlns:a16="http://schemas.microsoft.com/office/drawing/2014/main" id="{41406033-8B2B-4142-88BA-38E672E1F7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5119" y="2911862"/>
            <a:ext cx="932603" cy="932603"/>
          </a:xfrm>
          <a:prstGeom prst="rect">
            <a:avLst/>
          </a:prstGeom>
        </p:spPr>
      </p:pic>
      <p:pic>
        <p:nvPicPr>
          <p:cNvPr id="18" name="Graphic 17" descr="Research">
            <a:extLst>
              <a:ext uri="{FF2B5EF4-FFF2-40B4-BE49-F238E27FC236}">
                <a16:creationId xmlns:a16="http://schemas.microsoft.com/office/drawing/2014/main" id="{447A447C-4F2A-4CCD-B723-E45D1EF368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5119" y="4210684"/>
            <a:ext cx="932603" cy="932603"/>
          </a:xfrm>
          <a:prstGeom prst="rect">
            <a:avLst/>
          </a:prstGeom>
        </p:spPr>
      </p:pic>
      <p:pic>
        <p:nvPicPr>
          <p:cNvPr id="20" name="Graphic 19" descr="Database">
            <a:extLst>
              <a:ext uri="{FF2B5EF4-FFF2-40B4-BE49-F238E27FC236}">
                <a16:creationId xmlns:a16="http://schemas.microsoft.com/office/drawing/2014/main" id="{D741027D-FAD8-4C1B-9D3B-D09B6AB2C0E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75119" y="5509507"/>
            <a:ext cx="932603" cy="932603"/>
          </a:xfrm>
          <a:prstGeom prst="rect">
            <a:avLst/>
          </a:prstGeom>
        </p:spPr>
      </p:pic>
      <p:pic>
        <p:nvPicPr>
          <p:cNvPr id="24" name="Graphic 23" descr="Gears">
            <a:extLst>
              <a:ext uri="{FF2B5EF4-FFF2-40B4-BE49-F238E27FC236}">
                <a16:creationId xmlns:a16="http://schemas.microsoft.com/office/drawing/2014/main" id="{19894116-A9CE-4B39-8833-853F32EB1BE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461341" y="3381542"/>
            <a:ext cx="932603" cy="932603"/>
          </a:xfrm>
          <a:prstGeom prst="rect">
            <a:avLst/>
          </a:prstGeom>
        </p:spPr>
      </p:pic>
      <p:pic>
        <p:nvPicPr>
          <p:cNvPr id="26" name="Graphic 25" descr="Head with gears">
            <a:extLst>
              <a:ext uri="{FF2B5EF4-FFF2-40B4-BE49-F238E27FC236}">
                <a16:creationId xmlns:a16="http://schemas.microsoft.com/office/drawing/2014/main" id="{5641EE1B-06D4-4A27-9A6C-693112446CF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063913" y="3395739"/>
            <a:ext cx="932603" cy="932603"/>
          </a:xfrm>
          <a:prstGeom prst="rect">
            <a:avLst/>
          </a:prstGeom>
        </p:spPr>
      </p:pic>
      <p:cxnSp>
        <p:nvCxnSpPr>
          <p:cNvPr id="28" name="Straight Arrow Connector 27">
            <a:extLst>
              <a:ext uri="{FF2B5EF4-FFF2-40B4-BE49-F238E27FC236}">
                <a16:creationId xmlns:a16="http://schemas.microsoft.com/office/drawing/2014/main" id="{A07C6A4C-E142-45EC-80E6-51F85F2386AA}"/>
              </a:ext>
            </a:extLst>
          </p:cNvPr>
          <p:cNvCxnSpPr>
            <a:cxnSpLocks/>
            <a:stCxn id="14" idx="3"/>
          </p:cNvCxnSpPr>
          <p:nvPr/>
        </p:nvCxnSpPr>
        <p:spPr>
          <a:xfrm>
            <a:off x="1390343" y="2079341"/>
            <a:ext cx="4194358" cy="12988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7705BF33-423D-4A75-AA59-D278D69B117D}"/>
              </a:ext>
            </a:extLst>
          </p:cNvPr>
          <p:cNvCxnSpPr>
            <a:cxnSpLocks/>
            <a:stCxn id="16" idx="3"/>
          </p:cNvCxnSpPr>
          <p:nvPr/>
        </p:nvCxnSpPr>
        <p:spPr>
          <a:xfrm>
            <a:off x="1407722" y="3378163"/>
            <a:ext cx="3886384" cy="466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554BBF8D-7C01-4F3E-89A6-704DE3E1A2BA}"/>
              </a:ext>
            </a:extLst>
          </p:cNvPr>
          <p:cNvCxnSpPr>
            <a:cxnSpLocks/>
            <a:stCxn id="18" idx="3"/>
          </p:cNvCxnSpPr>
          <p:nvPr/>
        </p:nvCxnSpPr>
        <p:spPr>
          <a:xfrm flipV="1">
            <a:off x="1407722" y="4210684"/>
            <a:ext cx="3886384" cy="466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34C1FE26-192D-416C-8037-04BABE1736F5}"/>
              </a:ext>
            </a:extLst>
          </p:cNvPr>
          <p:cNvCxnSpPr>
            <a:cxnSpLocks/>
            <a:stCxn id="20" idx="3"/>
          </p:cNvCxnSpPr>
          <p:nvPr/>
        </p:nvCxnSpPr>
        <p:spPr>
          <a:xfrm flipV="1">
            <a:off x="1407722" y="4443836"/>
            <a:ext cx="4176978" cy="1531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Arrow: Right 43">
            <a:extLst>
              <a:ext uri="{FF2B5EF4-FFF2-40B4-BE49-F238E27FC236}">
                <a16:creationId xmlns:a16="http://schemas.microsoft.com/office/drawing/2014/main" id="{387EE4C9-64CB-44DE-9DBB-306637D30D20}"/>
              </a:ext>
            </a:extLst>
          </p:cNvPr>
          <p:cNvSpPr/>
          <p:nvPr/>
        </p:nvSpPr>
        <p:spPr>
          <a:xfrm>
            <a:off x="6393944" y="3657729"/>
            <a:ext cx="1495233" cy="37347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34"/>
          </a:p>
        </p:txBody>
      </p:sp>
      <p:pic>
        <p:nvPicPr>
          <p:cNvPr id="46" name="Graphic 45" descr="Lock">
            <a:extLst>
              <a:ext uri="{FF2B5EF4-FFF2-40B4-BE49-F238E27FC236}">
                <a16:creationId xmlns:a16="http://schemas.microsoft.com/office/drawing/2014/main" id="{1B21924F-0A17-4532-8EAD-AF755CE77D7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937475" y="2319943"/>
            <a:ext cx="550046" cy="550046"/>
          </a:xfrm>
          <a:prstGeom prst="rect">
            <a:avLst/>
          </a:prstGeom>
        </p:spPr>
      </p:pic>
      <p:pic>
        <p:nvPicPr>
          <p:cNvPr id="47" name="Graphic 46" descr="Lock">
            <a:extLst>
              <a:ext uri="{FF2B5EF4-FFF2-40B4-BE49-F238E27FC236}">
                <a16:creationId xmlns:a16="http://schemas.microsoft.com/office/drawing/2014/main" id="{056F04B1-8625-4D3F-B003-93CCC5815E4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927070" y="3311994"/>
            <a:ext cx="550046" cy="550046"/>
          </a:xfrm>
          <a:prstGeom prst="rect">
            <a:avLst/>
          </a:prstGeom>
        </p:spPr>
      </p:pic>
      <p:pic>
        <p:nvPicPr>
          <p:cNvPr id="48" name="Graphic 47" descr="Lock">
            <a:extLst>
              <a:ext uri="{FF2B5EF4-FFF2-40B4-BE49-F238E27FC236}">
                <a16:creationId xmlns:a16="http://schemas.microsoft.com/office/drawing/2014/main" id="{FE72401E-2ED8-4724-9DD2-DB4BEA8A45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926358" y="4263944"/>
            <a:ext cx="550046" cy="550046"/>
          </a:xfrm>
          <a:prstGeom prst="rect">
            <a:avLst/>
          </a:prstGeom>
        </p:spPr>
      </p:pic>
      <p:pic>
        <p:nvPicPr>
          <p:cNvPr id="49" name="Graphic 48" descr="Lock">
            <a:extLst>
              <a:ext uri="{FF2B5EF4-FFF2-40B4-BE49-F238E27FC236}">
                <a16:creationId xmlns:a16="http://schemas.microsoft.com/office/drawing/2014/main" id="{9E448A27-53B1-4B32-BA0B-C5657B6DFF8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926358" y="5043205"/>
            <a:ext cx="550046" cy="550046"/>
          </a:xfrm>
          <a:prstGeom prst="rect">
            <a:avLst/>
          </a:prstGeom>
        </p:spPr>
      </p:pic>
      <p:pic>
        <p:nvPicPr>
          <p:cNvPr id="1032" name="Picture 8" descr="Image result for stock price going up">
            <a:extLst>
              <a:ext uri="{FF2B5EF4-FFF2-40B4-BE49-F238E27FC236}">
                <a16:creationId xmlns:a16="http://schemas.microsoft.com/office/drawing/2014/main" id="{6D4B29B8-43F9-4ECC-9A7A-6A897A54B9C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30052" y="4314146"/>
            <a:ext cx="2128458" cy="171123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88857715-4FA4-42B2-9E14-73CF9170F3DA}"/>
              </a:ext>
            </a:extLst>
          </p:cNvPr>
          <p:cNvPicPr>
            <a:picLocks noChangeAspect="1"/>
          </p:cNvPicPr>
          <p:nvPr/>
        </p:nvPicPr>
        <p:blipFill>
          <a:blip r:embed="rId18"/>
          <a:stretch>
            <a:fillRect/>
          </a:stretch>
        </p:blipFill>
        <p:spPr>
          <a:xfrm>
            <a:off x="9610497" y="1211852"/>
            <a:ext cx="2202329" cy="1992379"/>
          </a:xfrm>
          <a:prstGeom prst="rect">
            <a:avLst/>
          </a:prstGeom>
        </p:spPr>
      </p:pic>
      <p:cxnSp>
        <p:nvCxnSpPr>
          <p:cNvPr id="5" name="Connector: Elbow 4">
            <a:extLst>
              <a:ext uri="{FF2B5EF4-FFF2-40B4-BE49-F238E27FC236}">
                <a16:creationId xmlns:a16="http://schemas.microsoft.com/office/drawing/2014/main" id="{F14473C0-72B2-4235-95A2-03D2FF1C4AA2}"/>
              </a:ext>
            </a:extLst>
          </p:cNvPr>
          <p:cNvCxnSpPr>
            <a:cxnSpLocks/>
            <a:stCxn id="26" idx="0"/>
            <a:endCxn id="50" idx="1"/>
          </p:cNvCxnSpPr>
          <p:nvPr/>
        </p:nvCxnSpPr>
        <p:spPr>
          <a:xfrm rot="5400000" flipH="1" flipV="1">
            <a:off x="8476507" y="2261750"/>
            <a:ext cx="1187696" cy="108028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92046CA3-FA84-427B-A7EC-F5A20F61D78B}"/>
              </a:ext>
            </a:extLst>
          </p:cNvPr>
          <p:cNvCxnSpPr>
            <a:cxnSpLocks/>
            <a:stCxn id="26" idx="2"/>
            <a:endCxn id="1032" idx="1"/>
          </p:cNvCxnSpPr>
          <p:nvPr/>
        </p:nvCxnSpPr>
        <p:spPr>
          <a:xfrm rot="16200000" flipH="1">
            <a:off x="8659424" y="4199132"/>
            <a:ext cx="841421" cy="109983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C9664CF4-84F9-431B-A94E-AB1503D90396}"/>
              </a:ext>
            </a:extLst>
          </p:cNvPr>
          <p:cNvSpPr/>
          <p:nvPr/>
        </p:nvSpPr>
        <p:spPr>
          <a:xfrm>
            <a:off x="4313819" y="5538584"/>
            <a:ext cx="3418973" cy="12723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34" dirty="0">
                <a:ln w="0"/>
                <a:solidFill>
                  <a:schemeClr val="bg1"/>
                </a:solidFill>
                <a:effectLst>
                  <a:outerShdw blurRad="38100" dist="19050" dir="2700000" algn="tl" rotWithShape="0">
                    <a:schemeClr val="dk1">
                      <a:alpha val="40000"/>
                    </a:schemeClr>
                  </a:outerShdw>
                </a:effectLst>
              </a:rPr>
              <a:t>Models inform drilling rights purchases and futures</a:t>
            </a:r>
            <a:r>
              <a:rPr lang="en-US" sz="1734" dirty="0">
                <a:solidFill>
                  <a:schemeClr val="bg1"/>
                </a:solidFill>
              </a:rPr>
              <a:t> </a:t>
            </a:r>
            <a:r>
              <a:rPr lang="en-US" sz="1734" dirty="0">
                <a:ln w="0"/>
                <a:solidFill>
                  <a:schemeClr val="bg1"/>
                </a:solidFill>
                <a:effectLst>
                  <a:outerShdw blurRad="38100" dist="19050" dir="2700000" algn="tl" rotWithShape="0">
                    <a:schemeClr val="dk1">
                      <a:alpha val="40000"/>
                    </a:schemeClr>
                  </a:outerShdw>
                </a:effectLst>
              </a:rPr>
              <a:t>trades</a:t>
            </a:r>
            <a:endParaRPr lang="en-US" sz="1734" dirty="0">
              <a:solidFill>
                <a:schemeClr val="bg1"/>
              </a:solidFill>
            </a:endParaRPr>
          </a:p>
        </p:txBody>
      </p:sp>
    </p:spTree>
    <p:extLst>
      <p:ext uri="{BB962C8B-B14F-4D97-AF65-F5344CB8AC3E}">
        <p14:creationId xmlns:p14="http://schemas.microsoft.com/office/powerpoint/2010/main" val="3142293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2DE7-8F3D-4121-A8C4-9D3590D3B97A}"/>
              </a:ext>
            </a:extLst>
          </p:cNvPr>
          <p:cNvSpPr>
            <a:spLocks noGrp="1"/>
          </p:cNvSpPr>
          <p:nvPr>
            <p:ph type="title"/>
          </p:nvPr>
        </p:nvSpPr>
        <p:spPr/>
        <p:txBody>
          <a:bodyPr/>
          <a:lstStyle/>
          <a:p>
            <a:r>
              <a:rPr lang="en-US" dirty="0"/>
              <a:t>Customer Compromise via Adversarial ML – Case Study</a:t>
            </a:r>
          </a:p>
        </p:txBody>
      </p:sp>
      <p:pic>
        <p:nvPicPr>
          <p:cNvPr id="14" name="Content Placeholder 13" descr="Bar chart">
            <a:extLst>
              <a:ext uri="{FF2B5EF4-FFF2-40B4-BE49-F238E27FC236}">
                <a16:creationId xmlns:a16="http://schemas.microsoft.com/office/drawing/2014/main" id="{032510AA-8140-4E1B-A775-4B3FE08EE2EC}"/>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721014" y="1707841"/>
            <a:ext cx="932603" cy="932603"/>
          </a:xfrm>
        </p:spPr>
      </p:pic>
      <p:pic>
        <p:nvPicPr>
          <p:cNvPr id="16" name="Graphic 15" descr="Statistics">
            <a:extLst>
              <a:ext uri="{FF2B5EF4-FFF2-40B4-BE49-F238E27FC236}">
                <a16:creationId xmlns:a16="http://schemas.microsoft.com/office/drawing/2014/main" id="{41406033-8B2B-4142-88BA-38E672E1F7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8394" y="3006664"/>
            <a:ext cx="932603" cy="932603"/>
          </a:xfrm>
          <a:prstGeom prst="rect">
            <a:avLst/>
          </a:prstGeom>
        </p:spPr>
      </p:pic>
      <p:pic>
        <p:nvPicPr>
          <p:cNvPr id="18" name="Graphic 17" descr="Research">
            <a:extLst>
              <a:ext uri="{FF2B5EF4-FFF2-40B4-BE49-F238E27FC236}">
                <a16:creationId xmlns:a16="http://schemas.microsoft.com/office/drawing/2014/main" id="{447A447C-4F2A-4CCD-B723-E45D1EF368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8394" y="4305486"/>
            <a:ext cx="932603" cy="932603"/>
          </a:xfrm>
          <a:prstGeom prst="rect">
            <a:avLst/>
          </a:prstGeom>
        </p:spPr>
      </p:pic>
      <p:pic>
        <p:nvPicPr>
          <p:cNvPr id="20" name="Graphic 19" descr="Database">
            <a:extLst>
              <a:ext uri="{FF2B5EF4-FFF2-40B4-BE49-F238E27FC236}">
                <a16:creationId xmlns:a16="http://schemas.microsoft.com/office/drawing/2014/main" id="{D741027D-FAD8-4C1B-9D3B-D09B6AB2C0E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8394" y="5604309"/>
            <a:ext cx="932603" cy="932603"/>
          </a:xfrm>
          <a:prstGeom prst="rect">
            <a:avLst/>
          </a:prstGeom>
        </p:spPr>
      </p:pic>
      <p:pic>
        <p:nvPicPr>
          <p:cNvPr id="24" name="Graphic 23" descr="Gears">
            <a:extLst>
              <a:ext uri="{FF2B5EF4-FFF2-40B4-BE49-F238E27FC236}">
                <a16:creationId xmlns:a16="http://schemas.microsoft.com/office/drawing/2014/main" id="{19894116-A9CE-4B39-8833-853F32EB1BE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724616" y="3476344"/>
            <a:ext cx="932603" cy="932603"/>
          </a:xfrm>
          <a:prstGeom prst="rect">
            <a:avLst/>
          </a:prstGeom>
        </p:spPr>
      </p:pic>
      <p:pic>
        <p:nvPicPr>
          <p:cNvPr id="26" name="Graphic 25" descr="Head with gears">
            <a:extLst>
              <a:ext uri="{FF2B5EF4-FFF2-40B4-BE49-F238E27FC236}">
                <a16:creationId xmlns:a16="http://schemas.microsoft.com/office/drawing/2014/main" id="{5641EE1B-06D4-4A27-9A6C-693112446CF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229855" y="3490541"/>
            <a:ext cx="932603" cy="932603"/>
          </a:xfrm>
          <a:prstGeom prst="rect">
            <a:avLst/>
          </a:prstGeom>
        </p:spPr>
      </p:pic>
      <p:cxnSp>
        <p:nvCxnSpPr>
          <p:cNvPr id="28" name="Straight Arrow Connector 27">
            <a:extLst>
              <a:ext uri="{FF2B5EF4-FFF2-40B4-BE49-F238E27FC236}">
                <a16:creationId xmlns:a16="http://schemas.microsoft.com/office/drawing/2014/main" id="{A07C6A4C-E142-45EC-80E6-51F85F2386AA}"/>
              </a:ext>
            </a:extLst>
          </p:cNvPr>
          <p:cNvCxnSpPr>
            <a:cxnSpLocks/>
            <a:stCxn id="14" idx="3"/>
          </p:cNvCxnSpPr>
          <p:nvPr/>
        </p:nvCxnSpPr>
        <p:spPr>
          <a:xfrm>
            <a:off x="1653618" y="2174143"/>
            <a:ext cx="4194358" cy="12988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7705BF33-423D-4A75-AA59-D278D69B117D}"/>
              </a:ext>
            </a:extLst>
          </p:cNvPr>
          <p:cNvCxnSpPr>
            <a:cxnSpLocks/>
            <a:stCxn id="16" idx="3"/>
          </p:cNvCxnSpPr>
          <p:nvPr/>
        </p:nvCxnSpPr>
        <p:spPr>
          <a:xfrm>
            <a:off x="1670997" y="3472965"/>
            <a:ext cx="3886384" cy="466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554BBF8D-7C01-4F3E-89A6-704DE3E1A2BA}"/>
              </a:ext>
            </a:extLst>
          </p:cNvPr>
          <p:cNvCxnSpPr>
            <a:cxnSpLocks/>
            <a:stCxn id="18" idx="3"/>
          </p:cNvCxnSpPr>
          <p:nvPr/>
        </p:nvCxnSpPr>
        <p:spPr>
          <a:xfrm flipV="1">
            <a:off x="1670997" y="4305486"/>
            <a:ext cx="3886384" cy="466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34C1FE26-192D-416C-8037-04BABE1736F5}"/>
              </a:ext>
            </a:extLst>
          </p:cNvPr>
          <p:cNvCxnSpPr>
            <a:cxnSpLocks/>
            <a:stCxn id="20" idx="3"/>
          </p:cNvCxnSpPr>
          <p:nvPr/>
        </p:nvCxnSpPr>
        <p:spPr>
          <a:xfrm flipV="1">
            <a:off x="1670997" y="4538638"/>
            <a:ext cx="4176978" cy="1531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Arrow: Right 43">
            <a:extLst>
              <a:ext uri="{FF2B5EF4-FFF2-40B4-BE49-F238E27FC236}">
                <a16:creationId xmlns:a16="http://schemas.microsoft.com/office/drawing/2014/main" id="{387EE4C9-64CB-44DE-9DBB-306637D30D20}"/>
              </a:ext>
            </a:extLst>
          </p:cNvPr>
          <p:cNvSpPr/>
          <p:nvPr/>
        </p:nvSpPr>
        <p:spPr>
          <a:xfrm>
            <a:off x="6657219" y="3752531"/>
            <a:ext cx="1495233" cy="37347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34"/>
          </a:p>
        </p:txBody>
      </p:sp>
      <p:pic>
        <p:nvPicPr>
          <p:cNvPr id="46" name="Graphic 45" descr="Lock">
            <a:extLst>
              <a:ext uri="{FF2B5EF4-FFF2-40B4-BE49-F238E27FC236}">
                <a16:creationId xmlns:a16="http://schemas.microsoft.com/office/drawing/2014/main" id="{1B21924F-0A17-4532-8EAD-AF755CE77D7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00750" y="2414745"/>
            <a:ext cx="550046" cy="550046"/>
          </a:xfrm>
          <a:prstGeom prst="rect">
            <a:avLst/>
          </a:prstGeom>
        </p:spPr>
      </p:pic>
      <p:pic>
        <p:nvPicPr>
          <p:cNvPr id="47" name="Graphic 46" descr="Lock">
            <a:extLst>
              <a:ext uri="{FF2B5EF4-FFF2-40B4-BE49-F238E27FC236}">
                <a16:creationId xmlns:a16="http://schemas.microsoft.com/office/drawing/2014/main" id="{056F04B1-8625-4D3F-B003-93CCC5815E4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90345" y="3406796"/>
            <a:ext cx="550046" cy="550046"/>
          </a:xfrm>
          <a:prstGeom prst="rect">
            <a:avLst/>
          </a:prstGeom>
        </p:spPr>
      </p:pic>
      <p:pic>
        <p:nvPicPr>
          <p:cNvPr id="48" name="Graphic 47" descr="Lock">
            <a:extLst>
              <a:ext uri="{FF2B5EF4-FFF2-40B4-BE49-F238E27FC236}">
                <a16:creationId xmlns:a16="http://schemas.microsoft.com/office/drawing/2014/main" id="{FE72401E-2ED8-4724-9DD2-DB4BEA8A45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89633" y="4358746"/>
            <a:ext cx="550046" cy="550046"/>
          </a:xfrm>
          <a:prstGeom prst="rect">
            <a:avLst/>
          </a:prstGeom>
        </p:spPr>
      </p:pic>
      <p:pic>
        <p:nvPicPr>
          <p:cNvPr id="49" name="Graphic 48" descr="Lock">
            <a:extLst>
              <a:ext uri="{FF2B5EF4-FFF2-40B4-BE49-F238E27FC236}">
                <a16:creationId xmlns:a16="http://schemas.microsoft.com/office/drawing/2014/main" id="{9E448A27-53B1-4B32-BA0B-C5657B6DFF8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89633" y="5138007"/>
            <a:ext cx="550046" cy="550046"/>
          </a:xfrm>
          <a:prstGeom prst="rect">
            <a:avLst/>
          </a:prstGeom>
        </p:spPr>
      </p:pic>
      <p:pic>
        <p:nvPicPr>
          <p:cNvPr id="1026" name="Picture 2" descr="Image result for red skull icon">
            <a:extLst>
              <a:ext uri="{FF2B5EF4-FFF2-40B4-BE49-F238E27FC236}">
                <a16:creationId xmlns:a16="http://schemas.microsoft.com/office/drawing/2014/main" id="{B7752FFE-F02B-438E-A08A-6CA1483C7A2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9738" y="5776282"/>
            <a:ext cx="588657" cy="5886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ock price going up">
            <a:extLst>
              <a:ext uri="{FF2B5EF4-FFF2-40B4-BE49-F238E27FC236}">
                <a16:creationId xmlns:a16="http://schemas.microsoft.com/office/drawing/2014/main" id="{6D4B29B8-43F9-4ECC-9A7A-6A897A54B9C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893327" y="4408948"/>
            <a:ext cx="2128458" cy="171123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88857715-4FA4-42B2-9E14-73CF9170F3DA}"/>
              </a:ext>
            </a:extLst>
          </p:cNvPr>
          <p:cNvPicPr>
            <a:picLocks noChangeAspect="1"/>
          </p:cNvPicPr>
          <p:nvPr/>
        </p:nvPicPr>
        <p:blipFill>
          <a:blip r:embed="rId19"/>
          <a:stretch>
            <a:fillRect/>
          </a:stretch>
        </p:blipFill>
        <p:spPr>
          <a:xfrm>
            <a:off x="9873772" y="1306654"/>
            <a:ext cx="2202329" cy="1992379"/>
          </a:xfrm>
          <a:prstGeom prst="rect">
            <a:avLst/>
          </a:prstGeom>
        </p:spPr>
      </p:pic>
      <p:sp>
        <p:nvSpPr>
          <p:cNvPr id="3" name="Rectangle 2">
            <a:extLst>
              <a:ext uri="{FF2B5EF4-FFF2-40B4-BE49-F238E27FC236}">
                <a16:creationId xmlns:a16="http://schemas.microsoft.com/office/drawing/2014/main" id="{7024416A-345E-4CC2-A336-3D8265D44D27}"/>
              </a:ext>
            </a:extLst>
          </p:cNvPr>
          <p:cNvSpPr/>
          <p:nvPr/>
        </p:nvSpPr>
        <p:spPr>
          <a:xfrm>
            <a:off x="4208855" y="5604309"/>
            <a:ext cx="4111836" cy="10656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34" dirty="0">
                <a:ln w="0"/>
                <a:solidFill>
                  <a:schemeClr val="bg1"/>
                </a:solidFill>
                <a:effectLst>
                  <a:outerShdw blurRad="38100" dist="19050" dir="2700000" algn="tl" rotWithShape="0">
                    <a:schemeClr val="dk1">
                      <a:alpha val="40000"/>
                    </a:schemeClr>
                  </a:outerShdw>
                </a:effectLst>
              </a:rPr>
              <a:t>One provider compromised.  No ability to detect data feed tampering</a:t>
            </a:r>
          </a:p>
        </p:txBody>
      </p:sp>
      <p:cxnSp>
        <p:nvCxnSpPr>
          <p:cNvPr id="6" name="Connector: Elbow 5">
            <a:extLst>
              <a:ext uri="{FF2B5EF4-FFF2-40B4-BE49-F238E27FC236}">
                <a16:creationId xmlns:a16="http://schemas.microsoft.com/office/drawing/2014/main" id="{6905115B-AE74-4B45-A7CF-63D30CEF40FC}"/>
              </a:ext>
            </a:extLst>
          </p:cNvPr>
          <p:cNvCxnSpPr>
            <a:cxnSpLocks/>
            <a:stCxn id="26" idx="0"/>
            <a:endCxn id="50" idx="1"/>
          </p:cNvCxnSpPr>
          <p:nvPr/>
        </p:nvCxnSpPr>
        <p:spPr>
          <a:xfrm rot="5400000" flipH="1" flipV="1">
            <a:off x="8691116" y="2307884"/>
            <a:ext cx="1187696" cy="1177616"/>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Connector: Elbow 8">
            <a:extLst>
              <a:ext uri="{FF2B5EF4-FFF2-40B4-BE49-F238E27FC236}">
                <a16:creationId xmlns:a16="http://schemas.microsoft.com/office/drawing/2014/main" id="{6E582596-48EE-478B-A010-BE7E1D37C42C}"/>
              </a:ext>
            </a:extLst>
          </p:cNvPr>
          <p:cNvCxnSpPr>
            <a:cxnSpLocks/>
            <a:stCxn id="26" idx="2"/>
            <a:endCxn id="1032" idx="1"/>
          </p:cNvCxnSpPr>
          <p:nvPr/>
        </p:nvCxnSpPr>
        <p:spPr>
          <a:xfrm rot="16200000" flipH="1">
            <a:off x="8874032" y="4245268"/>
            <a:ext cx="841421" cy="119717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5504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2DE7-8F3D-4121-A8C4-9D3590D3B97A}"/>
              </a:ext>
            </a:extLst>
          </p:cNvPr>
          <p:cNvSpPr>
            <a:spLocks noGrp="1"/>
          </p:cNvSpPr>
          <p:nvPr>
            <p:ph type="title"/>
          </p:nvPr>
        </p:nvSpPr>
        <p:spPr/>
        <p:txBody>
          <a:bodyPr/>
          <a:lstStyle/>
          <a:p>
            <a:r>
              <a:rPr lang="en-US" dirty="0"/>
              <a:t>Customer Compromise via Adversarial ML – Case Study</a:t>
            </a:r>
          </a:p>
        </p:txBody>
      </p:sp>
      <p:pic>
        <p:nvPicPr>
          <p:cNvPr id="14" name="Content Placeholder 13" descr="Bar chart">
            <a:extLst>
              <a:ext uri="{FF2B5EF4-FFF2-40B4-BE49-F238E27FC236}">
                <a16:creationId xmlns:a16="http://schemas.microsoft.com/office/drawing/2014/main" id="{032510AA-8140-4E1B-A775-4B3FE08EE2EC}"/>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728308" y="1713243"/>
            <a:ext cx="932603" cy="932603"/>
          </a:xfrm>
        </p:spPr>
      </p:pic>
      <p:pic>
        <p:nvPicPr>
          <p:cNvPr id="16" name="Graphic 15" descr="Statistics">
            <a:extLst>
              <a:ext uri="{FF2B5EF4-FFF2-40B4-BE49-F238E27FC236}">
                <a16:creationId xmlns:a16="http://schemas.microsoft.com/office/drawing/2014/main" id="{41406033-8B2B-4142-88BA-38E672E1F7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5688" y="3012066"/>
            <a:ext cx="932603" cy="932603"/>
          </a:xfrm>
          <a:prstGeom prst="rect">
            <a:avLst/>
          </a:prstGeom>
        </p:spPr>
      </p:pic>
      <p:pic>
        <p:nvPicPr>
          <p:cNvPr id="18" name="Graphic 17" descr="Research">
            <a:extLst>
              <a:ext uri="{FF2B5EF4-FFF2-40B4-BE49-F238E27FC236}">
                <a16:creationId xmlns:a16="http://schemas.microsoft.com/office/drawing/2014/main" id="{447A447C-4F2A-4CCD-B723-E45D1EF368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5688" y="4310888"/>
            <a:ext cx="932603" cy="932603"/>
          </a:xfrm>
          <a:prstGeom prst="rect">
            <a:avLst/>
          </a:prstGeom>
        </p:spPr>
      </p:pic>
      <p:pic>
        <p:nvPicPr>
          <p:cNvPr id="20" name="Graphic 19" descr="Database">
            <a:extLst>
              <a:ext uri="{FF2B5EF4-FFF2-40B4-BE49-F238E27FC236}">
                <a16:creationId xmlns:a16="http://schemas.microsoft.com/office/drawing/2014/main" id="{D741027D-FAD8-4C1B-9D3B-D09B6AB2C0E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5688" y="5609711"/>
            <a:ext cx="932603" cy="932603"/>
          </a:xfrm>
          <a:prstGeom prst="rect">
            <a:avLst/>
          </a:prstGeom>
        </p:spPr>
      </p:pic>
      <p:pic>
        <p:nvPicPr>
          <p:cNvPr id="24" name="Graphic 23" descr="Gears">
            <a:extLst>
              <a:ext uri="{FF2B5EF4-FFF2-40B4-BE49-F238E27FC236}">
                <a16:creationId xmlns:a16="http://schemas.microsoft.com/office/drawing/2014/main" id="{19894116-A9CE-4B39-8833-853F32EB1BE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731910" y="3481746"/>
            <a:ext cx="932603" cy="932603"/>
          </a:xfrm>
          <a:prstGeom prst="rect">
            <a:avLst/>
          </a:prstGeom>
        </p:spPr>
      </p:pic>
      <p:pic>
        <p:nvPicPr>
          <p:cNvPr id="26" name="Graphic 25" descr="Head with gears">
            <a:extLst>
              <a:ext uri="{FF2B5EF4-FFF2-40B4-BE49-F238E27FC236}">
                <a16:creationId xmlns:a16="http://schemas.microsoft.com/office/drawing/2014/main" id="{5641EE1B-06D4-4A27-9A6C-693112446CF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159746" y="3495943"/>
            <a:ext cx="932603" cy="932603"/>
          </a:xfrm>
          <a:prstGeom prst="rect">
            <a:avLst/>
          </a:prstGeom>
        </p:spPr>
      </p:pic>
      <p:cxnSp>
        <p:nvCxnSpPr>
          <p:cNvPr id="28" name="Straight Arrow Connector 27">
            <a:extLst>
              <a:ext uri="{FF2B5EF4-FFF2-40B4-BE49-F238E27FC236}">
                <a16:creationId xmlns:a16="http://schemas.microsoft.com/office/drawing/2014/main" id="{A07C6A4C-E142-45EC-80E6-51F85F2386AA}"/>
              </a:ext>
            </a:extLst>
          </p:cNvPr>
          <p:cNvCxnSpPr>
            <a:cxnSpLocks/>
            <a:stCxn id="14" idx="3"/>
          </p:cNvCxnSpPr>
          <p:nvPr/>
        </p:nvCxnSpPr>
        <p:spPr>
          <a:xfrm>
            <a:off x="1660912" y="2179545"/>
            <a:ext cx="4194358" cy="12988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7705BF33-423D-4A75-AA59-D278D69B117D}"/>
              </a:ext>
            </a:extLst>
          </p:cNvPr>
          <p:cNvCxnSpPr>
            <a:cxnSpLocks/>
            <a:stCxn id="16" idx="3"/>
          </p:cNvCxnSpPr>
          <p:nvPr/>
        </p:nvCxnSpPr>
        <p:spPr>
          <a:xfrm>
            <a:off x="1678291" y="3478367"/>
            <a:ext cx="3886384" cy="466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554BBF8D-7C01-4F3E-89A6-704DE3E1A2BA}"/>
              </a:ext>
            </a:extLst>
          </p:cNvPr>
          <p:cNvCxnSpPr>
            <a:cxnSpLocks/>
            <a:stCxn id="18" idx="3"/>
          </p:cNvCxnSpPr>
          <p:nvPr/>
        </p:nvCxnSpPr>
        <p:spPr>
          <a:xfrm flipV="1">
            <a:off x="1678291" y="4310888"/>
            <a:ext cx="3886384" cy="466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34C1FE26-192D-416C-8037-04BABE1736F5}"/>
              </a:ext>
            </a:extLst>
          </p:cNvPr>
          <p:cNvCxnSpPr>
            <a:cxnSpLocks/>
            <a:stCxn id="20" idx="3"/>
          </p:cNvCxnSpPr>
          <p:nvPr/>
        </p:nvCxnSpPr>
        <p:spPr>
          <a:xfrm flipV="1">
            <a:off x="1678291" y="4544040"/>
            <a:ext cx="4176978" cy="1531973"/>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44" name="Arrow: Right 43">
            <a:extLst>
              <a:ext uri="{FF2B5EF4-FFF2-40B4-BE49-F238E27FC236}">
                <a16:creationId xmlns:a16="http://schemas.microsoft.com/office/drawing/2014/main" id="{387EE4C9-64CB-44DE-9DBB-306637D30D20}"/>
              </a:ext>
            </a:extLst>
          </p:cNvPr>
          <p:cNvSpPr/>
          <p:nvPr/>
        </p:nvSpPr>
        <p:spPr>
          <a:xfrm>
            <a:off x="6664513" y="3757933"/>
            <a:ext cx="1495233" cy="37347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34"/>
          </a:p>
        </p:txBody>
      </p:sp>
      <p:pic>
        <p:nvPicPr>
          <p:cNvPr id="46" name="Graphic 45" descr="Lock">
            <a:extLst>
              <a:ext uri="{FF2B5EF4-FFF2-40B4-BE49-F238E27FC236}">
                <a16:creationId xmlns:a16="http://schemas.microsoft.com/office/drawing/2014/main" id="{1B21924F-0A17-4532-8EAD-AF755CE77D7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08044" y="2420147"/>
            <a:ext cx="550046" cy="550046"/>
          </a:xfrm>
          <a:prstGeom prst="rect">
            <a:avLst/>
          </a:prstGeom>
        </p:spPr>
      </p:pic>
      <p:pic>
        <p:nvPicPr>
          <p:cNvPr id="47" name="Graphic 46" descr="Lock">
            <a:extLst>
              <a:ext uri="{FF2B5EF4-FFF2-40B4-BE49-F238E27FC236}">
                <a16:creationId xmlns:a16="http://schemas.microsoft.com/office/drawing/2014/main" id="{056F04B1-8625-4D3F-B003-93CCC5815E4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97639" y="3412198"/>
            <a:ext cx="550046" cy="550046"/>
          </a:xfrm>
          <a:prstGeom prst="rect">
            <a:avLst/>
          </a:prstGeom>
        </p:spPr>
      </p:pic>
      <p:pic>
        <p:nvPicPr>
          <p:cNvPr id="48" name="Graphic 47" descr="Lock">
            <a:extLst>
              <a:ext uri="{FF2B5EF4-FFF2-40B4-BE49-F238E27FC236}">
                <a16:creationId xmlns:a16="http://schemas.microsoft.com/office/drawing/2014/main" id="{FE72401E-2ED8-4724-9DD2-DB4BEA8A45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96927" y="4364148"/>
            <a:ext cx="550046" cy="550046"/>
          </a:xfrm>
          <a:prstGeom prst="rect">
            <a:avLst/>
          </a:prstGeom>
        </p:spPr>
      </p:pic>
      <p:pic>
        <p:nvPicPr>
          <p:cNvPr id="49" name="Graphic 48" descr="Lock">
            <a:extLst>
              <a:ext uri="{FF2B5EF4-FFF2-40B4-BE49-F238E27FC236}">
                <a16:creationId xmlns:a16="http://schemas.microsoft.com/office/drawing/2014/main" id="{9E448A27-53B1-4B32-BA0B-C5657B6DFF8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96927" y="5143409"/>
            <a:ext cx="550046" cy="550046"/>
          </a:xfrm>
          <a:prstGeom prst="rect">
            <a:avLst/>
          </a:prstGeom>
        </p:spPr>
      </p:pic>
      <p:pic>
        <p:nvPicPr>
          <p:cNvPr id="1026" name="Picture 2" descr="Image result for red skull icon">
            <a:extLst>
              <a:ext uri="{FF2B5EF4-FFF2-40B4-BE49-F238E27FC236}">
                <a16:creationId xmlns:a16="http://schemas.microsoft.com/office/drawing/2014/main" id="{B7752FFE-F02B-438E-A08A-6CA1483C7A2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7032" y="5781684"/>
            <a:ext cx="588657" cy="58865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stock price going up">
            <a:extLst>
              <a:ext uri="{FF2B5EF4-FFF2-40B4-BE49-F238E27FC236}">
                <a16:creationId xmlns:a16="http://schemas.microsoft.com/office/drawing/2014/main" id="{6D4B29B8-43F9-4ECC-9A7A-6A897A54B9C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900621" y="4414350"/>
            <a:ext cx="2128458" cy="171123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88857715-4FA4-42B2-9E14-73CF9170F3DA}"/>
              </a:ext>
            </a:extLst>
          </p:cNvPr>
          <p:cNvPicPr>
            <a:picLocks noChangeAspect="1"/>
          </p:cNvPicPr>
          <p:nvPr/>
        </p:nvPicPr>
        <p:blipFill>
          <a:blip r:embed="rId19"/>
          <a:stretch>
            <a:fillRect/>
          </a:stretch>
        </p:blipFill>
        <p:spPr>
          <a:xfrm>
            <a:off x="9881066" y="1312056"/>
            <a:ext cx="2202329" cy="1992379"/>
          </a:xfrm>
          <a:prstGeom prst="rect">
            <a:avLst/>
          </a:prstGeom>
        </p:spPr>
      </p:pic>
      <p:sp>
        <p:nvSpPr>
          <p:cNvPr id="3" name="Rectangle 2">
            <a:extLst>
              <a:ext uri="{FF2B5EF4-FFF2-40B4-BE49-F238E27FC236}">
                <a16:creationId xmlns:a16="http://schemas.microsoft.com/office/drawing/2014/main" id="{7024416A-345E-4CC2-A336-3D8265D44D27}"/>
              </a:ext>
            </a:extLst>
          </p:cNvPr>
          <p:cNvSpPr/>
          <p:nvPr/>
        </p:nvSpPr>
        <p:spPr>
          <a:xfrm>
            <a:off x="4216149" y="5609711"/>
            <a:ext cx="4111836" cy="106567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34" dirty="0">
                <a:ln w="0"/>
                <a:solidFill>
                  <a:schemeClr val="bg1"/>
                </a:solidFill>
                <a:effectLst>
                  <a:outerShdw blurRad="38100" dist="19050" dir="2700000" algn="tl" rotWithShape="0">
                    <a:schemeClr val="dk1">
                      <a:alpha val="40000"/>
                    </a:schemeClr>
                  </a:outerShdw>
                </a:effectLst>
              </a:rPr>
              <a:t>Malicious data ingested, trusted blindly</a:t>
            </a:r>
          </a:p>
        </p:txBody>
      </p:sp>
      <p:pic>
        <p:nvPicPr>
          <p:cNvPr id="23" name="Picture 2" descr="Image result for red skull icon">
            <a:extLst>
              <a:ext uri="{FF2B5EF4-FFF2-40B4-BE49-F238E27FC236}">
                <a16:creationId xmlns:a16="http://schemas.microsoft.com/office/drawing/2014/main" id="{8D985C5C-78C9-4A42-AA46-260F6F4CF85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23908" y="2908605"/>
            <a:ext cx="588657" cy="58865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nector: Elbow 5">
            <a:extLst>
              <a:ext uri="{FF2B5EF4-FFF2-40B4-BE49-F238E27FC236}">
                <a16:creationId xmlns:a16="http://schemas.microsoft.com/office/drawing/2014/main" id="{0636CA0C-CE07-42EF-A153-D70C90E85C92}"/>
              </a:ext>
            </a:extLst>
          </p:cNvPr>
          <p:cNvCxnSpPr>
            <a:cxnSpLocks/>
            <a:stCxn id="26" idx="0"/>
            <a:endCxn id="50" idx="1"/>
          </p:cNvCxnSpPr>
          <p:nvPr/>
        </p:nvCxnSpPr>
        <p:spPr>
          <a:xfrm rot="5400000" flipH="1" flipV="1">
            <a:off x="8659709" y="2274585"/>
            <a:ext cx="1187696" cy="1255019"/>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Connector: Elbow 8">
            <a:extLst>
              <a:ext uri="{FF2B5EF4-FFF2-40B4-BE49-F238E27FC236}">
                <a16:creationId xmlns:a16="http://schemas.microsoft.com/office/drawing/2014/main" id="{8D44C00A-DF81-4988-9CF5-F747B27367DD}"/>
              </a:ext>
            </a:extLst>
          </p:cNvPr>
          <p:cNvCxnSpPr>
            <a:cxnSpLocks/>
            <a:stCxn id="26" idx="2"/>
            <a:endCxn id="1032" idx="1"/>
          </p:cNvCxnSpPr>
          <p:nvPr/>
        </p:nvCxnSpPr>
        <p:spPr>
          <a:xfrm rot="16200000" flipH="1">
            <a:off x="8842624" y="4211969"/>
            <a:ext cx="841421" cy="127457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8169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2DE7-8F3D-4121-A8C4-9D3590D3B97A}"/>
              </a:ext>
            </a:extLst>
          </p:cNvPr>
          <p:cNvSpPr>
            <a:spLocks noGrp="1"/>
          </p:cNvSpPr>
          <p:nvPr>
            <p:ph type="title"/>
          </p:nvPr>
        </p:nvSpPr>
        <p:spPr/>
        <p:txBody>
          <a:bodyPr/>
          <a:lstStyle/>
          <a:p>
            <a:r>
              <a:rPr lang="en-US" dirty="0"/>
              <a:t>Customer Compromise via Adversarial ML – Case Study</a:t>
            </a:r>
          </a:p>
        </p:txBody>
      </p:sp>
      <p:pic>
        <p:nvPicPr>
          <p:cNvPr id="14" name="Content Placeholder 13" descr="Bar chart">
            <a:extLst>
              <a:ext uri="{FF2B5EF4-FFF2-40B4-BE49-F238E27FC236}">
                <a16:creationId xmlns:a16="http://schemas.microsoft.com/office/drawing/2014/main" id="{032510AA-8140-4E1B-A775-4B3FE08EE2EC}"/>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721014" y="1707841"/>
            <a:ext cx="932603" cy="932603"/>
          </a:xfrm>
        </p:spPr>
      </p:pic>
      <p:pic>
        <p:nvPicPr>
          <p:cNvPr id="16" name="Graphic 15" descr="Statistics">
            <a:extLst>
              <a:ext uri="{FF2B5EF4-FFF2-40B4-BE49-F238E27FC236}">
                <a16:creationId xmlns:a16="http://schemas.microsoft.com/office/drawing/2014/main" id="{41406033-8B2B-4142-88BA-38E672E1F78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8394" y="3006664"/>
            <a:ext cx="932603" cy="932603"/>
          </a:xfrm>
          <a:prstGeom prst="rect">
            <a:avLst/>
          </a:prstGeom>
        </p:spPr>
      </p:pic>
      <p:pic>
        <p:nvPicPr>
          <p:cNvPr id="18" name="Graphic 17" descr="Research">
            <a:extLst>
              <a:ext uri="{FF2B5EF4-FFF2-40B4-BE49-F238E27FC236}">
                <a16:creationId xmlns:a16="http://schemas.microsoft.com/office/drawing/2014/main" id="{447A447C-4F2A-4CCD-B723-E45D1EF368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38394" y="4305486"/>
            <a:ext cx="932603" cy="932603"/>
          </a:xfrm>
          <a:prstGeom prst="rect">
            <a:avLst/>
          </a:prstGeom>
        </p:spPr>
      </p:pic>
      <p:pic>
        <p:nvPicPr>
          <p:cNvPr id="20" name="Graphic 19" descr="Database">
            <a:extLst>
              <a:ext uri="{FF2B5EF4-FFF2-40B4-BE49-F238E27FC236}">
                <a16:creationId xmlns:a16="http://schemas.microsoft.com/office/drawing/2014/main" id="{D741027D-FAD8-4C1B-9D3B-D09B6AB2C0E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8394" y="5604309"/>
            <a:ext cx="932603" cy="932603"/>
          </a:xfrm>
          <a:prstGeom prst="rect">
            <a:avLst/>
          </a:prstGeom>
        </p:spPr>
      </p:pic>
      <p:pic>
        <p:nvPicPr>
          <p:cNvPr id="24" name="Graphic 23" descr="Gears">
            <a:extLst>
              <a:ext uri="{FF2B5EF4-FFF2-40B4-BE49-F238E27FC236}">
                <a16:creationId xmlns:a16="http://schemas.microsoft.com/office/drawing/2014/main" id="{19894116-A9CE-4B39-8833-853F32EB1BE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724616" y="3476344"/>
            <a:ext cx="932603" cy="932603"/>
          </a:xfrm>
          <a:prstGeom prst="rect">
            <a:avLst/>
          </a:prstGeom>
        </p:spPr>
      </p:pic>
      <p:pic>
        <p:nvPicPr>
          <p:cNvPr id="26" name="Graphic 25" descr="Head with gears">
            <a:extLst>
              <a:ext uri="{FF2B5EF4-FFF2-40B4-BE49-F238E27FC236}">
                <a16:creationId xmlns:a16="http://schemas.microsoft.com/office/drawing/2014/main" id="{5641EE1B-06D4-4A27-9A6C-693112446CF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152452" y="3794546"/>
            <a:ext cx="932603" cy="932603"/>
          </a:xfrm>
          <a:prstGeom prst="rect">
            <a:avLst/>
          </a:prstGeom>
        </p:spPr>
      </p:pic>
      <p:cxnSp>
        <p:nvCxnSpPr>
          <p:cNvPr id="28" name="Straight Arrow Connector 27">
            <a:extLst>
              <a:ext uri="{FF2B5EF4-FFF2-40B4-BE49-F238E27FC236}">
                <a16:creationId xmlns:a16="http://schemas.microsoft.com/office/drawing/2014/main" id="{A07C6A4C-E142-45EC-80E6-51F85F2386AA}"/>
              </a:ext>
            </a:extLst>
          </p:cNvPr>
          <p:cNvCxnSpPr>
            <a:cxnSpLocks/>
            <a:stCxn id="14" idx="3"/>
          </p:cNvCxnSpPr>
          <p:nvPr/>
        </p:nvCxnSpPr>
        <p:spPr>
          <a:xfrm>
            <a:off x="1653618" y="2174143"/>
            <a:ext cx="4194358" cy="12988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7705BF33-423D-4A75-AA59-D278D69B117D}"/>
              </a:ext>
            </a:extLst>
          </p:cNvPr>
          <p:cNvCxnSpPr>
            <a:cxnSpLocks/>
            <a:stCxn id="16" idx="3"/>
          </p:cNvCxnSpPr>
          <p:nvPr/>
        </p:nvCxnSpPr>
        <p:spPr>
          <a:xfrm>
            <a:off x="1670997" y="3472965"/>
            <a:ext cx="3886384" cy="466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554BBF8D-7C01-4F3E-89A6-704DE3E1A2BA}"/>
              </a:ext>
            </a:extLst>
          </p:cNvPr>
          <p:cNvCxnSpPr>
            <a:cxnSpLocks/>
            <a:stCxn id="18" idx="3"/>
          </p:cNvCxnSpPr>
          <p:nvPr/>
        </p:nvCxnSpPr>
        <p:spPr>
          <a:xfrm flipV="1">
            <a:off x="1670997" y="4305486"/>
            <a:ext cx="3886384" cy="466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34C1FE26-192D-416C-8037-04BABE1736F5}"/>
              </a:ext>
            </a:extLst>
          </p:cNvPr>
          <p:cNvCxnSpPr>
            <a:cxnSpLocks/>
            <a:stCxn id="20" idx="3"/>
          </p:cNvCxnSpPr>
          <p:nvPr/>
        </p:nvCxnSpPr>
        <p:spPr>
          <a:xfrm flipV="1">
            <a:off x="1670997" y="4538638"/>
            <a:ext cx="4176978" cy="1531973"/>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44" name="Arrow: Right 43">
            <a:extLst>
              <a:ext uri="{FF2B5EF4-FFF2-40B4-BE49-F238E27FC236}">
                <a16:creationId xmlns:a16="http://schemas.microsoft.com/office/drawing/2014/main" id="{387EE4C9-64CB-44DE-9DBB-306637D30D20}"/>
              </a:ext>
            </a:extLst>
          </p:cNvPr>
          <p:cNvSpPr/>
          <p:nvPr/>
        </p:nvSpPr>
        <p:spPr>
          <a:xfrm>
            <a:off x="6657219" y="3752531"/>
            <a:ext cx="1495233" cy="373473"/>
          </a:xfrm>
          <a:prstGeom prst="rightArrow">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34"/>
          </a:p>
        </p:txBody>
      </p:sp>
      <p:pic>
        <p:nvPicPr>
          <p:cNvPr id="46" name="Graphic 45" descr="Lock">
            <a:extLst>
              <a:ext uri="{FF2B5EF4-FFF2-40B4-BE49-F238E27FC236}">
                <a16:creationId xmlns:a16="http://schemas.microsoft.com/office/drawing/2014/main" id="{1B21924F-0A17-4532-8EAD-AF755CE77D7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200750" y="2414745"/>
            <a:ext cx="550046" cy="550046"/>
          </a:xfrm>
          <a:prstGeom prst="rect">
            <a:avLst/>
          </a:prstGeom>
        </p:spPr>
      </p:pic>
      <p:pic>
        <p:nvPicPr>
          <p:cNvPr id="47" name="Graphic 46" descr="Lock">
            <a:extLst>
              <a:ext uri="{FF2B5EF4-FFF2-40B4-BE49-F238E27FC236}">
                <a16:creationId xmlns:a16="http://schemas.microsoft.com/office/drawing/2014/main" id="{056F04B1-8625-4D3F-B003-93CCC5815E4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90345" y="3406796"/>
            <a:ext cx="550046" cy="550046"/>
          </a:xfrm>
          <a:prstGeom prst="rect">
            <a:avLst/>
          </a:prstGeom>
        </p:spPr>
      </p:pic>
      <p:pic>
        <p:nvPicPr>
          <p:cNvPr id="48" name="Graphic 47" descr="Lock">
            <a:extLst>
              <a:ext uri="{FF2B5EF4-FFF2-40B4-BE49-F238E27FC236}">
                <a16:creationId xmlns:a16="http://schemas.microsoft.com/office/drawing/2014/main" id="{FE72401E-2ED8-4724-9DD2-DB4BEA8A45C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89633" y="4358746"/>
            <a:ext cx="550046" cy="550046"/>
          </a:xfrm>
          <a:prstGeom prst="rect">
            <a:avLst/>
          </a:prstGeom>
        </p:spPr>
      </p:pic>
      <p:pic>
        <p:nvPicPr>
          <p:cNvPr id="49" name="Graphic 48" descr="Lock">
            <a:extLst>
              <a:ext uri="{FF2B5EF4-FFF2-40B4-BE49-F238E27FC236}">
                <a16:creationId xmlns:a16="http://schemas.microsoft.com/office/drawing/2014/main" id="{9E448A27-53B1-4B32-BA0B-C5657B6DFF8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189633" y="5138007"/>
            <a:ext cx="550046" cy="550046"/>
          </a:xfrm>
          <a:prstGeom prst="rect">
            <a:avLst/>
          </a:prstGeom>
        </p:spPr>
      </p:pic>
      <p:pic>
        <p:nvPicPr>
          <p:cNvPr id="1026" name="Picture 2" descr="Image result for red skull icon">
            <a:extLst>
              <a:ext uri="{FF2B5EF4-FFF2-40B4-BE49-F238E27FC236}">
                <a16:creationId xmlns:a16="http://schemas.microsoft.com/office/drawing/2014/main" id="{B7752FFE-F02B-438E-A08A-6CA1483C7A21}"/>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49738" y="5776282"/>
            <a:ext cx="588657" cy="58865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7024416A-345E-4CC2-A336-3D8265D44D27}"/>
              </a:ext>
            </a:extLst>
          </p:cNvPr>
          <p:cNvSpPr/>
          <p:nvPr/>
        </p:nvSpPr>
        <p:spPr>
          <a:xfrm>
            <a:off x="4208855" y="5604309"/>
            <a:ext cx="4111836" cy="1065672"/>
          </a:xfrm>
          <a:prstGeom prst="rect">
            <a:avLst/>
          </a:prstGeom>
          <a:solidFill>
            <a:schemeClr val="tx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734" dirty="0">
                <a:ln w="0"/>
                <a:solidFill>
                  <a:schemeClr val="bg1"/>
                </a:solidFill>
                <a:effectLst>
                  <a:outerShdw blurRad="38100" dist="19050" dir="2700000" algn="tl" rotWithShape="0">
                    <a:schemeClr val="dk1">
                      <a:alpha val="40000"/>
                    </a:schemeClr>
                  </a:outerShdw>
                </a:effectLst>
              </a:rPr>
              <a:t>Model outputs tainted, discovered too late</a:t>
            </a:r>
          </a:p>
        </p:txBody>
      </p:sp>
      <p:pic>
        <p:nvPicPr>
          <p:cNvPr id="23" name="Picture 2" descr="Image result for red skull icon">
            <a:extLst>
              <a:ext uri="{FF2B5EF4-FFF2-40B4-BE49-F238E27FC236}">
                <a16:creationId xmlns:a16="http://schemas.microsoft.com/office/drawing/2014/main" id="{8D985C5C-78C9-4A42-AA46-260F6F4CF85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16614" y="2903203"/>
            <a:ext cx="588657" cy="588657"/>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red skull icon">
            <a:extLst>
              <a:ext uri="{FF2B5EF4-FFF2-40B4-BE49-F238E27FC236}">
                <a16:creationId xmlns:a16="http://schemas.microsoft.com/office/drawing/2014/main" id="{261ED57A-0D4D-41A8-BB7F-47E5FAE0B4D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320691" y="3061639"/>
            <a:ext cx="588657" cy="588657"/>
          </a:xfrm>
          <a:prstGeom prst="rect">
            <a:avLst/>
          </a:prstGeom>
          <a:noFill/>
          <a:extLst>
            <a:ext uri="{909E8E84-426E-40DD-AFC4-6F175D3DCCD1}">
              <a14:hiddenFill xmlns:a14="http://schemas.microsoft.com/office/drawing/2010/main">
                <a:solidFill>
                  <a:srgbClr val="FFFFFF"/>
                </a:solidFill>
              </a14:hiddenFill>
            </a:ext>
          </a:extLst>
        </p:spPr>
      </p:pic>
      <p:cxnSp>
        <p:nvCxnSpPr>
          <p:cNvPr id="6" name="Connector: Elbow 5">
            <a:extLst>
              <a:ext uri="{FF2B5EF4-FFF2-40B4-BE49-F238E27FC236}">
                <a16:creationId xmlns:a16="http://schemas.microsoft.com/office/drawing/2014/main" id="{6CAE6E11-578F-4041-9181-49B2F4A2479A}"/>
              </a:ext>
            </a:extLst>
          </p:cNvPr>
          <p:cNvCxnSpPr>
            <a:cxnSpLocks/>
            <a:stCxn id="25" idx="0"/>
            <a:endCxn id="2052" idx="1"/>
          </p:cNvCxnSpPr>
          <p:nvPr/>
        </p:nvCxnSpPr>
        <p:spPr>
          <a:xfrm rot="5400000" flipH="1" flipV="1">
            <a:off x="8801390" y="2111122"/>
            <a:ext cx="764147" cy="1136888"/>
          </a:xfrm>
          <a:prstGeom prst="bentConnector2">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 name="Connector: Elbow 8">
            <a:extLst>
              <a:ext uri="{FF2B5EF4-FFF2-40B4-BE49-F238E27FC236}">
                <a16:creationId xmlns:a16="http://schemas.microsoft.com/office/drawing/2014/main" id="{FB31F2C8-73D0-4686-B7DB-EB18A4355035}"/>
              </a:ext>
            </a:extLst>
          </p:cNvPr>
          <p:cNvCxnSpPr>
            <a:cxnSpLocks/>
            <a:stCxn id="26" idx="2"/>
            <a:endCxn id="32" idx="1"/>
          </p:cNvCxnSpPr>
          <p:nvPr/>
        </p:nvCxnSpPr>
        <p:spPr>
          <a:xfrm rot="16200000" flipH="1">
            <a:off x="8902055" y="4443847"/>
            <a:ext cx="707969" cy="1274573"/>
          </a:xfrm>
          <a:prstGeom prst="bentConnector2">
            <a:avLst/>
          </a:prstGeom>
          <a:ln>
            <a:tailEnd type="triangle"/>
          </a:ln>
        </p:spPr>
        <p:style>
          <a:lnRef idx="2">
            <a:schemeClr val="accent2"/>
          </a:lnRef>
          <a:fillRef idx="0">
            <a:schemeClr val="accent2"/>
          </a:fillRef>
          <a:effectRef idx="1">
            <a:schemeClr val="accent2"/>
          </a:effectRef>
          <a:fontRef idx="minor">
            <a:schemeClr val="tx1"/>
          </a:fontRef>
        </p:style>
      </p:cxnSp>
      <p:pic>
        <p:nvPicPr>
          <p:cNvPr id="32" name="Picture 31">
            <a:extLst>
              <a:ext uri="{FF2B5EF4-FFF2-40B4-BE49-F238E27FC236}">
                <a16:creationId xmlns:a16="http://schemas.microsoft.com/office/drawing/2014/main" id="{DC86581E-D257-41F5-B9C6-3B7B2F328948}"/>
              </a:ext>
            </a:extLst>
          </p:cNvPr>
          <p:cNvPicPr>
            <a:picLocks noChangeAspect="1"/>
          </p:cNvPicPr>
          <p:nvPr/>
        </p:nvPicPr>
        <p:blipFill>
          <a:blip r:embed="rId18"/>
          <a:stretch>
            <a:fillRect/>
          </a:stretch>
        </p:blipFill>
        <p:spPr>
          <a:xfrm>
            <a:off x="9893327" y="4579502"/>
            <a:ext cx="2414623" cy="1711232"/>
          </a:xfrm>
          <a:prstGeom prst="rect">
            <a:avLst/>
          </a:prstGeom>
        </p:spPr>
      </p:pic>
      <p:pic>
        <p:nvPicPr>
          <p:cNvPr id="2052" name="Picture 4" descr="Image result for money on fire&quot;">
            <a:extLst>
              <a:ext uri="{FF2B5EF4-FFF2-40B4-BE49-F238E27FC236}">
                <a16:creationId xmlns:a16="http://schemas.microsoft.com/office/drawing/2014/main" id="{FAB86F79-E85C-4BE8-9676-B54022C9959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751908" y="1451311"/>
            <a:ext cx="2747991" cy="1692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658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ECE8-CEE7-45F9-82C3-D76507E7F5B0}"/>
              </a:ext>
            </a:extLst>
          </p:cNvPr>
          <p:cNvSpPr>
            <a:spLocks noGrp="1"/>
          </p:cNvSpPr>
          <p:nvPr>
            <p:ph type="title"/>
          </p:nvPr>
        </p:nvSpPr>
        <p:spPr>
          <a:xfrm>
            <a:off x="581825" y="372393"/>
            <a:ext cx="10998881" cy="1351952"/>
          </a:xfrm>
        </p:spPr>
        <p:txBody>
          <a:bodyPr>
            <a:normAutofit/>
          </a:bodyPr>
          <a:lstStyle/>
          <a:p>
            <a:r>
              <a:rPr lang="en-US" sz="3672" b="1" dirty="0">
                <a:latin typeface="Segoe UI Semibold" panose="020B0702040204020203" pitchFamily="34" charset="0"/>
                <a:cs typeface="Segoe UI Semibold" panose="020B0702040204020203" pitchFamily="34" charset="0"/>
              </a:rPr>
              <a:t>Pivoting from Research </a:t>
            </a:r>
            <a:r>
              <a:rPr lang="en-US" sz="3672" b="1" dirty="0" err="1">
                <a:latin typeface="Segoe UI Semibold" panose="020B0702040204020203" pitchFamily="34" charset="0"/>
                <a:cs typeface="Segoe UI Semibold" panose="020B0702040204020203" pitchFamily="34" charset="0"/>
              </a:rPr>
              <a:t>PoCs</a:t>
            </a:r>
            <a:r>
              <a:rPr lang="en-US" sz="3672" b="1" dirty="0">
                <a:latin typeface="Segoe UI Semibold" panose="020B0702040204020203" pitchFamily="34" charset="0"/>
                <a:cs typeface="Segoe UI Semibold" panose="020B0702040204020203" pitchFamily="34" charset="0"/>
              </a:rPr>
              <a:t> to </a:t>
            </a:r>
            <a:br>
              <a:rPr lang="en-US" sz="3672" b="1" dirty="0">
                <a:latin typeface="Segoe UI Semibold" panose="020B0702040204020203" pitchFamily="34" charset="0"/>
                <a:cs typeface="Segoe UI Semibold" panose="020B0702040204020203" pitchFamily="34" charset="0"/>
              </a:rPr>
            </a:br>
            <a:r>
              <a:rPr lang="en-US" sz="3672" b="1" dirty="0">
                <a:latin typeface="Segoe UI Semibold" panose="020B0702040204020203" pitchFamily="34" charset="0"/>
                <a:cs typeface="Segoe UI Semibold" panose="020B0702040204020203" pitchFamily="34" charset="0"/>
              </a:rPr>
              <a:t>Weaponized Exploitation</a:t>
            </a:r>
          </a:p>
        </p:txBody>
      </p:sp>
      <p:pic>
        <p:nvPicPr>
          <p:cNvPr id="3" name="Picture 2">
            <a:extLst>
              <a:ext uri="{FF2B5EF4-FFF2-40B4-BE49-F238E27FC236}">
                <a16:creationId xmlns:a16="http://schemas.microsoft.com/office/drawing/2014/main" id="{F0250260-4B4D-4C81-BAE4-E520421A2614}"/>
              </a:ext>
            </a:extLst>
          </p:cNvPr>
          <p:cNvPicPr>
            <a:picLocks noChangeAspect="1"/>
          </p:cNvPicPr>
          <p:nvPr/>
        </p:nvPicPr>
        <p:blipFill>
          <a:blip r:embed="rId2"/>
          <a:stretch>
            <a:fillRect/>
          </a:stretch>
        </p:blipFill>
        <p:spPr>
          <a:xfrm>
            <a:off x="7496498" y="1334599"/>
            <a:ext cx="3035099" cy="2133412"/>
          </a:xfrm>
          <a:prstGeom prst="rect">
            <a:avLst/>
          </a:prstGeom>
        </p:spPr>
      </p:pic>
      <p:pic>
        <p:nvPicPr>
          <p:cNvPr id="4" name="Picture 3">
            <a:extLst>
              <a:ext uri="{FF2B5EF4-FFF2-40B4-BE49-F238E27FC236}">
                <a16:creationId xmlns:a16="http://schemas.microsoft.com/office/drawing/2014/main" id="{E3AF3CA3-8FC4-4E87-A913-14DE18126114}"/>
              </a:ext>
            </a:extLst>
          </p:cNvPr>
          <p:cNvPicPr>
            <a:picLocks noChangeAspect="1"/>
          </p:cNvPicPr>
          <p:nvPr/>
        </p:nvPicPr>
        <p:blipFill>
          <a:blip r:embed="rId3"/>
          <a:stretch>
            <a:fillRect/>
          </a:stretch>
        </p:blipFill>
        <p:spPr>
          <a:xfrm>
            <a:off x="8390217" y="880975"/>
            <a:ext cx="2850934" cy="1754680"/>
          </a:xfrm>
          <a:prstGeom prst="rect">
            <a:avLst/>
          </a:prstGeom>
        </p:spPr>
      </p:pic>
      <p:pic>
        <p:nvPicPr>
          <p:cNvPr id="6" name="Picture 5">
            <a:extLst>
              <a:ext uri="{FF2B5EF4-FFF2-40B4-BE49-F238E27FC236}">
                <a16:creationId xmlns:a16="http://schemas.microsoft.com/office/drawing/2014/main" id="{C0B7B261-7791-41F2-BE3C-C59994419BD9}"/>
              </a:ext>
            </a:extLst>
          </p:cNvPr>
          <p:cNvPicPr>
            <a:picLocks noChangeAspect="1"/>
          </p:cNvPicPr>
          <p:nvPr/>
        </p:nvPicPr>
        <p:blipFill>
          <a:blip r:embed="rId4"/>
          <a:stretch>
            <a:fillRect/>
          </a:stretch>
        </p:blipFill>
        <p:spPr>
          <a:xfrm>
            <a:off x="8833225" y="4661748"/>
            <a:ext cx="3014927" cy="1754680"/>
          </a:xfrm>
          <a:prstGeom prst="rect">
            <a:avLst/>
          </a:prstGeom>
        </p:spPr>
      </p:pic>
      <p:pic>
        <p:nvPicPr>
          <p:cNvPr id="7" name="Picture 6">
            <a:extLst>
              <a:ext uri="{FF2B5EF4-FFF2-40B4-BE49-F238E27FC236}">
                <a16:creationId xmlns:a16="http://schemas.microsoft.com/office/drawing/2014/main" id="{F5A64EBB-D7C5-4CE9-B2ED-D5B5FFFD7BFA}"/>
              </a:ext>
            </a:extLst>
          </p:cNvPr>
          <p:cNvPicPr>
            <a:picLocks noChangeAspect="1"/>
          </p:cNvPicPr>
          <p:nvPr/>
        </p:nvPicPr>
        <p:blipFill>
          <a:blip r:embed="rId5"/>
          <a:stretch>
            <a:fillRect/>
          </a:stretch>
        </p:blipFill>
        <p:spPr>
          <a:xfrm>
            <a:off x="10340689" y="3238062"/>
            <a:ext cx="1924870" cy="821278"/>
          </a:xfrm>
          <a:prstGeom prst="rect">
            <a:avLst/>
          </a:prstGeom>
        </p:spPr>
      </p:pic>
      <p:pic>
        <p:nvPicPr>
          <p:cNvPr id="8" name="Picture 7">
            <a:extLst>
              <a:ext uri="{FF2B5EF4-FFF2-40B4-BE49-F238E27FC236}">
                <a16:creationId xmlns:a16="http://schemas.microsoft.com/office/drawing/2014/main" id="{66DE2C9D-AA11-4804-B6A3-C2F91E23D961}"/>
              </a:ext>
            </a:extLst>
          </p:cNvPr>
          <p:cNvPicPr>
            <a:picLocks noChangeAspect="1"/>
          </p:cNvPicPr>
          <p:nvPr/>
        </p:nvPicPr>
        <p:blipFill>
          <a:blip r:embed="rId6"/>
          <a:stretch>
            <a:fillRect/>
          </a:stretch>
        </p:blipFill>
        <p:spPr>
          <a:xfrm>
            <a:off x="385557" y="4593921"/>
            <a:ext cx="4011318" cy="1594399"/>
          </a:xfrm>
          <a:prstGeom prst="rect">
            <a:avLst/>
          </a:prstGeom>
        </p:spPr>
      </p:pic>
      <p:pic>
        <p:nvPicPr>
          <p:cNvPr id="9" name="Picture 8">
            <a:extLst>
              <a:ext uri="{FF2B5EF4-FFF2-40B4-BE49-F238E27FC236}">
                <a16:creationId xmlns:a16="http://schemas.microsoft.com/office/drawing/2014/main" id="{E2F5D191-C492-460B-8492-9C7428408D4A}"/>
              </a:ext>
            </a:extLst>
          </p:cNvPr>
          <p:cNvPicPr>
            <a:picLocks noChangeAspect="1"/>
          </p:cNvPicPr>
          <p:nvPr/>
        </p:nvPicPr>
        <p:blipFill rotWithShape="1">
          <a:blip r:embed="rId7"/>
          <a:srcRect t="38104"/>
          <a:stretch/>
        </p:blipFill>
        <p:spPr>
          <a:xfrm>
            <a:off x="3311864" y="1965089"/>
            <a:ext cx="3800092" cy="578603"/>
          </a:xfrm>
          <a:prstGeom prst="rect">
            <a:avLst/>
          </a:prstGeom>
        </p:spPr>
      </p:pic>
      <p:pic>
        <p:nvPicPr>
          <p:cNvPr id="10" name="Picture 9">
            <a:extLst>
              <a:ext uri="{FF2B5EF4-FFF2-40B4-BE49-F238E27FC236}">
                <a16:creationId xmlns:a16="http://schemas.microsoft.com/office/drawing/2014/main" id="{2672C35A-278D-47B1-BC76-7620CF87E0CB}"/>
              </a:ext>
            </a:extLst>
          </p:cNvPr>
          <p:cNvPicPr>
            <a:picLocks noChangeAspect="1"/>
          </p:cNvPicPr>
          <p:nvPr/>
        </p:nvPicPr>
        <p:blipFill>
          <a:blip r:embed="rId8"/>
          <a:stretch>
            <a:fillRect/>
          </a:stretch>
        </p:blipFill>
        <p:spPr>
          <a:xfrm>
            <a:off x="5128611" y="4661748"/>
            <a:ext cx="3271712" cy="1309287"/>
          </a:xfrm>
          <a:prstGeom prst="rect">
            <a:avLst/>
          </a:prstGeom>
        </p:spPr>
      </p:pic>
      <p:sp>
        <p:nvSpPr>
          <p:cNvPr id="11" name="Rectangle 10">
            <a:extLst>
              <a:ext uri="{FF2B5EF4-FFF2-40B4-BE49-F238E27FC236}">
                <a16:creationId xmlns:a16="http://schemas.microsoft.com/office/drawing/2014/main" id="{C014C89E-AF53-4E8F-B25A-3A5FEDE88BCA}"/>
              </a:ext>
            </a:extLst>
          </p:cNvPr>
          <p:cNvSpPr/>
          <p:nvPr/>
        </p:nvSpPr>
        <p:spPr>
          <a:xfrm>
            <a:off x="581825" y="2134746"/>
            <a:ext cx="2730038" cy="1246982"/>
          </a:xfrm>
          <a:prstGeom prst="rect">
            <a:avLst/>
          </a:prstGeom>
        </p:spPr>
        <p:txBody>
          <a:bodyPr wrap="square">
            <a:spAutoFit/>
          </a:bodyPr>
          <a:lstStyle/>
          <a:p>
            <a:pPr algn="l" defTabSz="932597" fontAlgn="auto">
              <a:defRPr/>
            </a:pPr>
            <a:r>
              <a:rPr lang="en-US" sz="1224">
                <a:solidFill>
                  <a:prstClr val="black"/>
                </a:solidFill>
                <a:latin typeface="Calibri" panose="020F0502020204030204"/>
              </a:rPr>
              <a:t>MSRC Case 45516, reported by a researcher from Salesforce, showed text-to-speech attacks on Cognitive Services speaker recognition, where an attacker uses text-to-speech to mimic the original speaker voice. </a:t>
            </a:r>
          </a:p>
        </p:txBody>
      </p:sp>
      <p:pic>
        <p:nvPicPr>
          <p:cNvPr id="12" name="Picture 4" descr="Image result for tay twitter hello world">
            <a:extLst>
              <a:ext uri="{FF2B5EF4-FFF2-40B4-BE49-F238E27FC236}">
                <a16:creationId xmlns:a16="http://schemas.microsoft.com/office/drawing/2014/main" id="{A702B761-DCED-4802-8AFB-4F52BEF66F3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3139" y="3238062"/>
            <a:ext cx="3035099" cy="1415762"/>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B7C4BF1F-ECE9-4E4B-A604-3A7AFE25EAF9}"/>
              </a:ext>
            </a:extLst>
          </p:cNvPr>
          <p:cNvSpPr>
            <a:spLocks noGrp="1"/>
          </p:cNvSpPr>
          <p:nvPr>
            <p:ph type="ftr" sz="quarter" idx="11"/>
          </p:nvPr>
        </p:nvSpPr>
        <p:spPr>
          <a:xfrm>
            <a:off x="0" y="0"/>
            <a:ext cx="0" cy="0"/>
          </a:xfrm>
        </p:spPr>
        <p:txBody>
          <a:bodyPr/>
          <a:lstStyle>
            <a:defPPr>
              <a:defRPr lang="en-US"/>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a:lstStyle>
          <a:p>
            <a:endParaRPr lang="en-US" dirty="0"/>
          </a:p>
        </p:txBody>
      </p:sp>
      <mc:AlternateContent xmlns:mc="http://schemas.openxmlformats.org/markup-compatibility/2006" xmlns:p14="http://schemas.microsoft.com/office/powerpoint/2010/main">
        <mc:Choice Requires="p14">
          <p:contentPart p14:bwMode="auto" r:id="rId10">
            <p14:nvContentPartPr>
              <p14:cNvPr id="16" name="Ink 15">
                <a:extLst>
                  <a:ext uri="{FF2B5EF4-FFF2-40B4-BE49-F238E27FC236}">
                    <a16:creationId xmlns:a16="http://schemas.microsoft.com/office/drawing/2014/main" id="{888544EE-819C-413E-9E15-4871AE8D7227}"/>
                  </a:ext>
                </a:extLst>
              </p14:cNvPr>
              <p14:cNvContentPartPr/>
              <p14:nvPr/>
            </p14:nvContentPartPr>
            <p14:xfrm>
              <a:off x="4741299" y="3140560"/>
              <a:ext cx="367" cy="367"/>
            </p14:xfrm>
          </p:contentPart>
        </mc:Choice>
        <mc:Fallback xmlns="">
          <p:pic>
            <p:nvPicPr>
              <p:cNvPr id="16" name="Ink 15">
                <a:extLst>
                  <a:ext uri="{FF2B5EF4-FFF2-40B4-BE49-F238E27FC236}">
                    <a16:creationId xmlns:a16="http://schemas.microsoft.com/office/drawing/2014/main" id="{888544EE-819C-413E-9E15-4871AE8D7227}"/>
                  </a:ext>
                </a:extLst>
              </p:cNvPr>
              <p:cNvPicPr/>
              <p:nvPr/>
            </p:nvPicPr>
            <p:blipFill>
              <a:blip r:embed="rId11"/>
              <a:stretch>
                <a:fillRect/>
              </a:stretch>
            </p:blipFill>
            <p:spPr>
              <a:xfrm>
                <a:off x="4732124" y="3131385"/>
                <a:ext cx="18350" cy="1835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EA35BF40-D976-44D6-9026-0FD0FCDF0DF0}"/>
                  </a:ext>
                </a:extLst>
              </p14:cNvPr>
              <p14:cNvContentPartPr/>
              <p14:nvPr/>
            </p14:nvContentPartPr>
            <p14:xfrm>
              <a:off x="3666235" y="1992797"/>
              <a:ext cx="865779" cy="15054"/>
            </p14:xfrm>
          </p:contentPart>
        </mc:Choice>
        <mc:Fallback xmlns="">
          <p:pic>
            <p:nvPicPr>
              <p:cNvPr id="24" name="Ink 23">
                <a:extLst>
                  <a:ext uri="{FF2B5EF4-FFF2-40B4-BE49-F238E27FC236}">
                    <a16:creationId xmlns:a16="http://schemas.microsoft.com/office/drawing/2014/main" id="{EA35BF40-D976-44D6-9026-0FD0FCDF0DF0}"/>
                  </a:ext>
                </a:extLst>
              </p:cNvPr>
              <p:cNvPicPr/>
              <p:nvPr/>
            </p:nvPicPr>
            <p:blipFill>
              <a:blip r:embed="rId13"/>
              <a:stretch>
                <a:fillRect/>
              </a:stretch>
            </p:blipFill>
            <p:spPr>
              <a:xfrm>
                <a:off x="3630251" y="1956080"/>
                <a:ext cx="937387" cy="88121"/>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C4678AEC-76E1-45BD-916F-249E218F54B9}"/>
                  </a:ext>
                </a:extLst>
              </p14:cNvPr>
              <p14:cNvContentPartPr/>
              <p14:nvPr/>
            </p14:nvContentPartPr>
            <p14:xfrm>
              <a:off x="3692304" y="2344175"/>
              <a:ext cx="284921" cy="8078"/>
            </p14:xfrm>
          </p:contentPart>
        </mc:Choice>
        <mc:Fallback xmlns="">
          <p:pic>
            <p:nvPicPr>
              <p:cNvPr id="25" name="Ink 24">
                <a:extLst>
                  <a:ext uri="{FF2B5EF4-FFF2-40B4-BE49-F238E27FC236}">
                    <a16:creationId xmlns:a16="http://schemas.microsoft.com/office/drawing/2014/main" id="{C4678AEC-76E1-45BD-916F-249E218F54B9}"/>
                  </a:ext>
                </a:extLst>
              </p:cNvPr>
              <p:cNvPicPr/>
              <p:nvPr/>
            </p:nvPicPr>
            <p:blipFill>
              <a:blip r:embed="rId15"/>
              <a:stretch>
                <a:fillRect/>
              </a:stretch>
            </p:blipFill>
            <p:spPr>
              <a:xfrm>
                <a:off x="3656284" y="2309053"/>
                <a:ext cx="356602" cy="77970"/>
              </a:xfrm>
              <a:prstGeom prst="rect">
                <a:avLst/>
              </a:prstGeom>
            </p:spPr>
          </p:pic>
        </mc:Fallback>
      </mc:AlternateContent>
    </p:spTree>
    <p:extLst>
      <p:ext uri="{BB962C8B-B14F-4D97-AF65-F5344CB8AC3E}">
        <p14:creationId xmlns:p14="http://schemas.microsoft.com/office/powerpoint/2010/main" val="207076927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4C602A9-0F38-458D-B89D-20D723CD3977}"/>
              </a:ext>
            </a:extLst>
          </p:cNvPr>
          <p:cNvSpPr>
            <a:spLocks noGrp="1"/>
          </p:cNvSpPr>
          <p:nvPr>
            <p:ph type="title"/>
          </p:nvPr>
        </p:nvSpPr>
        <p:spPr>
          <a:xfrm>
            <a:off x="600855" y="466301"/>
            <a:ext cx="11237870" cy="1130053"/>
          </a:xfrm>
        </p:spPr>
        <p:txBody>
          <a:bodyPr>
            <a:normAutofit fontScale="90000"/>
          </a:bodyPr>
          <a:lstStyle/>
          <a:p>
            <a:r>
              <a:rPr lang="en-US" dirty="0"/>
              <a:t>Higher Order Bias/Fairness, Physical Safety &amp; Reliability concerns stem from unmitigated Security and Privacy Threats</a:t>
            </a:r>
          </a:p>
        </p:txBody>
      </p:sp>
      <p:pic>
        <p:nvPicPr>
          <p:cNvPr id="5" name="Picture 4">
            <a:extLst>
              <a:ext uri="{FF2B5EF4-FFF2-40B4-BE49-F238E27FC236}">
                <a16:creationId xmlns:a16="http://schemas.microsoft.com/office/drawing/2014/main" id="{1DC42A46-AB9D-4D94-AE69-A65AC1933AA7}"/>
              </a:ext>
            </a:extLst>
          </p:cNvPr>
          <p:cNvPicPr>
            <a:picLocks noChangeAspect="1"/>
          </p:cNvPicPr>
          <p:nvPr/>
        </p:nvPicPr>
        <p:blipFill>
          <a:blip r:embed="rId3"/>
          <a:stretch>
            <a:fillRect/>
          </a:stretch>
        </p:blipFill>
        <p:spPr>
          <a:xfrm>
            <a:off x="596712" y="2520142"/>
            <a:ext cx="5315516" cy="2817223"/>
          </a:xfrm>
          <a:prstGeom prst="rect">
            <a:avLst/>
          </a:prstGeom>
          <a:noFill/>
        </p:spPr>
      </p:pic>
      <p:pic>
        <p:nvPicPr>
          <p:cNvPr id="4" name="Picture 3">
            <a:extLst>
              <a:ext uri="{FF2B5EF4-FFF2-40B4-BE49-F238E27FC236}">
                <a16:creationId xmlns:a16="http://schemas.microsoft.com/office/drawing/2014/main" id="{AE948D92-01F5-4746-82F6-B4D3D9C2436A}"/>
              </a:ext>
            </a:extLst>
          </p:cNvPr>
          <p:cNvPicPr>
            <a:picLocks noChangeAspect="1"/>
          </p:cNvPicPr>
          <p:nvPr/>
        </p:nvPicPr>
        <p:blipFill>
          <a:blip r:embed="rId4"/>
          <a:stretch>
            <a:fillRect/>
          </a:stretch>
        </p:blipFill>
        <p:spPr>
          <a:xfrm>
            <a:off x="6517771" y="2524651"/>
            <a:ext cx="5323611" cy="2808204"/>
          </a:xfrm>
          <a:prstGeom prst="rect">
            <a:avLst/>
          </a:prstGeom>
          <a:noFill/>
        </p:spPr>
      </p:pic>
    </p:spTree>
    <p:extLst>
      <p:ext uri="{BB962C8B-B14F-4D97-AF65-F5344CB8AC3E}">
        <p14:creationId xmlns:p14="http://schemas.microsoft.com/office/powerpoint/2010/main" val="351599892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12DFA-F1FD-42A6-AD3F-43554D6740B2}"/>
              </a:ext>
            </a:extLst>
          </p:cNvPr>
          <p:cNvSpPr>
            <a:spLocks noGrp="1"/>
          </p:cNvSpPr>
          <p:nvPr>
            <p:ph type="title"/>
          </p:nvPr>
        </p:nvSpPr>
        <p:spPr/>
        <p:txBody>
          <a:bodyPr/>
          <a:lstStyle/>
          <a:p>
            <a:r>
              <a:rPr lang="en-US"/>
              <a:t>Failure Modes in Machine Learning</a:t>
            </a:r>
          </a:p>
        </p:txBody>
      </p:sp>
      <p:sp>
        <p:nvSpPr>
          <p:cNvPr id="3" name="Content Placeholder 2">
            <a:extLst>
              <a:ext uri="{FF2B5EF4-FFF2-40B4-BE49-F238E27FC236}">
                <a16:creationId xmlns:a16="http://schemas.microsoft.com/office/drawing/2014/main" id="{D708D2D4-7B0B-4236-877C-D858579FB156}"/>
              </a:ext>
            </a:extLst>
          </p:cNvPr>
          <p:cNvSpPr>
            <a:spLocks noGrp="1"/>
          </p:cNvSpPr>
          <p:nvPr>
            <p:ph sz="quarter" idx="12"/>
          </p:nvPr>
        </p:nvSpPr>
        <p:spPr>
          <a:xfrm>
            <a:off x="596711" y="1463668"/>
            <a:ext cx="10176263" cy="1933647"/>
          </a:xfrm>
        </p:spPr>
        <p:txBody>
          <a:bodyPr>
            <a:normAutofit fontScale="85000" lnSpcReduction="10000"/>
          </a:bodyPr>
          <a:lstStyle/>
          <a:p>
            <a:r>
              <a:rPr lang="en-US"/>
              <a:t>Establishes common vocabulary across industry and academic partners for these </a:t>
            </a:r>
            <a:r>
              <a:rPr lang="en-US" i="1"/>
              <a:t>net-new threats</a:t>
            </a:r>
          </a:p>
          <a:p>
            <a:r>
              <a:rPr lang="en-US"/>
              <a:t>Details both intentional and unintentional failure modes</a:t>
            </a:r>
          </a:p>
          <a:p>
            <a:r>
              <a:rPr lang="en-US"/>
              <a:t>This is our lens for Threat Modeling &amp; Bug Triage Guidance</a:t>
            </a:r>
          </a:p>
        </p:txBody>
      </p:sp>
      <p:pic>
        <p:nvPicPr>
          <p:cNvPr id="5" name="Picture 4">
            <a:extLst>
              <a:ext uri="{FF2B5EF4-FFF2-40B4-BE49-F238E27FC236}">
                <a16:creationId xmlns:a16="http://schemas.microsoft.com/office/drawing/2014/main" id="{74E0758C-B8DE-41D8-93E8-3833C86446F9}"/>
              </a:ext>
            </a:extLst>
          </p:cNvPr>
          <p:cNvPicPr>
            <a:picLocks noChangeAspect="1"/>
          </p:cNvPicPr>
          <p:nvPr/>
        </p:nvPicPr>
        <p:blipFill>
          <a:blip r:embed="rId2"/>
          <a:stretch>
            <a:fillRect/>
          </a:stretch>
        </p:blipFill>
        <p:spPr>
          <a:xfrm>
            <a:off x="1348944" y="4076932"/>
            <a:ext cx="7839697" cy="1340617"/>
          </a:xfrm>
          <a:prstGeom prst="rect">
            <a:avLst/>
          </a:prstGeom>
        </p:spPr>
      </p:pic>
      <p:pic>
        <p:nvPicPr>
          <p:cNvPr id="6" name="Picture 5">
            <a:extLst>
              <a:ext uri="{FF2B5EF4-FFF2-40B4-BE49-F238E27FC236}">
                <a16:creationId xmlns:a16="http://schemas.microsoft.com/office/drawing/2014/main" id="{AFF3BF69-33F4-461B-BD13-32604F293BB7}"/>
              </a:ext>
            </a:extLst>
          </p:cNvPr>
          <p:cNvPicPr>
            <a:picLocks noChangeAspect="1"/>
          </p:cNvPicPr>
          <p:nvPr/>
        </p:nvPicPr>
        <p:blipFill>
          <a:blip r:embed="rId3"/>
          <a:stretch>
            <a:fillRect/>
          </a:stretch>
        </p:blipFill>
        <p:spPr>
          <a:xfrm>
            <a:off x="7581369" y="3667307"/>
            <a:ext cx="2564842" cy="2159867"/>
          </a:xfrm>
          <a:prstGeom prst="rect">
            <a:avLst/>
          </a:prstGeom>
        </p:spPr>
      </p:pic>
    </p:spTree>
    <p:extLst>
      <p:ext uri="{BB962C8B-B14F-4D97-AF65-F5344CB8AC3E}">
        <p14:creationId xmlns:p14="http://schemas.microsoft.com/office/powerpoint/2010/main" val="386078327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B017-498D-49A9-B22C-73FAAD608A08}"/>
              </a:ext>
            </a:extLst>
          </p:cNvPr>
          <p:cNvSpPr>
            <a:spLocks noGrp="1"/>
          </p:cNvSpPr>
          <p:nvPr>
            <p:ph type="title"/>
          </p:nvPr>
        </p:nvSpPr>
        <p:spPr/>
        <p:txBody>
          <a:bodyPr/>
          <a:lstStyle/>
          <a:p>
            <a:r>
              <a:rPr lang="en-US" dirty="0"/>
              <a:t>Adversarial Attack Classification </a:t>
            </a:r>
          </a:p>
        </p:txBody>
      </p:sp>
      <p:sp>
        <p:nvSpPr>
          <p:cNvPr id="3" name="Text Placeholder 2">
            <a:extLst>
              <a:ext uri="{FF2B5EF4-FFF2-40B4-BE49-F238E27FC236}">
                <a16:creationId xmlns:a16="http://schemas.microsoft.com/office/drawing/2014/main" id="{64DCD913-162E-47DE-AF2F-AF1FFAC83024}"/>
              </a:ext>
            </a:extLst>
          </p:cNvPr>
          <p:cNvSpPr>
            <a:spLocks noGrp="1"/>
          </p:cNvSpPr>
          <p:nvPr>
            <p:ph type="body" sz="quarter" idx="10"/>
          </p:nvPr>
        </p:nvSpPr>
        <p:spPr>
          <a:xfrm>
            <a:off x="599302" y="1636575"/>
            <a:ext cx="11237870" cy="4231420"/>
          </a:xfrm>
        </p:spPr>
        <p:txBody>
          <a:bodyPr/>
          <a:lstStyle/>
          <a:p>
            <a:pPr marL="524586" indent="-524586">
              <a:buFont typeface="+mj-lt"/>
              <a:buAutoNum type="arabicPeriod"/>
            </a:pPr>
            <a:r>
              <a:rPr lang="en-US" sz="2040" dirty="0">
                <a:solidFill>
                  <a:srgbClr val="00B050"/>
                </a:solidFill>
              </a:rPr>
              <a:t>Data Poisoning</a:t>
            </a:r>
          </a:p>
          <a:p>
            <a:pPr marL="524586" indent="-524586">
              <a:buFont typeface="+mj-lt"/>
              <a:buAutoNum type="arabicPeriod"/>
            </a:pPr>
            <a:r>
              <a:rPr lang="en-US" sz="2040" dirty="0">
                <a:solidFill>
                  <a:srgbClr val="0070C0"/>
                </a:solidFill>
              </a:rPr>
              <a:t>Model Stealing</a:t>
            </a:r>
          </a:p>
          <a:p>
            <a:pPr marL="524586" indent="-524586">
              <a:buFont typeface="+mj-lt"/>
              <a:buAutoNum type="arabicPeriod"/>
            </a:pPr>
            <a:r>
              <a:rPr lang="en-US" sz="2040" dirty="0">
                <a:solidFill>
                  <a:srgbClr val="0070C0"/>
                </a:solidFill>
              </a:rPr>
              <a:t>Model Inversion</a:t>
            </a:r>
          </a:p>
          <a:p>
            <a:pPr marL="524586" indent="-524586">
              <a:buFont typeface="+mj-lt"/>
              <a:buAutoNum type="arabicPeriod"/>
            </a:pPr>
            <a:r>
              <a:rPr lang="en-US" sz="2040" dirty="0">
                <a:solidFill>
                  <a:srgbClr val="0070C0"/>
                </a:solidFill>
              </a:rPr>
              <a:t>Physical Domain</a:t>
            </a:r>
          </a:p>
          <a:p>
            <a:pPr marL="524586" indent="-524586">
              <a:buFont typeface="+mj-lt"/>
              <a:buAutoNum type="arabicPeriod"/>
            </a:pPr>
            <a:r>
              <a:rPr lang="en-US" sz="2040" dirty="0">
                <a:solidFill>
                  <a:srgbClr val="00B050"/>
                </a:solidFill>
              </a:rPr>
              <a:t>Attack ML Supply Chain</a:t>
            </a:r>
          </a:p>
          <a:p>
            <a:pPr marL="524586" indent="-524586">
              <a:buFont typeface="+mj-lt"/>
              <a:buAutoNum type="arabicPeriod"/>
            </a:pPr>
            <a:r>
              <a:rPr lang="en-US" sz="2040" dirty="0">
                <a:solidFill>
                  <a:srgbClr val="0070C0"/>
                </a:solidFill>
              </a:rPr>
              <a:t>Recover Training Data</a:t>
            </a:r>
          </a:p>
          <a:p>
            <a:pPr marL="524586" indent="-524586">
              <a:buFont typeface="+mj-lt"/>
              <a:buAutoNum type="arabicPeriod"/>
            </a:pPr>
            <a:r>
              <a:rPr lang="en-US" sz="2040" dirty="0">
                <a:solidFill>
                  <a:srgbClr val="00B050"/>
                </a:solidFill>
              </a:rPr>
              <a:t>Backdoored Algorithm</a:t>
            </a:r>
          </a:p>
          <a:p>
            <a:pPr marL="524586" indent="-524586">
              <a:buFont typeface="+mj-lt"/>
              <a:buAutoNum type="arabicPeriod"/>
            </a:pPr>
            <a:r>
              <a:rPr lang="en-US" sz="2040" dirty="0">
                <a:solidFill>
                  <a:srgbClr val="0070C0"/>
                </a:solidFill>
              </a:rPr>
              <a:t>Neural Net Reprogramming</a:t>
            </a:r>
          </a:p>
          <a:p>
            <a:pPr marL="524586" indent="-524586">
              <a:buFont typeface="+mj-lt"/>
              <a:buAutoNum type="arabicPeriod"/>
            </a:pPr>
            <a:r>
              <a:rPr lang="en-US" sz="2040" dirty="0">
                <a:solidFill>
                  <a:srgbClr val="0070C0"/>
                </a:solidFill>
              </a:rPr>
              <a:t>Adversarial Perturbation</a:t>
            </a:r>
          </a:p>
          <a:p>
            <a:pPr marL="524586" indent="-524586">
              <a:buFont typeface="+mj-lt"/>
              <a:buAutoNum type="arabicPeriod"/>
            </a:pPr>
            <a:r>
              <a:rPr lang="en-US" sz="2040" dirty="0">
                <a:solidFill>
                  <a:srgbClr val="0070C0"/>
                </a:solidFill>
              </a:rPr>
              <a:t>Membership Inference</a:t>
            </a:r>
          </a:p>
          <a:p>
            <a:endParaRPr lang="en-US" dirty="0"/>
          </a:p>
        </p:txBody>
      </p:sp>
      <p:pic>
        <p:nvPicPr>
          <p:cNvPr id="4" name="Picture 3">
            <a:extLst>
              <a:ext uri="{FF2B5EF4-FFF2-40B4-BE49-F238E27FC236}">
                <a16:creationId xmlns:a16="http://schemas.microsoft.com/office/drawing/2014/main" id="{4F162D21-EB55-45FA-A2B7-F52ED9AF7862}"/>
              </a:ext>
            </a:extLst>
          </p:cNvPr>
          <p:cNvPicPr>
            <a:picLocks noChangeAspect="1"/>
          </p:cNvPicPr>
          <p:nvPr/>
        </p:nvPicPr>
        <p:blipFill>
          <a:blip r:embed="rId2"/>
          <a:stretch>
            <a:fillRect/>
          </a:stretch>
        </p:blipFill>
        <p:spPr>
          <a:xfrm>
            <a:off x="4833437" y="1126529"/>
            <a:ext cx="6694306" cy="5313714"/>
          </a:xfrm>
          <a:prstGeom prst="rect">
            <a:avLst/>
          </a:prstGeom>
        </p:spPr>
      </p:pic>
      <p:sp>
        <p:nvSpPr>
          <p:cNvPr id="6" name="Rectangle 5">
            <a:extLst>
              <a:ext uri="{FF2B5EF4-FFF2-40B4-BE49-F238E27FC236}">
                <a16:creationId xmlns:a16="http://schemas.microsoft.com/office/drawing/2014/main" id="{09952748-C7A7-40F9-A31F-F9D46BAA8420}"/>
              </a:ext>
            </a:extLst>
          </p:cNvPr>
          <p:cNvSpPr/>
          <p:nvPr/>
        </p:nvSpPr>
        <p:spPr>
          <a:xfrm>
            <a:off x="2712037" y="1086240"/>
            <a:ext cx="2158284" cy="766513"/>
          </a:xfrm>
          <a:prstGeom prst="rect">
            <a:avLst/>
          </a:prstGeom>
        </p:spPr>
        <p:txBody>
          <a:bodyPr wrap="none">
            <a:spAutoFit/>
          </a:bodyPr>
          <a:lstStyle/>
          <a:p>
            <a:pPr marL="291436" indent="-291436" algn="l" defTabSz="932563" fontAlgn="auto">
              <a:buFont typeface="Arial" panose="020B0604020202020204" pitchFamily="34" charset="0"/>
              <a:buChar char="•"/>
              <a:defRPr/>
            </a:pPr>
            <a:r>
              <a:rPr lang="en-US" sz="1428" dirty="0">
                <a:solidFill>
                  <a:srgbClr val="00B050"/>
                </a:solidFill>
                <a:latin typeface="Segoe UI"/>
              </a:rPr>
              <a:t>Model development</a:t>
            </a:r>
          </a:p>
          <a:p>
            <a:pPr marL="291436" indent="-291436" algn="l" defTabSz="932563" fontAlgn="auto">
              <a:buFont typeface="Arial" panose="020B0604020202020204" pitchFamily="34" charset="0"/>
              <a:buChar char="•"/>
              <a:defRPr/>
            </a:pPr>
            <a:r>
              <a:rPr lang="en-US" sz="1428" dirty="0">
                <a:solidFill>
                  <a:srgbClr val="0070C0"/>
                </a:solidFill>
                <a:latin typeface="Segoe UI"/>
              </a:rPr>
              <a:t>Model deployment</a:t>
            </a:r>
          </a:p>
          <a:p>
            <a:pPr algn="l" defTabSz="932563" fontAlgn="auto">
              <a:defRPr/>
            </a:pPr>
            <a:endParaRPr lang="en-US" sz="1428" dirty="0">
              <a:solidFill>
                <a:srgbClr val="1A1A1A"/>
              </a:solidFill>
              <a:latin typeface="Segoe UI"/>
            </a:endParaRPr>
          </a:p>
        </p:txBody>
      </p:sp>
    </p:spTree>
    <p:extLst>
      <p:ext uri="{BB962C8B-B14F-4D97-AF65-F5344CB8AC3E}">
        <p14:creationId xmlns:p14="http://schemas.microsoft.com/office/powerpoint/2010/main" val="397496141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611866" y="6446320"/>
            <a:ext cx="370584" cy="123111"/>
          </a:xfrm>
        </p:spPr>
        <p:txBody>
          <a:bodyPr/>
          <a:lstStyle/>
          <a:p>
            <a:fld id="{ED077441-DF17-4513-BACB-525ED94CFAE4}" type="slidenum">
              <a:rPr lang="en-US" smtClean="0"/>
              <a:pPr/>
              <a:t>1</a:t>
            </a:fld>
            <a:endParaRPr lang="en-US" dirty="0"/>
          </a:p>
        </p:txBody>
      </p:sp>
      <p:sp>
        <p:nvSpPr>
          <p:cNvPr id="3" name="TextBox 2"/>
          <p:cNvSpPr txBox="1"/>
          <p:nvPr/>
        </p:nvSpPr>
        <p:spPr>
          <a:xfrm>
            <a:off x="240173" y="1730790"/>
            <a:ext cx="2167489" cy="177279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r>
              <a:rPr lang="en-US" sz="3200" dirty="0">
                <a:latin typeface="+mj-lt"/>
              </a:rPr>
              <a:t>Team Data Science Process</a:t>
            </a:r>
          </a:p>
        </p:txBody>
      </p:sp>
      <p:sp>
        <p:nvSpPr>
          <p:cNvPr id="8" name="TextBox 7"/>
          <p:cNvSpPr txBox="1"/>
          <p:nvPr/>
        </p:nvSpPr>
        <p:spPr>
          <a:xfrm>
            <a:off x="3171999" y="1755280"/>
            <a:ext cx="8840434" cy="1218795"/>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900"/>
              </a:spcAft>
              <a:tabLst>
                <a:tab pos="571500" algn="l"/>
              </a:tabLst>
            </a:pPr>
            <a:r>
              <a:rPr lang="en-US" sz="2000" dirty="0">
                <a:gradFill>
                  <a:gsLst>
                    <a:gs pos="2917">
                      <a:schemeClr val="tx1"/>
                    </a:gs>
                    <a:gs pos="30000">
                      <a:schemeClr val="tx1"/>
                    </a:gs>
                  </a:gsLst>
                  <a:lin ang="5400000" scaled="0"/>
                </a:gradFill>
                <a:latin typeface="+mj-lt"/>
                <a:cs typeface="Segoe UI Semilight" panose="020B0402040204020203" pitchFamily="34" charset="0"/>
              </a:rPr>
              <a:t>The </a:t>
            </a:r>
            <a:r>
              <a:rPr lang="en-US" sz="2000" spc="-50" dirty="0">
                <a:latin typeface="Segoe UI" panose="020B0502040204020203" pitchFamily="34" charset="0"/>
              </a:rPr>
              <a:t>Team Data Science Process </a:t>
            </a:r>
            <a:r>
              <a:rPr lang="en-US" sz="2000" dirty="0">
                <a:gradFill>
                  <a:gsLst>
                    <a:gs pos="2917">
                      <a:schemeClr val="tx1"/>
                    </a:gs>
                    <a:gs pos="30000">
                      <a:schemeClr val="tx1"/>
                    </a:gs>
                  </a:gsLst>
                  <a:lin ang="5400000" scaled="0"/>
                </a:gradFill>
                <a:latin typeface="+mj-lt"/>
                <a:cs typeface="Segoe UI Semilight" panose="020B0402040204020203" pitchFamily="34" charset="0"/>
              </a:rPr>
              <a:t>provides a standardized description of the tasks involved in a compressive Advanced Analytics project, with defined activities, roles and responsibilities. These can form the basis of a threat matrix design</a:t>
            </a:r>
          </a:p>
        </p:txBody>
      </p:sp>
      <p:sp>
        <p:nvSpPr>
          <p:cNvPr id="7" name="Rectangle 6">
            <a:extLst>
              <a:ext uri="{FF2B5EF4-FFF2-40B4-BE49-F238E27FC236}">
                <a16:creationId xmlns:a16="http://schemas.microsoft.com/office/drawing/2014/main" id="{A908849E-C32A-4C82-AB12-1F5AB342F1BE}"/>
              </a:ext>
            </a:extLst>
          </p:cNvPr>
          <p:cNvSpPr/>
          <p:nvPr/>
        </p:nvSpPr>
        <p:spPr>
          <a:xfrm>
            <a:off x="10231996" y="6323209"/>
            <a:ext cx="1415965" cy="369332"/>
          </a:xfrm>
          <a:prstGeom prst="rect">
            <a:avLst/>
          </a:prstGeom>
        </p:spPr>
        <p:txBody>
          <a:bodyPr wrap="none">
            <a:spAutoFit/>
          </a:bodyPr>
          <a:lstStyle/>
          <a:p>
            <a:r>
              <a:rPr lang="en-US" sz="1800" dirty="0">
                <a:gradFill>
                  <a:gsLst>
                    <a:gs pos="2917">
                      <a:schemeClr val="tx1"/>
                    </a:gs>
                    <a:gs pos="30000">
                      <a:schemeClr val="tx1"/>
                    </a:gs>
                  </a:gsLst>
                  <a:lin ang="5400000" scaled="0"/>
                </a:gradFill>
                <a:cs typeface="Segoe UI Semilight" panose="020B0402040204020203" pitchFamily="34" charset="0"/>
              </a:rPr>
              <a:t>aka.ms/tdsp</a:t>
            </a:r>
            <a:endParaRPr lang="en-US" dirty="0"/>
          </a:p>
        </p:txBody>
      </p:sp>
      <p:grpSp>
        <p:nvGrpSpPr>
          <p:cNvPr id="36" name="Group 35">
            <a:extLst>
              <a:ext uri="{FF2B5EF4-FFF2-40B4-BE49-F238E27FC236}">
                <a16:creationId xmlns:a16="http://schemas.microsoft.com/office/drawing/2014/main" id="{59076794-9F2A-477E-BC36-F482A54D97DA}"/>
              </a:ext>
            </a:extLst>
          </p:cNvPr>
          <p:cNvGrpSpPr/>
          <p:nvPr/>
        </p:nvGrpSpPr>
        <p:grpSpPr>
          <a:xfrm>
            <a:off x="4718600" y="3548420"/>
            <a:ext cx="2182379" cy="1228988"/>
            <a:chOff x="4718600" y="2877625"/>
            <a:chExt cx="2182379" cy="1228988"/>
          </a:xfrm>
        </p:grpSpPr>
        <p:sp>
          <p:nvSpPr>
            <p:cNvPr id="12" name="TextBox 11">
              <a:extLst>
                <a:ext uri="{FF2B5EF4-FFF2-40B4-BE49-F238E27FC236}">
                  <a16:creationId xmlns:a16="http://schemas.microsoft.com/office/drawing/2014/main" id="{A62432BD-B805-4835-BC4B-3C4C3821014E}"/>
                </a:ext>
              </a:extLst>
            </p:cNvPr>
            <p:cNvSpPr txBox="1"/>
            <p:nvPr/>
          </p:nvSpPr>
          <p:spPr>
            <a:xfrm>
              <a:off x="4718600" y="3380260"/>
              <a:ext cx="2182379" cy="726353"/>
            </a:xfrm>
            <a:prstGeom prst="rect">
              <a:avLst/>
            </a:prstGeom>
            <a:noFill/>
          </p:spPr>
          <p:txBody>
            <a:bodyPr wrap="square" lIns="182880" tIns="146304" rIns="182880" bIns="146304" numCol="1" spcCol="0" rtlCol="0">
              <a:spAutoFit/>
            </a:bodyPr>
            <a:lstStyle>
              <a:defPPr>
                <a:defRPr lang="en-GB"/>
              </a:defPPr>
              <a:lvl1pPr marL="285750" indent="-285750" algn="l">
                <a:spcBef>
                  <a:spcPts val="0"/>
                </a:spcBef>
                <a:spcAft>
                  <a:spcPts val="600"/>
                </a:spcAft>
                <a:buFont typeface="Arial" panose="020B0604020202020204" pitchFamily="34" charset="0"/>
                <a:buChar char="•"/>
                <a:tabLst>
                  <a:tab pos="571500" algn="l"/>
                </a:tabLst>
                <a:defRPr sz="1400">
                  <a:gradFill>
                    <a:gsLst>
                      <a:gs pos="2917">
                        <a:schemeClr val="tx1"/>
                      </a:gs>
                      <a:gs pos="30000">
                        <a:schemeClr val="tx1"/>
                      </a:gs>
                    </a:gsLst>
                    <a:lin ang="5400000" scaled="0"/>
                  </a:gradFill>
                  <a:cs typeface="Segoe UI Semilight" panose="020B0402040204020203" pitchFamily="34" charset="0"/>
                </a:defRPr>
              </a:lvl1pPr>
            </a:lstStyle>
            <a:p>
              <a:r>
                <a:rPr lang="en-US" dirty="0"/>
                <a:t>Data Acquisition and Understanding</a:t>
              </a:r>
            </a:p>
          </p:txBody>
        </p:sp>
        <p:sp>
          <p:nvSpPr>
            <p:cNvPr id="14" name="TextBox 13">
              <a:extLst>
                <a:ext uri="{FF2B5EF4-FFF2-40B4-BE49-F238E27FC236}">
                  <a16:creationId xmlns:a16="http://schemas.microsoft.com/office/drawing/2014/main" id="{7B932C9E-8A07-4521-A019-F3FAADC80FFE}"/>
                </a:ext>
              </a:extLst>
            </p:cNvPr>
            <p:cNvSpPr txBox="1"/>
            <p:nvPr/>
          </p:nvSpPr>
          <p:spPr>
            <a:xfrm>
              <a:off x="4918656" y="2877625"/>
              <a:ext cx="1432491" cy="572464"/>
            </a:xfrm>
            <a:prstGeom prst="rect">
              <a:avLst/>
            </a:prstGeom>
          </p:spPr>
          <p:txBody>
            <a:bodyPr wrap="square" lIns="182880" tIns="146304" rIns="182880" bIns="146304" numCol="1" spcCol="0" rtlCol="0">
              <a:spAutoFit/>
            </a:bodyPr>
            <a:lstStyle/>
            <a:p>
              <a:pPr algn="l">
                <a:spcAft>
                  <a:spcPts val="600"/>
                </a:spcAft>
                <a:tabLst>
                  <a:tab pos="342900" algn="l"/>
                </a:tabLst>
              </a:pPr>
              <a:r>
                <a:rPr lang="en-US" sz="18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Phase Two</a:t>
              </a:r>
              <a:endParaRPr lang="en-US" sz="105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cxnSp>
          <p:nvCxnSpPr>
            <p:cNvPr id="10" name="Straight Connector 9">
              <a:extLst>
                <a:ext uri="{FF2B5EF4-FFF2-40B4-BE49-F238E27FC236}">
                  <a16:creationId xmlns:a16="http://schemas.microsoft.com/office/drawing/2014/main" id="{CCD3B5B0-1CD2-4B48-9D60-0E9D2FA22A44}"/>
                </a:ext>
              </a:extLst>
            </p:cNvPr>
            <p:cNvCxnSpPr>
              <a:cxnSpLocks/>
            </p:cNvCxnSpPr>
            <p:nvPr/>
          </p:nvCxnSpPr>
          <p:spPr>
            <a:xfrm flipH="1">
              <a:off x="4929213" y="3279467"/>
              <a:ext cx="8878" cy="67325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2A1A4201-E6E6-4137-9780-A7307067098B}"/>
              </a:ext>
            </a:extLst>
          </p:cNvPr>
          <p:cNvGrpSpPr/>
          <p:nvPr/>
        </p:nvGrpSpPr>
        <p:grpSpPr>
          <a:xfrm>
            <a:off x="2982346" y="3546597"/>
            <a:ext cx="1893946" cy="1200206"/>
            <a:chOff x="2982346" y="2875802"/>
            <a:chExt cx="1893946" cy="1200206"/>
          </a:xfrm>
        </p:grpSpPr>
        <p:sp>
          <p:nvSpPr>
            <p:cNvPr id="17" name="TextBox 16"/>
            <p:cNvSpPr txBox="1"/>
            <p:nvPr/>
          </p:nvSpPr>
          <p:spPr>
            <a:xfrm>
              <a:off x="2982346" y="3349655"/>
              <a:ext cx="1893946" cy="726353"/>
            </a:xfrm>
            <a:prstGeom prst="rect">
              <a:avLst/>
            </a:prstGeom>
            <a:noFill/>
          </p:spPr>
          <p:txBody>
            <a:bodyPr wrap="square" lIns="182880" tIns="146304" rIns="182880" bIns="146304" numCol="1" spcCol="0" rtlCol="0">
              <a:spAutoFit/>
            </a:bodyPr>
            <a:lstStyle>
              <a:defPPr>
                <a:defRPr lang="en-GB"/>
              </a:defPPr>
              <a:lvl1pPr marL="285750" indent="-285750" algn="l">
                <a:spcBef>
                  <a:spcPts val="0"/>
                </a:spcBef>
                <a:spcAft>
                  <a:spcPts val="600"/>
                </a:spcAft>
                <a:buFont typeface="Arial" panose="020B0604020202020204" pitchFamily="34" charset="0"/>
                <a:buChar char="•"/>
                <a:tabLst>
                  <a:tab pos="571500" algn="l"/>
                </a:tabLst>
                <a:defRPr sz="1400">
                  <a:gradFill>
                    <a:gsLst>
                      <a:gs pos="2917">
                        <a:schemeClr val="tx1"/>
                      </a:gs>
                      <a:gs pos="30000">
                        <a:schemeClr val="tx1"/>
                      </a:gs>
                    </a:gsLst>
                    <a:lin ang="5400000" scaled="0"/>
                  </a:gradFill>
                  <a:cs typeface="Segoe UI Semilight" panose="020B0402040204020203" pitchFamily="34" charset="0"/>
                </a:defRPr>
              </a:lvl1pPr>
            </a:lstStyle>
            <a:p>
              <a:r>
                <a:rPr lang="en-US" dirty="0"/>
                <a:t>Business Understanding</a:t>
              </a:r>
            </a:p>
          </p:txBody>
        </p:sp>
        <p:sp>
          <p:nvSpPr>
            <p:cNvPr id="23" name="TextBox 22"/>
            <p:cNvSpPr txBox="1"/>
            <p:nvPr/>
          </p:nvSpPr>
          <p:spPr>
            <a:xfrm>
              <a:off x="3231501" y="2875802"/>
              <a:ext cx="1495637" cy="572464"/>
            </a:xfrm>
            <a:prstGeom prst="rect">
              <a:avLst/>
            </a:prstGeom>
          </p:spPr>
          <p:txBody>
            <a:bodyPr wrap="square" lIns="182880" tIns="146304" rIns="182880" bIns="146304" numCol="1" spcCol="0" rtlCol="0">
              <a:spAutoFit/>
            </a:bodyPr>
            <a:lstStyle/>
            <a:p>
              <a:pPr algn="l">
                <a:spcAft>
                  <a:spcPts val="600"/>
                </a:spcAft>
                <a:tabLst>
                  <a:tab pos="342900" algn="l"/>
                </a:tabLst>
              </a:pPr>
              <a:r>
                <a:rPr lang="en-US" sz="18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Phase One</a:t>
              </a:r>
              <a:endParaRPr lang="en-US" sz="105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cxnSp>
          <p:nvCxnSpPr>
            <p:cNvPr id="25" name="Straight Connector 24">
              <a:extLst>
                <a:ext uri="{FF2B5EF4-FFF2-40B4-BE49-F238E27FC236}">
                  <a16:creationId xmlns:a16="http://schemas.microsoft.com/office/drawing/2014/main" id="{B15CD50D-9DB7-4B3E-A478-6F19AD0B3D6A}"/>
                </a:ext>
              </a:extLst>
            </p:cNvPr>
            <p:cNvCxnSpPr>
              <a:cxnSpLocks/>
            </p:cNvCxnSpPr>
            <p:nvPr/>
          </p:nvCxnSpPr>
          <p:spPr>
            <a:xfrm>
              <a:off x="3191872" y="3299675"/>
              <a:ext cx="0" cy="64098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A56BD65C-0C45-4CE0-A372-575525F43B29}"/>
              </a:ext>
            </a:extLst>
          </p:cNvPr>
          <p:cNvGrpSpPr/>
          <p:nvPr/>
        </p:nvGrpSpPr>
        <p:grpSpPr>
          <a:xfrm>
            <a:off x="6623393" y="3546597"/>
            <a:ext cx="1872592" cy="1044651"/>
            <a:chOff x="6623393" y="2875802"/>
            <a:chExt cx="1872592" cy="1044651"/>
          </a:xfrm>
        </p:grpSpPr>
        <p:sp>
          <p:nvSpPr>
            <p:cNvPr id="15" name="TextBox 14">
              <a:extLst>
                <a:ext uri="{FF2B5EF4-FFF2-40B4-BE49-F238E27FC236}">
                  <a16:creationId xmlns:a16="http://schemas.microsoft.com/office/drawing/2014/main" id="{AC568520-FB5C-42BF-9360-472B14B097B1}"/>
                </a:ext>
              </a:extLst>
            </p:cNvPr>
            <p:cNvSpPr txBox="1"/>
            <p:nvPr/>
          </p:nvSpPr>
          <p:spPr>
            <a:xfrm>
              <a:off x="6623393" y="3380260"/>
              <a:ext cx="1735464" cy="510909"/>
            </a:xfrm>
            <a:prstGeom prst="rect">
              <a:avLst/>
            </a:prstGeom>
            <a:noFill/>
          </p:spPr>
          <p:txBody>
            <a:bodyPr wrap="square" lIns="182880" tIns="146304" rIns="182880" bIns="146304" numCol="1" spcCol="0" rtlCol="0">
              <a:spAutoFit/>
            </a:bodyPr>
            <a:lstStyle>
              <a:defPPr>
                <a:defRPr lang="en-GB"/>
              </a:defPPr>
              <a:lvl1pPr marL="285750" indent="-285750" algn="l">
                <a:spcBef>
                  <a:spcPts val="0"/>
                </a:spcBef>
                <a:spcAft>
                  <a:spcPts val="600"/>
                </a:spcAft>
                <a:buFont typeface="Arial" panose="020B0604020202020204" pitchFamily="34" charset="0"/>
                <a:buChar char="•"/>
                <a:tabLst>
                  <a:tab pos="571500" algn="l"/>
                </a:tabLst>
                <a:defRPr sz="1400">
                  <a:gradFill>
                    <a:gsLst>
                      <a:gs pos="2917">
                        <a:schemeClr val="tx1"/>
                      </a:gs>
                      <a:gs pos="30000">
                        <a:schemeClr val="tx1"/>
                      </a:gs>
                    </a:gsLst>
                    <a:lin ang="5400000" scaled="0"/>
                  </a:gradFill>
                  <a:cs typeface="Segoe UI Semilight" panose="020B0402040204020203" pitchFamily="34" charset="0"/>
                </a:defRPr>
              </a:lvl1pPr>
            </a:lstStyle>
            <a:p>
              <a:r>
                <a:rPr lang="en-US" dirty="0"/>
                <a:t>Modeling</a:t>
              </a:r>
            </a:p>
          </p:txBody>
        </p:sp>
        <p:sp>
          <p:nvSpPr>
            <p:cNvPr id="16" name="TextBox 15">
              <a:extLst>
                <a:ext uri="{FF2B5EF4-FFF2-40B4-BE49-F238E27FC236}">
                  <a16:creationId xmlns:a16="http://schemas.microsoft.com/office/drawing/2014/main" id="{66C81AE6-1D66-45C4-92B6-0F66357CBFA4}"/>
                </a:ext>
              </a:extLst>
            </p:cNvPr>
            <p:cNvSpPr txBox="1"/>
            <p:nvPr/>
          </p:nvSpPr>
          <p:spPr>
            <a:xfrm>
              <a:off x="6891070" y="2875802"/>
              <a:ext cx="1604915" cy="572464"/>
            </a:xfrm>
            <a:prstGeom prst="rect">
              <a:avLst/>
            </a:prstGeom>
          </p:spPr>
          <p:txBody>
            <a:bodyPr wrap="square" lIns="182880" tIns="146304" rIns="182880" bIns="146304" numCol="1" spcCol="0" rtlCol="0">
              <a:spAutoFit/>
            </a:bodyPr>
            <a:lstStyle/>
            <a:p>
              <a:pPr algn="l">
                <a:spcAft>
                  <a:spcPts val="600"/>
                </a:spcAft>
                <a:tabLst>
                  <a:tab pos="342900" algn="l"/>
                </a:tabLst>
              </a:pPr>
              <a:r>
                <a:rPr lang="en-US" sz="18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Phase Three</a:t>
              </a:r>
              <a:endParaRPr lang="en-US" sz="105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cxnSp>
          <p:nvCxnSpPr>
            <p:cNvPr id="27" name="Straight Connector 26">
              <a:extLst>
                <a:ext uri="{FF2B5EF4-FFF2-40B4-BE49-F238E27FC236}">
                  <a16:creationId xmlns:a16="http://schemas.microsoft.com/office/drawing/2014/main" id="{D733B940-6641-406F-B2DF-CB1FAA6DFFCB}"/>
                </a:ext>
              </a:extLst>
            </p:cNvPr>
            <p:cNvCxnSpPr>
              <a:cxnSpLocks/>
            </p:cNvCxnSpPr>
            <p:nvPr/>
          </p:nvCxnSpPr>
          <p:spPr>
            <a:xfrm>
              <a:off x="6837895" y="3279467"/>
              <a:ext cx="0" cy="64098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EFB56036-36CA-4683-BEA6-75BA6BA968A7}"/>
              </a:ext>
            </a:extLst>
          </p:cNvPr>
          <p:cNvGrpSpPr/>
          <p:nvPr/>
        </p:nvGrpSpPr>
        <p:grpSpPr>
          <a:xfrm>
            <a:off x="8265441" y="3548420"/>
            <a:ext cx="1877595" cy="1046110"/>
            <a:chOff x="8265441" y="2877625"/>
            <a:chExt cx="1877595" cy="1046110"/>
          </a:xfrm>
        </p:grpSpPr>
        <p:sp>
          <p:nvSpPr>
            <p:cNvPr id="18" name="TextBox 17">
              <a:extLst>
                <a:ext uri="{FF2B5EF4-FFF2-40B4-BE49-F238E27FC236}">
                  <a16:creationId xmlns:a16="http://schemas.microsoft.com/office/drawing/2014/main" id="{58227352-C50B-4352-97CB-BBB530208719}"/>
                </a:ext>
              </a:extLst>
            </p:cNvPr>
            <p:cNvSpPr txBox="1"/>
            <p:nvPr/>
          </p:nvSpPr>
          <p:spPr>
            <a:xfrm>
              <a:off x="8265441" y="3409544"/>
              <a:ext cx="1722615" cy="510909"/>
            </a:xfrm>
            <a:prstGeom prst="rect">
              <a:avLst/>
            </a:prstGeom>
            <a:noFill/>
          </p:spPr>
          <p:txBody>
            <a:bodyPr wrap="square" lIns="182880" tIns="146304" rIns="182880" bIns="146304" numCol="1" spcCol="0" rtlCol="0">
              <a:spAutoFit/>
            </a:bodyPr>
            <a:lstStyle>
              <a:defPPr>
                <a:defRPr lang="en-GB"/>
              </a:defPPr>
              <a:lvl1pPr marL="285750" indent="-285750" algn="l">
                <a:spcBef>
                  <a:spcPts val="0"/>
                </a:spcBef>
                <a:spcAft>
                  <a:spcPts val="600"/>
                </a:spcAft>
                <a:buFont typeface="Arial" panose="020B0604020202020204" pitchFamily="34" charset="0"/>
                <a:buChar char="•"/>
                <a:tabLst>
                  <a:tab pos="571500" algn="l"/>
                </a:tabLst>
                <a:defRPr sz="1400">
                  <a:gradFill>
                    <a:gsLst>
                      <a:gs pos="2917">
                        <a:schemeClr val="tx1"/>
                      </a:gs>
                      <a:gs pos="30000">
                        <a:schemeClr val="tx1"/>
                      </a:gs>
                    </a:gsLst>
                    <a:lin ang="5400000" scaled="0"/>
                  </a:gradFill>
                  <a:cs typeface="Segoe UI Semilight" panose="020B0402040204020203" pitchFamily="34" charset="0"/>
                </a:defRPr>
              </a:lvl1pPr>
            </a:lstStyle>
            <a:p>
              <a:r>
                <a:rPr lang="en-US" dirty="0"/>
                <a:t>Deployment</a:t>
              </a:r>
            </a:p>
          </p:txBody>
        </p:sp>
        <p:sp>
          <p:nvSpPr>
            <p:cNvPr id="19" name="TextBox 18">
              <a:extLst>
                <a:ext uri="{FF2B5EF4-FFF2-40B4-BE49-F238E27FC236}">
                  <a16:creationId xmlns:a16="http://schemas.microsoft.com/office/drawing/2014/main" id="{6E9AD4DD-3AEF-4F41-8D1E-FC1A12F36635}"/>
                </a:ext>
              </a:extLst>
            </p:cNvPr>
            <p:cNvSpPr txBox="1"/>
            <p:nvPr/>
          </p:nvSpPr>
          <p:spPr>
            <a:xfrm>
              <a:off x="8538121" y="2877625"/>
              <a:ext cx="1604915" cy="572464"/>
            </a:xfrm>
            <a:prstGeom prst="rect">
              <a:avLst/>
            </a:prstGeom>
          </p:spPr>
          <p:txBody>
            <a:bodyPr wrap="square" lIns="182880" tIns="146304" rIns="182880" bIns="146304" numCol="1" spcCol="0" rtlCol="0">
              <a:spAutoFit/>
            </a:bodyPr>
            <a:lstStyle/>
            <a:p>
              <a:pPr algn="l">
                <a:spcAft>
                  <a:spcPts val="600"/>
                </a:spcAft>
                <a:tabLst>
                  <a:tab pos="342900" algn="l"/>
                </a:tabLst>
              </a:pPr>
              <a:r>
                <a:rPr lang="en-US" sz="18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Phase Four</a:t>
              </a:r>
              <a:endParaRPr lang="en-US" sz="105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cxnSp>
          <p:nvCxnSpPr>
            <p:cNvPr id="29" name="Straight Connector 28">
              <a:extLst>
                <a:ext uri="{FF2B5EF4-FFF2-40B4-BE49-F238E27FC236}">
                  <a16:creationId xmlns:a16="http://schemas.microsoft.com/office/drawing/2014/main" id="{62E89169-FDD2-4824-A285-B4A1C12BA229}"/>
                </a:ext>
              </a:extLst>
            </p:cNvPr>
            <p:cNvCxnSpPr>
              <a:cxnSpLocks/>
            </p:cNvCxnSpPr>
            <p:nvPr/>
          </p:nvCxnSpPr>
          <p:spPr>
            <a:xfrm>
              <a:off x="8478229" y="3282749"/>
              <a:ext cx="0" cy="64098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0F12C52F-FB89-4F6D-B4EB-58BF8C373D03}"/>
              </a:ext>
            </a:extLst>
          </p:cNvPr>
          <p:cNvGrpSpPr/>
          <p:nvPr/>
        </p:nvGrpSpPr>
        <p:grpSpPr>
          <a:xfrm>
            <a:off x="9822914" y="3545982"/>
            <a:ext cx="1784179" cy="1212190"/>
            <a:chOff x="9822914" y="2875187"/>
            <a:chExt cx="1784179" cy="1212190"/>
          </a:xfrm>
        </p:grpSpPr>
        <p:sp>
          <p:nvSpPr>
            <p:cNvPr id="20" name="TextBox 19">
              <a:extLst>
                <a:ext uri="{FF2B5EF4-FFF2-40B4-BE49-F238E27FC236}">
                  <a16:creationId xmlns:a16="http://schemas.microsoft.com/office/drawing/2014/main" id="{26A6F3E3-4788-4CE5-93E2-6E5B20867319}"/>
                </a:ext>
              </a:extLst>
            </p:cNvPr>
            <p:cNvSpPr txBox="1"/>
            <p:nvPr/>
          </p:nvSpPr>
          <p:spPr>
            <a:xfrm>
              <a:off x="9822914" y="3361024"/>
              <a:ext cx="1604914" cy="726353"/>
            </a:xfrm>
            <a:prstGeom prst="rect">
              <a:avLst/>
            </a:prstGeom>
            <a:noFill/>
          </p:spPr>
          <p:txBody>
            <a:bodyPr wrap="square" lIns="182880" tIns="146304" rIns="182880" bIns="146304" numCol="1" spcCol="0" rtlCol="0">
              <a:spAutoFit/>
            </a:bodyPr>
            <a:lstStyle>
              <a:defPPr>
                <a:defRPr lang="en-GB"/>
              </a:defPPr>
              <a:lvl1pPr marL="285750" indent="-285750" algn="l">
                <a:spcBef>
                  <a:spcPts val="0"/>
                </a:spcBef>
                <a:spcAft>
                  <a:spcPts val="600"/>
                </a:spcAft>
                <a:buFont typeface="Arial" panose="020B0604020202020204" pitchFamily="34" charset="0"/>
                <a:buChar char="•"/>
                <a:tabLst>
                  <a:tab pos="571500" algn="l"/>
                </a:tabLst>
                <a:defRPr sz="1400">
                  <a:gradFill>
                    <a:gsLst>
                      <a:gs pos="2917">
                        <a:schemeClr val="tx1"/>
                      </a:gs>
                      <a:gs pos="30000">
                        <a:schemeClr val="tx1"/>
                      </a:gs>
                    </a:gsLst>
                    <a:lin ang="5400000" scaled="0"/>
                  </a:gradFill>
                  <a:cs typeface="Segoe UI Semilight" panose="020B0402040204020203" pitchFamily="34" charset="0"/>
                </a:defRPr>
              </a:lvl1pPr>
            </a:lstStyle>
            <a:p>
              <a:r>
                <a:rPr lang="en-US" dirty="0"/>
                <a:t>Customer Acceptance</a:t>
              </a:r>
            </a:p>
          </p:txBody>
        </p:sp>
        <p:sp>
          <p:nvSpPr>
            <p:cNvPr id="21" name="TextBox 20">
              <a:extLst>
                <a:ext uri="{FF2B5EF4-FFF2-40B4-BE49-F238E27FC236}">
                  <a16:creationId xmlns:a16="http://schemas.microsoft.com/office/drawing/2014/main" id="{3A6700FE-A939-41EA-AEFF-AE268935B607}"/>
                </a:ext>
              </a:extLst>
            </p:cNvPr>
            <p:cNvSpPr txBox="1"/>
            <p:nvPr/>
          </p:nvSpPr>
          <p:spPr>
            <a:xfrm>
              <a:off x="10002178" y="2875187"/>
              <a:ext cx="1604915" cy="572464"/>
            </a:xfrm>
            <a:prstGeom prst="rect">
              <a:avLst/>
            </a:prstGeom>
          </p:spPr>
          <p:txBody>
            <a:bodyPr wrap="square" lIns="182880" tIns="146304" rIns="182880" bIns="146304" numCol="1" spcCol="0" rtlCol="0">
              <a:spAutoFit/>
            </a:bodyPr>
            <a:lstStyle/>
            <a:p>
              <a:pPr algn="l">
                <a:spcAft>
                  <a:spcPts val="600"/>
                </a:spcAft>
                <a:tabLst>
                  <a:tab pos="342900" algn="l"/>
                </a:tabLst>
              </a:pPr>
              <a:r>
                <a:rPr lang="en-US" sz="18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Phase Five</a:t>
              </a:r>
              <a:endParaRPr lang="en-US" sz="105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cxnSp>
          <p:nvCxnSpPr>
            <p:cNvPr id="30" name="Straight Connector 29">
              <a:extLst>
                <a:ext uri="{FF2B5EF4-FFF2-40B4-BE49-F238E27FC236}">
                  <a16:creationId xmlns:a16="http://schemas.microsoft.com/office/drawing/2014/main" id="{10AB5196-C9E9-454E-B686-C2D62D134B0C}"/>
                </a:ext>
              </a:extLst>
            </p:cNvPr>
            <p:cNvCxnSpPr>
              <a:cxnSpLocks/>
            </p:cNvCxnSpPr>
            <p:nvPr/>
          </p:nvCxnSpPr>
          <p:spPr>
            <a:xfrm>
              <a:off x="10037287" y="3260273"/>
              <a:ext cx="0" cy="64098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0984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500"/>
                                        <p:tgtEl>
                                          <p:spTgt spid="3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DAB5-2344-4E9C-A299-7A73FD8E26C7}"/>
              </a:ext>
            </a:extLst>
          </p:cNvPr>
          <p:cNvSpPr>
            <a:spLocks noGrp="1"/>
          </p:cNvSpPr>
          <p:nvPr>
            <p:ph type="title"/>
          </p:nvPr>
        </p:nvSpPr>
        <p:spPr>
          <a:xfrm>
            <a:off x="600855" y="466301"/>
            <a:ext cx="11237870" cy="565027"/>
          </a:xfrm>
          <a:prstGeom prst="rect">
            <a:avLst/>
          </a:prstGeom>
        </p:spPr>
        <p:txBody>
          <a:bodyPr wrap="square" anchor="t">
            <a:normAutofit fontScale="90000"/>
          </a:bodyPr>
          <a:lstStyle/>
          <a:p>
            <a:r>
              <a:rPr lang="en-US"/>
              <a:t>Threat Modeling AI/ML Systems and Dependencies </a:t>
            </a:r>
          </a:p>
        </p:txBody>
      </p:sp>
      <p:pic>
        <p:nvPicPr>
          <p:cNvPr id="5" name="Picture 4">
            <a:extLst>
              <a:ext uri="{FF2B5EF4-FFF2-40B4-BE49-F238E27FC236}">
                <a16:creationId xmlns:a16="http://schemas.microsoft.com/office/drawing/2014/main" id="{10BDCE85-16FE-4349-9FFA-DF2706F22942}"/>
              </a:ext>
            </a:extLst>
          </p:cNvPr>
          <p:cNvPicPr>
            <a:picLocks noChangeAspect="1"/>
          </p:cNvPicPr>
          <p:nvPr/>
        </p:nvPicPr>
        <p:blipFill>
          <a:blip r:embed="rId2"/>
          <a:stretch>
            <a:fillRect/>
          </a:stretch>
        </p:blipFill>
        <p:spPr>
          <a:xfrm>
            <a:off x="680541" y="1463669"/>
            <a:ext cx="5315516" cy="4292278"/>
          </a:xfrm>
          <a:prstGeom prst="rect">
            <a:avLst/>
          </a:prstGeom>
          <a:noFill/>
        </p:spPr>
      </p:pic>
      <p:sp>
        <p:nvSpPr>
          <p:cNvPr id="3" name="Content Placeholder 2">
            <a:extLst>
              <a:ext uri="{FF2B5EF4-FFF2-40B4-BE49-F238E27FC236}">
                <a16:creationId xmlns:a16="http://schemas.microsoft.com/office/drawing/2014/main" id="{2F0E6D07-D9BA-4356-B19A-61F838ED30A0}"/>
              </a:ext>
            </a:extLst>
          </p:cNvPr>
          <p:cNvSpPr>
            <a:spLocks noGrp="1"/>
          </p:cNvSpPr>
          <p:nvPr>
            <p:ph sz="quarter" idx="13"/>
          </p:nvPr>
        </p:nvSpPr>
        <p:spPr>
          <a:xfrm>
            <a:off x="6432323" y="1144723"/>
            <a:ext cx="5323611" cy="4930169"/>
          </a:xfrm>
          <a:prstGeom prst="rect">
            <a:avLst/>
          </a:prstGeom>
        </p:spPr>
        <p:txBody>
          <a:bodyPr wrap="square">
            <a:normAutofit fontScale="77500" lnSpcReduction="20000"/>
          </a:bodyPr>
          <a:lstStyle/>
          <a:p>
            <a:endParaRPr lang="en-US"/>
          </a:p>
          <a:p>
            <a:r>
              <a:rPr lang="en-US"/>
              <a:t>Holistic view of today’s threat landscape </a:t>
            </a:r>
          </a:p>
          <a:p>
            <a:r>
              <a:rPr lang="en-US"/>
              <a:t>Built into existing SDL security review process</a:t>
            </a:r>
          </a:p>
          <a:p>
            <a:r>
              <a:rPr lang="en-US"/>
              <a:t>Threat enumeration &amp; detections/mitigations where available</a:t>
            </a:r>
          </a:p>
          <a:p>
            <a:r>
              <a:rPr lang="en-US"/>
              <a:t>Provides Security Engineers with structure for deep dives, vuln triage</a:t>
            </a:r>
          </a:p>
          <a:p>
            <a:r>
              <a:rPr lang="en-US"/>
              <a:t>Provides Data Scientists with actionable threat mitigation specifics</a:t>
            </a:r>
          </a:p>
          <a:p>
            <a:endParaRPr lang="en-US"/>
          </a:p>
          <a:p>
            <a:endParaRPr lang="en-US"/>
          </a:p>
        </p:txBody>
      </p:sp>
    </p:spTree>
    <p:extLst>
      <p:ext uri="{BB962C8B-B14F-4D97-AF65-F5344CB8AC3E}">
        <p14:creationId xmlns:p14="http://schemas.microsoft.com/office/powerpoint/2010/main" val="330677170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28783-EDBA-4632-8445-143A504D8BDF}"/>
              </a:ext>
            </a:extLst>
          </p:cNvPr>
          <p:cNvSpPr>
            <a:spLocks noGrp="1"/>
          </p:cNvSpPr>
          <p:nvPr>
            <p:ph type="title"/>
          </p:nvPr>
        </p:nvSpPr>
        <p:spPr/>
        <p:txBody>
          <a:bodyPr/>
          <a:lstStyle/>
          <a:p>
            <a:r>
              <a:rPr lang="en-US" dirty="0"/>
              <a:t>AI/ML Pivots to the SDL Bug Bar</a:t>
            </a:r>
          </a:p>
        </p:txBody>
      </p:sp>
      <p:sp>
        <p:nvSpPr>
          <p:cNvPr id="3" name="Content Placeholder 2">
            <a:extLst>
              <a:ext uri="{FF2B5EF4-FFF2-40B4-BE49-F238E27FC236}">
                <a16:creationId xmlns:a16="http://schemas.microsoft.com/office/drawing/2014/main" id="{6BE4258A-0582-4705-9861-C2EAE16013F3}"/>
              </a:ext>
            </a:extLst>
          </p:cNvPr>
          <p:cNvSpPr>
            <a:spLocks noGrp="1"/>
          </p:cNvSpPr>
          <p:nvPr>
            <p:ph sz="quarter" idx="12"/>
          </p:nvPr>
        </p:nvSpPr>
        <p:spPr>
          <a:xfrm>
            <a:off x="642353" y="2519985"/>
            <a:ext cx="6764591" cy="4930169"/>
          </a:xfrm>
        </p:spPr>
        <p:txBody>
          <a:bodyPr>
            <a:normAutofit/>
          </a:bodyPr>
          <a:lstStyle/>
          <a:p>
            <a:r>
              <a:rPr lang="en-US" sz="2856" dirty="0"/>
              <a:t>Provides triage guidance for incident response</a:t>
            </a:r>
          </a:p>
          <a:p>
            <a:r>
              <a:rPr lang="en-US" sz="2856" dirty="0"/>
              <a:t>Examples/business impact &amp; traditional vuln equivalents</a:t>
            </a:r>
          </a:p>
          <a:p>
            <a:r>
              <a:rPr lang="en-US" sz="2856" dirty="0"/>
              <a:t>All content on </a:t>
            </a:r>
            <a:r>
              <a:rPr lang="en-US" sz="2400" dirty="0">
                <a:hlinkClick r:id="rId2"/>
              </a:rPr>
              <a:t>https://docs.microsoft.com/security/engineering/</a:t>
            </a:r>
            <a:endParaRPr lang="en-US" sz="2856" dirty="0"/>
          </a:p>
        </p:txBody>
      </p:sp>
      <p:pic>
        <p:nvPicPr>
          <p:cNvPr id="1026" name="Picture 2" descr="Image result for apples and oranges you're doing it wrong">
            <a:extLst>
              <a:ext uri="{FF2B5EF4-FFF2-40B4-BE49-F238E27FC236}">
                <a16:creationId xmlns:a16="http://schemas.microsoft.com/office/drawing/2014/main" id="{900FAB79-DDD4-45FD-90D1-3A17BA5391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3539" y="1463669"/>
            <a:ext cx="5350719" cy="4310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04731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2C6FF-6AAE-4E5E-B78F-B565849F436F}"/>
              </a:ext>
            </a:extLst>
          </p:cNvPr>
          <p:cNvSpPr>
            <a:spLocks noGrp="1"/>
          </p:cNvSpPr>
          <p:nvPr>
            <p:ph type="title"/>
          </p:nvPr>
        </p:nvSpPr>
        <p:spPr>
          <a:xfrm>
            <a:off x="298233" y="1032148"/>
            <a:ext cx="3484165" cy="4890872"/>
          </a:xfrm>
        </p:spPr>
        <p:txBody>
          <a:bodyPr>
            <a:normAutofit/>
          </a:bodyPr>
          <a:lstStyle/>
          <a:p>
            <a:r>
              <a:rPr lang="en-US" b="0" dirty="0">
                <a:solidFill>
                  <a:schemeClr val="tx1"/>
                </a:solidFill>
              </a:rPr>
              <a:t>The Evolution of AI/ML Security Guidance at Microsoft</a:t>
            </a:r>
          </a:p>
        </p:txBody>
      </p:sp>
      <p:graphicFrame>
        <p:nvGraphicFramePr>
          <p:cNvPr id="5" name="Content Placeholder 2">
            <a:extLst>
              <a:ext uri="{FF2B5EF4-FFF2-40B4-BE49-F238E27FC236}">
                <a16:creationId xmlns:a16="http://schemas.microsoft.com/office/drawing/2014/main" id="{26A01209-F88E-4F13-87F4-CB3A19D70B62}"/>
              </a:ext>
            </a:extLst>
          </p:cNvPr>
          <p:cNvGraphicFramePr>
            <a:graphicFrameLocks noGrp="1"/>
          </p:cNvGraphicFramePr>
          <p:nvPr>
            <p:ph idx="1"/>
          </p:nvPr>
        </p:nvGraphicFramePr>
        <p:xfrm>
          <a:off x="4095663" y="476290"/>
          <a:ext cx="8042578" cy="6002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allout: Left Arrow 2">
            <a:extLst>
              <a:ext uri="{FF2B5EF4-FFF2-40B4-BE49-F238E27FC236}">
                <a16:creationId xmlns:a16="http://schemas.microsoft.com/office/drawing/2014/main" id="{A36483D2-3046-4745-94A5-CBD1FF320814}"/>
              </a:ext>
            </a:extLst>
          </p:cNvPr>
          <p:cNvSpPr/>
          <p:nvPr/>
        </p:nvSpPr>
        <p:spPr>
          <a:xfrm>
            <a:off x="8421343" y="2402574"/>
            <a:ext cx="3594666" cy="490844"/>
          </a:xfrm>
          <a:prstGeom prst="lef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734" b="1"/>
              <a:t>We are here</a:t>
            </a:r>
          </a:p>
        </p:txBody>
      </p:sp>
      <p:sp>
        <p:nvSpPr>
          <p:cNvPr id="6" name="Callout: Left Arrow 5">
            <a:extLst>
              <a:ext uri="{FF2B5EF4-FFF2-40B4-BE49-F238E27FC236}">
                <a16:creationId xmlns:a16="http://schemas.microsoft.com/office/drawing/2014/main" id="{763D12CC-0117-4EAB-8C55-87A72481D547}"/>
              </a:ext>
            </a:extLst>
          </p:cNvPr>
          <p:cNvSpPr/>
          <p:nvPr/>
        </p:nvSpPr>
        <p:spPr>
          <a:xfrm>
            <a:off x="9144285" y="3232163"/>
            <a:ext cx="2871724" cy="490844"/>
          </a:xfrm>
          <a:prstGeom prst="leftArrow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734" b="1" dirty="0"/>
              <a:t>And Here</a:t>
            </a:r>
          </a:p>
        </p:txBody>
      </p:sp>
      <p:pic>
        <p:nvPicPr>
          <p:cNvPr id="7" name="Graphic 6" descr="Checkmark">
            <a:extLst>
              <a:ext uri="{FF2B5EF4-FFF2-40B4-BE49-F238E27FC236}">
                <a16:creationId xmlns:a16="http://schemas.microsoft.com/office/drawing/2014/main" id="{CC56A557-061F-4DF0-B29A-58EA203C14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716838" y="476289"/>
            <a:ext cx="932603" cy="932603"/>
          </a:xfrm>
          <a:prstGeom prst="rect">
            <a:avLst/>
          </a:prstGeom>
        </p:spPr>
      </p:pic>
      <p:pic>
        <p:nvPicPr>
          <p:cNvPr id="8" name="Graphic 7" descr="Checkmark">
            <a:extLst>
              <a:ext uri="{FF2B5EF4-FFF2-40B4-BE49-F238E27FC236}">
                <a16:creationId xmlns:a16="http://schemas.microsoft.com/office/drawing/2014/main" id="{5C422CE0-A3CB-4A82-88EE-C72C6200221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716838" y="1351029"/>
            <a:ext cx="932603" cy="932603"/>
          </a:xfrm>
          <a:prstGeom prst="rect">
            <a:avLst/>
          </a:prstGeom>
        </p:spPr>
      </p:pic>
    </p:spTree>
    <p:extLst>
      <p:ext uri="{BB962C8B-B14F-4D97-AF65-F5344CB8AC3E}">
        <p14:creationId xmlns:p14="http://schemas.microsoft.com/office/powerpoint/2010/main" val="4128497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639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611866" y="6446320"/>
            <a:ext cx="370584" cy="123111"/>
          </a:xfrm>
        </p:spPr>
        <p:txBody>
          <a:bodyPr/>
          <a:lstStyle/>
          <a:p>
            <a:fld id="{ED077441-DF17-4513-BACB-525ED94CFAE4}" type="slidenum">
              <a:rPr lang="en-US" smtClean="0"/>
              <a:pPr/>
              <a:t>2</a:t>
            </a:fld>
            <a:endParaRPr lang="en-US" dirty="0"/>
          </a:p>
        </p:txBody>
      </p:sp>
      <p:sp>
        <p:nvSpPr>
          <p:cNvPr id="3" name="TextBox 2"/>
          <p:cNvSpPr txBox="1"/>
          <p:nvPr/>
        </p:nvSpPr>
        <p:spPr>
          <a:xfrm>
            <a:off x="240173" y="1730790"/>
            <a:ext cx="2964989" cy="787908"/>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r>
              <a:rPr lang="en-US" sz="3200" dirty="0">
                <a:latin typeface="+mj-lt"/>
              </a:rPr>
              <a:t>Data Security</a:t>
            </a:r>
          </a:p>
        </p:txBody>
      </p:sp>
      <p:sp>
        <p:nvSpPr>
          <p:cNvPr id="8" name="TextBox 7"/>
          <p:cNvSpPr txBox="1"/>
          <p:nvPr/>
        </p:nvSpPr>
        <p:spPr>
          <a:xfrm>
            <a:off x="3142016" y="1777281"/>
            <a:ext cx="8840434" cy="91101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900"/>
              </a:spcAft>
              <a:tabLst>
                <a:tab pos="571500" algn="l"/>
              </a:tabLst>
            </a:pPr>
            <a:r>
              <a:rPr lang="en-US" sz="2000" spc="-50" dirty="0">
                <a:latin typeface="Segoe UI" panose="020B0502040204020203" pitchFamily="34" charset="0"/>
              </a:rPr>
              <a:t>Data Security </a:t>
            </a:r>
            <a:r>
              <a:rPr lang="en-US" sz="2000" dirty="0">
                <a:gradFill>
                  <a:gsLst>
                    <a:gs pos="2917">
                      <a:schemeClr val="tx1"/>
                    </a:gs>
                    <a:gs pos="30000">
                      <a:schemeClr val="tx1"/>
                    </a:gs>
                  </a:gsLst>
                  <a:lin ang="5400000" scaled="0"/>
                </a:gradFill>
                <a:latin typeface="+mj-lt"/>
                <a:cs typeface="Segoe UI Semilight" panose="020B0402040204020203" pitchFamily="34" charset="0"/>
              </a:rPr>
              <a:t>differs from platform to platform, since each has specific endpoints and granularity controls, auditing and other security aspects</a:t>
            </a:r>
          </a:p>
        </p:txBody>
      </p:sp>
      <p:sp>
        <p:nvSpPr>
          <p:cNvPr id="17" name="TextBox 16"/>
          <p:cNvSpPr txBox="1"/>
          <p:nvPr/>
        </p:nvSpPr>
        <p:spPr>
          <a:xfrm>
            <a:off x="3556000" y="3220326"/>
            <a:ext cx="4102100" cy="2557623"/>
          </a:xfrm>
          <a:prstGeom prst="rect">
            <a:avLst/>
          </a:prstGeom>
          <a:noFill/>
        </p:spPr>
        <p:txBody>
          <a:bodyPr wrap="square" lIns="182880" tIns="146304" rIns="182880" bIns="146304" numCol="1" spcCol="0" rtlCol="0">
            <a:spAutoFit/>
          </a:bodyPr>
          <a:lstStyle>
            <a:defPPr>
              <a:defRPr lang="en-GB"/>
            </a:defPPr>
            <a:lvl1pPr marL="285750" indent="-285750" algn="l">
              <a:spcBef>
                <a:spcPts val="0"/>
              </a:spcBef>
              <a:spcAft>
                <a:spcPts val="600"/>
              </a:spcAft>
              <a:buFont typeface="Arial" panose="020B0604020202020204" pitchFamily="34" charset="0"/>
              <a:buChar char="•"/>
              <a:tabLst>
                <a:tab pos="571500" algn="l"/>
              </a:tabLst>
              <a:defRPr sz="1400">
                <a:gradFill>
                  <a:gsLst>
                    <a:gs pos="2917">
                      <a:schemeClr val="tx1"/>
                    </a:gs>
                    <a:gs pos="30000">
                      <a:schemeClr val="tx1"/>
                    </a:gs>
                  </a:gsLst>
                  <a:lin ang="5400000" scaled="0"/>
                </a:gradFill>
                <a:cs typeface="Segoe UI Semilight" panose="020B0402040204020203" pitchFamily="34" charset="0"/>
              </a:defRPr>
            </a:lvl1pPr>
          </a:lstStyle>
          <a:p>
            <a:r>
              <a:rPr lang="en-US" dirty="0"/>
              <a:t>Physical environment</a:t>
            </a:r>
          </a:p>
          <a:p>
            <a:r>
              <a:rPr lang="en-US" dirty="0"/>
              <a:t>Operating system</a:t>
            </a:r>
          </a:p>
          <a:p>
            <a:r>
              <a:rPr lang="en-US" dirty="0"/>
              <a:t>Engine surface</a:t>
            </a:r>
          </a:p>
          <a:p>
            <a:r>
              <a:rPr lang="en-US" dirty="0"/>
              <a:t>Data objects</a:t>
            </a:r>
          </a:p>
          <a:p>
            <a:r>
              <a:rPr lang="en-US" dirty="0"/>
              <a:t>Access</a:t>
            </a:r>
          </a:p>
          <a:p>
            <a:r>
              <a:rPr lang="en-US" dirty="0"/>
              <a:t>Authentication</a:t>
            </a:r>
          </a:p>
          <a:p>
            <a:r>
              <a:rPr lang="en-US" dirty="0"/>
              <a:t>Auditing</a:t>
            </a:r>
          </a:p>
          <a:p>
            <a:r>
              <a:rPr lang="en-US" dirty="0"/>
              <a:t>Encryption</a:t>
            </a:r>
          </a:p>
        </p:txBody>
      </p:sp>
      <p:sp>
        <p:nvSpPr>
          <p:cNvPr id="22" name="TextBox 21"/>
          <p:cNvSpPr txBox="1"/>
          <p:nvPr/>
        </p:nvSpPr>
        <p:spPr>
          <a:xfrm>
            <a:off x="7976446" y="3222945"/>
            <a:ext cx="3911238" cy="1972848"/>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marL="285750" indent="-285750">
              <a:spcBef>
                <a:spcPts val="0"/>
              </a:spcBef>
              <a:spcAft>
                <a:spcPts val="600"/>
              </a:spcAft>
              <a:buFont typeface="Arial" panose="020B0604020202020204" pitchFamily="34" charset="0"/>
              <a:buChar char="•"/>
              <a:tabLst>
                <a:tab pos="571500" algn="l"/>
              </a:tabLst>
            </a:pPr>
            <a:r>
              <a:rPr lang="en-US" sz="1400" dirty="0">
                <a:gradFill>
                  <a:gsLst>
                    <a:gs pos="2917">
                      <a:schemeClr val="tx1"/>
                    </a:gs>
                    <a:gs pos="30000">
                      <a:schemeClr val="tx1"/>
                    </a:gs>
                  </a:gsLst>
                  <a:lin ang="5400000" scaled="0"/>
                </a:gradFill>
                <a:latin typeface="+mn-lt"/>
                <a:cs typeface="Segoe UI Semilight" panose="020B0402040204020203" pitchFamily="34" charset="0"/>
              </a:rPr>
              <a:t>Physical environment</a:t>
            </a:r>
          </a:p>
          <a:p>
            <a:pPr marL="285750" indent="-285750">
              <a:spcBef>
                <a:spcPts val="0"/>
              </a:spcBef>
              <a:spcAft>
                <a:spcPts val="600"/>
              </a:spcAft>
              <a:buFont typeface="Arial" panose="020B0604020202020204" pitchFamily="34" charset="0"/>
              <a:buChar char="•"/>
              <a:tabLst>
                <a:tab pos="571500" algn="l"/>
              </a:tabLst>
            </a:pPr>
            <a:r>
              <a:rPr lang="en-US" sz="1400" dirty="0">
                <a:gradFill>
                  <a:gsLst>
                    <a:gs pos="2917">
                      <a:schemeClr val="tx1"/>
                    </a:gs>
                    <a:gs pos="30000">
                      <a:schemeClr val="tx1"/>
                    </a:gs>
                  </a:gsLst>
                  <a:lin ang="5400000" scaled="0"/>
                </a:gradFill>
                <a:latin typeface="+mn-lt"/>
                <a:cs typeface="Segoe UI Semilight" panose="020B0402040204020203" pitchFamily="34" charset="0"/>
              </a:rPr>
              <a:t>Operating system</a:t>
            </a:r>
          </a:p>
          <a:p>
            <a:pPr marL="285750" indent="-285750">
              <a:spcBef>
                <a:spcPts val="0"/>
              </a:spcBef>
              <a:spcAft>
                <a:spcPts val="600"/>
              </a:spcAft>
              <a:buFont typeface="Arial" panose="020B0604020202020204" pitchFamily="34" charset="0"/>
              <a:buChar char="•"/>
              <a:tabLst>
                <a:tab pos="571500" algn="l"/>
              </a:tabLst>
            </a:pPr>
            <a:r>
              <a:rPr lang="en-US" sz="1400" dirty="0">
                <a:gradFill>
                  <a:gsLst>
                    <a:gs pos="2917">
                      <a:schemeClr val="tx1"/>
                    </a:gs>
                    <a:gs pos="30000">
                      <a:schemeClr val="tx1"/>
                    </a:gs>
                  </a:gsLst>
                  <a:lin ang="5400000" scaled="0"/>
                </a:gradFill>
                <a:latin typeface="+mn-lt"/>
                <a:cs typeface="Segoe UI Semilight" panose="020B0402040204020203" pitchFamily="34" charset="0"/>
              </a:rPr>
              <a:t>Ports and RPC</a:t>
            </a:r>
          </a:p>
          <a:p>
            <a:pPr marL="285750" indent="-285750">
              <a:spcBef>
                <a:spcPts val="0"/>
              </a:spcBef>
              <a:spcAft>
                <a:spcPts val="600"/>
              </a:spcAft>
              <a:buFont typeface="Arial" panose="020B0604020202020204" pitchFamily="34" charset="0"/>
              <a:buChar char="•"/>
              <a:tabLst>
                <a:tab pos="571500" algn="l"/>
              </a:tabLst>
            </a:pPr>
            <a:r>
              <a:rPr lang="en-US" sz="1400" dirty="0">
                <a:gradFill>
                  <a:gsLst>
                    <a:gs pos="2917">
                      <a:schemeClr val="tx1"/>
                    </a:gs>
                    <a:gs pos="30000">
                      <a:schemeClr val="tx1"/>
                    </a:gs>
                  </a:gsLst>
                  <a:lin ang="5400000" scaled="0"/>
                </a:gradFill>
                <a:latin typeface="+mn-lt"/>
                <a:cs typeface="Segoe UI Semilight" panose="020B0402040204020203" pitchFamily="34" charset="0"/>
              </a:rPr>
              <a:t>Authentication</a:t>
            </a:r>
          </a:p>
          <a:p>
            <a:pPr marL="285750" indent="-285750">
              <a:spcBef>
                <a:spcPts val="0"/>
              </a:spcBef>
              <a:spcAft>
                <a:spcPts val="600"/>
              </a:spcAft>
              <a:buFont typeface="Arial" panose="020B0604020202020204" pitchFamily="34" charset="0"/>
              <a:buChar char="•"/>
              <a:tabLst>
                <a:tab pos="571500" algn="l"/>
              </a:tabLst>
            </a:pPr>
            <a:r>
              <a:rPr lang="en-US" sz="1400" dirty="0">
                <a:gradFill>
                  <a:gsLst>
                    <a:gs pos="2917">
                      <a:schemeClr val="tx1"/>
                    </a:gs>
                    <a:gs pos="30000">
                      <a:schemeClr val="tx1"/>
                    </a:gs>
                  </a:gsLst>
                  <a:lin ang="5400000" scaled="0"/>
                </a:gradFill>
                <a:latin typeface="+mn-lt"/>
                <a:cs typeface="Segoe UI Semilight" panose="020B0402040204020203" pitchFamily="34" charset="0"/>
              </a:rPr>
              <a:t>Encryption</a:t>
            </a:r>
          </a:p>
          <a:p>
            <a:pPr marL="285750" indent="-285750">
              <a:spcBef>
                <a:spcPts val="0"/>
              </a:spcBef>
              <a:spcAft>
                <a:spcPts val="600"/>
              </a:spcAft>
              <a:buFont typeface="Arial" panose="020B0604020202020204" pitchFamily="34" charset="0"/>
              <a:buChar char="•"/>
              <a:tabLst>
                <a:tab pos="571500" algn="l"/>
              </a:tabLst>
            </a:pPr>
            <a:r>
              <a:rPr lang="en-US" sz="1400" dirty="0">
                <a:gradFill>
                  <a:gsLst>
                    <a:gs pos="2917">
                      <a:schemeClr val="tx1"/>
                    </a:gs>
                    <a:gs pos="30000">
                      <a:schemeClr val="tx1"/>
                    </a:gs>
                  </a:gsLst>
                  <a:lin ang="5400000" scaled="0"/>
                </a:gradFill>
                <a:latin typeface="+mn-lt"/>
                <a:cs typeface="Segoe UI Semilight" panose="020B0402040204020203" pitchFamily="34" charset="0"/>
              </a:rPr>
              <a:t>Logging</a:t>
            </a:r>
          </a:p>
        </p:txBody>
      </p:sp>
      <p:sp>
        <p:nvSpPr>
          <p:cNvPr id="23" name="TextBox 22"/>
          <p:cNvSpPr txBox="1"/>
          <p:nvPr/>
        </p:nvSpPr>
        <p:spPr>
          <a:xfrm>
            <a:off x="3556000" y="2815687"/>
            <a:ext cx="3063557" cy="572464"/>
          </a:xfrm>
          <a:prstGeom prst="rect">
            <a:avLst/>
          </a:prstGeom>
        </p:spPr>
        <p:txBody>
          <a:bodyPr wrap="square" lIns="182880" tIns="146304" rIns="182880" bIns="146304" numCol="1" spcCol="0" rtlCol="0">
            <a:spAutoFit/>
          </a:bodyPr>
          <a:lstStyle/>
          <a:p>
            <a:pPr algn="l">
              <a:spcAft>
                <a:spcPts val="600"/>
              </a:spcAft>
              <a:tabLst>
                <a:tab pos="342900" algn="l"/>
              </a:tabLst>
            </a:pPr>
            <a:r>
              <a:rPr lang="en-US" sz="18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Relational Data</a:t>
            </a:r>
            <a:endParaRPr lang="en-US" sz="105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13" name="TextBox 12">
            <a:extLst>
              <a:ext uri="{FF2B5EF4-FFF2-40B4-BE49-F238E27FC236}">
                <a16:creationId xmlns:a16="http://schemas.microsoft.com/office/drawing/2014/main" id="{1EF21C9B-6221-BF4A-8678-FFB42186B8AA}"/>
              </a:ext>
            </a:extLst>
          </p:cNvPr>
          <p:cNvSpPr txBox="1"/>
          <p:nvPr/>
        </p:nvSpPr>
        <p:spPr>
          <a:xfrm>
            <a:off x="7976218" y="2829515"/>
            <a:ext cx="3063557" cy="572464"/>
          </a:xfrm>
          <a:prstGeom prst="rect">
            <a:avLst/>
          </a:prstGeom>
        </p:spPr>
        <p:txBody>
          <a:bodyPr wrap="square" lIns="182880" tIns="146304" rIns="182880" bIns="146304" numCol="1" spcCol="0" rtlCol="0">
            <a:spAutoFit/>
          </a:bodyPr>
          <a:lstStyle/>
          <a:p>
            <a:pPr algn="l">
              <a:spcAft>
                <a:spcPts val="600"/>
              </a:spcAft>
              <a:tabLst>
                <a:tab pos="342900" algn="l"/>
              </a:tabLst>
            </a:pPr>
            <a:r>
              <a:rPr lang="en-US" sz="18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Non-Relational Data</a:t>
            </a:r>
            <a:endParaRPr lang="en-US" sz="105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5352802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3"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611866" y="6446320"/>
            <a:ext cx="370584" cy="123111"/>
          </a:xfrm>
        </p:spPr>
        <p:txBody>
          <a:bodyPr/>
          <a:lstStyle/>
          <a:p>
            <a:fld id="{ED077441-DF17-4513-BACB-525ED94CFAE4}" type="slidenum">
              <a:rPr lang="en-US" smtClean="0"/>
              <a:pPr/>
              <a:t>3</a:t>
            </a:fld>
            <a:endParaRPr lang="en-US" dirty="0"/>
          </a:p>
        </p:txBody>
      </p:sp>
      <p:sp>
        <p:nvSpPr>
          <p:cNvPr id="3" name="TextBox 2"/>
          <p:cNvSpPr txBox="1"/>
          <p:nvPr/>
        </p:nvSpPr>
        <p:spPr>
          <a:xfrm>
            <a:off x="240173" y="1730790"/>
            <a:ext cx="2964989" cy="177279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r>
              <a:rPr lang="en-US" sz="3200" dirty="0">
                <a:latin typeface="+mj-lt"/>
              </a:rPr>
              <a:t>Secure Software Development</a:t>
            </a:r>
          </a:p>
        </p:txBody>
      </p:sp>
      <p:sp>
        <p:nvSpPr>
          <p:cNvPr id="8" name="TextBox 7"/>
          <p:cNvSpPr txBox="1"/>
          <p:nvPr/>
        </p:nvSpPr>
        <p:spPr>
          <a:xfrm>
            <a:off x="3142016" y="1777281"/>
            <a:ext cx="8840434" cy="911019"/>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900"/>
              </a:spcAft>
              <a:tabLst>
                <a:tab pos="571500" algn="l"/>
              </a:tabLst>
            </a:pPr>
            <a:r>
              <a:rPr lang="en-US" sz="2000" spc="-50" dirty="0">
                <a:latin typeface="Segoe UI" panose="020B0502040204020203" pitchFamily="34" charset="0"/>
              </a:rPr>
              <a:t>Secure Software Development </a:t>
            </a:r>
            <a:r>
              <a:rPr lang="en-US" sz="2000" dirty="0">
                <a:gradFill>
                  <a:gsLst>
                    <a:gs pos="2917">
                      <a:schemeClr val="tx1"/>
                    </a:gs>
                    <a:gs pos="30000">
                      <a:schemeClr val="tx1"/>
                    </a:gs>
                  </a:gsLst>
                  <a:lin ang="5400000" scaled="0"/>
                </a:gradFill>
                <a:latin typeface="+mj-lt"/>
                <a:cs typeface="Segoe UI Semilight" panose="020B0402040204020203" pitchFamily="34" charset="0"/>
              </a:rPr>
              <a:t>involves a general set of steps to educate your team on the principles involved in considering all threats in a software project </a:t>
            </a:r>
          </a:p>
        </p:txBody>
      </p:sp>
      <p:sp>
        <p:nvSpPr>
          <p:cNvPr id="17" name="TextBox 16"/>
          <p:cNvSpPr txBox="1"/>
          <p:nvPr/>
        </p:nvSpPr>
        <p:spPr>
          <a:xfrm>
            <a:off x="3556000" y="3220326"/>
            <a:ext cx="4102100" cy="2696123"/>
          </a:xfrm>
          <a:prstGeom prst="rect">
            <a:avLst/>
          </a:prstGeom>
          <a:noFill/>
        </p:spPr>
        <p:txBody>
          <a:bodyPr wrap="square" lIns="182880" tIns="146304" rIns="182880" bIns="146304" numCol="1" spcCol="0" rtlCol="0">
            <a:spAutoFit/>
          </a:bodyPr>
          <a:lstStyle>
            <a:defPPr>
              <a:defRPr lang="en-GB"/>
            </a:defPPr>
            <a:lvl1pPr marL="285750" indent="-285750" algn="l">
              <a:spcBef>
                <a:spcPts val="0"/>
              </a:spcBef>
              <a:spcAft>
                <a:spcPts val="600"/>
              </a:spcAft>
              <a:buFont typeface="Arial" panose="020B0604020202020204" pitchFamily="34" charset="0"/>
              <a:buChar char="•"/>
              <a:tabLst>
                <a:tab pos="571500" algn="l"/>
              </a:tabLst>
              <a:defRPr sz="1400">
                <a:gradFill>
                  <a:gsLst>
                    <a:gs pos="2917">
                      <a:schemeClr val="tx1"/>
                    </a:gs>
                    <a:gs pos="30000">
                      <a:schemeClr val="tx1"/>
                    </a:gs>
                  </a:gsLst>
                  <a:lin ang="5400000" scaled="0"/>
                </a:gradFill>
                <a:cs typeface="Segoe UI Semilight" panose="020B0402040204020203" pitchFamily="34" charset="0"/>
              </a:defRPr>
            </a:lvl1pPr>
          </a:lstStyle>
          <a:p>
            <a:r>
              <a:rPr lang="en-US" dirty="0"/>
              <a:t>Stage 0: Education and Awareness</a:t>
            </a:r>
          </a:p>
          <a:p>
            <a:r>
              <a:rPr lang="en-US" dirty="0"/>
              <a:t>Stage 1: Project Inception</a:t>
            </a:r>
          </a:p>
          <a:p>
            <a:r>
              <a:rPr lang="en-US" dirty="0"/>
              <a:t>Stage 2: Define and Follow Design Best Practices</a:t>
            </a:r>
          </a:p>
          <a:p>
            <a:r>
              <a:rPr lang="en-US" dirty="0"/>
              <a:t>Stage 3: Product Risk Assessment</a:t>
            </a:r>
          </a:p>
          <a:p>
            <a:r>
              <a:rPr lang="en-US" dirty="0"/>
              <a:t>Stage 4: Risk Analysis</a:t>
            </a:r>
          </a:p>
          <a:p>
            <a:r>
              <a:rPr lang="en-US" dirty="0"/>
              <a:t>Stage 5: Creating Security Documents, Tools, and Best Practices for Customers</a:t>
            </a:r>
          </a:p>
          <a:p>
            <a:r>
              <a:rPr lang="en-US" dirty="0"/>
              <a:t>Stage 6: Secure Coding Policies</a:t>
            </a:r>
          </a:p>
        </p:txBody>
      </p:sp>
      <p:sp>
        <p:nvSpPr>
          <p:cNvPr id="22" name="TextBox 21"/>
          <p:cNvSpPr txBox="1"/>
          <p:nvPr/>
        </p:nvSpPr>
        <p:spPr>
          <a:xfrm>
            <a:off x="7976446" y="3222945"/>
            <a:ext cx="3911238" cy="2036968"/>
          </a:xfrm>
          <a:prstGeom prst="rect">
            <a:avLst/>
          </a:prstGeom>
          <a:noFill/>
        </p:spPr>
        <p:txBody>
          <a:bodyPr wrap="square" lIns="182880" tIns="146304" rIns="182880" bIns="146304" numCol="1" spcCol="0" rtlCol="0">
            <a:spAutoFit/>
          </a:bodyPr>
          <a:lstStyle>
            <a:defPPr>
              <a:defRPr lang="en-GB"/>
            </a:defPPr>
            <a:lvl1pPr marL="285750" indent="-285750" algn="l">
              <a:spcBef>
                <a:spcPts val="0"/>
              </a:spcBef>
              <a:spcAft>
                <a:spcPts val="600"/>
              </a:spcAft>
              <a:buFont typeface="Arial" panose="020B0604020202020204" pitchFamily="34" charset="0"/>
              <a:buChar char="•"/>
              <a:tabLst>
                <a:tab pos="571500" algn="l"/>
              </a:tabLst>
              <a:defRPr sz="1400">
                <a:gradFill>
                  <a:gsLst>
                    <a:gs pos="2917">
                      <a:schemeClr val="tx1"/>
                    </a:gs>
                    <a:gs pos="30000">
                      <a:schemeClr val="tx1"/>
                    </a:gs>
                  </a:gsLst>
                  <a:lin ang="5400000" scaled="0"/>
                </a:gradFill>
                <a:cs typeface="Segoe UI Semilight" panose="020B0402040204020203" pitchFamily="34" charset="0"/>
              </a:defRPr>
            </a:lvl1pPr>
          </a:lstStyle>
          <a:p>
            <a:r>
              <a:rPr lang="en-US" dirty="0"/>
              <a:t>Stage 7: Secure Testing Policies</a:t>
            </a:r>
          </a:p>
          <a:p>
            <a:r>
              <a:rPr lang="en-US" dirty="0"/>
              <a:t>Stage 8: The Security Push</a:t>
            </a:r>
          </a:p>
          <a:p>
            <a:r>
              <a:rPr lang="en-US" dirty="0"/>
              <a:t>Stage 9: The Final Security Review</a:t>
            </a:r>
          </a:p>
          <a:p>
            <a:r>
              <a:rPr lang="en-US" dirty="0"/>
              <a:t>Stage 10: Security Response Planning</a:t>
            </a:r>
          </a:p>
          <a:p>
            <a:r>
              <a:rPr lang="en-US" dirty="0"/>
              <a:t>Stage 11: Product Release</a:t>
            </a:r>
          </a:p>
          <a:p>
            <a:r>
              <a:rPr lang="en-US" dirty="0"/>
              <a:t>Stage 12: Security Response Execution</a:t>
            </a:r>
          </a:p>
        </p:txBody>
      </p:sp>
      <p:sp>
        <p:nvSpPr>
          <p:cNvPr id="23" name="TextBox 22"/>
          <p:cNvSpPr txBox="1"/>
          <p:nvPr/>
        </p:nvSpPr>
        <p:spPr>
          <a:xfrm>
            <a:off x="3556000" y="2815687"/>
            <a:ext cx="6502675" cy="572464"/>
          </a:xfrm>
          <a:prstGeom prst="rect">
            <a:avLst/>
          </a:prstGeom>
        </p:spPr>
        <p:txBody>
          <a:bodyPr wrap="square" lIns="182880" tIns="146304" rIns="182880" bIns="146304" numCol="1" spcCol="0" rtlCol="0">
            <a:spAutoFit/>
          </a:bodyPr>
          <a:lstStyle>
            <a:defPPr>
              <a:defRPr lang="en-GB"/>
            </a:defPPr>
            <a:lvl1pPr algn="l">
              <a:spcAft>
                <a:spcPts val="600"/>
              </a:spcAft>
              <a:tabLst>
                <a:tab pos="342900" algn="l"/>
              </a:tabLst>
              <a:defRPr sz="180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defRPr>
            </a:lvl1pPr>
          </a:lstStyle>
          <a:p>
            <a:r>
              <a:rPr lang="en-US" dirty="0"/>
              <a:t>The Trustworthy Computing Security Development Lifecycle</a:t>
            </a:r>
          </a:p>
        </p:txBody>
      </p:sp>
    </p:spTree>
    <p:extLst>
      <p:ext uri="{BB962C8B-B14F-4D97-AF65-F5344CB8AC3E}">
        <p14:creationId xmlns:p14="http://schemas.microsoft.com/office/powerpoint/2010/main" val="18792870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611866" y="6446320"/>
            <a:ext cx="370584" cy="123111"/>
          </a:xfrm>
        </p:spPr>
        <p:txBody>
          <a:bodyPr/>
          <a:lstStyle/>
          <a:p>
            <a:fld id="{ED077441-DF17-4513-BACB-525ED94CFAE4}" type="slidenum">
              <a:rPr lang="en-US" smtClean="0"/>
              <a:pPr/>
              <a:t>4</a:t>
            </a:fld>
            <a:endParaRPr lang="en-US" dirty="0"/>
          </a:p>
        </p:txBody>
      </p:sp>
      <p:sp>
        <p:nvSpPr>
          <p:cNvPr id="3" name="TextBox 2"/>
          <p:cNvSpPr txBox="1"/>
          <p:nvPr/>
        </p:nvSpPr>
        <p:spPr>
          <a:xfrm>
            <a:off x="240173" y="1730790"/>
            <a:ext cx="2964989" cy="2265236"/>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r>
              <a:rPr lang="en-US" sz="3200" dirty="0">
                <a:latin typeface="+mj-lt"/>
              </a:rPr>
              <a:t>AI Development Cycle Threat Analysis</a:t>
            </a:r>
          </a:p>
        </p:txBody>
      </p:sp>
      <p:sp>
        <p:nvSpPr>
          <p:cNvPr id="8" name="TextBox 7"/>
          <p:cNvSpPr txBox="1"/>
          <p:nvPr/>
        </p:nvSpPr>
        <p:spPr>
          <a:xfrm>
            <a:off x="3142016" y="1777281"/>
            <a:ext cx="8840434" cy="1218795"/>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900"/>
              </a:spcAft>
              <a:tabLst>
                <a:tab pos="571500" algn="l"/>
              </a:tabLst>
            </a:pPr>
            <a:r>
              <a:rPr lang="en-US" sz="2000" spc="-50" dirty="0">
                <a:latin typeface="Segoe UI" panose="020B0502040204020203" pitchFamily="34" charset="0"/>
              </a:rPr>
              <a:t>AI </a:t>
            </a:r>
            <a:r>
              <a:rPr lang="en-US" sz="2000" dirty="0">
                <a:gradFill>
                  <a:gsLst>
                    <a:gs pos="2917">
                      <a:schemeClr val="tx1"/>
                    </a:gs>
                    <a:gs pos="30000">
                      <a:schemeClr val="tx1"/>
                    </a:gs>
                  </a:gsLst>
                  <a:lin ang="5400000" scaled="0"/>
                </a:gradFill>
                <a:latin typeface="+mj-lt"/>
                <a:cs typeface="Segoe UI Semilight" panose="020B0402040204020203" pitchFamily="34" charset="0"/>
              </a:rPr>
              <a:t>projects involve not only data and software security considerations, but include a pipeline, platform and personnel along with other unique threats to model operation </a:t>
            </a:r>
          </a:p>
        </p:txBody>
      </p:sp>
      <p:sp>
        <p:nvSpPr>
          <p:cNvPr id="17" name="TextBox 16"/>
          <p:cNvSpPr txBox="1"/>
          <p:nvPr/>
        </p:nvSpPr>
        <p:spPr>
          <a:xfrm>
            <a:off x="3556000" y="3719023"/>
            <a:ext cx="4102100" cy="1388072"/>
          </a:xfrm>
          <a:prstGeom prst="rect">
            <a:avLst/>
          </a:prstGeom>
          <a:noFill/>
        </p:spPr>
        <p:txBody>
          <a:bodyPr wrap="square" lIns="182880" tIns="146304" rIns="182880" bIns="146304" numCol="1" spcCol="0" rtlCol="0">
            <a:spAutoFit/>
          </a:bodyPr>
          <a:lstStyle>
            <a:defPPr>
              <a:defRPr lang="en-GB"/>
            </a:defPPr>
            <a:lvl1pPr marL="285750" indent="-285750" algn="l">
              <a:spcBef>
                <a:spcPts val="0"/>
              </a:spcBef>
              <a:spcAft>
                <a:spcPts val="600"/>
              </a:spcAft>
              <a:buFont typeface="Arial" panose="020B0604020202020204" pitchFamily="34" charset="0"/>
              <a:buChar char="•"/>
              <a:tabLst>
                <a:tab pos="571500" algn="l"/>
              </a:tabLst>
              <a:defRPr sz="1400">
                <a:gradFill>
                  <a:gsLst>
                    <a:gs pos="2917">
                      <a:schemeClr val="tx1"/>
                    </a:gs>
                    <a:gs pos="30000">
                      <a:schemeClr val="tx1"/>
                    </a:gs>
                  </a:gsLst>
                  <a:lin ang="5400000" scaled="0"/>
                </a:gradFill>
                <a:cs typeface="Segoe UI Semilight" panose="020B0402040204020203" pitchFamily="34" charset="0"/>
              </a:defRPr>
            </a:lvl1pPr>
          </a:lstStyle>
          <a:p>
            <a:r>
              <a:rPr lang="en-US" dirty="0"/>
              <a:t>Resilience and Discretion concepts</a:t>
            </a:r>
          </a:p>
          <a:p>
            <a:r>
              <a:rPr lang="en-US" dirty="0"/>
              <a:t>Authentication</a:t>
            </a:r>
          </a:p>
          <a:p>
            <a:r>
              <a:rPr lang="en-US" dirty="0"/>
              <a:t>Separation of Duties</a:t>
            </a:r>
          </a:p>
          <a:p>
            <a:r>
              <a:rPr lang="en-US" dirty="0"/>
              <a:t>Input Validation</a:t>
            </a:r>
          </a:p>
        </p:txBody>
      </p:sp>
      <p:sp>
        <p:nvSpPr>
          <p:cNvPr id="22" name="TextBox 21"/>
          <p:cNvSpPr txBox="1"/>
          <p:nvPr/>
        </p:nvSpPr>
        <p:spPr>
          <a:xfrm>
            <a:off x="7562233" y="3677935"/>
            <a:ext cx="3911238" cy="1388072"/>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marL="285750" indent="-285750">
              <a:buFont typeface="Arial" panose="020B0604020202020204" pitchFamily="34" charset="0"/>
              <a:buChar char="•"/>
            </a:pPr>
            <a:r>
              <a:rPr lang="en-US" sz="1400" dirty="0">
                <a:gradFill>
                  <a:gsLst>
                    <a:gs pos="2917">
                      <a:schemeClr val="tx1"/>
                    </a:gs>
                    <a:gs pos="30000">
                      <a:schemeClr val="tx1"/>
                    </a:gs>
                  </a:gsLst>
                  <a:lin ang="5400000" scaled="0"/>
                </a:gradFill>
                <a:latin typeface="+mn-lt"/>
                <a:cs typeface="Segoe UI Semilight" panose="020B0402040204020203" pitchFamily="34" charset="0"/>
              </a:rPr>
              <a:t>Denial of Service mitigation</a:t>
            </a:r>
          </a:p>
          <a:p>
            <a:pPr marL="285750" indent="-285750">
              <a:buFont typeface="Arial" panose="020B0604020202020204" pitchFamily="34" charset="0"/>
              <a:buChar char="•"/>
            </a:pPr>
            <a:r>
              <a:rPr lang="en-US" sz="1400" dirty="0">
                <a:gradFill>
                  <a:gsLst>
                    <a:gs pos="2917">
                      <a:schemeClr val="tx1"/>
                    </a:gs>
                    <a:gs pos="30000">
                      <a:schemeClr val="tx1"/>
                    </a:gs>
                  </a:gsLst>
                  <a:lin ang="5400000" scaled="0"/>
                </a:gradFill>
                <a:latin typeface="+mn-lt"/>
                <a:cs typeface="Segoe UI Semilight" panose="020B0402040204020203" pitchFamily="34" charset="0"/>
              </a:rPr>
              <a:t>Bias Recognition</a:t>
            </a:r>
          </a:p>
          <a:p>
            <a:pPr marL="285750" indent="-285750">
              <a:spcBef>
                <a:spcPts val="0"/>
              </a:spcBef>
              <a:spcAft>
                <a:spcPts val="600"/>
              </a:spcAft>
              <a:buFont typeface="Arial" panose="020B0604020202020204" pitchFamily="34" charset="0"/>
              <a:buChar char="•"/>
              <a:tabLst>
                <a:tab pos="571500" algn="l"/>
              </a:tabLst>
            </a:pPr>
            <a:r>
              <a:rPr lang="en-US" sz="1400" dirty="0">
                <a:gradFill>
                  <a:gsLst>
                    <a:gs pos="2917">
                      <a:schemeClr val="tx1"/>
                    </a:gs>
                    <a:gs pos="30000">
                      <a:schemeClr val="tx1"/>
                    </a:gs>
                  </a:gsLst>
                  <a:lin ang="5400000" scaled="0"/>
                </a:gradFill>
                <a:latin typeface="+mn-lt"/>
                <a:cs typeface="Segoe UI Semilight" panose="020B0402040204020203" pitchFamily="34" charset="0"/>
              </a:rPr>
              <a:t>“Black Swan” event detection</a:t>
            </a:r>
          </a:p>
          <a:p>
            <a:pPr marL="285750" indent="-285750">
              <a:spcBef>
                <a:spcPts val="0"/>
              </a:spcBef>
              <a:spcAft>
                <a:spcPts val="600"/>
              </a:spcAft>
              <a:buFont typeface="Arial" panose="020B0604020202020204" pitchFamily="34" charset="0"/>
              <a:buChar char="•"/>
              <a:tabLst>
                <a:tab pos="571500" algn="l"/>
              </a:tabLst>
            </a:pPr>
            <a:r>
              <a:rPr lang="en-US" sz="1400" dirty="0">
                <a:gradFill>
                  <a:gsLst>
                    <a:gs pos="2917">
                      <a:schemeClr val="tx1"/>
                    </a:gs>
                    <a:gs pos="30000">
                      <a:schemeClr val="tx1"/>
                    </a:gs>
                  </a:gsLst>
                  <a:lin ang="5400000" scaled="0"/>
                </a:gradFill>
                <a:latin typeface="+mn-lt"/>
                <a:cs typeface="Segoe UI Semilight" panose="020B0402040204020203" pitchFamily="34" charset="0"/>
              </a:rPr>
              <a:t>Innate forensic capabilities</a:t>
            </a:r>
          </a:p>
        </p:txBody>
      </p:sp>
      <p:sp>
        <p:nvSpPr>
          <p:cNvPr id="23" name="TextBox 22"/>
          <p:cNvSpPr txBox="1"/>
          <p:nvPr/>
        </p:nvSpPr>
        <p:spPr>
          <a:xfrm>
            <a:off x="3556000" y="3314384"/>
            <a:ext cx="3063557" cy="572464"/>
          </a:xfrm>
          <a:prstGeom prst="rect">
            <a:avLst/>
          </a:prstGeom>
        </p:spPr>
        <p:txBody>
          <a:bodyPr wrap="square" lIns="182880" tIns="146304" rIns="182880" bIns="146304" numCol="1" spcCol="0" rtlCol="0">
            <a:spAutoFit/>
          </a:bodyPr>
          <a:lstStyle/>
          <a:p>
            <a:pPr algn="l">
              <a:spcAft>
                <a:spcPts val="600"/>
              </a:spcAft>
              <a:tabLst>
                <a:tab pos="342900" algn="l"/>
              </a:tabLst>
            </a:pPr>
            <a:r>
              <a:rPr lang="en-US" sz="18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AI Project Security Aspects</a:t>
            </a:r>
            <a:endParaRPr lang="en-US" sz="105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32229959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2"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676DF1D2-F264-482A-A475-9CE7E74E1EB6}"/>
              </a:ext>
            </a:extLst>
          </p:cNvPr>
          <p:cNvSpPr/>
          <p:nvPr/>
        </p:nvSpPr>
        <p:spPr bwMode="auto">
          <a:xfrm>
            <a:off x="366141" y="2478499"/>
            <a:ext cx="11612753" cy="274317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Slide Number Placeholder 2">
            <a:extLst>
              <a:ext uri="{FF2B5EF4-FFF2-40B4-BE49-F238E27FC236}">
                <a16:creationId xmlns:a16="http://schemas.microsoft.com/office/drawing/2014/main" id="{8B23C485-1474-453E-B325-6A281B58853E}"/>
              </a:ext>
            </a:extLst>
          </p:cNvPr>
          <p:cNvSpPr>
            <a:spLocks noGrp="1"/>
          </p:cNvSpPr>
          <p:nvPr>
            <p:ph type="sldNum" sz="quarter" idx="4294967295"/>
          </p:nvPr>
        </p:nvSpPr>
        <p:spPr>
          <a:xfrm>
            <a:off x="12065000" y="6800850"/>
            <a:ext cx="371475" cy="109538"/>
          </a:xfrm>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5</a:t>
            </a:fld>
            <a:endParaRPr lang="en-US" dirty="0"/>
          </a:p>
        </p:txBody>
      </p:sp>
      <p:sp>
        <p:nvSpPr>
          <p:cNvPr id="4" name="Freeform 96" title="Icon of a gear with a wrench">
            <a:extLst>
              <a:ext uri="{FF2B5EF4-FFF2-40B4-BE49-F238E27FC236}">
                <a16:creationId xmlns:a16="http://schemas.microsoft.com/office/drawing/2014/main" id="{1EE21C1D-15F0-4037-8D89-24A86FE98EFD}"/>
              </a:ext>
            </a:extLst>
          </p:cNvPr>
          <p:cNvSpPr>
            <a:spLocks noChangeAspect="1" noEditPoints="1"/>
          </p:cNvSpPr>
          <p:nvPr/>
        </p:nvSpPr>
        <p:spPr bwMode="auto">
          <a:xfrm>
            <a:off x="794597" y="3874016"/>
            <a:ext cx="397237" cy="365760"/>
          </a:xfrm>
          <a:custGeom>
            <a:avLst/>
            <a:gdLst>
              <a:gd name="T0" fmla="*/ 224 w 356"/>
              <a:gd name="T1" fmla="*/ 273 h 328"/>
              <a:gd name="T2" fmla="*/ 181 w 356"/>
              <a:gd name="T3" fmla="*/ 295 h 328"/>
              <a:gd name="T4" fmla="*/ 181 w 356"/>
              <a:gd name="T5" fmla="*/ 328 h 328"/>
              <a:gd name="T6" fmla="*/ 121 w 356"/>
              <a:gd name="T7" fmla="*/ 328 h 328"/>
              <a:gd name="T8" fmla="*/ 121 w 356"/>
              <a:gd name="T9" fmla="*/ 291 h 328"/>
              <a:gd name="T10" fmla="*/ 57 w 356"/>
              <a:gd name="T11" fmla="*/ 254 h 328"/>
              <a:gd name="T12" fmla="*/ 28 w 356"/>
              <a:gd name="T13" fmla="*/ 269 h 328"/>
              <a:gd name="T14" fmla="*/ 0 w 356"/>
              <a:gd name="T15" fmla="*/ 214 h 328"/>
              <a:gd name="T16" fmla="*/ 28 w 356"/>
              <a:gd name="T17" fmla="*/ 199 h 328"/>
              <a:gd name="T18" fmla="*/ 21 w 356"/>
              <a:gd name="T19" fmla="*/ 162 h 328"/>
              <a:gd name="T20" fmla="*/ 28 w 356"/>
              <a:gd name="T21" fmla="*/ 125 h 328"/>
              <a:gd name="T22" fmla="*/ 0 w 356"/>
              <a:gd name="T23" fmla="*/ 111 h 328"/>
              <a:gd name="T24" fmla="*/ 28 w 356"/>
              <a:gd name="T25" fmla="*/ 55 h 328"/>
              <a:gd name="T26" fmla="*/ 57 w 356"/>
              <a:gd name="T27" fmla="*/ 70 h 328"/>
              <a:gd name="T28" fmla="*/ 121 w 356"/>
              <a:gd name="T29" fmla="*/ 33 h 328"/>
              <a:gd name="T30" fmla="*/ 121 w 356"/>
              <a:gd name="T31" fmla="*/ 0 h 328"/>
              <a:gd name="T32" fmla="*/ 181 w 356"/>
              <a:gd name="T33" fmla="*/ 0 h 328"/>
              <a:gd name="T34" fmla="*/ 181 w 356"/>
              <a:gd name="T35" fmla="*/ 30 h 328"/>
              <a:gd name="T36" fmla="*/ 249 w 356"/>
              <a:gd name="T37" fmla="*/ 70 h 328"/>
              <a:gd name="T38" fmla="*/ 274 w 356"/>
              <a:gd name="T39" fmla="*/ 55 h 328"/>
              <a:gd name="T40" fmla="*/ 306 w 356"/>
              <a:gd name="T41" fmla="*/ 111 h 328"/>
              <a:gd name="T42" fmla="*/ 277 w 356"/>
              <a:gd name="T43" fmla="*/ 125 h 328"/>
              <a:gd name="T44" fmla="*/ 282 w 356"/>
              <a:gd name="T45" fmla="*/ 162 h 328"/>
              <a:gd name="T46" fmla="*/ 279 w 356"/>
              <a:gd name="T47" fmla="*/ 188 h 328"/>
              <a:gd name="T48" fmla="*/ 186 w 356"/>
              <a:gd name="T49" fmla="*/ 100 h 328"/>
              <a:gd name="T50" fmla="*/ 150 w 356"/>
              <a:gd name="T51" fmla="*/ 89 h 328"/>
              <a:gd name="T52" fmla="*/ 75 w 356"/>
              <a:gd name="T53" fmla="*/ 166 h 328"/>
              <a:gd name="T54" fmla="*/ 107 w 356"/>
              <a:gd name="T55" fmla="*/ 231 h 328"/>
              <a:gd name="T56" fmla="*/ 209 w 356"/>
              <a:gd name="T57" fmla="*/ 238 h 328"/>
              <a:gd name="T58" fmla="*/ 310 w 356"/>
              <a:gd name="T59" fmla="*/ 302 h 328"/>
              <a:gd name="T60" fmla="*/ 348 w 356"/>
              <a:gd name="T61" fmla="*/ 294 h 328"/>
              <a:gd name="T62" fmla="*/ 340 w 356"/>
              <a:gd name="T63" fmla="*/ 256 h 328"/>
              <a:gd name="T64" fmla="*/ 237 w 356"/>
              <a:gd name="T65" fmla="*/ 195 h 328"/>
              <a:gd name="T66" fmla="*/ 235 w 356"/>
              <a:gd name="T67" fmla="*/ 194 h 328"/>
              <a:gd name="T68" fmla="*/ 234 w 356"/>
              <a:gd name="T69" fmla="*/ 179 h 328"/>
              <a:gd name="T70" fmla="*/ 172 w 356"/>
              <a:gd name="T71" fmla="*/ 139 h 328"/>
              <a:gd name="T72" fmla="*/ 145 w 356"/>
              <a:gd name="T73" fmla="*/ 153 h 328"/>
              <a:gd name="T74" fmla="*/ 194 w 356"/>
              <a:gd name="T75" fmla="*/ 183 h 328"/>
              <a:gd name="T76" fmla="*/ 182 w 356"/>
              <a:gd name="T77" fmla="*/ 199 h 328"/>
              <a:gd name="T78" fmla="*/ 135 w 356"/>
              <a:gd name="T79" fmla="*/ 169 h 328"/>
              <a:gd name="T80" fmla="*/ 132 w 356"/>
              <a:gd name="T81" fmla="*/ 201 h 328"/>
              <a:gd name="T82" fmla="*/ 194 w 356"/>
              <a:gd name="T83" fmla="*/ 241 h 328"/>
              <a:gd name="T84" fmla="*/ 207 w 356"/>
              <a:gd name="T85" fmla="*/ 237 h 328"/>
              <a:gd name="T86" fmla="*/ 209 w 356"/>
              <a:gd name="T87" fmla="*/ 238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56" h="328">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nvGrpSpPr>
          <p:cNvPr id="5" name="Group 4">
            <a:extLst>
              <a:ext uri="{FF2B5EF4-FFF2-40B4-BE49-F238E27FC236}">
                <a16:creationId xmlns:a16="http://schemas.microsoft.com/office/drawing/2014/main" id="{F510506A-957F-4546-9D5A-24D4DCB3C8AB}"/>
              </a:ext>
            </a:extLst>
          </p:cNvPr>
          <p:cNvGrpSpPr>
            <a:grpSpLocks/>
          </p:cNvGrpSpPr>
          <p:nvPr/>
        </p:nvGrpSpPr>
        <p:grpSpPr bwMode="auto">
          <a:xfrm flipH="1">
            <a:off x="5665754" y="1482002"/>
            <a:ext cx="731512" cy="640073"/>
            <a:chOff x="3794" y="2083"/>
            <a:chExt cx="245" cy="241"/>
          </a:xfrm>
        </p:grpSpPr>
        <p:sp>
          <p:nvSpPr>
            <p:cNvPr id="6" name="Rectangle 5">
              <a:extLst>
                <a:ext uri="{FF2B5EF4-FFF2-40B4-BE49-F238E27FC236}">
                  <a16:creationId xmlns:a16="http://schemas.microsoft.com/office/drawing/2014/main" id="{3FC9115F-CBF2-4A8A-840E-B6E4A59AB62D}"/>
                </a:ext>
              </a:extLst>
            </p:cNvPr>
            <p:cNvSpPr>
              <a:spLocks noChangeArrowheads="1"/>
            </p:cNvSpPr>
            <p:nvPr/>
          </p:nvSpPr>
          <p:spPr bwMode="auto">
            <a:xfrm>
              <a:off x="3794" y="2083"/>
              <a:ext cx="245" cy="138"/>
            </a:xfrm>
            <a:prstGeom prst="rect">
              <a:avLst/>
            </a:prstGeom>
            <a:noFill/>
            <a:ln w="15875">
              <a:solidFill>
                <a:schemeClr val="accent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7" name="Freeform 6">
              <a:extLst>
                <a:ext uri="{FF2B5EF4-FFF2-40B4-BE49-F238E27FC236}">
                  <a16:creationId xmlns:a16="http://schemas.microsoft.com/office/drawing/2014/main" id="{39669AD2-DFA5-444C-A8CF-E051CE3BD677}"/>
                </a:ext>
              </a:extLst>
            </p:cNvPr>
            <p:cNvSpPr>
              <a:spLocks/>
            </p:cNvSpPr>
            <p:nvPr/>
          </p:nvSpPr>
          <p:spPr bwMode="auto">
            <a:xfrm>
              <a:off x="3801" y="2287"/>
              <a:ext cx="231" cy="37"/>
            </a:xfrm>
            <a:custGeom>
              <a:avLst/>
              <a:gdLst>
                <a:gd name="T0" fmla="*/ 26 w 231"/>
                <a:gd name="T1" fmla="*/ 0 h 37"/>
                <a:gd name="T2" fmla="*/ 205 w 231"/>
                <a:gd name="T3" fmla="*/ 0 h 37"/>
                <a:gd name="T4" fmla="*/ 231 w 231"/>
                <a:gd name="T5" fmla="*/ 37 h 37"/>
                <a:gd name="T6" fmla="*/ 0 w 231"/>
                <a:gd name="T7" fmla="*/ 37 h 37"/>
                <a:gd name="T8" fmla="*/ 26 w 231"/>
                <a:gd name="T9" fmla="*/ 0 h 37"/>
              </a:gdLst>
              <a:ahLst/>
              <a:cxnLst>
                <a:cxn ang="0">
                  <a:pos x="T0" y="T1"/>
                </a:cxn>
                <a:cxn ang="0">
                  <a:pos x="T2" y="T3"/>
                </a:cxn>
                <a:cxn ang="0">
                  <a:pos x="T4" y="T5"/>
                </a:cxn>
                <a:cxn ang="0">
                  <a:pos x="T6" y="T7"/>
                </a:cxn>
                <a:cxn ang="0">
                  <a:pos x="T8" y="T9"/>
                </a:cxn>
              </a:cxnLst>
              <a:rect l="0" t="0" r="r" b="b"/>
              <a:pathLst>
                <a:path w="231" h="37">
                  <a:moveTo>
                    <a:pt x="26" y="0"/>
                  </a:moveTo>
                  <a:lnTo>
                    <a:pt x="205" y="0"/>
                  </a:lnTo>
                  <a:lnTo>
                    <a:pt x="231" y="37"/>
                  </a:lnTo>
                  <a:lnTo>
                    <a:pt x="0" y="37"/>
                  </a:lnTo>
                  <a:lnTo>
                    <a:pt x="26" y="0"/>
                  </a:lnTo>
                  <a:close/>
                </a:path>
              </a:pathLst>
            </a:custGeom>
            <a:noFill/>
            <a:ln w="15875">
              <a:solidFill>
                <a:schemeClr val="accent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8" name="Line 7">
              <a:extLst>
                <a:ext uri="{FF2B5EF4-FFF2-40B4-BE49-F238E27FC236}">
                  <a16:creationId xmlns:a16="http://schemas.microsoft.com/office/drawing/2014/main" id="{085E382F-8758-4EE6-AF6F-09AC240DD033}"/>
                </a:ext>
              </a:extLst>
            </p:cNvPr>
            <p:cNvSpPr>
              <a:spLocks noChangeShapeType="1"/>
            </p:cNvSpPr>
            <p:nvPr/>
          </p:nvSpPr>
          <p:spPr bwMode="auto">
            <a:xfrm>
              <a:off x="3917" y="2221"/>
              <a:ext cx="0" cy="29"/>
            </a:xfrm>
            <a:prstGeom prst="line">
              <a:avLst/>
            </a:prstGeom>
            <a:noFill/>
            <a:ln w="15875">
              <a:solidFill>
                <a:schemeClr val="accent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sp>
          <p:nvSpPr>
            <p:cNvPr id="9" name="Line 8">
              <a:extLst>
                <a:ext uri="{FF2B5EF4-FFF2-40B4-BE49-F238E27FC236}">
                  <a16:creationId xmlns:a16="http://schemas.microsoft.com/office/drawing/2014/main" id="{69DF0E1A-C62B-4C62-8256-4675557AE4FC}"/>
                </a:ext>
              </a:extLst>
            </p:cNvPr>
            <p:cNvSpPr>
              <a:spLocks noChangeShapeType="1"/>
            </p:cNvSpPr>
            <p:nvPr/>
          </p:nvSpPr>
          <p:spPr bwMode="auto">
            <a:xfrm>
              <a:off x="3873" y="2255"/>
              <a:ext cx="86" cy="0"/>
            </a:xfrm>
            <a:prstGeom prst="line">
              <a:avLst/>
            </a:prstGeom>
            <a:noFill/>
            <a:ln w="15875">
              <a:solidFill>
                <a:schemeClr val="accent1"/>
              </a:solidFill>
              <a:miter lim="800000"/>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en-US"/>
            </a:p>
          </p:txBody>
        </p:sp>
      </p:grpSp>
      <p:grpSp>
        <p:nvGrpSpPr>
          <p:cNvPr id="35" name="Group 34">
            <a:extLst>
              <a:ext uri="{FF2B5EF4-FFF2-40B4-BE49-F238E27FC236}">
                <a16:creationId xmlns:a16="http://schemas.microsoft.com/office/drawing/2014/main" id="{36B3BEBA-254F-4770-A2C8-31CEF2C8B727}"/>
              </a:ext>
            </a:extLst>
          </p:cNvPr>
          <p:cNvGrpSpPr/>
          <p:nvPr/>
        </p:nvGrpSpPr>
        <p:grpSpPr>
          <a:xfrm>
            <a:off x="7846998" y="3265717"/>
            <a:ext cx="1379546" cy="1574654"/>
            <a:chOff x="6190127" y="2472881"/>
            <a:chExt cx="1379546" cy="1574654"/>
          </a:xfrm>
        </p:grpSpPr>
        <p:sp>
          <p:nvSpPr>
            <p:cNvPr id="20" name="Rectangle: Rounded Corners 19">
              <a:extLst>
                <a:ext uri="{FF2B5EF4-FFF2-40B4-BE49-F238E27FC236}">
                  <a16:creationId xmlns:a16="http://schemas.microsoft.com/office/drawing/2014/main" id="{DD6D0ECF-E4C8-4BFF-92F1-330E015AA066}"/>
                </a:ext>
              </a:extLst>
            </p:cNvPr>
            <p:cNvSpPr/>
            <p:nvPr/>
          </p:nvSpPr>
          <p:spPr bwMode="auto">
            <a:xfrm>
              <a:off x="6190127" y="2472881"/>
              <a:ext cx="1331284" cy="117479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6" name="Group 15">
              <a:extLst>
                <a:ext uri="{FF2B5EF4-FFF2-40B4-BE49-F238E27FC236}">
                  <a16:creationId xmlns:a16="http://schemas.microsoft.com/office/drawing/2014/main" id="{1216B2C8-7BE7-4443-8BA7-B426E67D2620}"/>
                </a:ext>
              </a:extLst>
            </p:cNvPr>
            <p:cNvGrpSpPr/>
            <p:nvPr/>
          </p:nvGrpSpPr>
          <p:grpSpPr>
            <a:xfrm>
              <a:off x="6396299" y="2752312"/>
              <a:ext cx="900511" cy="822951"/>
              <a:chOff x="7786579" y="4137335"/>
              <a:chExt cx="900511" cy="822951"/>
            </a:xfrm>
          </p:grpSpPr>
          <p:sp>
            <p:nvSpPr>
              <p:cNvPr id="10" name="Org_ECA6" title="Icon of three boxes in a bracket chart">
                <a:extLst>
                  <a:ext uri="{FF2B5EF4-FFF2-40B4-BE49-F238E27FC236}">
                    <a16:creationId xmlns:a16="http://schemas.microsoft.com/office/drawing/2014/main" id="{0AD1F48C-D0E8-4D99-83AB-130CC730507F}"/>
                  </a:ext>
                </a:extLst>
              </p:cNvPr>
              <p:cNvSpPr>
                <a:spLocks noChangeAspect="1" noEditPoints="1"/>
              </p:cNvSpPr>
              <p:nvPr/>
            </p:nvSpPr>
            <p:spPr bwMode="auto">
              <a:xfrm flipV="1">
                <a:off x="7862590" y="4137335"/>
                <a:ext cx="824500" cy="822951"/>
              </a:xfrm>
              <a:custGeom>
                <a:avLst/>
                <a:gdLst>
                  <a:gd name="T0" fmla="*/ 1177 w 4117"/>
                  <a:gd name="T1" fmla="*/ 4119 h 4119"/>
                  <a:gd name="T2" fmla="*/ 0 w 4117"/>
                  <a:gd name="T3" fmla="*/ 4119 h 4119"/>
                  <a:gd name="T4" fmla="*/ 0 w 4117"/>
                  <a:gd name="T5" fmla="*/ 2942 h 4119"/>
                  <a:gd name="T6" fmla="*/ 1177 w 4117"/>
                  <a:gd name="T7" fmla="*/ 2942 h 4119"/>
                  <a:gd name="T8" fmla="*/ 1177 w 4117"/>
                  <a:gd name="T9" fmla="*/ 4119 h 4119"/>
                  <a:gd name="T10" fmla="*/ 4117 w 4117"/>
                  <a:gd name="T11" fmla="*/ 2942 h 4119"/>
                  <a:gd name="T12" fmla="*/ 2941 w 4117"/>
                  <a:gd name="T13" fmla="*/ 2942 h 4119"/>
                  <a:gd name="T14" fmla="*/ 2941 w 4117"/>
                  <a:gd name="T15" fmla="*/ 4119 h 4119"/>
                  <a:gd name="T16" fmla="*/ 4117 w 4117"/>
                  <a:gd name="T17" fmla="*/ 4119 h 4119"/>
                  <a:gd name="T18" fmla="*/ 4117 w 4117"/>
                  <a:gd name="T19" fmla="*/ 2942 h 4119"/>
                  <a:gd name="T20" fmla="*/ 2647 w 4117"/>
                  <a:gd name="T21" fmla="*/ 0 h 4119"/>
                  <a:gd name="T22" fmla="*/ 1471 w 4117"/>
                  <a:gd name="T23" fmla="*/ 0 h 4119"/>
                  <a:gd name="T24" fmla="*/ 1471 w 4117"/>
                  <a:gd name="T25" fmla="*/ 1177 h 4119"/>
                  <a:gd name="T26" fmla="*/ 2647 w 4117"/>
                  <a:gd name="T27" fmla="*/ 1177 h 4119"/>
                  <a:gd name="T28" fmla="*/ 2647 w 4117"/>
                  <a:gd name="T29" fmla="*/ 0 h 4119"/>
                  <a:gd name="T30" fmla="*/ 2059 w 4117"/>
                  <a:gd name="T31" fmla="*/ 1177 h 4119"/>
                  <a:gd name="T32" fmla="*/ 2059 w 4117"/>
                  <a:gd name="T33" fmla="*/ 2060 h 4119"/>
                  <a:gd name="T34" fmla="*/ 3529 w 4117"/>
                  <a:gd name="T35" fmla="*/ 2942 h 4119"/>
                  <a:gd name="T36" fmla="*/ 3529 w 4117"/>
                  <a:gd name="T37" fmla="*/ 2060 h 4119"/>
                  <a:gd name="T38" fmla="*/ 588 w 4117"/>
                  <a:gd name="T39" fmla="*/ 2060 h 4119"/>
                  <a:gd name="T40" fmla="*/ 588 w 4117"/>
                  <a:gd name="T41" fmla="*/ 2942 h 4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117" h="4119">
                    <a:moveTo>
                      <a:pt x="1177" y="4119"/>
                    </a:moveTo>
                    <a:lnTo>
                      <a:pt x="0" y="4119"/>
                    </a:lnTo>
                    <a:lnTo>
                      <a:pt x="0" y="2942"/>
                    </a:lnTo>
                    <a:lnTo>
                      <a:pt x="1177" y="2942"/>
                    </a:lnTo>
                    <a:lnTo>
                      <a:pt x="1177" y="4119"/>
                    </a:lnTo>
                    <a:moveTo>
                      <a:pt x="4117" y="2942"/>
                    </a:moveTo>
                    <a:lnTo>
                      <a:pt x="2941" y="2942"/>
                    </a:lnTo>
                    <a:lnTo>
                      <a:pt x="2941" y="4119"/>
                    </a:lnTo>
                    <a:lnTo>
                      <a:pt x="4117" y="4119"/>
                    </a:lnTo>
                    <a:lnTo>
                      <a:pt x="4117" y="2942"/>
                    </a:lnTo>
                    <a:moveTo>
                      <a:pt x="2647" y="0"/>
                    </a:moveTo>
                    <a:lnTo>
                      <a:pt x="1471" y="0"/>
                    </a:lnTo>
                    <a:lnTo>
                      <a:pt x="1471" y="1177"/>
                    </a:lnTo>
                    <a:lnTo>
                      <a:pt x="2647" y="1177"/>
                    </a:lnTo>
                    <a:lnTo>
                      <a:pt x="2647" y="0"/>
                    </a:lnTo>
                    <a:moveTo>
                      <a:pt x="2059" y="1177"/>
                    </a:moveTo>
                    <a:lnTo>
                      <a:pt x="2059" y="2060"/>
                    </a:lnTo>
                    <a:moveTo>
                      <a:pt x="3529" y="2942"/>
                    </a:moveTo>
                    <a:lnTo>
                      <a:pt x="3529" y="2060"/>
                    </a:lnTo>
                    <a:lnTo>
                      <a:pt x="588" y="2060"/>
                    </a:lnTo>
                    <a:lnTo>
                      <a:pt x="588" y="2942"/>
                    </a:ln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lin ang="5400000" scaled="1"/>
                  </a:gradFill>
                </a:endParaRPr>
              </a:p>
            </p:txBody>
          </p:sp>
          <p:sp>
            <p:nvSpPr>
              <p:cNvPr id="14" name="Database_EFC7" title="Icon of a cylinder">
                <a:extLst>
                  <a:ext uri="{FF2B5EF4-FFF2-40B4-BE49-F238E27FC236}">
                    <a16:creationId xmlns:a16="http://schemas.microsoft.com/office/drawing/2014/main" id="{D9AF10DA-58B2-47F8-AEF5-9FCE2E200429}"/>
                  </a:ext>
                </a:extLst>
              </p:cNvPr>
              <p:cNvSpPr>
                <a:spLocks noChangeAspect="1" noEditPoints="1"/>
              </p:cNvSpPr>
              <p:nvPr/>
            </p:nvSpPr>
            <p:spPr bwMode="auto">
              <a:xfrm>
                <a:off x="7786579" y="4400712"/>
                <a:ext cx="140690" cy="182874"/>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25" name="TextBox 24">
              <a:extLst>
                <a:ext uri="{FF2B5EF4-FFF2-40B4-BE49-F238E27FC236}">
                  <a16:creationId xmlns:a16="http://schemas.microsoft.com/office/drawing/2014/main" id="{E1836B89-1747-494F-B30F-532B0BBD2E47}"/>
                </a:ext>
              </a:extLst>
            </p:cNvPr>
            <p:cNvSpPr txBox="1"/>
            <p:nvPr/>
          </p:nvSpPr>
          <p:spPr>
            <a:xfrm>
              <a:off x="6238389" y="3613570"/>
              <a:ext cx="1331284" cy="433965"/>
            </a:xfrm>
            <a:prstGeom prst="rect">
              <a:avLst/>
            </a:prstGeom>
            <a:noFill/>
          </p:spPr>
          <p:txBody>
            <a:bodyPr wrap="square" lIns="182880" tIns="146304" rIns="182880" bIns="146304" rtlCol="0">
              <a:spAutoFit/>
            </a:bodyPr>
            <a:lstStyle/>
            <a:p>
              <a:pPr>
                <a:lnSpc>
                  <a:spcPct val="90000"/>
                </a:lnSpc>
                <a:spcAft>
                  <a:spcPts val="600"/>
                </a:spcAft>
              </a:pPr>
              <a:r>
                <a:rPr lang="en-US" sz="1000" b="1" dirty="0">
                  <a:gradFill>
                    <a:gsLst>
                      <a:gs pos="2917">
                        <a:schemeClr val="tx1"/>
                      </a:gs>
                      <a:gs pos="30000">
                        <a:schemeClr val="tx1"/>
                      </a:gs>
                    </a:gsLst>
                    <a:lin ang="5400000" scaled="0"/>
                  </a:gradFill>
                </a:rPr>
                <a:t>Storage Pool</a:t>
              </a:r>
            </a:p>
          </p:txBody>
        </p:sp>
      </p:grpSp>
      <p:grpSp>
        <p:nvGrpSpPr>
          <p:cNvPr id="36" name="Group 35">
            <a:extLst>
              <a:ext uri="{FF2B5EF4-FFF2-40B4-BE49-F238E27FC236}">
                <a16:creationId xmlns:a16="http://schemas.microsoft.com/office/drawing/2014/main" id="{DC6FC128-553E-4EAC-8C50-14108E5C5311}"/>
              </a:ext>
            </a:extLst>
          </p:cNvPr>
          <p:cNvGrpSpPr/>
          <p:nvPr/>
        </p:nvGrpSpPr>
        <p:grpSpPr>
          <a:xfrm>
            <a:off x="9830236" y="3265717"/>
            <a:ext cx="1331284" cy="1573454"/>
            <a:chOff x="7777282" y="2472881"/>
            <a:chExt cx="1331284" cy="1573454"/>
          </a:xfrm>
        </p:grpSpPr>
        <p:sp>
          <p:nvSpPr>
            <p:cNvPr id="22" name="Rectangle: Rounded Corners 21">
              <a:extLst>
                <a:ext uri="{FF2B5EF4-FFF2-40B4-BE49-F238E27FC236}">
                  <a16:creationId xmlns:a16="http://schemas.microsoft.com/office/drawing/2014/main" id="{01B14F04-F85C-4AE5-A5B0-5C4D6D1852B4}"/>
                </a:ext>
              </a:extLst>
            </p:cNvPr>
            <p:cNvSpPr/>
            <p:nvPr/>
          </p:nvSpPr>
          <p:spPr bwMode="auto">
            <a:xfrm>
              <a:off x="7777282" y="2472881"/>
              <a:ext cx="1331284" cy="117479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Browser" title="Icon of a browser window">
              <a:extLst>
                <a:ext uri="{FF2B5EF4-FFF2-40B4-BE49-F238E27FC236}">
                  <a16:creationId xmlns:a16="http://schemas.microsoft.com/office/drawing/2014/main" id="{5AA27568-D7B9-46F2-A290-7DD34146A193}"/>
                </a:ext>
              </a:extLst>
            </p:cNvPr>
            <p:cNvSpPr>
              <a:spLocks noChangeAspect="1" noEditPoints="1"/>
            </p:cNvSpPr>
            <p:nvPr/>
          </p:nvSpPr>
          <p:spPr bwMode="auto">
            <a:xfrm>
              <a:off x="8222401" y="3186488"/>
              <a:ext cx="457020" cy="365760"/>
            </a:xfrm>
            <a:custGeom>
              <a:avLst/>
              <a:gdLst>
                <a:gd name="T0" fmla="*/ 3750 w 3750"/>
                <a:gd name="T1" fmla="*/ 3000 h 3000"/>
                <a:gd name="T2" fmla="*/ 0 w 3750"/>
                <a:gd name="T3" fmla="*/ 3000 h 3000"/>
                <a:gd name="T4" fmla="*/ 0 w 3750"/>
                <a:gd name="T5" fmla="*/ 0 h 3000"/>
                <a:gd name="T6" fmla="*/ 3750 w 3750"/>
                <a:gd name="T7" fmla="*/ 0 h 3000"/>
                <a:gd name="T8" fmla="*/ 3750 w 3750"/>
                <a:gd name="T9" fmla="*/ 3000 h 3000"/>
                <a:gd name="T10" fmla="*/ 0 w 3750"/>
                <a:gd name="T11" fmla="*/ 750 h 3000"/>
                <a:gd name="T12" fmla="*/ 3750 w 3750"/>
                <a:gd name="T13" fmla="*/ 750 h 3000"/>
                <a:gd name="T14" fmla="*/ 3335 w 3750"/>
                <a:gd name="T15" fmla="*/ 375 h 3000"/>
                <a:gd name="T16" fmla="*/ 3375 w 3750"/>
                <a:gd name="T17" fmla="*/ 415 h 3000"/>
                <a:gd name="T18" fmla="*/ 3414 w 3750"/>
                <a:gd name="T19" fmla="*/ 375 h 3000"/>
                <a:gd name="T20" fmla="*/ 3375 w 3750"/>
                <a:gd name="T21" fmla="*/ 336 h 3000"/>
                <a:gd name="T22" fmla="*/ 3335 w 3750"/>
                <a:gd name="T23" fmla="*/ 375 h 3000"/>
                <a:gd name="T24" fmla="*/ 2886 w 3750"/>
                <a:gd name="T25" fmla="*/ 375 h 3000"/>
                <a:gd name="T26" fmla="*/ 2925 w 3750"/>
                <a:gd name="T27" fmla="*/ 415 h 3000"/>
                <a:gd name="T28" fmla="*/ 2965 w 3750"/>
                <a:gd name="T29" fmla="*/ 375 h 3000"/>
                <a:gd name="T30" fmla="*/ 2925 w 3750"/>
                <a:gd name="T31" fmla="*/ 336 h 3000"/>
                <a:gd name="T32" fmla="*/ 2886 w 3750"/>
                <a:gd name="T33" fmla="*/ 375 h 3000"/>
                <a:gd name="T34" fmla="*/ 2437 w 3750"/>
                <a:gd name="T35" fmla="*/ 375 h 3000"/>
                <a:gd name="T36" fmla="*/ 2476 w 3750"/>
                <a:gd name="T37" fmla="*/ 415 h 3000"/>
                <a:gd name="T38" fmla="*/ 2516 w 3750"/>
                <a:gd name="T39" fmla="*/ 375 h 3000"/>
                <a:gd name="T40" fmla="*/ 2476 w 3750"/>
                <a:gd name="T41" fmla="*/ 336 h 3000"/>
                <a:gd name="T42" fmla="*/ 2437 w 3750"/>
                <a:gd name="T43" fmla="*/ 375 h 30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750" h="3000">
                  <a:moveTo>
                    <a:pt x="3750" y="3000"/>
                  </a:moveTo>
                  <a:cubicBezTo>
                    <a:pt x="0" y="3000"/>
                    <a:pt x="0" y="3000"/>
                    <a:pt x="0" y="3000"/>
                  </a:cubicBezTo>
                  <a:cubicBezTo>
                    <a:pt x="0" y="0"/>
                    <a:pt x="0" y="0"/>
                    <a:pt x="0" y="0"/>
                  </a:cubicBezTo>
                  <a:cubicBezTo>
                    <a:pt x="3750" y="0"/>
                    <a:pt x="3750" y="0"/>
                    <a:pt x="3750" y="0"/>
                  </a:cubicBezTo>
                  <a:lnTo>
                    <a:pt x="3750" y="3000"/>
                  </a:lnTo>
                  <a:close/>
                  <a:moveTo>
                    <a:pt x="0" y="750"/>
                  </a:moveTo>
                  <a:cubicBezTo>
                    <a:pt x="3750" y="750"/>
                    <a:pt x="3750" y="750"/>
                    <a:pt x="3750" y="750"/>
                  </a:cubicBezTo>
                  <a:moveTo>
                    <a:pt x="3335" y="375"/>
                  </a:moveTo>
                  <a:cubicBezTo>
                    <a:pt x="3335" y="397"/>
                    <a:pt x="3353" y="415"/>
                    <a:pt x="3375" y="415"/>
                  </a:cubicBezTo>
                  <a:cubicBezTo>
                    <a:pt x="3397" y="415"/>
                    <a:pt x="3414" y="397"/>
                    <a:pt x="3414" y="375"/>
                  </a:cubicBezTo>
                  <a:cubicBezTo>
                    <a:pt x="3414" y="353"/>
                    <a:pt x="3397" y="336"/>
                    <a:pt x="3375" y="336"/>
                  </a:cubicBezTo>
                  <a:cubicBezTo>
                    <a:pt x="3353" y="336"/>
                    <a:pt x="3335" y="353"/>
                    <a:pt x="3335" y="375"/>
                  </a:cubicBezTo>
                  <a:close/>
                  <a:moveTo>
                    <a:pt x="2886" y="375"/>
                  </a:moveTo>
                  <a:cubicBezTo>
                    <a:pt x="2886" y="397"/>
                    <a:pt x="2904" y="415"/>
                    <a:pt x="2925" y="415"/>
                  </a:cubicBezTo>
                  <a:cubicBezTo>
                    <a:pt x="2947" y="415"/>
                    <a:pt x="2965" y="397"/>
                    <a:pt x="2965" y="375"/>
                  </a:cubicBezTo>
                  <a:cubicBezTo>
                    <a:pt x="2965" y="353"/>
                    <a:pt x="2947" y="336"/>
                    <a:pt x="2925" y="336"/>
                  </a:cubicBezTo>
                  <a:cubicBezTo>
                    <a:pt x="2904" y="336"/>
                    <a:pt x="2886" y="353"/>
                    <a:pt x="2886" y="375"/>
                  </a:cubicBezTo>
                  <a:close/>
                  <a:moveTo>
                    <a:pt x="2437" y="375"/>
                  </a:moveTo>
                  <a:cubicBezTo>
                    <a:pt x="2437" y="397"/>
                    <a:pt x="2454" y="415"/>
                    <a:pt x="2476" y="415"/>
                  </a:cubicBezTo>
                  <a:cubicBezTo>
                    <a:pt x="2498" y="415"/>
                    <a:pt x="2516" y="397"/>
                    <a:pt x="2516" y="375"/>
                  </a:cubicBezTo>
                  <a:cubicBezTo>
                    <a:pt x="2516" y="353"/>
                    <a:pt x="2498" y="336"/>
                    <a:pt x="2476" y="336"/>
                  </a:cubicBezTo>
                  <a:cubicBezTo>
                    <a:pt x="2454" y="336"/>
                    <a:pt x="2437" y="353"/>
                    <a:pt x="2437" y="375"/>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TextBox 25">
              <a:extLst>
                <a:ext uri="{FF2B5EF4-FFF2-40B4-BE49-F238E27FC236}">
                  <a16:creationId xmlns:a16="http://schemas.microsoft.com/office/drawing/2014/main" id="{6C90EDA5-48EB-4952-A33A-E8354FFBFB6B}"/>
                </a:ext>
              </a:extLst>
            </p:cNvPr>
            <p:cNvSpPr txBox="1"/>
            <p:nvPr/>
          </p:nvSpPr>
          <p:spPr>
            <a:xfrm>
              <a:off x="7777282" y="3612370"/>
              <a:ext cx="1331284" cy="433965"/>
            </a:xfrm>
            <a:prstGeom prst="rect">
              <a:avLst/>
            </a:prstGeom>
            <a:noFill/>
          </p:spPr>
          <p:txBody>
            <a:bodyPr wrap="square" lIns="182880" tIns="146304" rIns="182880" bIns="146304" rtlCol="0">
              <a:spAutoFit/>
            </a:bodyPr>
            <a:lstStyle/>
            <a:p>
              <a:pPr>
                <a:lnSpc>
                  <a:spcPct val="90000"/>
                </a:lnSpc>
                <a:spcAft>
                  <a:spcPts val="600"/>
                </a:spcAft>
              </a:pPr>
              <a:r>
                <a:rPr lang="en-US" sz="1000" b="1" dirty="0">
                  <a:gradFill>
                    <a:gsLst>
                      <a:gs pos="2917">
                        <a:schemeClr val="tx1"/>
                      </a:gs>
                      <a:gs pos="30000">
                        <a:schemeClr val="tx1"/>
                      </a:gs>
                    </a:gsLst>
                    <a:lin ang="5400000" scaled="0"/>
                  </a:gradFill>
                </a:rPr>
                <a:t>App Pool</a:t>
              </a:r>
            </a:p>
          </p:txBody>
        </p:sp>
      </p:grpSp>
      <p:sp>
        <p:nvSpPr>
          <p:cNvPr id="27" name="TextBox 26">
            <a:extLst>
              <a:ext uri="{FF2B5EF4-FFF2-40B4-BE49-F238E27FC236}">
                <a16:creationId xmlns:a16="http://schemas.microsoft.com/office/drawing/2014/main" id="{EB3EC92A-E518-47CD-9ABE-C025BF95BE4A}"/>
              </a:ext>
            </a:extLst>
          </p:cNvPr>
          <p:cNvSpPr txBox="1"/>
          <p:nvPr/>
        </p:nvSpPr>
        <p:spPr>
          <a:xfrm>
            <a:off x="327573" y="4265063"/>
            <a:ext cx="1331284" cy="433965"/>
          </a:xfrm>
          <a:prstGeom prst="rect">
            <a:avLst/>
          </a:prstGeom>
          <a:noFill/>
        </p:spPr>
        <p:txBody>
          <a:bodyPr wrap="square" lIns="182880" tIns="146304" rIns="182880" bIns="146304" rtlCol="0">
            <a:spAutoFit/>
          </a:bodyPr>
          <a:lstStyle/>
          <a:p>
            <a:pPr>
              <a:lnSpc>
                <a:spcPct val="90000"/>
              </a:lnSpc>
              <a:spcAft>
                <a:spcPts val="600"/>
              </a:spcAft>
            </a:pPr>
            <a:r>
              <a:rPr lang="en-US" sz="1000" b="1" dirty="0">
                <a:gradFill>
                  <a:gsLst>
                    <a:gs pos="2917">
                      <a:schemeClr val="tx1"/>
                    </a:gs>
                    <a:gs pos="30000">
                      <a:schemeClr val="tx1"/>
                    </a:gs>
                  </a:gsLst>
                  <a:lin ang="5400000" scaled="0"/>
                </a:gradFill>
              </a:rPr>
              <a:t>Controller</a:t>
            </a:r>
          </a:p>
        </p:txBody>
      </p:sp>
      <p:sp>
        <p:nvSpPr>
          <p:cNvPr id="28" name="TextBox 27">
            <a:extLst>
              <a:ext uri="{FF2B5EF4-FFF2-40B4-BE49-F238E27FC236}">
                <a16:creationId xmlns:a16="http://schemas.microsoft.com/office/drawing/2014/main" id="{EE083DFF-9C2E-4B69-9A1A-E1FAD407E6A5}"/>
              </a:ext>
            </a:extLst>
          </p:cNvPr>
          <p:cNvSpPr txBox="1"/>
          <p:nvPr/>
        </p:nvSpPr>
        <p:spPr>
          <a:xfrm>
            <a:off x="8172975" y="3217744"/>
            <a:ext cx="1331284" cy="433965"/>
          </a:xfrm>
          <a:prstGeom prst="rect">
            <a:avLst/>
          </a:prstGeom>
          <a:noFill/>
        </p:spPr>
        <p:txBody>
          <a:bodyPr wrap="square" lIns="182880" tIns="146304" rIns="182880" bIns="146304" rtlCol="0">
            <a:spAutoFit/>
          </a:bodyPr>
          <a:lstStyle/>
          <a:p>
            <a:pPr>
              <a:lnSpc>
                <a:spcPct val="90000"/>
              </a:lnSpc>
              <a:spcAft>
                <a:spcPts val="600"/>
              </a:spcAft>
            </a:pPr>
            <a:r>
              <a:rPr lang="en-US" sz="1000" dirty="0">
                <a:gradFill>
                  <a:gsLst>
                    <a:gs pos="2917">
                      <a:schemeClr val="tx1"/>
                    </a:gs>
                    <a:gs pos="30000">
                      <a:schemeClr val="tx1"/>
                    </a:gs>
                  </a:gsLst>
                  <a:lin ang="5400000" scaled="0"/>
                </a:gradFill>
              </a:rPr>
              <a:t>Spark</a:t>
            </a:r>
          </a:p>
        </p:txBody>
      </p:sp>
      <p:sp>
        <p:nvSpPr>
          <p:cNvPr id="29" name="TextBox 28">
            <a:extLst>
              <a:ext uri="{FF2B5EF4-FFF2-40B4-BE49-F238E27FC236}">
                <a16:creationId xmlns:a16="http://schemas.microsoft.com/office/drawing/2014/main" id="{A45C82CC-32AD-4437-A007-A9B3110B86DF}"/>
              </a:ext>
            </a:extLst>
          </p:cNvPr>
          <p:cNvSpPr txBox="1"/>
          <p:nvPr/>
        </p:nvSpPr>
        <p:spPr>
          <a:xfrm>
            <a:off x="8193860" y="3980067"/>
            <a:ext cx="1331284" cy="433965"/>
          </a:xfrm>
          <a:prstGeom prst="rect">
            <a:avLst/>
          </a:prstGeom>
          <a:noFill/>
        </p:spPr>
        <p:txBody>
          <a:bodyPr wrap="square" lIns="182880" tIns="146304" rIns="182880" bIns="146304" rtlCol="0">
            <a:spAutoFit/>
          </a:bodyPr>
          <a:lstStyle/>
          <a:p>
            <a:pPr>
              <a:lnSpc>
                <a:spcPct val="90000"/>
              </a:lnSpc>
              <a:spcAft>
                <a:spcPts val="600"/>
              </a:spcAft>
            </a:pPr>
            <a:r>
              <a:rPr lang="en-US" sz="1000" dirty="0">
                <a:gradFill>
                  <a:gsLst>
                    <a:gs pos="2917">
                      <a:schemeClr val="tx1"/>
                    </a:gs>
                    <a:gs pos="30000">
                      <a:schemeClr val="tx1"/>
                    </a:gs>
                  </a:gsLst>
                  <a:lin ang="5400000" scaled="0"/>
                </a:gradFill>
              </a:rPr>
              <a:t>HDFS</a:t>
            </a:r>
          </a:p>
        </p:txBody>
      </p:sp>
      <p:sp>
        <p:nvSpPr>
          <p:cNvPr id="30" name="TextBox 29">
            <a:extLst>
              <a:ext uri="{FF2B5EF4-FFF2-40B4-BE49-F238E27FC236}">
                <a16:creationId xmlns:a16="http://schemas.microsoft.com/office/drawing/2014/main" id="{D9DB7BCF-FFDD-4487-B312-4F546B68ABAF}"/>
              </a:ext>
            </a:extLst>
          </p:cNvPr>
          <p:cNvSpPr txBox="1"/>
          <p:nvPr/>
        </p:nvSpPr>
        <p:spPr>
          <a:xfrm>
            <a:off x="7581341" y="3224122"/>
            <a:ext cx="1331284" cy="433965"/>
          </a:xfrm>
          <a:prstGeom prst="rect">
            <a:avLst/>
          </a:prstGeom>
          <a:noFill/>
        </p:spPr>
        <p:txBody>
          <a:bodyPr wrap="square" lIns="182880" tIns="146304" rIns="182880" bIns="146304" rtlCol="0">
            <a:spAutoFit/>
          </a:bodyPr>
          <a:lstStyle/>
          <a:p>
            <a:pPr>
              <a:lnSpc>
                <a:spcPct val="90000"/>
              </a:lnSpc>
              <a:spcAft>
                <a:spcPts val="600"/>
              </a:spcAft>
            </a:pPr>
            <a:r>
              <a:rPr lang="en-US" sz="1000" dirty="0">
                <a:gradFill>
                  <a:gsLst>
                    <a:gs pos="2917">
                      <a:schemeClr val="tx1"/>
                    </a:gs>
                    <a:gs pos="30000">
                      <a:schemeClr val="tx1"/>
                    </a:gs>
                  </a:gsLst>
                  <a:lin ang="5400000" scaled="0"/>
                </a:gradFill>
              </a:rPr>
              <a:t>SQL Server</a:t>
            </a:r>
          </a:p>
        </p:txBody>
      </p:sp>
      <p:grpSp>
        <p:nvGrpSpPr>
          <p:cNvPr id="33" name="Group 32">
            <a:extLst>
              <a:ext uri="{FF2B5EF4-FFF2-40B4-BE49-F238E27FC236}">
                <a16:creationId xmlns:a16="http://schemas.microsoft.com/office/drawing/2014/main" id="{FBF67984-7CFC-4196-8266-8236B47FF4D6}"/>
              </a:ext>
            </a:extLst>
          </p:cNvPr>
          <p:cNvGrpSpPr/>
          <p:nvPr/>
        </p:nvGrpSpPr>
        <p:grpSpPr>
          <a:xfrm>
            <a:off x="5891974" y="3313707"/>
            <a:ext cx="1423710" cy="1543484"/>
            <a:chOff x="4440440" y="2464544"/>
            <a:chExt cx="1423710" cy="1543484"/>
          </a:xfrm>
        </p:grpSpPr>
        <p:sp>
          <p:nvSpPr>
            <p:cNvPr id="21" name="Rectangle: Rounded Corners 20">
              <a:extLst>
                <a:ext uri="{FF2B5EF4-FFF2-40B4-BE49-F238E27FC236}">
                  <a16:creationId xmlns:a16="http://schemas.microsoft.com/office/drawing/2014/main" id="{F745F7CD-9945-47F7-8424-FE77F611A042}"/>
                </a:ext>
              </a:extLst>
            </p:cNvPr>
            <p:cNvSpPr/>
            <p:nvPr/>
          </p:nvSpPr>
          <p:spPr bwMode="auto">
            <a:xfrm>
              <a:off x="4511981" y="2464544"/>
              <a:ext cx="1331284" cy="117479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7" name="Group 16">
              <a:extLst>
                <a:ext uri="{FF2B5EF4-FFF2-40B4-BE49-F238E27FC236}">
                  <a16:creationId xmlns:a16="http://schemas.microsoft.com/office/drawing/2014/main" id="{E64C4447-BBFC-4D1A-8ADE-DC894C0FB602}"/>
                </a:ext>
              </a:extLst>
            </p:cNvPr>
            <p:cNvGrpSpPr/>
            <p:nvPr/>
          </p:nvGrpSpPr>
          <p:grpSpPr>
            <a:xfrm>
              <a:off x="4987880" y="2940717"/>
              <a:ext cx="491680" cy="606689"/>
              <a:chOff x="3840232" y="2994159"/>
              <a:chExt cx="491680" cy="606689"/>
            </a:xfrm>
          </p:grpSpPr>
          <p:sp>
            <p:nvSpPr>
              <p:cNvPr id="18" name="Database_EFC7" title="Icon of a cylinder">
                <a:extLst>
                  <a:ext uri="{FF2B5EF4-FFF2-40B4-BE49-F238E27FC236}">
                    <a16:creationId xmlns:a16="http://schemas.microsoft.com/office/drawing/2014/main" id="{275BCB57-D565-4B41-BD13-6830D9E59815}"/>
                  </a:ext>
                </a:extLst>
              </p:cNvPr>
              <p:cNvSpPr>
                <a:spLocks noChangeAspect="1" noEditPoints="1"/>
              </p:cNvSpPr>
              <p:nvPr/>
            </p:nvSpPr>
            <p:spPr bwMode="auto">
              <a:xfrm>
                <a:off x="4127994" y="3335788"/>
                <a:ext cx="203918" cy="26506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9" name="Picture 18">
                <a:extLst>
                  <a:ext uri="{FF2B5EF4-FFF2-40B4-BE49-F238E27FC236}">
                    <a16:creationId xmlns:a16="http://schemas.microsoft.com/office/drawing/2014/main" id="{26C3AC4A-D9A2-4251-821B-25DDF1D24FBD}"/>
                  </a:ext>
                </a:extLst>
              </p:cNvPr>
              <p:cNvPicPr>
                <a:picLocks noChangeAspect="1"/>
              </p:cNvPicPr>
              <p:nvPr/>
            </p:nvPicPr>
            <p:blipFill>
              <a:blip r:embed="rId2"/>
              <a:stretch>
                <a:fillRect/>
              </a:stretch>
            </p:blipFill>
            <p:spPr>
              <a:xfrm>
                <a:off x="3840232" y="2994159"/>
                <a:ext cx="270948" cy="474159"/>
              </a:xfrm>
              <a:prstGeom prst="rect">
                <a:avLst/>
              </a:prstGeom>
            </p:spPr>
          </p:pic>
        </p:grpSp>
        <p:sp>
          <p:nvSpPr>
            <p:cNvPr id="24" name="TextBox 23">
              <a:extLst>
                <a:ext uri="{FF2B5EF4-FFF2-40B4-BE49-F238E27FC236}">
                  <a16:creationId xmlns:a16="http://schemas.microsoft.com/office/drawing/2014/main" id="{4A36BEF8-FF01-4126-8D58-811C4903AA63}"/>
                </a:ext>
              </a:extLst>
            </p:cNvPr>
            <p:cNvSpPr txBox="1"/>
            <p:nvPr/>
          </p:nvSpPr>
          <p:spPr>
            <a:xfrm>
              <a:off x="4532866" y="3574063"/>
              <a:ext cx="1331284" cy="433965"/>
            </a:xfrm>
            <a:prstGeom prst="rect">
              <a:avLst/>
            </a:prstGeom>
            <a:noFill/>
          </p:spPr>
          <p:txBody>
            <a:bodyPr wrap="square" lIns="182880" tIns="146304" rIns="182880" bIns="146304" rtlCol="0">
              <a:spAutoFit/>
            </a:bodyPr>
            <a:lstStyle/>
            <a:p>
              <a:pPr>
                <a:lnSpc>
                  <a:spcPct val="90000"/>
                </a:lnSpc>
                <a:spcAft>
                  <a:spcPts val="600"/>
                </a:spcAft>
              </a:pPr>
              <a:r>
                <a:rPr lang="en-US" sz="1000" b="1" dirty="0">
                  <a:gradFill>
                    <a:gsLst>
                      <a:gs pos="2917">
                        <a:schemeClr val="tx1"/>
                      </a:gs>
                      <a:gs pos="30000">
                        <a:schemeClr val="tx1"/>
                      </a:gs>
                    </a:gsLst>
                    <a:lin ang="5400000" scaled="0"/>
                  </a:gradFill>
                </a:rPr>
                <a:t>Data Pool</a:t>
              </a:r>
            </a:p>
          </p:txBody>
        </p:sp>
        <p:sp>
          <p:nvSpPr>
            <p:cNvPr id="31" name="TextBox 30">
              <a:extLst>
                <a:ext uri="{FF2B5EF4-FFF2-40B4-BE49-F238E27FC236}">
                  <a16:creationId xmlns:a16="http://schemas.microsoft.com/office/drawing/2014/main" id="{4AD0CE51-8BB5-42D1-AAE4-6C14B5CAA0C7}"/>
                </a:ext>
              </a:extLst>
            </p:cNvPr>
            <p:cNvSpPr txBox="1"/>
            <p:nvPr/>
          </p:nvSpPr>
          <p:spPr>
            <a:xfrm>
              <a:off x="4440440" y="2582872"/>
              <a:ext cx="1331284" cy="433965"/>
            </a:xfrm>
            <a:prstGeom prst="rect">
              <a:avLst/>
            </a:prstGeom>
            <a:noFill/>
          </p:spPr>
          <p:txBody>
            <a:bodyPr wrap="square" lIns="182880" tIns="146304" rIns="182880" bIns="146304" rtlCol="0">
              <a:spAutoFit/>
            </a:bodyPr>
            <a:lstStyle/>
            <a:p>
              <a:pPr>
                <a:lnSpc>
                  <a:spcPct val="90000"/>
                </a:lnSpc>
                <a:spcAft>
                  <a:spcPts val="600"/>
                </a:spcAft>
              </a:pPr>
              <a:r>
                <a:rPr lang="en-US" sz="1000" dirty="0">
                  <a:gradFill>
                    <a:gsLst>
                      <a:gs pos="2917">
                        <a:schemeClr val="tx1"/>
                      </a:gs>
                      <a:gs pos="30000">
                        <a:schemeClr val="tx1"/>
                      </a:gs>
                    </a:gsLst>
                    <a:lin ang="5400000" scaled="0"/>
                  </a:gradFill>
                </a:rPr>
                <a:t>SQL Server</a:t>
              </a:r>
            </a:p>
          </p:txBody>
        </p:sp>
      </p:grpSp>
      <p:grpSp>
        <p:nvGrpSpPr>
          <p:cNvPr id="34" name="Group 33">
            <a:extLst>
              <a:ext uri="{FF2B5EF4-FFF2-40B4-BE49-F238E27FC236}">
                <a16:creationId xmlns:a16="http://schemas.microsoft.com/office/drawing/2014/main" id="{F4800F4B-3455-4AC8-8B22-22A934B2810E}"/>
              </a:ext>
            </a:extLst>
          </p:cNvPr>
          <p:cNvGrpSpPr/>
          <p:nvPr/>
        </p:nvGrpSpPr>
        <p:grpSpPr>
          <a:xfrm>
            <a:off x="1892462" y="3305120"/>
            <a:ext cx="1484980" cy="1389128"/>
            <a:chOff x="2618629" y="2582872"/>
            <a:chExt cx="1484980" cy="1389128"/>
          </a:xfrm>
        </p:grpSpPr>
        <p:grpSp>
          <p:nvGrpSpPr>
            <p:cNvPr id="15" name="Group 14">
              <a:extLst>
                <a:ext uri="{FF2B5EF4-FFF2-40B4-BE49-F238E27FC236}">
                  <a16:creationId xmlns:a16="http://schemas.microsoft.com/office/drawing/2014/main" id="{91FF7EDA-AE47-4355-9DB3-D7C4BF47D641}"/>
                </a:ext>
              </a:extLst>
            </p:cNvPr>
            <p:cNvGrpSpPr/>
            <p:nvPr/>
          </p:nvGrpSpPr>
          <p:grpSpPr>
            <a:xfrm>
              <a:off x="3167019" y="2914689"/>
              <a:ext cx="491680" cy="606689"/>
              <a:chOff x="3840232" y="2994159"/>
              <a:chExt cx="491680" cy="606689"/>
            </a:xfrm>
          </p:grpSpPr>
          <p:sp>
            <p:nvSpPr>
              <p:cNvPr id="11" name="Database_EFC7" title="Icon of a cylinder">
                <a:extLst>
                  <a:ext uri="{FF2B5EF4-FFF2-40B4-BE49-F238E27FC236}">
                    <a16:creationId xmlns:a16="http://schemas.microsoft.com/office/drawing/2014/main" id="{DD52B9D2-A0A0-4E16-8131-2BC570927D3F}"/>
                  </a:ext>
                </a:extLst>
              </p:cNvPr>
              <p:cNvSpPr>
                <a:spLocks noChangeAspect="1" noEditPoints="1"/>
              </p:cNvSpPr>
              <p:nvPr/>
            </p:nvSpPr>
            <p:spPr bwMode="auto">
              <a:xfrm>
                <a:off x="4127994" y="3335788"/>
                <a:ext cx="203918" cy="26506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 name="Picture 11">
                <a:extLst>
                  <a:ext uri="{FF2B5EF4-FFF2-40B4-BE49-F238E27FC236}">
                    <a16:creationId xmlns:a16="http://schemas.microsoft.com/office/drawing/2014/main" id="{A0F0CF76-3467-43CA-B098-57F924985D23}"/>
                  </a:ext>
                </a:extLst>
              </p:cNvPr>
              <p:cNvPicPr>
                <a:picLocks noChangeAspect="1"/>
              </p:cNvPicPr>
              <p:nvPr/>
            </p:nvPicPr>
            <p:blipFill>
              <a:blip r:embed="rId2"/>
              <a:stretch>
                <a:fillRect/>
              </a:stretch>
            </p:blipFill>
            <p:spPr>
              <a:xfrm>
                <a:off x="3840232" y="2994159"/>
                <a:ext cx="270948" cy="474159"/>
              </a:xfrm>
              <a:prstGeom prst="rect">
                <a:avLst/>
              </a:prstGeom>
            </p:spPr>
          </p:pic>
        </p:grpSp>
        <p:sp>
          <p:nvSpPr>
            <p:cNvPr id="23" name="TextBox 22">
              <a:extLst>
                <a:ext uri="{FF2B5EF4-FFF2-40B4-BE49-F238E27FC236}">
                  <a16:creationId xmlns:a16="http://schemas.microsoft.com/office/drawing/2014/main" id="{5022A102-D3E1-44EB-AAFF-2F6676FEB783}"/>
                </a:ext>
              </a:extLst>
            </p:cNvPr>
            <p:cNvSpPr txBox="1"/>
            <p:nvPr/>
          </p:nvSpPr>
          <p:spPr>
            <a:xfrm>
              <a:off x="2618629" y="3538035"/>
              <a:ext cx="1484980" cy="433965"/>
            </a:xfrm>
            <a:prstGeom prst="rect">
              <a:avLst/>
            </a:prstGeom>
            <a:noFill/>
          </p:spPr>
          <p:txBody>
            <a:bodyPr wrap="square" lIns="182880" tIns="146304" rIns="182880" bIns="146304" rtlCol="0">
              <a:spAutoFit/>
            </a:bodyPr>
            <a:lstStyle/>
            <a:p>
              <a:pPr>
                <a:lnSpc>
                  <a:spcPct val="90000"/>
                </a:lnSpc>
                <a:spcAft>
                  <a:spcPts val="600"/>
                </a:spcAft>
              </a:pPr>
              <a:r>
                <a:rPr lang="en-US" sz="1000" b="1" dirty="0">
                  <a:gradFill>
                    <a:gsLst>
                      <a:gs pos="2917">
                        <a:schemeClr val="tx1"/>
                      </a:gs>
                      <a:gs pos="30000">
                        <a:schemeClr val="tx1"/>
                      </a:gs>
                    </a:gsLst>
                    <a:lin ang="5400000" scaled="0"/>
                  </a:gradFill>
                </a:rPr>
                <a:t>Primary Instance</a:t>
              </a:r>
            </a:p>
          </p:txBody>
        </p:sp>
        <p:sp>
          <p:nvSpPr>
            <p:cNvPr id="32" name="TextBox 31">
              <a:extLst>
                <a:ext uri="{FF2B5EF4-FFF2-40B4-BE49-F238E27FC236}">
                  <a16:creationId xmlns:a16="http://schemas.microsoft.com/office/drawing/2014/main" id="{A68FA7C5-B65A-4516-8AB6-8673093869A3}"/>
                </a:ext>
              </a:extLst>
            </p:cNvPr>
            <p:cNvSpPr txBox="1"/>
            <p:nvPr/>
          </p:nvSpPr>
          <p:spPr>
            <a:xfrm>
              <a:off x="2657579" y="2582872"/>
              <a:ext cx="1331284" cy="433965"/>
            </a:xfrm>
            <a:prstGeom prst="rect">
              <a:avLst/>
            </a:prstGeom>
            <a:noFill/>
          </p:spPr>
          <p:txBody>
            <a:bodyPr wrap="square" lIns="182880" tIns="146304" rIns="182880" bIns="146304" rtlCol="0">
              <a:spAutoFit/>
            </a:bodyPr>
            <a:lstStyle/>
            <a:p>
              <a:pPr>
                <a:lnSpc>
                  <a:spcPct val="90000"/>
                </a:lnSpc>
                <a:spcAft>
                  <a:spcPts val="600"/>
                </a:spcAft>
              </a:pPr>
              <a:r>
                <a:rPr lang="en-US" sz="1000" dirty="0">
                  <a:gradFill>
                    <a:gsLst>
                      <a:gs pos="2917">
                        <a:schemeClr val="tx1"/>
                      </a:gs>
                      <a:gs pos="30000">
                        <a:schemeClr val="tx1"/>
                      </a:gs>
                    </a:gsLst>
                    <a:lin ang="5400000" scaled="0"/>
                  </a:gradFill>
                </a:rPr>
                <a:t>SQL Server</a:t>
              </a:r>
            </a:p>
          </p:txBody>
        </p:sp>
      </p:grpSp>
      <p:sp>
        <p:nvSpPr>
          <p:cNvPr id="37" name="TextBox 36">
            <a:extLst>
              <a:ext uri="{FF2B5EF4-FFF2-40B4-BE49-F238E27FC236}">
                <a16:creationId xmlns:a16="http://schemas.microsoft.com/office/drawing/2014/main" id="{49319D2C-01C7-485C-8291-D8335A11EB34}"/>
              </a:ext>
            </a:extLst>
          </p:cNvPr>
          <p:cNvSpPr txBox="1"/>
          <p:nvPr/>
        </p:nvSpPr>
        <p:spPr>
          <a:xfrm>
            <a:off x="8538783" y="2915805"/>
            <a:ext cx="1331284" cy="433965"/>
          </a:xfrm>
          <a:prstGeom prst="rect">
            <a:avLst/>
          </a:prstGeom>
          <a:noFill/>
        </p:spPr>
        <p:txBody>
          <a:bodyPr wrap="square" lIns="182880" tIns="146304" rIns="182880" bIns="146304" rtlCol="0">
            <a:spAutoFit/>
          </a:bodyPr>
          <a:lstStyle/>
          <a:p>
            <a:pPr>
              <a:lnSpc>
                <a:spcPct val="90000"/>
              </a:lnSpc>
              <a:spcAft>
                <a:spcPts val="600"/>
              </a:spcAft>
            </a:pPr>
            <a:r>
              <a:rPr lang="en-US" sz="1000" i="1" dirty="0">
                <a:solidFill>
                  <a:srgbClr val="0070C0"/>
                </a:solidFill>
              </a:rPr>
              <a:t>API</a:t>
            </a:r>
          </a:p>
        </p:txBody>
      </p:sp>
      <p:sp>
        <p:nvSpPr>
          <p:cNvPr id="38" name="TextBox 37">
            <a:extLst>
              <a:ext uri="{FF2B5EF4-FFF2-40B4-BE49-F238E27FC236}">
                <a16:creationId xmlns:a16="http://schemas.microsoft.com/office/drawing/2014/main" id="{8A9423C4-D87A-4C7C-B23A-9A4B55893ED1}"/>
              </a:ext>
            </a:extLst>
          </p:cNvPr>
          <p:cNvSpPr txBox="1"/>
          <p:nvPr/>
        </p:nvSpPr>
        <p:spPr>
          <a:xfrm>
            <a:off x="8577319" y="4320179"/>
            <a:ext cx="1331284" cy="433965"/>
          </a:xfrm>
          <a:prstGeom prst="rect">
            <a:avLst/>
          </a:prstGeom>
          <a:noFill/>
        </p:spPr>
        <p:txBody>
          <a:bodyPr wrap="square" lIns="182880" tIns="146304" rIns="182880" bIns="146304" rtlCol="0">
            <a:spAutoFit/>
          </a:bodyPr>
          <a:lstStyle>
            <a:defPPr>
              <a:defRPr lang="en-GB"/>
            </a:defPPr>
            <a:lvl1pPr>
              <a:lnSpc>
                <a:spcPct val="90000"/>
              </a:lnSpc>
              <a:spcAft>
                <a:spcPts val="600"/>
              </a:spcAft>
              <a:defRPr sz="1000" i="1">
                <a:solidFill>
                  <a:srgbClr val="0070C0"/>
                </a:solidFill>
              </a:defRPr>
            </a:lvl1pPr>
          </a:lstStyle>
          <a:p>
            <a:r>
              <a:rPr lang="en-US" dirty="0"/>
              <a:t>API</a:t>
            </a:r>
          </a:p>
        </p:txBody>
      </p:sp>
      <p:sp>
        <p:nvSpPr>
          <p:cNvPr id="39" name="TextBox 38">
            <a:extLst>
              <a:ext uri="{FF2B5EF4-FFF2-40B4-BE49-F238E27FC236}">
                <a16:creationId xmlns:a16="http://schemas.microsoft.com/office/drawing/2014/main" id="{92251A2B-3682-4AAE-B3AF-F46C63713B07}"/>
              </a:ext>
            </a:extLst>
          </p:cNvPr>
          <p:cNvSpPr txBox="1"/>
          <p:nvPr/>
        </p:nvSpPr>
        <p:spPr>
          <a:xfrm>
            <a:off x="10561851" y="2937126"/>
            <a:ext cx="1331284" cy="433965"/>
          </a:xfrm>
          <a:prstGeom prst="rect">
            <a:avLst/>
          </a:prstGeom>
          <a:noFill/>
        </p:spPr>
        <p:txBody>
          <a:bodyPr wrap="square" lIns="182880" tIns="146304" rIns="182880" bIns="146304" rtlCol="0">
            <a:spAutoFit/>
          </a:bodyPr>
          <a:lstStyle>
            <a:defPPr>
              <a:defRPr lang="en-GB"/>
            </a:defPPr>
            <a:lvl1pPr>
              <a:lnSpc>
                <a:spcPct val="90000"/>
              </a:lnSpc>
              <a:spcAft>
                <a:spcPts val="600"/>
              </a:spcAft>
              <a:defRPr sz="1000" i="1">
                <a:solidFill>
                  <a:srgbClr val="0070C0"/>
                </a:solidFill>
              </a:defRPr>
            </a:lvl1pPr>
          </a:lstStyle>
          <a:p>
            <a:r>
              <a:rPr lang="en-US" dirty="0"/>
              <a:t>API</a:t>
            </a:r>
          </a:p>
        </p:txBody>
      </p:sp>
      <p:sp>
        <p:nvSpPr>
          <p:cNvPr id="40" name="TextBox 39">
            <a:extLst>
              <a:ext uri="{FF2B5EF4-FFF2-40B4-BE49-F238E27FC236}">
                <a16:creationId xmlns:a16="http://schemas.microsoft.com/office/drawing/2014/main" id="{46BBA979-9EE8-4C60-B93B-3485E0510C5A}"/>
              </a:ext>
            </a:extLst>
          </p:cNvPr>
          <p:cNvSpPr txBox="1"/>
          <p:nvPr/>
        </p:nvSpPr>
        <p:spPr>
          <a:xfrm>
            <a:off x="550466" y="3229000"/>
            <a:ext cx="1331284" cy="433965"/>
          </a:xfrm>
          <a:prstGeom prst="rect">
            <a:avLst/>
          </a:prstGeom>
          <a:noFill/>
        </p:spPr>
        <p:txBody>
          <a:bodyPr wrap="square" lIns="182880" tIns="146304" rIns="182880" bIns="146304" rtlCol="0">
            <a:spAutoFit/>
          </a:bodyPr>
          <a:lstStyle>
            <a:defPPr>
              <a:defRPr lang="en-GB"/>
            </a:defPPr>
            <a:lvl1pPr>
              <a:lnSpc>
                <a:spcPct val="90000"/>
              </a:lnSpc>
              <a:spcAft>
                <a:spcPts val="600"/>
              </a:spcAft>
              <a:defRPr sz="1000" i="1">
                <a:solidFill>
                  <a:srgbClr val="0070C0"/>
                </a:solidFill>
              </a:defRPr>
            </a:lvl1pPr>
          </a:lstStyle>
          <a:p>
            <a:r>
              <a:rPr lang="en-US" dirty="0"/>
              <a:t>API</a:t>
            </a:r>
          </a:p>
        </p:txBody>
      </p:sp>
      <p:sp>
        <p:nvSpPr>
          <p:cNvPr id="41" name="TextBox 40">
            <a:extLst>
              <a:ext uri="{FF2B5EF4-FFF2-40B4-BE49-F238E27FC236}">
                <a16:creationId xmlns:a16="http://schemas.microsoft.com/office/drawing/2014/main" id="{96935DE0-0594-47CA-914C-944232CECCE6}"/>
              </a:ext>
            </a:extLst>
          </p:cNvPr>
          <p:cNvSpPr txBox="1"/>
          <p:nvPr/>
        </p:nvSpPr>
        <p:spPr>
          <a:xfrm>
            <a:off x="2373325" y="3175949"/>
            <a:ext cx="1331284" cy="433965"/>
          </a:xfrm>
          <a:prstGeom prst="rect">
            <a:avLst/>
          </a:prstGeom>
          <a:noFill/>
        </p:spPr>
        <p:txBody>
          <a:bodyPr wrap="square" lIns="182880" tIns="146304" rIns="182880" bIns="146304" rtlCol="0">
            <a:spAutoFit/>
          </a:bodyPr>
          <a:lstStyle>
            <a:defPPr>
              <a:defRPr lang="en-GB"/>
            </a:defPPr>
            <a:lvl1pPr>
              <a:lnSpc>
                <a:spcPct val="90000"/>
              </a:lnSpc>
              <a:spcAft>
                <a:spcPts val="600"/>
              </a:spcAft>
              <a:defRPr sz="1000" i="1">
                <a:solidFill>
                  <a:srgbClr val="0070C0"/>
                </a:solidFill>
              </a:defRPr>
            </a:lvl1pPr>
          </a:lstStyle>
          <a:p>
            <a:r>
              <a:rPr lang="en-US" dirty="0"/>
              <a:t>TDS</a:t>
            </a:r>
          </a:p>
        </p:txBody>
      </p:sp>
      <p:cxnSp>
        <p:nvCxnSpPr>
          <p:cNvPr id="51" name="Straight Connector 50">
            <a:extLst>
              <a:ext uri="{FF2B5EF4-FFF2-40B4-BE49-F238E27FC236}">
                <a16:creationId xmlns:a16="http://schemas.microsoft.com/office/drawing/2014/main" id="{61FBA62D-5789-43E2-BAE0-DAEB7C33B0DE}"/>
              </a:ext>
            </a:extLst>
          </p:cNvPr>
          <p:cNvCxnSpPr>
            <a:cxnSpLocks/>
          </p:cNvCxnSpPr>
          <p:nvPr/>
        </p:nvCxnSpPr>
        <p:spPr>
          <a:xfrm flipH="1">
            <a:off x="3149334" y="2148512"/>
            <a:ext cx="2892563" cy="1135763"/>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7A3CD58B-2FFF-40D5-80F2-BFB0BB13CAA5}"/>
              </a:ext>
            </a:extLst>
          </p:cNvPr>
          <p:cNvCxnSpPr>
            <a:cxnSpLocks/>
          </p:cNvCxnSpPr>
          <p:nvPr/>
        </p:nvCxnSpPr>
        <p:spPr>
          <a:xfrm>
            <a:off x="6067752" y="2164868"/>
            <a:ext cx="3006323" cy="914445"/>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Connector 55">
            <a:extLst>
              <a:ext uri="{FF2B5EF4-FFF2-40B4-BE49-F238E27FC236}">
                <a16:creationId xmlns:a16="http://schemas.microsoft.com/office/drawing/2014/main" id="{24703BE0-24CB-4AF7-934B-680CECD46444}"/>
              </a:ext>
            </a:extLst>
          </p:cNvPr>
          <p:cNvCxnSpPr>
            <a:cxnSpLocks/>
          </p:cNvCxnSpPr>
          <p:nvPr/>
        </p:nvCxnSpPr>
        <p:spPr>
          <a:xfrm>
            <a:off x="6052724" y="2151507"/>
            <a:ext cx="5011780" cy="939226"/>
          </a:xfrm>
          <a:prstGeom prst="line">
            <a:avLst/>
          </a:prstGeom>
          <a:ln w="9525" cap="flat" cmpd="sng" algn="ctr">
            <a:solidFill>
              <a:srgbClr val="C0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TextBox 59">
            <a:extLst>
              <a:ext uri="{FF2B5EF4-FFF2-40B4-BE49-F238E27FC236}">
                <a16:creationId xmlns:a16="http://schemas.microsoft.com/office/drawing/2014/main" id="{22A2A783-523C-413E-BE59-C62CD930AD5D}"/>
              </a:ext>
            </a:extLst>
          </p:cNvPr>
          <p:cNvSpPr txBox="1"/>
          <p:nvPr/>
        </p:nvSpPr>
        <p:spPr>
          <a:xfrm>
            <a:off x="5387082" y="5166394"/>
            <a:ext cx="1331284" cy="433965"/>
          </a:xfrm>
          <a:prstGeom prst="rect">
            <a:avLst/>
          </a:prstGeom>
          <a:noFill/>
        </p:spPr>
        <p:txBody>
          <a:bodyPr wrap="square" lIns="182880" tIns="146304" rIns="182880" bIns="146304" rtlCol="0">
            <a:spAutoFit/>
          </a:bodyPr>
          <a:lstStyle/>
          <a:p>
            <a:pPr>
              <a:lnSpc>
                <a:spcPct val="90000"/>
              </a:lnSpc>
              <a:spcAft>
                <a:spcPts val="600"/>
              </a:spcAft>
            </a:pPr>
            <a:r>
              <a:rPr lang="en-US" sz="1000" b="1" dirty="0">
                <a:gradFill>
                  <a:gsLst>
                    <a:gs pos="2917">
                      <a:schemeClr val="tx1"/>
                    </a:gs>
                    <a:gs pos="30000">
                      <a:schemeClr val="tx1"/>
                    </a:gs>
                  </a:gsLst>
                  <a:lin ang="5400000" scaled="0"/>
                </a:gradFill>
              </a:rPr>
              <a:t>Kubernetes</a:t>
            </a:r>
          </a:p>
        </p:txBody>
      </p:sp>
      <p:sp>
        <p:nvSpPr>
          <p:cNvPr id="64" name="TextBox 63">
            <a:extLst>
              <a:ext uri="{FF2B5EF4-FFF2-40B4-BE49-F238E27FC236}">
                <a16:creationId xmlns:a16="http://schemas.microsoft.com/office/drawing/2014/main" id="{D6F8F571-96B2-4469-8F20-A9F52BFF8766}"/>
              </a:ext>
            </a:extLst>
          </p:cNvPr>
          <p:cNvSpPr txBox="1"/>
          <p:nvPr/>
        </p:nvSpPr>
        <p:spPr>
          <a:xfrm>
            <a:off x="101245" y="66085"/>
            <a:ext cx="6939943" cy="1247008"/>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r>
              <a:rPr lang="en-US" sz="3200" dirty="0">
                <a:latin typeface="+mj-lt"/>
              </a:rPr>
              <a:t>Threat Analysis </a:t>
            </a:r>
          </a:p>
          <a:p>
            <a:r>
              <a:rPr lang="en-US" sz="2400" dirty="0">
                <a:solidFill>
                  <a:schemeClr val="bg1">
                    <a:lumMod val="50000"/>
                  </a:schemeClr>
                </a:solidFill>
                <a:latin typeface="+mj-lt"/>
              </a:rPr>
              <a:t>SQL Server Big Data Cluster</a:t>
            </a:r>
          </a:p>
        </p:txBody>
      </p:sp>
      <p:grpSp>
        <p:nvGrpSpPr>
          <p:cNvPr id="66" name="Group 65">
            <a:extLst>
              <a:ext uri="{FF2B5EF4-FFF2-40B4-BE49-F238E27FC236}">
                <a16:creationId xmlns:a16="http://schemas.microsoft.com/office/drawing/2014/main" id="{92970624-F75C-4A66-88DB-F297BEAFE1F4}"/>
              </a:ext>
            </a:extLst>
          </p:cNvPr>
          <p:cNvGrpSpPr/>
          <p:nvPr/>
        </p:nvGrpSpPr>
        <p:grpSpPr>
          <a:xfrm>
            <a:off x="3866673" y="3339192"/>
            <a:ext cx="1423710" cy="1543484"/>
            <a:chOff x="4440440" y="2464544"/>
            <a:chExt cx="1423710" cy="1543484"/>
          </a:xfrm>
        </p:grpSpPr>
        <p:sp>
          <p:nvSpPr>
            <p:cNvPr id="67" name="Rectangle: Rounded Corners 66">
              <a:extLst>
                <a:ext uri="{FF2B5EF4-FFF2-40B4-BE49-F238E27FC236}">
                  <a16:creationId xmlns:a16="http://schemas.microsoft.com/office/drawing/2014/main" id="{247F3DCF-7DFD-4C8A-8711-12E9A1651721}"/>
                </a:ext>
              </a:extLst>
            </p:cNvPr>
            <p:cNvSpPr/>
            <p:nvPr/>
          </p:nvSpPr>
          <p:spPr bwMode="auto">
            <a:xfrm>
              <a:off x="4511981" y="2464544"/>
              <a:ext cx="1331284" cy="1174796"/>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8" name="Group 67">
              <a:extLst>
                <a:ext uri="{FF2B5EF4-FFF2-40B4-BE49-F238E27FC236}">
                  <a16:creationId xmlns:a16="http://schemas.microsoft.com/office/drawing/2014/main" id="{EBD2B5EE-2C0A-45E8-BD3F-6C8CEC871FA5}"/>
                </a:ext>
              </a:extLst>
            </p:cNvPr>
            <p:cNvGrpSpPr/>
            <p:nvPr/>
          </p:nvGrpSpPr>
          <p:grpSpPr>
            <a:xfrm>
              <a:off x="4987880" y="2940717"/>
              <a:ext cx="491680" cy="606689"/>
              <a:chOff x="3840232" y="2994159"/>
              <a:chExt cx="491680" cy="606689"/>
            </a:xfrm>
          </p:grpSpPr>
          <p:sp>
            <p:nvSpPr>
              <p:cNvPr id="71" name="Database_EFC7" title="Icon of a cylinder">
                <a:extLst>
                  <a:ext uri="{FF2B5EF4-FFF2-40B4-BE49-F238E27FC236}">
                    <a16:creationId xmlns:a16="http://schemas.microsoft.com/office/drawing/2014/main" id="{EC2E2447-32C3-444C-A859-E8D3A4876AB9}"/>
                  </a:ext>
                </a:extLst>
              </p:cNvPr>
              <p:cNvSpPr>
                <a:spLocks noChangeAspect="1" noEditPoints="1"/>
              </p:cNvSpPr>
              <p:nvPr/>
            </p:nvSpPr>
            <p:spPr bwMode="auto">
              <a:xfrm>
                <a:off x="4127994" y="3335788"/>
                <a:ext cx="203918" cy="265060"/>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2" name="Picture 71">
                <a:extLst>
                  <a:ext uri="{FF2B5EF4-FFF2-40B4-BE49-F238E27FC236}">
                    <a16:creationId xmlns:a16="http://schemas.microsoft.com/office/drawing/2014/main" id="{DA6DD7C9-6E3B-440E-9BF8-5B7FC2646D07}"/>
                  </a:ext>
                </a:extLst>
              </p:cNvPr>
              <p:cNvPicPr>
                <a:picLocks noChangeAspect="1"/>
              </p:cNvPicPr>
              <p:nvPr/>
            </p:nvPicPr>
            <p:blipFill>
              <a:blip r:embed="rId2"/>
              <a:stretch>
                <a:fillRect/>
              </a:stretch>
            </p:blipFill>
            <p:spPr>
              <a:xfrm>
                <a:off x="3840232" y="2994159"/>
                <a:ext cx="270948" cy="474159"/>
              </a:xfrm>
              <a:prstGeom prst="rect">
                <a:avLst/>
              </a:prstGeom>
            </p:spPr>
          </p:pic>
        </p:grpSp>
        <p:sp>
          <p:nvSpPr>
            <p:cNvPr id="69" name="TextBox 68">
              <a:extLst>
                <a:ext uri="{FF2B5EF4-FFF2-40B4-BE49-F238E27FC236}">
                  <a16:creationId xmlns:a16="http://schemas.microsoft.com/office/drawing/2014/main" id="{B277DBB9-A786-40FD-8421-7BC13C91968B}"/>
                </a:ext>
              </a:extLst>
            </p:cNvPr>
            <p:cNvSpPr txBox="1"/>
            <p:nvPr/>
          </p:nvSpPr>
          <p:spPr>
            <a:xfrm>
              <a:off x="4532866" y="3574063"/>
              <a:ext cx="1331284" cy="433965"/>
            </a:xfrm>
            <a:prstGeom prst="rect">
              <a:avLst/>
            </a:prstGeom>
            <a:noFill/>
          </p:spPr>
          <p:txBody>
            <a:bodyPr wrap="square" lIns="182880" tIns="146304" rIns="182880" bIns="146304" rtlCol="0">
              <a:spAutoFit/>
            </a:bodyPr>
            <a:lstStyle/>
            <a:p>
              <a:pPr>
                <a:lnSpc>
                  <a:spcPct val="90000"/>
                </a:lnSpc>
                <a:spcAft>
                  <a:spcPts val="600"/>
                </a:spcAft>
              </a:pPr>
              <a:r>
                <a:rPr lang="en-US" sz="1000" b="1" dirty="0">
                  <a:gradFill>
                    <a:gsLst>
                      <a:gs pos="2917">
                        <a:schemeClr val="tx1"/>
                      </a:gs>
                      <a:gs pos="30000">
                        <a:schemeClr val="tx1"/>
                      </a:gs>
                    </a:gsLst>
                    <a:lin ang="5400000" scaled="0"/>
                  </a:gradFill>
                </a:rPr>
                <a:t>Compute Pool</a:t>
              </a:r>
            </a:p>
          </p:txBody>
        </p:sp>
        <p:sp>
          <p:nvSpPr>
            <p:cNvPr id="70" name="TextBox 69">
              <a:extLst>
                <a:ext uri="{FF2B5EF4-FFF2-40B4-BE49-F238E27FC236}">
                  <a16:creationId xmlns:a16="http://schemas.microsoft.com/office/drawing/2014/main" id="{01F95FFF-9A52-4C0F-B905-FD09F0A96038}"/>
                </a:ext>
              </a:extLst>
            </p:cNvPr>
            <p:cNvSpPr txBox="1"/>
            <p:nvPr/>
          </p:nvSpPr>
          <p:spPr>
            <a:xfrm>
              <a:off x="4440440" y="2582872"/>
              <a:ext cx="1331284" cy="433965"/>
            </a:xfrm>
            <a:prstGeom prst="rect">
              <a:avLst/>
            </a:prstGeom>
            <a:noFill/>
          </p:spPr>
          <p:txBody>
            <a:bodyPr wrap="square" lIns="182880" tIns="146304" rIns="182880" bIns="146304" rtlCol="0">
              <a:spAutoFit/>
            </a:bodyPr>
            <a:lstStyle/>
            <a:p>
              <a:pPr>
                <a:lnSpc>
                  <a:spcPct val="90000"/>
                </a:lnSpc>
                <a:spcAft>
                  <a:spcPts val="600"/>
                </a:spcAft>
              </a:pPr>
              <a:r>
                <a:rPr lang="en-US" sz="1000" dirty="0">
                  <a:gradFill>
                    <a:gsLst>
                      <a:gs pos="2917">
                        <a:schemeClr val="tx1"/>
                      </a:gs>
                      <a:gs pos="30000">
                        <a:schemeClr val="tx1"/>
                      </a:gs>
                    </a:gsLst>
                    <a:lin ang="5400000" scaled="0"/>
                  </a:gradFill>
                </a:rPr>
                <a:t>SQL Server</a:t>
              </a:r>
            </a:p>
          </p:txBody>
        </p:sp>
      </p:grpSp>
      <p:pic>
        <p:nvPicPr>
          <p:cNvPr id="55" name="Picture 54">
            <a:extLst>
              <a:ext uri="{FF2B5EF4-FFF2-40B4-BE49-F238E27FC236}">
                <a16:creationId xmlns:a16="http://schemas.microsoft.com/office/drawing/2014/main" id="{E5B49D76-D734-47D1-A7C6-831651B1D750}"/>
              </a:ext>
            </a:extLst>
          </p:cNvPr>
          <p:cNvPicPr>
            <a:picLocks noChangeAspect="1"/>
          </p:cNvPicPr>
          <p:nvPr/>
        </p:nvPicPr>
        <p:blipFill>
          <a:blip r:embed="rId3">
            <a:duotone>
              <a:prstClr val="black"/>
              <a:schemeClr val="accent6">
                <a:tint val="45000"/>
                <a:satMod val="400000"/>
              </a:schemeClr>
            </a:duotone>
          </a:blip>
          <a:stretch>
            <a:fillRect/>
          </a:stretch>
        </p:blipFill>
        <p:spPr>
          <a:xfrm>
            <a:off x="5860708" y="1504234"/>
            <a:ext cx="338618" cy="338618"/>
          </a:xfrm>
          <a:prstGeom prst="rect">
            <a:avLst/>
          </a:prstGeom>
        </p:spPr>
      </p:pic>
      <p:sp>
        <p:nvSpPr>
          <p:cNvPr id="54" name="key" title="Icon of a key">
            <a:extLst>
              <a:ext uri="{FF2B5EF4-FFF2-40B4-BE49-F238E27FC236}">
                <a16:creationId xmlns:a16="http://schemas.microsoft.com/office/drawing/2014/main" id="{68C2935D-BE41-404C-A6AD-E8EEA817B36C}"/>
              </a:ext>
            </a:extLst>
          </p:cNvPr>
          <p:cNvSpPr>
            <a:spLocks noChangeAspect="1" noEditPoints="1"/>
          </p:cNvSpPr>
          <p:nvPr/>
        </p:nvSpPr>
        <p:spPr bwMode="auto">
          <a:xfrm>
            <a:off x="965315" y="1570068"/>
            <a:ext cx="367646" cy="365760"/>
          </a:xfrm>
          <a:custGeom>
            <a:avLst/>
            <a:gdLst>
              <a:gd name="T0" fmla="*/ 175 w 330"/>
              <a:gd name="T1" fmla="*/ 198 h 328"/>
              <a:gd name="T2" fmla="*/ 109 w 330"/>
              <a:gd name="T3" fmla="*/ 220 h 328"/>
              <a:gd name="T4" fmla="*/ 0 w 330"/>
              <a:gd name="T5" fmla="*/ 110 h 328"/>
              <a:gd name="T6" fmla="*/ 109 w 330"/>
              <a:gd name="T7" fmla="*/ 0 h 328"/>
              <a:gd name="T8" fmla="*/ 219 w 330"/>
              <a:gd name="T9" fmla="*/ 110 h 328"/>
              <a:gd name="T10" fmla="*/ 214 w 330"/>
              <a:gd name="T11" fmla="*/ 143 h 328"/>
              <a:gd name="T12" fmla="*/ 330 w 330"/>
              <a:gd name="T13" fmla="*/ 258 h 328"/>
              <a:gd name="T14" fmla="*/ 330 w 330"/>
              <a:gd name="T15" fmla="*/ 328 h 328"/>
              <a:gd name="T16" fmla="*/ 264 w 330"/>
              <a:gd name="T17" fmla="*/ 328 h 328"/>
              <a:gd name="T18" fmla="*/ 264 w 330"/>
              <a:gd name="T19" fmla="*/ 283 h 328"/>
              <a:gd name="T20" fmla="*/ 221 w 330"/>
              <a:gd name="T21" fmla="*/ 283 h 328"/>
              <a:gd name="T22" fmla="*/ 221 w 330"/>
              <a:gd name="T23" fmla="*/ 239 h 328"/>
              <a:gd name="T24" fmla="*/ 175 w 330"/>
              <a:gd name="T25" fmla="*/ 239 h 328"/>
              <a:gd name="T26" fmla="*/ 175 w 330"/>
              <a:gd name="T27" fmla="*/ 198 h 328"/>
              <a:gd name="T28" fmla="*/ 76 w 330"/>
              <a:gd name="T29" fmla="*/ 91 h 328"/>
              <a:gd name="T30" fmla="*/ 91 w 330"/>
              <a:gd name="T31" fmla="*/ 76 h 328"/>
              <a:gd name="T32" fmla="*/ 76 w 330"/>
              <a:gd name="T33" fmla="*/ 60 h 328"/>
              <a:gd name="T34" fmla="*/ 60 w 330"/>
              <a:gd name="T35" fmla="*/ 76 h 328"/>
              <a:gd name="T36" fmla="*/ 76 w 330"/>
              <a:gd name="T37" fmla="*/ 91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30" h="328">
                <a:moveTo>
                  <a:pt x="175" y="198"/>
                </a:moveTo>
                <a:cubicBezTo>
                  <a:pt x="157" y="212"/>
                  <a:pt x="134" y="220"/>
                  <a:pt x="109" y="220"/>
                </a:cubicBezTo>
                <a:cubicBezTo>
                  <a:pt x="49" y="220"/>
                  <a:pt x="0" y="171"/>
                  <a:pt x="0" y="110"/>
                </a:cubicBezTo>
                <a:cubicBezTo>
                  <a:pt x="0" y="49"/>
                  <a:pt x="49" y="0"/>
                  <a:pt x="109" y="0"/>
                </a:cubicBezTo>
                <a:cubicBezTo>
                  <a:pt x="170" y="0"/>
                  <a:pt x="219" y="49"/>
                  <a:pt x="219" y="110"/>
                </a:cubicBezTo>
                <a:cubicBezTo>
                  <a:pt x="219" y="122"/>
                  <a:pt x="217" y="133"/>
                  <a:pt x="214" y="143"/>
                </a:cubicBezTo>
                <a:cubicBezTo>
                  <a:pt x="330" y="258"/>
                  <a:pt x="330" y="258"/>
                  <a:pt x="330" y="258"/>
                </a:cubicBezTo>
                <a:cubicBezTo>
                  <a:pt x="330" y="328"/>
                  <a:pt x="330" y="328"/>
                  <a:pt x="330" y="328"/>
                </a:cubicBezTo>
                <a:cubicBezTo>
                  <a:pt x="264" y="328"/>
                  <a:pt x="264" y="328"/>
                  <a:pt x="264" y="328"/>
                </a:cubicBezTo>
                <a:cubicBezTo>
                  <a:pt x="264" y="283"/>
                  <a:pt x="264" y="283"/>
                  <a:pt x="264" y="283"/>
                </a:cubicBezTo>
                <a:cubicBezTo>
                  <a:pt x="221" y="283"/>
                  <a:pt x="221" y="283"/>
                  <a:pt x="221" y="283"/>
                </a:cubicBezTo>
                <a:cubicBezTo>
                  <a:pt x="221" y="239"/>
                  <a:pt x="221" y="239"/>
                  <a:pt x="221" y="239"/>
                </a:cubicBezTo>
                <a:cubicBezTo>
                  <a:pt x="175" y="239"/>
                  <a:pt x="175" y="239"/>
                  <a:pt x="175" y="239"/>
                </a:cubicBezTo>
                <a:lnTo>
                  <a:pt x="175" y="198"/>
                </a:lnTo>
                <a:close/>
                <a:moveTo>
                  <a:pt x="76" y="91"/>
                </a:moveTo>
                <a:cubicBezTo>
                  <a:pt x="84" y="91"/>
                  <a:pt x="91" y="84"/>
                  <a:pt x="91" y="76"/>
                </a:cubicBezTo>
                <a:cubicBezTo>
                  <a:pt x="91" y="67"/>
                  <a:pt x="84" y="60"/>
                  <a:pt x="76" y="60"/>
                </a:cubicBezTo>
                <a:cubicBezTo>
                  <a:pt x="67" y="60"/>
                  <a:pt x="60" y="67"/>
                  <a:pt x="60" y="76"/>
                </a:cubicBezTo>
                <a:cubicBezTo>
                  <a:pt x="60" y="84"/>
                  <a:pt x="67" y="91"/>
                  <a:pt x="76" y="91"/>
                </a:cubicBez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7" name="Picture 56">
            <a:extLst>
              <a:ext uri="{FF2B5EF4-FFF2-40B4-BE49-F238E27FC236}">
                <a16:creationId xmlns:a16="http://schemas.microsoft.com/office/drawing/2014/main" id="{3F36DF0E-B883-43FF-98E9-CFE3EDD1369D}"/>
              </a:ext>
            </a:extLst>
          </p:cNvPr>
          <p:cNvPicPr>
            <a:picLocks noChangeAspect="1"/>
          </p:cNvPicPr>
          <p:nvPr/>
        </p:nvPicPr>
        <p:blipFill>
          <a:blip r:embed="rId3">
            <a:duotone>
              <a:prstClr val="black"/>
              <a:schemeClr val="accent6">
                <a:tint val="45000"/>
                <a:satMod val="400000"/>
              </a:schemeClr>
            </a:duotone>
          </a:blip>
          <a:stretch>
            <a:fillRect/>
          </a:stretch>
        </p:blipFill>
        <p:spPr>
          <a:xfrm>
            <a:off x="6480733" y="5468236"/>
            <a:ext cx="338618" cy="338618"/>
          </a:xfrm>
          <a:prstGeom prst="rect">
            <a:avLst/>
          </a:prstGeom>
        </p:spPr>
      </p:pic>
      <p:pic>
        <p:nvPicPr>
          <p:cNvPr id="58" name="Picture 57">
            <a:extLst>
              <a:ext uri="{FF2B5EF4-FFF2-40B4-BE49-F238E27FC236}">
                <a16:creationId xmlns:a16="http://schemas.microsoft.com/office/drawing/2014/main" id="{422B0EBB-F030-488C-B70E-9266C4604032}"/>
              </a:ext>
            </a:extLst>
          </p:cNvPr>
          <p:cNvPicPr>
            <a:picLocks noChangeAspect="1"/>
          </p:cNvPicPr>
          <p:nvPr/>
        </p:nvPicPr>
        <p:blipFill>
          <a:blip r:embed="rId3">
            <a:duotone>
              <a:prstClr val="black"/>
              <a:schemeClr val="accent6">
                <a:tint val="45000"/>
                <a:satMod val="400000"/>
              </a:schemeClr>
            </a:duotone>
          </a:blip>
          <a:stretch>
            <a:fillRect/>
          </a:stretch>
        </p:blipFill>
        <p:spPr>
          <a:xfrm>
            <a:off x="818897" y="4749325"/>
            <a:ext cx="338618" cy="338618"/>
          </a:xfrm>
          <a:prstGeom prst="rect">
            <a:avLst/>
          </a:prstGeom>
        </p:spPr>
      </p:pic>
      <p:pic>
        <p:nvPicPr>
          <p:cNvPr id="61" name="Picture 60">
            <a:extLst>
              <a:ext uri="{FF2B5EF4-FFF2-40B4-BE49-F238E27FC236}">
                <a16:creationId xmlns:a16="http://schemas.microsoft.com/office/drawing/2014/main" id="{BABA6655-BCED-4164-ABCA-7D2F0DE341E7}"/>
              </a:ext>
            </a:extLst>
          </p:cNvPr>
          <p:cNvPicPr>
            <a:picLocks noChangeAspect="1"/>
          </p:cNvPicPr>
          <p:nvPr/>
        </p:nvPicPr>
        <p:blipFill>
          <a:blip r:embed="rId3">
            <a:duotone>
              <a:prstClr val="black"/>
              <a:schemeClr val="accent6">
                <a:tint val="45000"/>
                <a:satMod val="400000"/>
              </a:schemeClr>
            </a:duotone>
          </a:blip>
          <a:stretch>
            <a:fillRect/>
          </a:stretch>
        </p:blipFill>
        <p:spPr>
          <a:xfrm>
            <a:off x="2382253" y="4771826"/>
            <a:ext cx="338618" cy="338618"/>
          </a:xfrm>
          <a:prstGeom prst="rect">
            <a:avLst/>
          </a:prstGeom>
        </p:spPr>
      </p:pic>
      <p:pic>
        <p:nvPicPr>
          <p:cNvPr id="62" name="Picture 61">
            <a:extLst>
              <a:ext uri="{FF2B5EF4-FFF2-40B4-BE49-F238E27FC236}">
                <a16:creationId xmlns:a16="http://schemas.microsoft.com/office/drawing/2014/main" id="{8B687D65-E4B1-41CC-A929-960792F45BC1}"/>
              </a:ext>
            </a:extLst>
          </p:cNvPr>
          <p:cNvPicPr>
            <a:picLocks noChangeAspect="1"/>
          </p:cNvPicPr>
          <p:nvPr/>
        </p:nvPicPr>
        <p:blipFill>
          <a:blip r:embed="rId3">
            <a:duotone>
              <a:prstClr val="black"/>
              <a:schemeClr val="accent6">
                <a:tint val="45000"/>
                <a:satMod val="400000"/>
              </a:schemeClr>
            </a:duotone>
          </a:blip>
          <a:stretch>
            <a:fillRect/>
          </a:stretch>
        </p:blipFill>
        <p:spPr>
          <a:xfrm>
            <a:off x="4405144" y="4765509"/>
            <a:ext cx="338618" cy="338618"/>
          </a:xfrm>
          <a:prstGeom prst="rect">
            <a:avLst/>
          </a:prstGeom>
        </p:spPr>
      </p:pic>
      <p:pic>
        <p:nvPicPr>
          <p:cNvPr id="63" name="Picture 62">
            <a:extLst>
              <a:ext uri="{FF2B5EF4-FFF2-40B4-BE49-F238E27FC236}">
                <a16:creationId xmlns:a16="http://schemas.microsoft.com/office/drawing/2014/main" id="{E1CB1B63-CC9B-43CB-8AB1-A3A0E67FEB7A}"/>
              </a:ext>
            </a:extLst>
          </p:cNvPr>
          <p:cNvPicPr>
            <a:picLocks noChangeAspect="1"/>
          </p:cNvPicPr>
          <p:nvPr/>
        </p:nvPicPr>
        <p:blipFill>
          <a:blip r:embed="rId3">
            <a:duotone>
              <a:prstClr val="black"/>
              <a:schemeClr val="accent6">
                <a:tint val="45000"/>
                <a:satMod val="400000"/>
              </a:schemeClr>
            </a:duotone>
          </a:blip>
          <a:stretch>
            <a:fillRect/>
          </a:stretch>
        </p:blipFill>
        <p:spPr>
          <a:xfrm>
            <a:off x="6459848" y="4758688"/>
            <a:ext cx="338618" cy="338618"/>
          </a:xfrm>
          <a:prstGeom prst="rect">
            <a:avLst/>
          </a:prstGeom>
        </p:spPr>
      </p:pic>
      <p:pic>
        <p:nvPicPr>
          <p:cNvPr id="65" name="Picture 64">
            <a:extLst>
              <a:ext uri="{FF2B5EF4-FFF2-40B4-BE49-F238E27FC236}">
                <a16:creationId xmlns:a16="http://schemas.microsoft.com/office/drawing/2014/main" id="{0183C7E0-9EF9-4201-9324-470A037C95B5}"/>
              </a:ext>
            </a:extLst>
          </p:cNvPr>
          <p:cNvPicPr>
            <a:picLocks noChangeAspect="1"/>
          </p:cNvPicPr>
          <p:nvPr/>
        </p:nvPicPr>
        <p:blipFill>
          <a:blip r:embed="rId3">
            <a:duotone>
              <a:prstClr val="black"/>
              <a:schemeClr val="accent6">
                <a:tint val="45000"/>
                <a:satMod val="400000"/>
              </a:schemeClr>
            </a:duotone>
          </a:blip>
          <a:stretch>
            <a:fillRect/>
          </a:stretch>
        </p:blipFill>
        <p:spPr>
          <a:xfrm>
            <a:off x="8343331" y="4754144"/>
            <a:ext cx="338618" cy="338618"/>
          </a:xfrm>
          <a:prstGeom prst="rect">
            <a:avLst/>
          </a:prstGeom>
        </p:spPr>
      </p:pic>
      <p:pic>
        <p:nvPicPr>
          <p:cNvPr id="73" name="Picture 72">
            <a:extLst>
              <a:ext uri="{FF2B5EF4-FFF2-40B4-BE49-F238E27FC236}">
                <a16:creationId xmlns:a16="http://schemas.microsoft.com/office/drawing/2014/main" id="{8A3E3004-238D-4493-B6DC-E7501D4909A7}"/>
              </a:ext>
            </a:extLst>
          </p:cNvPr>
          <p:cNvPicPr>
            <a:picLocks noChangeAspect="1"/>
          </p:cNvPicPr>
          <p:nvPr/>
        </p:nvPicPr>
        <p:blipFill>
          <a:blip r:embed="rId3">
            <a:duotone>
              <a:prstClr val="black"/>
              <a:schemeClr val="accent6">
                <a:tint val="45000"/>
                <a:satMod val="400000"/>
              </a:schemeClr>
            </a:duotone>
          </a:blip>
          <a:stretch>
            <a:fillRect/>
          </a:stretch>
        </p:blipFill>
        <p:spPr>
          <a:xfrm>
            <a:off x="10277473" y="4765509"/>
            <a:ext cx="338618" cy="338618"/>
          </a:xfrm>
          <a:prstGeom prst="rect">
            <a:avLst/>
          </a:prstGeom>
        </p:spPr>
      </p:pic>
    </p:spTree>
    <p:extLst>
      <p:ext uri="{BB962C8B-B14F-4D97-AF65-F5344CB8AC3E}">
        <p14:creationId xmlns:p14="http://schemas.microsoft.com/office/powerpoint/2010/main" val="23961472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wipe(up)">
                                      <p:cBhvr>
                                        <p:cTn id="12" dur="500"/>
                                        <p:tgtEl>
                                          <p:spTgt spid="51"/>
                                        </p:tgtEl>
                                      </p:cBhvr>
                                    </p:animEffect>
                                  </p:childTnLst>
                                </p:cTn>
                              </p:par>
                              <p:par>
                                <p:cTn id="13" presetID="22" presetClass="entr" presetSubtype="1"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up)">
                                      <p:cBhvr>
                                        <p:cTn id="15" dur="500"/>
                                        <p:tgtEl>
                                          <p:spTgt spid="52"/>
                                        </p:tgtEl>
                                      </p:cBhvr>
                                    </p:animEffect>
                                  </p:childTnLst>
                                </p:cTn>
                              </p:par>
                              <p:par>
                                <p:cTn id="16" presetID="22" presetClass="entr" presetSubtype="1" fill="hold"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500"/>
                                        <p:tgtEl>
                                          <p:spTgt spid="5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8"/>
                                        </p:tgtEl>
                                        <p:attrNameLst>
                                          <p:attrName>style.visibility</p:attrName>
                                        </p:attrNameLst>
                                      </p:cBhvr>
                                      <p:to>
                                        <p:strVal val="visible"/>
                                      </p:to>
                                    </p:set>
                                    <p:animEffect transition="in" filter="fade">
                                      <p:cBhvr>
                                        <p:cTn id="28" dur="500"/>
                                        <p:tgtEl>
                                          <p:spTgt spid="58"/>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fade">
                                      <p:cBhvr>
                                        <p:cTn id="32" dur="500"/>
                                        <p:tgtEl>
                                          <p:spTgt spid="61"/>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62"/>
                                        </p:tgtEl>
                                        <p:attrNameLst>
                                          <p:attrName>style.visibility</p:attrName>
                                        </p:attrNameLst>
                                      </p:cBhvr>
                                      <p:to>
                                        <p:strVal val="visible"/>
                                      </p:to>
                                    </p:set>
                                    <p:animEffect transition="in" filter="fade">
                                      <p:cBhvr>
                                        <p:cTn id="36" dur="500"/>
                                        <p:tgtEl>
                                          <p:spTgt spid="62"/>
                                        </p:tgtEl>
                                      </p:cBhvr>
                                    </p:animEffect>
                                  </p:childTnLst>
                                </p:cTn>
                              </p:par>
                            </p:childTnLst>
                          </p:cTn>
                        </p:par>
                        <p:par>
                          <p:cTn id="37" fill="hold">
                            <p:stCondLst>
                              <p:cond delay="1500"/>
                            </p:stCondLst>
                            <p:childTnLst>
                              <p:par>
                                <p:cTn id="38" presetID="10" presetClass="entr" presetSubtype="0" fill="hold" nodeType="after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fade">
                                      <p:cBhvr>
                                        <p:cTn id="40" dur="500"/>
                                        <p:tgtEl>
                                          <p:spTgt spid="63"/>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65"/>
                                        </p:tgtEl>
                                        <p:attrNameLst>
                                          <p:attrName>style.visibility</p:attrName>
                                        </p:attrNameLst>
                                      </p:cBhvr>
                                      <p:to>
                                        <p:strVal val="visible"/>
                                      </p:to>
                                    </p:set>
                                    <p:animEffect transition="in" filter="fade">
                                      <p:cBhvr>
                                        <p:cTn id="44" dur="500"/>
                                        <p:tgtEl>
                                          <p:spTgt spid="65"/>
                                        </p:tgtEl>
                                      </p:cBhvr>
                                    </p:animEffect>
                                  </p:childTnLst>
                                </p:cTn>
                              </p:par>
                            </p:childTnLst>
                          </p:cTn>
                        </p:par>
                        <p:par>
                          <p:cTn id="45" fill="hold">
                            <p:stCondLst>
                              <p:cond delay="2500"/>
                            </p:stCondLst>
                            <p:childTnLst>
                              <p:par>
                                <p:cTn id="46" presetID="10" presetClass="entr" presetSubtype="0" fill="hold" nodeType="afterEffect">
                                  <p:stCondLst>
                                    <p:cond delay="0"/>
                                  </p:stCondLst>
                                  <p:childTnLst>
                                    <p:set>
                                      <p:cBhvr>
                                        <p:cTn id="47" dur="1" fill="hold">
                                          <p:stCondLst>
                                            <p:cond delay="0"/>
                                          </p:stCondLst>
                                        </p:cTn>
                                        <p:tgtEl>
                                          <p:spTgt spid="73"/>
                                        </p:tgtEl>
                                        <p:attrNameLst>
                                          <p:attrName>style.visibility</p:attrName>
                                        </p:attrNameLst>
                                      </p:cBhvr>
                                      <p:to>
                                        <p:strVal val="visible"/>
                                      </p:to>
                                    </p:set>
                                    <p:animEffect transition="in" filter="fade">
                                      <p:cBhvr>
                                        <p:cTn id="48"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0107E-F33E-4919-A349-0AE873477CDB}"/>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ED502125-9FBF-48E9-BCCA-27B4F78F0DED}"/>
              </a:ext>
            </a:extLst>
          </p:cNvPr>
          <p:cNvSpPr>
            <a:spLocks noGrp="1"/>
          </p:cNvSpPr>
          <p:nvPr>
            <p:ph type="sldNum" sz="quarter" idx="4"/>
          </p:nvPr>
        </p:nvSpPr>
        <p:spPr/>
        <p:txBody>
          <a:bodyPr/>
          <a:lstStyle/>
          <a:p>
            <a:pPr defTabSz="932742">
              <a:lnSpc>
                <a:spcPct val="90000"/>
              </a:lnSpc>
              <a:spcBef>
                <a:spcPct val="0"/>
              </a:spcBef>
            </a:pPr>
            <a:fld id="{ED077441-DF17-4513-BACB-525ED94CFAE4}" type="slidenum">
              <a:rPr lang="en-US" smtClean="0"/>
              <a:pPr defTabSz="932742">
                <a:lnSpc>
                  <a:spcPct val="90000"/>
                </a:lnSpc>
                <a:spcBef>
                  <a:spcPct val="0"/>
                </a:spcBef>
              </a:pPr>
              <a:t>6</a:t>
            </a:fld>
            <a:endParaRPr lang="en-US" dirty="0"/>
          </a:p>
        </p:txBody>
      </p:sp>
      <p:sp>
        <p:nvSpPr>
          <p:cNvPr id="5" name="TextBox 4">
            <a:extLst>
              <a:ext uri="{FF2B5EF4-FFF2-40B4-BE49-F238E27FC236}">
                <a16:creationId xmlns:a16="http://schemas.microsoft.com/office/drawing/2014/main" id="{029DC3BF-96A4-46BB-A8CC-B21F1B5689B7}"/>
              </a:ext>
            </a:extLst>
          </p:cNvPr>
          <p:cNvSpPr txBox="1"/>
          <p:nvPr/>
        </p:nvSpPr>
        <p:spPr>
          <a:xfrm>
            <a:off x="240173" y="1730790"/>
            <a:ext cx="2964989" cy="1772793"/>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r>
              <a:rPr lang="en-US" sz="3200" dirty="0">
                <a:latin typeface="+mj-lt"/>
              </a:rPr>
              <a:t>Threat Modeling an AI Application</a:t>
            </a:r>
          </a:p>
        </p:txBody>
      </p:sp>
      <p:pic>
        <p:nvPicPr>
          <p:cNvPr id="6" name="Picture 5">
            <a:extLst>
              <a:ext uri="{FF2B5EF4-FFF2-40B4-BE49-F238E27FC236}">
                <a16:creationId xmlns:a16="http://schemas.microsoft.com/office/drawing/2014/main" id="{18E407F8-C29B-40F3-B793-FBEB77C39366}"/>
              </a:ext>
            </a:extLst>
          </p:cNvPr>
          <p:cNvPicPr>
            <a:picLocks noChangeAspect="1"/>
          </p:cNvPicPr>
          <p:nvPr/>
        </p:nvPicPr>
        <p:blipFill>
          <a:blip r:embed="rId3"/>
          <a:stretch>
            <a:fillRect/>
          </a:stretch>
        </p:blipFill>
        <p:spPr>
          <a:xfrm>
            <a:off x="3240794" y="114019"/>
            <a:ext cx="8702380" cy="6572245"/>
          </a:xfrm>
          <a:prstGeom prst="rect">
            <a:avLst/>
          </a:prstGeom>
        </p:spPr>
      </p:pic>
      <p:pic>
        <p:nvPicPr>
          <p:cNvPr id="7" name="Picture 6">
            <a:extLst>
              <a:ext uri="{FF2B5EF4-FFF2-40B4-BE49-F238E27FC236}">
                <a16:creationId xmlns:a16="http://schemas.microsoft.com/office/drawing/2014/main" id="{0F631F78-0CD6-48FA-BBAF-C913C3C3E283}"/>
              </a:ext>
            </a:extLst>
          </p:cNvPr>
          <p:cNvPicPr>
            <a:picLocks noChangeAspect="1"/>
          </p:cNvPicPr>
          <p:nvPr/>
        </p:nvPicPr>
        <p:blipFill>
          <a:blip r:embed="rId4"/>
          <a:stretch>
            <a:fillRect/>
          </a:stretch>
        </p:blipFill>
        <p:spPr>
          <a:xfrm>
            <a:off x="383653" y="3434548"/>
            <a:ext cx="11812649" cy="2105319"/>
          </a:xfrm>
          <a:prstGeom prst="rect">
            <a:avLst/>
          </a:prstGeom>
        </p:spPr>
      </p:pic>
    </p:spTree>
    <p:extLst>
      <p:ext uri="{BB962C8B-B14F-4D97-AF65-F5344CB8AC3E}">
        <p14:creationId xmlns:p14="http://schemas.microsoft.com/office/powerpoint/2010/main" val="2654126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a:xfrm>
            <a:off x="11611866" y="6446320"/>
            <a:ext cx="370584" cy="123111"/>
          </a:xfrm>
        </p:spPr>
        <p:txBody>
          <a:bodyPr/>
          <a:lstStyle/>
          <a:p>
            <a:fld id="{ED077441-DF17-4513-BACB-525ED94CFAE4}" type="slidenum">
              <a:rPr lang="en-US" smtClean="0"/>
              <a:pPr/>
              <a:t>7</a:t>
            </a:fld>
            <a:endParaRPr lang="en-US" dirty="0"/>
          </a:p>
        </p:txBody>
      </p:sp>
      <p:sp>
        <p:nvSpPr>
          <p:cNvPr id="3" name="TextBox 2"/>
          <p:cNvSpPr txBox="1"/>
          <p:nvPr/>
        </p:nvSpPr>
        <p:spPr>
          <a:xfrm>
            <a:off x="240173" y="1730790"/>
            <a:ext cx="2964989" cy="787908"/>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r>
              <a:rPr lang="en-US" sz="3200" dirty="0">
                <a:latin typeface="+mj-lt"/>
              </a:rPr>
              <a:t>Topic</a:t>
            </a:r>
          </a:p>
        </p:txBody>
      </p:sp>
      <p:sp>
        <p:nvSpPr>
          <p:cNvPr id="8" name="TextBox 7"/>
          <p:cNvSpPr txBox="1"/>
          <p:nvPr/>
        </p:nvSpPr>
        <p:spPr>
          <a:xfrm>
            <a:off x="3142016" y="1777281"/>
            <a:ext cx="8840434" cy="603242"/>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900"/>
              </a:spcAft>
              <a:tabLst>
                <a:tab pos="571500" algn="l"/>
              </a:tabLst>
            </a:pPr>
            <a:r>
              <a:rPr lang="en-US" sz="2000" spc="-50" dirty="0">
                <a:latin typeface="Segoe UI" panose="020B0502040204020203" pitchFamily="34" charset="0"/>
                <a:cs typeface="Segoe UI" panose="020B0502040204020203" pitchFamily="34" charset="0"/>
              </a:rPr>
              <a:t>Emphasis Text </a:t>
            </a:r>
            <a:r>
              <a:rPr lang="en-US" sz="2000" dirty="0">
                <a:gradFill>
                  <a:gsLst>
                    <a:gs pos="2917">
                      <a:schemeClr val="tx1"/>
                    </a:gs>
                    <a:gs pos="30000">
                      <a:schemeClr val="tx1"/>
                    </a:gs>
                  </a:gsLst>
                  <a:lin ang="5400000" scaled="0"/>
                </a:gradFill>
                <a:latin typeface="+mj-lt"/>
                <a:cs typeface="Segoe UI Semilight" panose="020B0402040204020203" pitchFamily="34" charset="0"/>
              </a:rPr>
              <a:t>Regular Text.</a:t>
            </a:r>
          </a:p>
        </p:txBody>
      </p:sp>
      <p:grpSp>
        <p:nvGrpSpPr>
          <p:cNvPr id="10" name="Group 9"/>
          <p:cNvGrpSpPr/>
          <p:nvPr/>
        </p:nvGrpSpPr>
        <p:grpSpPr>
          <a:xfrm>
            <a:off x="3654882" y="4414600"/>
            <a:ext cx="3773866" cy="1611314"/>
            <a:chOff x="3213855" y="4349973"/>
            <a:chExt cx="4173916" cy="1782122"/>
          </a:xfrm>
        </p:grpSpPr>
        <p:pic>
          <p:nvPicPr>
            <p:cNvPr id="6" name="Picture 5"/>
            <p:cNvPicPr>
              <a:picLocks noChangeAspect="1"/>
            </p:cNvPicPr>
            <p:nvPr/>
          </p:nvPicPr>
          <p:blipFill>
            <a:blip r:embed="rId2"/>
            <a:stretch>
              <a:fillRect/>
            </a:stretch>
          </p:blipFill>
          <p:spPr>
            <a:xfrm>
              <a:off x="3213855" y="4349973"/>
              <a:ext cx="4173916" cy="1782122"/>
            </a:xfrm>
            <a:prstGeom prst="rect">
              <a:avLst/>
            </a:prstGeom>
          </p:spPr>
        </p:pic>
        <p:sp>
          <p:nvSpPr>
            <p:cNvPr id="7" name="Rectangle 6"/>
            <p:cNvSpPr/>
            <p:nvPr/>
          </p:nvSpPr>
          <p:spPr bwMode="auto">
            <a:xfrm>
              <a:off x="6296025" y="4895849"/>
              <a:ext cx="790575" cy="290513"/>
            </a:xfrm>
            <a:prstGeom prst="rect">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7" name="TextBox 16"/>
          <p:cNvSpPr txBox="1"/>
          <p:nvPr/>
        </p:nvSpPr>
        <p:spPr>
          <a:xfrm>
            <a:off x="3556000" y="3525040"/>
            <a:ext cx="4102100" cy="480131"/>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1200"/>
              </a:spcAft>
              <a:tabLst>
                <a:tab pos="571500" algn="l"/>
              </a:tabLst>
            </a:pPr>
            <a:r>
              <a:rPr lang="en-US" dirty="0">
                <a:gradFill>
                  <a:gsLst>
                    <a:gs pos="2917">
                      <a:schemeClr val="tx1"/>
                    </a:gs>
                    <a:gs pos="30000">
                      <a:schemeClr val="tx1"/>
                    </a:gs>
                  </a:gsLst>
                  <a:lin ang="5400000" scaled="0"/>
                </a:gradFill>
                <a:latin typeface="+mn-lt"/>
                <a:cs typeface="Segoe UI Semilight" panose="020B0402040204020203" pitchFamily="34" charset="0"/>
              </a:rPr>
              <a:t>Thing</a:t>
            </a:r>
          </a:p>
        </p:txBody>
      </p:sp>
      <p:sp>
        <p:nvSpPr>
          <p:cNvPr id="22" name="TextBox 21"/>
          <p:cNvSpPr txBox="1"/>
          <p:nvPr/>
        </p:nvSpPr>
        <p:spPr>
          <a:xfrm>
            <a:off x="7976218" y="3525040"/>
            <a:ext cx="3911238" cy="480131"/>
          </a:xfrm>
          <a:prstGeom prst="rect">
            <a:avLst/>
          </a:prstGeom>
          <a:noFill/>
        </p:spPr>
        <p:txBody>
          <a:bodyPr wrap="square" lIns="182880" tIns="146304" rIns="182880" bIns="146304" numCol="1" spcCol="0" rtlCol="0">
            <a:spAutoFit/>
          </a:bodyPr>
          <a:lstStyle>
            <a:defPPr>
              <a:defRPr lang="en-GB"/>
            </a:defPPr>
            <a:lvl1pPr algn="l">
              <a:spcBef>
                <a:spcPts val="200"/>
              </a:spcBef>
              <a:spcAft>
                <a:spcPts val="500"/>
              </a:spcAft>
              <a:defRPr sz="1200">
                <a:gradFill>
                  <a:gsLst>
                    <a:gs pos="9474">
                      <a:schemeClr val="tx2"/>
                    </a:gs>
                    <a:gs pos="100000">
                      <a:schemeClr val="tx2"/>
                    </a:gs>
                  </a:gsLst>
                  <a:lin ang="5400000" scaled="0"/>
                </a:gradFill>
                <a:latin typeface="Segoe UI Semibold" panose="020B0702040204020203" pitchFamily="34" charset="0"/>
                <a:cs typeface="Segoe UI Semibold" panose="020B0702040204020203" pitchFamily="34" charset="0"/>
              </a:defRPr>
            </a:lvl1pPr>
          </a:lstStyle>
          <a:p>
            <a:pPr>
              <a:spcBef>
                <a:spcPts val="0"/>
              </a:spcBef>
              <a:spcAft>
                <a:spcPts val="600"/>
              </a:spcAft>
              <a:tabLst>
                <a:tab pos="571500" algn="l"/>
              </a:tabLst>
            </a:pPr>
            <a:r>
              <a:rPr lang="en-US" dirty="0">
                <a:gradFill>
                  <a:gsLst>
                    <a:gs pos="2917">
                      <a:schemeClr val="tx1"/>
                    </a:gs>
                    <a:gs pos="30000">
                      <a:schemeClr val="tx1"/>
                    </a:gs>
                  </a:gsLst>
                  <a:lin ang="5400000" scaled="0"/>
                </a:gradFill>
                <a:latin typeface="+mn-lt"/>
                <a:cs typeface="Segoe UI Semilight" panose="020B0402040204020203" pitchFamily="34" charset="0"/>
              </a:rPr>
              <a:t>Thing</a:t>
            </a:r>
          </a:p>
        </p:txBody>
      </p:sp>
      <p:sp>
        <p:nvSpPr>
          <p:cNvPr id="23" name="TextBox 22"/>
          <p:cNvSpPr txBox="1"/>
          <p:nvPr/>
        </p:nvSpPr>
        <p:spPr>
          <a:xfrm>
            <a:off x="3144057" y="3495017"/>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01</a:t>
            </a:r>
            <a:endParaRPr lang="en-US" sz="11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26" name="TextBox 25"/>
          <p:cNvSpPr txBox="1"/>
          <p:nvPr/>
        </p:nvSpPr>
        <p:spPr>
          <a:xfrm>
            <a:off x="7562233" y="3495017"/>
            <a:ext cx="725341" cy="603242"/>
          </a:xfrm>
          <a:prstGeom prst="rect">
            <a:avLst/>
          </a:prstGeom>
        </p:spPr>
        <p:txBody>
          <a:bodyPr wrap="square" lIns="182880" tIns="146304" rIns="182880" bIns="146304" numCol="1" spcCol="0" rtlCol="0">
            <a:spAutoFit/>
          </a:bodyPr>
          <a:lstStyle/>
          <a:p>
            <a:pPr algn="l">
              <a:spcAft>
                <a:spcPts val="600"/>
              </a:spcAft>
              <a:tabLst>
                <a:tab pos="342900" algn="l"/>
              </a:tabLst>
            </a:pPr>
            <a:r>
              <a:rPr lang="en-US" sz="2000" dirty="0">
                <a:gradFill>
                  <a:gsLst>
                    <a:gs pos="100000">
                      <a:schemeClr val="tx2"/>
                    </a:gs>
                    <a:gs pos="0">
                      <a:schemeClr val="tx2"/>
                    </a:gs>
                  </a:gsLst>
                  <a:lin ang="5400000" scaled="0"/>
                </a:gradFill>
                <a:latin typeface="Segoe UI Semilight" panose="020B0402040204020203" pitchFamily="34" charset="0"/>
                <a:cs typeface="Segoe UI Semilight" panose="020B0402040204020203" pitchFamily="34" charset="0"/>
              </a:rPr>
              <a:t>02</a:t>
            </a:r>
            <a:endParaRPr lang="en-US" sz="1100" dirty="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407104126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274701" y="4594530"/>
            <a:ext cx="6282231" cy="1554463"/>
          </a:xfrm>
        </p:spPr>
        <p:txBody>
          <a:bodyPr/>
          <a:lstStyle/>
          <a:p>
            <a:r>
              <a:rPr lang="en-US" sz="2400" dirty="0">
                <a:gradFill>
                  <a:gsLst>
                    <a:gs pos="0">
                      <a:schemeClr val="bg1">
                        <a:alpha val="50000"/>
                      </a:schemeClr>
                    </a:gs>
                    <a:gs pos="100000">
                      <a:schemeClr val="bg1">
                        <a:alpha val="50000"/>
                      </a:schemeClr>
                    </a:gs>
                  </a:gsLst>
                  <a:lin ang="5400000" scaled="1"/>
                </a:gradFill>
                <a:latin typeface="Segoe UI Semilight" panose="020B0402040204020203" pitchFamily="34" charset="0"/>
                <a:cs typeface="Segoe UI Semilight" panose="020B0402040204020203" pitchFamily="34" charset="0"/>
              </a:rPr>
              <a:t>Andrew Marshal</a:t>
            </a:r>
          </a:p>
          <a:p>
            <a:r>
              <a:rPr lang="en-US" sz="1400" dirty="0">
                <a:solidFill>
                  <a:schemeClr val="bg1">
                    <a:lumMod val="65000"/>
                  </a:schemeClr>
                </a:solidFill>
                <a:latin typeface="Segoe UI Semilight" panose="020B0402040204020203" pitchFamily="34" charset="0"/>
                <a:cs typeface="Segoe UI Semilight" panose="020B0402040204020203" pitchFamily="34" charset="0"/>
              </a:rPr>
              <a:t>Principal Security Program Manager, Microsoft</a:t>
            </a:r>
          </a:p>
          <a:p>
            <a:endParaRPr lang="en-US" sz="1400" dirty="0">
              <a:solidFill>
                <a:schemeClr val="bg1">
                  <a:lumMod val="65000"/>
                </a:schemeClr>
              </a:solidFill>
              <a:latin typeface="Segoe UI Semilight" panose="020B0402040204020203" pitchFamily="34" charset="0"/>
              <a:cs typeface="Segoe UI Semilight" panose="020B0402040204020203" pitchFamily="34" charset="0"/>
            </a:endParaRPr>
          </a:p>
        </p:txBody>
      </p:sp>
      <p:sp>
        <p:nvSpPr>
          <p:cNvPr id="3" name="Title 2"/>
          <p:cNvSpPr>
            <a:spLocks noGrp="1"/>
          </p:cNvSpPr>
          <p:nvPr>
            <p:ph type="title"/>
          </p:nvPr>
        </p:nvSpPr>
        <p:spPr>
          <a:xfrm>
            <a:off x="274701" y="2405761"/>
            <a:ext cx="10424047" cy="1837298"/>
          </a:xfrm>
        </p:spPr>
        <p:txBody>
          <a:bodyPr/>
          <a:lstStyle/>
          <a:p>
            <a:r>
              <a:rPr lang="en-US" sz="4800" spc="-50" dirty="0"/>
              <a:t>Designing Secure Artificial Intelligence Applications – Deep Dive</a:t>
            </a:r>
          </a:p>
        </p:txBody>
      </p:sp>
      <p:pic>
        <p:nvPicPr>
          <p:cNvPr id="4" name="Picture 3">
            <a:extLst>
              <a:ext uri="{FF2B5EF4-FFF2-40B4-BE49-F238E27FC236}">
                <a16:creationId xmlns:a16="http://schemas.microsoft.com/office/drawing/2014/main" id="{9199EC43-E76B-4CE2-B16C-7C0269683D52}"/>
              </a:ext>
            </a:extLst>
          </p:cNvPr>
          <p:cNvPicPr>
            <a:picLocks noChangeAspect="1"/>
          </p:cNvPicPr>
          <p:nvPr/>
        </p:nvPicPr>
        <p:blipFill>
          <a:blip r:embed="rId3">
            <a:duotone>
              <a:schemeClr val="bg2">
                <a:shade val="45000"/>
                <a:satMod val="135000"/>
              </a:schemeClr>
              <a:prstClr val="white"/>
            </a:duotone>
          </a:blip>
          <a:stretch>
            <a:fillRect/>
          </a:stretch>
        </p:blipFill>
        <p:spPr>
          <a:xfrm>
            <a:off x="10881626" y="5151526"/>
            <a:ext cx="997467" cy="997467"/>
          </a:xfrm>
          <a:prstGeom prst="rect">
            <a:avLst/>
          </a:prstGeom>
        </p:spPr>
      </p:pic>
    </p:spTree>
    <p:extLst>
      <p:ext uri="{BB962C8B-B14F-4D97-AF65-F5344CB8AC3E}">
        <p14:creationId xmlns:p14="http://schemas.microsoft.com/office/powerpoint/2010/main" val="28737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21047&quot;&gt;&lt;version val=&quot;23051&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precDefaultYear&gt;&lt;m_precDefaultQuarter&gt;&lt;m_bNumberIsYear val=&quot;0&quot;/&gt;&lt;/m_precDefaultQuarter&gt;&lt;m_precDefaultMonth&gt;&lt;m_bNumberIsYear val=&quot;0&quot;/&gt;&lt;/m_precDefaultMonth&gt;&lt;m_precDefaultWeek&gt;&lt;m_bNumberIsYear val=&quot;0&quot;/&gt;&lt;/m_precDefaultWeek&gt;&lt;m_precDefaultDay&gt;&lt;m_bNumberIsYear val=&quot;0&quot;/&gt;&lt;/m_precDefaultDay&gt;&lt;m_mruColor&gt;&lt;m_vecMRU length=&quot;20&quot;&gt;&lt;elem m_fUsage=&quot;1.00000000000000000000E+000&quot;&gt;&lt;m_msothmcolidx val=&quot;0&quot;/&gt;&lt;m_rgb r=&quot;f5&quot; g=&quot;d4&quot; b=&quot;da&quot;/&gt;&lt;m_ppcolschidx tagver0=&quot;23004&quot; tagname0=&quot;m_ppcolschidxUNRECOGNIZED&quot; val=&quot;0&quot;/&gt;&lt;m_nBrightness val=&quot;0&quot;/&gt;&lt;/elem&gt;&lt;elem m_fUsage=&quot;9.00000000000000020000E-001&quot;&gt;&lt;m_msothmcolidx val=&quot;0&quot;/&gt;&lt;m_rgb r=&quot;ea&quot; g=&quot;a9&quot; b=&quot;b6&quot;/&gt;&lt;m_ppcolschidx tagver0=&quot;23004&quot; tagname0=&quot;m_ppcolschidxUNRECOGNIZED&quot; val=&quot;0&quot;/&gt;&lt;m_nBrightness val=&quot;0&quot;/&gt;&lt;/elem&gt;&lt;elem m_fUsage=&quot;8.10000000000000050000E-001&quot;&gt;&lt;m_msothmcolidx val=&quot;0&quot;/&gt;&lt;m_rgb r=&quot;e0&quot; g=&quot;7e&quot; b=&quot;91&quot;/&gt;&lt;m_ppcolschidx tagver0=&quot;23004&quot; tagname0=&quot;m_ppcolschidxUNRECOGNIZED&quot; val=&quot;0&quot;/&gt;&lt;m_nBrightness val=&quot;0&quot;/&gt;&lt;/elem&gt;&lt;elem m_fUsage=&quot;7.29000000000000090000E-001&quot;&gt;&lt;m_msothmcolidx val=&quot;0&quot;/&gt;&lt;m_rgb r=&quot;c4&quot; g=&quot;2f&quot; b=&quot;4c&quot;/&gt;&lt;m_ppcolschidx tagver0=&quot;23004&quot; tagname0=&quot;m_ppcolschidxUNRECOGNIZED&quot; val=&quot;0&quot;/&gt;&lt;m_nBrightness val=&quot;0&quot;/&gt;&lt;/elem&gt;&lt;elem m_fUsage=&quot;6.56100000000000130000E-001&quot;&gt;&lt;m_msothmcolidx val=&quot;0&quot;/&gt;&lt;m_rgb r=&quot;dc&quot; g=&quot;e6&quot; b=&quot;f2&quot;/&gt;&lt;m_ppcolschidx tagver0=&quot;23004&quot; tagname0=&quot;m_ppcolschidxUNRECOGNIZED&quot; val=&quot;0&quot;/&gt;&lt;m_nBrightness val=&quot;0&quot;/&gt;&lt;/elem&gt;&lt;elem m_fUsage=&quot;5.96240132571000060000E-001&quot;&gt;&lt;m_msothmcolidx val=&quot;0&quot;/&gt;&lt;m_rgb r=&quot;40&quot; g=&quot;b0&quot; b=&quot;ff&quot;/&gt;&lt;m_ppcolschidx tagver0=&quot;23004&quot; tagname0=&quot;m_ppcolschidxUNRECOGNIZED&quot; val=&quot;0&quot;/&gt;&lt;m_nBrightness val=&quot;0&quot;/&gt;&lt;/elem&gt;&lt;elem m_fUsage=&quot;5.90490000000000180000E-001&quot;&gt;&lt;m_msothmcolidx val=&quot;0&quot;/&gt;&lt;m_rgb r=&quot;b9&quot; g=&quot;cd&quot; b=&quot;e5&quot;/&gt;&lt;m_ppcolschidx tagver0=&quot;23004&quot; tagname0=&quot;m_ppcolschidxUNRECOGNIZED&quot; val=&quot;0&quot;/&gt;&lt;m_nBrightness val=&quot;0&quot;/&gt;&lt;/elem&gt;&lt;elem m_fUsage=&quot;5.31441000000000160000E-001&quot;&gt;&lt;m_msothmcolidx val=&quot;0&quot;/&gt;&lt;m_rgb r=&quot;95&quot; g=&quot;b3&quot; b=&quot;d7&quot;/&gt;&lt;m_ppcolschidx tagver0=&quot;23004&quot; tagname0=&quot;m_ppcolschidxUNRECOGNIZED&quot; val=&quot;0&quot;/&gt;&lt;m_nBrightness val=&quot;0&quot;/&gt;&lt;/elem&gt;&lt;elem m_fUsage=&quot;4.78296900000000140000E-001&quot;&gt;&lt;m_msothmcolidx val=&quot;0&quot;/&gt;&lt;m_rgb r=&quot;4f&quot; g=&quot;81&quot; b=&quot;bd&quot;/&gt;&lt;m_ppcolschidx tagver0=&quot;23004&quot; tagname0=&quot;m_ppcolschidxUNRECOGNIZED&quot; val=&quot;0&quot;/&gt;&lt;m_nBrightness val=&quot;0&quot;/&gt;&lt;/elem&gt;&lt;elem m_fUsage=&quot;4.30467210000000160000E-001&quot;&gt;&lt;m_msothmcolidx val=&quot;0&quot;/&gt;&lt;m_rgb r=&quot;e6&quot; g=&quot;b9&quot; b=&quot;b8&quot;/&gt;&lt;m_ppcolschidx tagver0=&quot;23004&quot; tagname0=&quot;m_ppcolschidxUNRECOGNIZED&quot; val=&quot;0&quot;/&gt;&lt;m_nBrightness val=&quot;0&quot;/&gt;&lt;/elem&gt;&lt;elem m_fUsage=&quot;3.87420489000000150000E-001&quot;&gt;&lt;m_msothmcolidx val=&quot;0&quot;/&gt;&lt;m_rgb r=&quot;bf&quot; g=&quot;e4&quot; b=&quot;ff&quot;/&gt;&lt;m_ppcolschidx tagver0=&quot;23004&quot; tagname0=&quot;m_ppcolschidxUNRECOGNIZED&quot; val=&quot;0&quot;/&gt;&lt;m_nBrightness val=&quot;0&quot;/&gt;&lt;/elem&gt;&lt;elem m_fUsage=&quot;3.48678440100000150000E-001&quot;&gt;&lt;m_msothmcolidx val=&quot;0&quot;/&gt;&lt;m_rgb r=&quot;80&quot; g=&quot;ca&quot; b=&quot;ff&quot;/&gt;&lt;m_ppcolschidx tagver0=&quot;23004&quot; tagname0=&quot;m_ppcolschidxUNRECOGNIZED&quot; val=&quot;0&quot;/&gt;&lt;m_nBrightness val=&quot;0&quot;/&gt;&lt;/elem&gt;&lt;elem m_fUsage=&quot;2.59513624428511560000E-001&quot;&gt;&lt;m_msothmcolidx val=&quot;0&quot;/&gt;&lt;m_rgb r=&quot;c6&quot; g=&quot;d9&quot; b=&quot;f1&quot;/&gt;&lt;m_ppcolschidx tagver0=&quot;23004&quot; tagname0=&quot;m_ppcolschidxUNRECOGNIZED&quot; val=&quot;0&quot;/&gt;&lt;m_nBrightness val=&quot;0&quot;/&gt;&lt;/elem&gt;&lt;elem m_fUsage=&quot;2.54186582832900130000E-001&quot;&gt;&lt;m_msothmcolidx val=&quot;0&quot;/&gt;&lt;m_rgb r=&quot;0&quot; g=&quot;70&quot; b=&quot;c0&quot;/&gt;&lt;m_ppcolschidx tagver0=&quot;23004&quot; tagname0=&quot;m_ppcolschidxUNRECOGNIZED&quot; val=&quot;0&quot;/&gt;&lt;m_nBrightness val=&quot;0&quot;/&gt;&lt;/elem&gt;&lt;elem m_fUsage=&quot;2.33562261985660410000E-001&quot;&gt;&lt;m_msothmcolidx val=&quot;0&quot;/&gt;&lt;m_rgb r=&quot;55&quot; g=&quot;8e&quot; b=&quot;d5&quot;/&gt;&lt;m_ppcolschidx tagver0=&quot;23004&quot; tagname0=&quot;m_ppcolschidxUNRECOGNIZED&quot; val=&quot;0&quot;/&gt;&lt;m_nBrightness val=&quot;0&quot;/&gt;&lt;/elem&gt;&lt;elem m_fUsage=&quot;2.28767924549610120000E-001&quot;&gt;&lt;m_msothmcolidx val=&quot;0&quot;/&gt;&lt;m_rgb r=&quot;f7&quot; g=&quot;cf&quot; b=&quot;d6&quot;/&gt;&lt;m_ppcolschidx tagver0=&quot;23004&quot; tagname0=&quot;m_ppcolschidxUNRECOGNIZED&quot; val=&quot;0&quot;/&gt;&lt;m_nBrightness val=&quot;0&quot;/&gt;&lt;/elem&gt;&lt;elem m_fUsage=&quot;2.10206035787094380000E-001&quot;&gt;&lt;m_msothmcolidx val=&quot;0&quot;/&gt;&lt;m_rgb r=&quot;1f&quot; g=&quot;49&quot; b=&quot;7d&quot;/&gt;&lt;m_ppcolschidx tagver0=&quot;23004&quot; tagname0=&quot;m_ppcolschidxUNRECOGNIZED&quot; val=&quot;0&quot;/&gt;&lt;m_nBrightness val=&quot;0&quot;/&gt;&lt;/elem&gt;&lt;elem m_fUsage=&quot;2.05891132094649100000E-001&quot;&gt;&lt;m_msothmcolidx val=&quot;0&quot;/&gt;&lt;m_rgb r=&quot;ef&quot; g=&quot;9e&quot; b=&quot;ae&quot;/&gt;&lt;m_ppcolschidx tagver0=&quot;23004&quot; tagname0=&quot;m_ppcolschidxUNRECOGNIZED&quot; val=&quot;0&quot;/&gt;&lt;m_nBrightness val=&quot;0&quot;/&gt;&lt;/elem&gt;&lt;elem m_fUsage=&quot;1.85302018885184190000E-001&quot;&gt;&lt;m_msothmcolidx val=&quot;0&quot;/&gt;&lt;m_rgb r=&quot;e7&quot; g=&quot;6e&quot; b=&quot;85&quot;/&gt;&lt;m_ppcolschidx tagver0=&quot;23004&quot; tagname0=&quot;m_ppcolschidxUNRECOGNIZED&quot; val=&quot;0&quot;/&gt;&lt;m_nBrightness val=&quot;0&quot;/&gt;&lt;/elem&gt;&lt;elem m_fUsage=&quot;1.66771816996665770000E-001&quot;&gt;&lt;m_msothmcolidx val=&quot;0&quot;/&gt;&lt;m_rgb r=&quot;c5&quot; g=&quot;20&quot; b=&quot;3f&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WHITE TEMPLATE">
  <a:themeElements>
    <a:clrScheme name="BT - Blue on white - 2">
      <a:dk1>
        <a:srgbClr val="505050"/>
      </a:dk1>
      <a:lt1>
        <a:srgbClr val="FFFFFF"/>
      </a:lt1>
      <a:dk2>
        <a:srgbClr val="0078D7"/>
      </a:dk2>
      <a:lt2>
        <a:srgbClr val="00BCF2"/>
      </a:lt2>
      <a:accent1>
        <a:srgbClr val="0078D7"/>
      </a:accent1>
      <a:accent2>
        <a:srgbClr val="002050"/>
      </a:accent2>
      <a:accent3>
        <a:srgbClr val="B4009E"/>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rand_template_16-9_Business_BLUE_2015_1.potx" id="{CA9BE438-1B0F-41E9-BD34-9780A77D52B5}" vid="{6EB7C265-9C81-4626-BD14-B5A4426B07B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23C19343FD02E4FB1900EBC4A332725" ma:contentTypeVersion="14" ma:contentTypeDescription="Create a new document." ma:contentTypeScope="" ma:versionID="ea15ef637f0a37d43afc866ba8273cdd">
  <xsd:schema xmlns:xsd="http://www.w3.org/2001/XMLSchema" xmlns:xs="http://www.w3.org/2001/XMLSchema" xmlns:p="http://schemas.microsoft.com/office/2006/metadata/properties" xmlns:ns1="http://schemas.microsoft.com/sharepoint/v3" xmlns:ns2="3ae6f26d-9444-4782-a775-fd15bae28999" xmlns:ns3="72c0272b-f05b-475f-9459-f7525b8ef3e1" targetNamespace="http://schemas.microsoft.com/office/2006/metadata/properties" ma:root="true" ma:fieldsID="fe235ac52816fb78ccc8171385bec4fc" ns1:_="" ns2:_="" ns3:_="">
    <xsd:import namespace="http://schemas.microsoft.com/sharepoint/v3"/>
    <xsd:import namespace="3ae6f26d-9444-4782-a775-fd15bae28999"/>
    <xsd:import namespace="72c0272b-f05b-475f-9459-f7525b8ef3e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1:_ip_UnifiedCompliancePolicyProperties" minOccurs="0"/>
                <xsd:element ref="ns1:_ip_UnifiedCompliancePolicyUIAction"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e6f26d-9444-4782-a775-fd15bae289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fals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c0272b-f05b-475f-9459-f7525b8ef3e1"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_ip_UnifiedCompliancePolicyUIAction xmlns="http://schemas.microsoft.com/sharepoint/v3" xsi:nil="true"/>
    <_ip_UnifiedCompliancePolicyProperties xmlns="http://schemas.microsoft.com/sharepoint/v3" xsi:nil="true"/>
    <MediaServiceKeyPoints xmlns="3ae6f26d-9444-4782-a775-fd15bae28999" xsi:nil="true"/>
  </documentManagement>
</p:properties>
</file>

<file path=customXml/itemProps1.xml><?xml version="1.0" encoding="utf-8"?>
<ds:datastoreItem xmlns:ds="http://schemas.openxmlformats.org/officeDocument/2006/customXml" ds:itemID="{E8E5E569-50E6-4E55-854C-3359E7A540F3}">
  <ds:schemaRefs>
    <ds:schemaRef ds:uri="http://schemas.microsoft.com/sharepoint/v3/contenttype/forms"/>
  </ds:schemaRefs>
</ds:datastoreItem>
</file>

<file path=customXml/itemProps2.xml><?xml version="1.0" encoding="utf-8"?>
<ds:datastoreItem xmlns:ds="http://schemas.openxmlformats.org/officeDocument/2006/customXml" ds:itemID="{D9DE7061-ADEC-462B-BF83-7F1B9CAD54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e6f26d-9444-4782-a775-fd15bae28999"/>
    <ds:schemaRef ds:uri="72c0272b-f05b-475f-9459-f7525b8ef3e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140B17-0E85-40FB-904D-6E0A38E3BAB5}">
  <ds:schemaRefs>
    <ds:schemaRef ds:uri="http://schemas.microsoft.com/office/infopath/2007/PartnerControls"/>
    <ds:schemaRef ds:uri="http://www.w3.org/XML/1998/namespace"/>
    <ds:schemaRef ds:uri="http://schemas.microsoft.com/sharepoint/v3"/>
    <ds:schemaRef ds:uri="http://purl.org/dc/dcmitype/"/>
    <ds:schemaRef ds:uri="3ae6f26d-9444-4782-a775-fd15bae28999"/>
    <ds:schemaRef ds:uri="http://schemas.microsoft.com/office/2006/metadata/properties"/>
    <ds:schemaRef ds:uri="http://schemas.microsoft.com/office/2006/documentManagement/types"/>
    <ds:schemaRef ds:uri="http://purl.org/dc/terms/"/>
    <ds:schemaRef ds:uri="http://schemas.openxmlformats.org/package/2006/metadata/core-properties"/>
    <ds:schemaRef ds:uri="72c0272b-f05b-475f-9459-f7525b8ef3e1"/>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0</TotalTime>
  <Words>2153</Words>
  <Application>Microsoft Office PowerPoint</Application>
  <PresentationFormat>Custom</PresentationFormat>
  <Paragraphs>241</Paragraphs>
  <Slides>23</Slides>
  <Notes>14</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Segoe UI</vt:lpstr>
      <vt:lpstr>Segoe UI Light</vt:lpstr>
      <vt:lpstr>Segoe UI Semibold</vt:lpstr>
      <vt:lpstr>Segoe UI Semilight</vt:lpstr>
      <vt:lpstr>WHITE TEMPLATE</vt:lpstr>
      <vt:lpstr>Designing Secure Artificial Intelligence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Designing Secure Artificial Intelligence Applications – Deep Dive</vt:lpstr>
      <vt:lpstr>Disclaimer/Level Set</vt:lpstr>
      <vt:lpstr>Customer Compromise via Adversarial ML – Case Study</vt:lpstr>
      <vt:lpstr>Customer Compromise via Adversarial ML – Case Study</vt:lpstr>
      <vt:lpstr>Customer Compromise via Adversarial ML – Case Study</vt:lpstr>
      <vt:lpstr>Customer Compromise via Adversarial ML – Case Study</vt:lpstr>
      <vt:lpstr>Customer Compromise via Adversarial ML – Case Study</vt:lpstr>
      <vt:lpstr>Pivoting from Research PoCs to  Weaponized Exploitation</vt:lpstr>
      <vt:lpstr>Higher Order Bias/Fairness, Physical Safety &amp; Reliability concerns stem from unmitigated Security and Privacy Threats</vt:lpstr>
      <vt:lpstr>Failure Modes in Machine Learning</vt:lpstr>
      <vt:lpstr>Adversarial Attack Classification </vt:lpstr>
      <vt:lpstr>Threat Modeling AI/ML Systems and Dependencies </vt:lpstr>
      <vt:lpstr>AI/ML Pivots to the SDL Bug Bar</vt:lpstr>
      <vt:lpstr>The Evolution of AI/ML Security Guidance at Microsoft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Secure Artificial Intelligence Applications</dc:title>
  <dc:creator/>
  <cp:keywords>Security, Angelbeat</cp:keywords>
  <cp:lastModifiedBy/>
  <cp:revision>1</cp:revision>
  <dcterms:created xsi:type="dcterms:W3CDTF">2014-04-22T23:18:26Z</dcterms:created>
  <dcterms:modified xsi:type="dcterms:W3CDTF">2020-06-15T12:43:17Z</dcterms:modified>
  <cp:category>Security, AI, ML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MSFT 2014 v4</vt:lpwstr>
  </property>
  <property fmtid="{D5CDD505-2E9C-101B-9397-08002B2CF9AE}" pid="3" name="Template Name">
    <vt:lpwstr>Onscreen</vt:lpwstr>
  </property>
  <property fmtid="{D5CDD505-2E9C-101B-9397-08002B2CF9AE}" pid="4" name="ContentTypeId">
    <vt:lpwstr>0x010100123C19343FD02E4FB1900EBC4A332725</vt:lpwstr>
  </property>
  <property fmtid="{D5CDD505-2E9C-101B-9397-08002B2CF9AE}" pid="5" name="Order">
    <vt:r8>158000</vt:r8>
  </property>
  <property fmtid="{D5CDD505-2E9C-101B-9397-08002B2CF9AE}" pid="6" name="_NewReviewCycle">
    <vt:lpwstr/>
  </property>
  <property fmtid="{D5CDD505-2E9C-101B-9397-08002B2CF9AE}" pid="7" name="DocVizMetadataToken">
    <vt:lpwstr>600x586x1</vt:lpwstr>
  </property>
</Properties>
</file>