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25"/>
  </p:notesMasterIdLst>
  <p:handoutMasterIdLst>
    <p:handoutMasterId r:id="rId26"/>
  </p:handoutMasterIdLst>
  <p:sldIdLst>
    <p:sldId id="1502" r:id="rId6"/>
    <p:sldId id="1564" r:id="rId7"/>
    <p:sldId id="1567" r:id="rId8"/>
    <p:sldId id="1570" r:id="rId9"/>
    <p:sldId id="1574" r:id="rId10"/>
    <p:sldId id="1568" r:id="rId11"/>
    <p:sldId id="1575" r:id="rId12"/>
    <p:sldId id="1576" r:id="rId13"/>
    <p:sldId id="1595" r:id="rId14"/>
    <p:sldId id="1577" r:id="rId15"/>
    <p:sldId id="1580" r:id="rId16"/>
    <p:sldId id="1581" r:id="rId17"/>
    <p:sldId id="1584" r:id="rId18"/>
    <p:sldId id="1589" r:id="rId19"/>
    <p:sldId id="1594" r:id="rId20"/>
    <p:sldId id="1598" r:id="rId21"/>
    <p:sldId id="1605" r:id="rId22"/>
    <p:sldId id="1609" r:id="rId23"/>
    <p:sldId id="1547"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FFFFFF"/>
    <a:srgbClr val="000000"/>
    <a:srgbClr val="FF8C00"/>
    <a:srgbClr val="D83B01"/>
    <a:srgbClr val="FFB900"/>
    <a:srgbClr val="107C10"/>
    <a:srgbClr val="35353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16" autoAdjust="0"/>
    <p:restoredTop sz="67301" autoAdjust="0"/>
  </p:normalViewPr>
  <p:slideViewPr>
    <p:cSldViewPr>
      <p:cViewPr varScale="1">
        <p:scale>
          <a:sx n="79" d="100"/>
          <a:sy n="79" d="100"/>
        </p:scale>
        <p:origin x="714" y="24"/>
      </p:cViewPr>
      <p:guideLst/>
    </p:cSldViewPr>
  </p:slideViewPr>
  <p:outlineViewPr>
    <p:cViewPr>
      <p:scale>
        <a:sx n="33" d="100"/>
        <a:sy n="33" d="100"/>
      </p:scale>
      <p:origin x="0" y="-9840"/>
    </p:cViewPr>
  </p:outlineViewPr>
  <p:notesTextViewPr>
    <p:cViewPr>
      <p:scale>
        <a:sx n="3" d="2"/>
        <a:sy n="3" d="2"/>
      </p:scale>
      <p:origin x="0" y="0"/>
    </p:cViewPr>
  </p:notesTextViewPr>
  <p:sorterViewPr>
    <p:cViewPr>
      <p:scale>
        <a:sx n="70" d="100"/>
        <a:sy n="7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n-US"/>
        </a:p>
      </dgm:t>
    </dgm:pt>
    <dgm:pt modelId="{0FF8BA2A-500B-413D-8B7A-0FD72A53075A}">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kern="1200" dirty="0">
              <a:solidFill>
                <a:srgbClr val="C00000"/>
              </a:solidFill>
              <a:latin typeface="+mj-lt"/>
            </a:rPr>
            <a:t>Business</a:t>
          </a:r>
          <a:r>
            <a:rPr lang="en-US" sz="2400" kern="1200" dirty="0">
              <a:solidFill>
                <a:srgbClr val="107C10"/>
              </a:solidFill>
              <a:latin typeface="+mj-lt"/>
            </a:rPr>
            <a:t> </a:t>
          </a:r>
          <a:r>
            <a:rPr lang="en-US" sz="2400" kern="1200" dirty="0">
              <a:solidFill>
                <a:srgbClr val="C00000"/>
              </a:solidFill>
              <a:latin typeface="Segoe UI Light"/>
              <a:ea typeface="+mn-ea"/>
              <a:cs typeface="+mn-cs"/>
            </a:rPr>
            <a:t>Understanding</a:t>
          </a:r>
        </a:p>
      </dgm:t>
    </dgm:pt>
    <dgm:pt modelId="{A445CB5E-895F-4150-B184-2C8283752FC5}" type="parTrans" cxnId="{A346880C-19BB-492E-86E8-A5888A7956E2}">
      <dgm:prSet/>
      <dgm:spPr/>
      <dgm:t>
        <a:bodyPr/>
        <a:lstStyle/>
        <a:p>
          <a:endParaRPr lang="en-US" sz="1600">
            <a:solidFill>
              <a:schemeClr val="bg2"/>
            </a:solidFill>
            <a:latin typeface="+mj-lt"/>
          </a:endParaRPr>
        </a:p>
      </dgm:t>
    </dgm:pt>
    <dgm:pt modelId="{F4903262-3BB8-4A76-A3AA-54C0993BC220}" type="sibTrans" cxnId="{A346880C-19BB-492E-86E8-A5888A7956E2}">
      <dgm:prSet/>
      <dgm:spPr/>
      <dgm:t>
        <a:bodyPr/>
        <a:lstStyle/>
        <a:p>
          <a:endParaRPr lang="en-US" sz="1600">
            <a:solidFill>
              <a:schemeClr val="bg2"/>
            </a:solidFill>
            <a:latin typeface="+mj-lt"/>
          </a:endParaRPr>
        </a:p>
      </dgm:t>
    </dgm:pt>
    <dgm:pt modelId="{8589F281-C004-49C2-9A17-144391E503DE}">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Define</a:t>
          </a:r>
          <a:r>
            <a:rPr lang="en-US" sz="1600" dirty="0">
              <a:solidFill>
                <a:srgbClr val="107C10"/>
              </a:solidFill>
              <a:latin typeface="+mj-lt"/>
            </a:rPr>
            <a:t> </a:t>
          </a:r>
          <a:r>
            <a:rPr lang="en-US" sz="1600" dirty="0">
              <a:solidFill>
                <a:srgbClr val="C00000"/>
              </a:solidFill>
              <a:latin typeface="+mj-lt"/>
            </a:rPr>
            <a:t>Objectives</a:t>
          </a:r>
        </a:p>
      </dgm:t>
    </dgm:pt>
    <dgm:pt modelId="{68ACA663-A4B5-4322-A79B-E6FDA765E412}" type="parTrans" cxnId="{B844C6F1-2818-4F3A-97BB-A513A7A6487D}">
      <dgm:prSet/>
      <dgm:spPr/>
      <dgm:t>
        <a:bodyPr/>
        <a:lstStyle/>
        <a:p>
          <a:endParaRPr lang="en-US" sz="1600">
            <a:solidFill>
              <a:schemeClr val="bg2"/>
            </a:solidFill>
            <a:latin typeface="+mj-lt"/>
          </a:endParaRPr>
        </a:p>
      </dgm:t>
    </dgm:pt>
    <dgm:pt modelId="{C3FF912E-6EAA-40C0-8E91-AAAED8175040}" type="sibTrans" cxnId="{B844C6F1-2818-4F3A-97BB-A513A7A6487D}">
      <dgm:prSet/>
      <dgm:spPr/>
      <dgm:t>
        <a:bodyPr/>
        <a:lstStyle/>
        <a:p>
          <a:endParaRPr lang="en-US" sz="1600">
            <a:solidFill>
              <a:schemeClr val="bg2"/>
            </a:solidFill>
            <a:latin typeface="+mj-lt"/>
          </a:endParaRPr>
        </a:p>
      </dgm:t>
    </dgm:pt>
    <dgm:pt modelId="{7C9DA717-4609-4F35-9627-FBCE587B2E0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Identify Data Sources</a:t>
          </a:r>
        </a:p>
      </dgm:t>
    </dgm:pt>
    <dgm:pt modelId="{E5D39B11-6038-4BAB-A377-66C89B23A4FE}" type="parTrans" cxnId="{220E0694-B595-46BE-BDB9-2B1763BF7F42}">
      <dgm:prSet/>
      <dgm:spPr/>
      <dgm:t>
        <a:bodyPr/>
        <a:lstStyle/>
        <a:p>
          <a:endParaRPr lang="en-US" sz="1600">
            <a:solidFill>
              <a:schemeClr val="bg2"/>
            </a:solidFill>
            <a:latin typeface="+mj-lt"/>
          </a:endParaRPr>
        </a:p>
      </dgm:t>
    </dgm:pt>
    <dgm:pt modelId="{C70C4ADA-4F3B-4BCA-9873-A32F1BD4BEED}" type="sibTrans" cxnId="{220E0694-B595-46BE-BDB9-2B1763BF7F42}">
      <dgm:prSet/>
      <dgm:spPr/>
      <dgm:t>
        <a:bodyPr/>
        <a:lstStyle/>
        <a:p>
          <a:endParaRPr lang="en-US" sz="1600">
            <a:solidFill>
              <a:schemeClr val="bg2"/>
            </a:solidFill>
            <a:latin typeface="+mj-lt"/>
          </a:endParaRPr>
        </a:p>
      </dgm:t>
    </dgm:pt>
    <dgm:pt modelId="{F1A8E0FB-6830-44B9-AD5D-2C6541803F4D}">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Data Acquisition and Understanding</a:t>
          </a:r>
        </a:p>
      </dgm:t>
    </dgm:pt>
    <dgm:pt modelId="{BA9882FF-0D62-440B-AE35-07B5440B7352}" type="parTrans" cxnId="{DA864F5A-43C0-4EAB-ACD8-C653DCDBC285}">
      <dgm:prSet/>
      <dgm:spPr/>
      <dgm:t>
        <a:bodyPr/>
        <a:lstStyle/>
        <a:p>
          <a:endParaRPr lang="en-US" sz="1600">
            <a:solidFill>
              <a:schemeClr val="bg2"/>
            </a:solidFill>
            <a:latin typeface="+mj-lt"/>
          </a:endParaRPr>
        </a:p>
      </dgm:t>
    </dgm:pt>
    <dgm:pt modelId="{BE3BCC92-A824-45B0-AD74-589AA75A91ED}" type="sibTrans" cxnId="{DA864F5A-43C0-4EAB-ACD8-C653DCDBC285}">
      <dgm:prSet/>
      <dgm:spPr/>
      <dgm:t>
        <a:bodyPr/>
        <a:lstStyle/>
        <a:p>
          <a:endParaRPr lang="en-US" sz="1600">
            <a:solidFill>
              <a:schemeClr val="bg2"/>
            </a:solidFill>
            <a:latin typeface="+mj-lt"/>
          </a:endParaRPr>
        </a:p>
      </dgm:t>
    </dgm:pt>
    <dgm:pt modelId="{6DCAF490-84DF-45AB-95F8-850141BC8BD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Ingest Data</a:t>
          </a:r>
        </a:p>
      </dgm:t>
    </dgm:pt>
    <dgm:pt modelId="{313354FE-947E-4C91-850E-55158EB5406E}" type="parTrans" cxnId="{DB01149F-013B-4AAC-83B8-EA5A02812FB1}">
      <dgm:prSet/>
      <dgm:spPr/>
      <dgm:t>
        <a:bodyPr/>
        <a:lstStyle/>
        <a:p>
          <a:endParaRPr lang="en-US" sz="1600">
            <a:solidFill>
              <a:schemeClr val="bg2"/>
            </a:solidFill>
            <a:latin typeface="+mj-lt"/>
          </a:endParaRPr>
        </a:p>
      </dgm:t>
    </dgm:pt>
    <dgm:pt modelId="{263CB43B-A0A5-48BB-9C20-6635267C3C22}" type="sibTrans" cxnId="{DB01149F-013B-4AAC-83B8-EA5A02812FB1}">
      <dgm:prSet/>
      <dgm:spPr/>
      <dgm:t>
        <a:bodyPr/>
        <a:lstStyle/>
        <a:p>
          <a:endParaRPr lang="en-US" sz="1600">
            <a:solidFill>
              <a:schemeClr val="bg2"/>
            </a:solidFill>
            <a:latin typeface="+mj-lt"/>
          </a:endParaRPr>
        </a:p>
      </dgm:t>
    </dgm:pt>
    <dgm:pt modelId="{FFA8810D-171E-4ADC-9CA8-AD57E9D504B9}">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a:solidFill>
                <a:schemeClr val="accent6">
                  <a:lumMod val="50000"/>
                </a:schemeClr>
              </a:solidFill>
              <a:latin typeface="+mj-lt"/>
            </a:rPr>
            <a:t>Explore Data</a:t>
          </a:r>
          <a:endParaRPr lang="en-US" sz="1600" dirty="0">
            <a:solidFill>
              <a:schemeClr val="accent6">
                <a:lumMod val="50000"/>
              </a:schemeClr>
            </a:solidFill>
            <a:latin typeface="+mj-lt"/>
          </a:endParaRPr>
        </a:p>
      </dgm:t>
    </dgm:pt>
    <dgm:pt modelId="{5D65951A-CE03-4794-9B2D-0A910A6F7FFB}" type="parTrans" cxnId="{E0CB53AF-1846-4839-A817-1BC95F8C73F9}">
      <dgm:prSet/>
      <dgm:spPr/>
      <dgm:t>
        <a:bodyPr/>
        <a:lstStyle/>
        <a:p>
          <a:endParaRPr lang="en-US" sz="1600">
            <a:solidFill>
              <a:schemeClr val="bg2"/>
            </a:solidFill>
            <a:latin typeface="+mj-lt"/>
          </a:endParaRPr>
        </a:p>
      </dgm:t>
    </dgm:pt>
    <dgm:pt modelId="{39C8D19E-6ADE-404A-843B-5F7020E72704}" type="sibTrans" cxnId="{E0CB53AF-1846-4839-A817-1BC95F8C73F9}">
      <dgm:prSet/>
      <dgm:spPr/>
      <dgm:t>
        <a:bodyPr/>
        <a:lstStyle/>
        <a:p>
          <a:endParaRPr lang="en-US" sz="1600">
            <a:solidFill>
              <a:schemeClr val="bg2"/>
            </a:solidFill>
            <a:latin typeface="+mj-lt"/>
          </a:endParaRPr>
        </a:p>
      </dgm:t>
    </dgm:pt>
    <dgm:pt modelId="{D66E06A0-8A7E-4EC6-8113-DDE9A8B91FA6}">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Modeling</a:t>
          </a:r>
        </a:p>
      </dgm:t>
    </dgm:pt>
    <dgm:pt modelId="{C867E6D7-68AF-43C6-9E80-BCCDD787550D}" type="parTrans" cxnId="{BEEC91A6-BF3F-4E21-859A-6D47ACAB8869}">
      <dgm:prSet/>
      <dgm:spPr/>
      <dgm:t>
        <a:bodyPr/>
        <a:lstStyle/>
        <a:p>
          <a:endParaRPr lang="en-US" sz="1600">
            <a:solidFill>
              <a:schemeClr val="bg2"/>
            </a:solidFill>
            <a:latin typeface="+mj-lt"/>
          </a:endParaRPr>
        </a:p>
      </dgm:t>
    </dgm:pt>
    <dgm:pt modelId="{4B0A02DB-F299-4AF6-A72B-B326FF7FE0BF}" type="sibTrans" cxnId="{BEEC91A6-BF3F-4E21-859A-6D47ACAB8869}">
      <dgm:prSet/>
      <dgm:spPr/>
      <dgm:t>
        <a:bodyPr/>
        <a:lstStyle/>
        <a:p>
          <a:endParaRPr lang="en-US" sz="1600">
            <a:solidFill>
              <a:schemeClr val="bg2"/>
            </a:solidFill>
            <a:latin typeface="+mj-lt"/>
          </a:endParaRPr>
        </a:p>
      </dgm:t>
    </dgm:pt>
    <dgm:pt modelId="{E08D914F-4215-41A4-8173-F3CBF316F76B}">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Feature Selection</a:t>
          </a:r>
        </a:p>
      </dgm:t>
    </dgm:pt>
    <dgm:pt modelId="{6E6AFD42-BD05-4248-B472-1EFABC017324}" type="parTrans" cxnId="{61EC2C2C-336E-4152-BF38-E133255426BA}">
      <dgm:prSet/>
      <dgm:spPr/>
      <dgm:t>
        <a:bodyPr/>
        <a:lstStyle/>
        <a:p>
          <a:endParaRPr lang="en-US" sz="1600">
            <a:solidFill>
              <a:schemeClr val="bg2"/>
            </a:solidFill>
            <a:latin typeface="+mj-lt"/>
          </a:endParaRPr>
        </a:p>
      </dgm:t>
    </dgm:pt>
    <dgm:pt modelId="{1759AAC5-ADE9-4C55-8CBC-F1BA87C7A449}" type="sibTrans" cxnId="{61EC2C2C-336E-4152-BF38-E133255426BA}">
      <dgm:prSet/>
      <dgm:spPr/>
      <dgm:t>
        <a:bodyPr/>
        <a:lstStyle/>
        <a:p>
          <a:endParaRPr lang="en-US" sz="1600">
            <a:solidFill>
              <a:schemeClr val="bg2"/>
            </a:solidFill>
            <a:latin typeface="+mj-lt"/>
          </a:endParaRPr>
        </a:p>
      </dgm:t>
    </dgm:pt>
    <dgm:pt modelId="{EFB0480E-A451-4750-9076-B8DA17ACD683}">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Create and Train Model</a:t>
          </a:r>
        </a:p>
      </dgm:t>
    </dgm:pt>
    <dgm:pt modelId="{02255FE4-1BB8-44C8-8FC3-2DB4276D8435}" type="parTrans" cxnId="{F0686254-8BC6-438F-8EFC-387D3C1B4582}">
      <dgm:prSet/>
      <dgm:spPr/>
      <dgm:t>
        <a:bodyPr/>
        <a:lstStyle/>
        <a:p>
          <a:endParaRPr lang="en-US" sz="1600">
            <a:solidFill>
              <a:schemeClr val="bg2"/>
            </a:solidFill>
            <a:latin typeface="+mj-lt"/>
          </a:endParaRPr>
        </a:p>
      </dgm:t>
    </dgm:pt>
    <dgm:pt modelId="{7ECF0E78-DA31-4B08-B8BA-D36DB4135973}" type="sibTrans" cxnId="{F0686254-8BC6-438F-8EFC-387D3C1B4582}">
      <dgm:prSet/>
      <dgm:spPr/>
      <dgm:t>
        <a:bodyPr/>
        <a:lstStyle/>
        <a:p>
          <a:endParaRPr lang="en-US" sz="1600">
            <a:solidFill>
              <a:schemeClr val="bg2"/>
            </a:solidFill>
            <a:latin typeface="+mj-lt"/>
          </a:endParaRPr>
        </a:p>
      </dgm:t>
    </dgm:pt>
    <dgm:pt modelId="{31989D70-38F8-40B4-A5B4-5B64244B04DB}">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Deployment</a:t>
          </a:r>
        </a:p>
      </dgm:t>
    </dgm:pt>
    <dgm:pt modelId="{E572721F-5C44-451C-B622-59B69949FB6F}" type="parTrans" cxnId="{991DC740-DAA8-4D0F-9BAB-A0D216E7CC9C}">
      <dgm:prSet/>
      <dgm:spPr/>
      <dgm:t>
        <a:bodyPr/>
        <a:lstStyle/>
        <a:p>
          <a:endParaRPr lang="en-US" sz="1600">
            <a:solidFill>
              <a:schemeClr val="bg2"/>
            </a:solidFill>
            <a:latin typeface="+mj-lt"/>
          </a:endParaRPr>
        </a:p>
      </dgm:t>
    </dgm:pt>
    <dgm:pt modelId="{FF3730C5-5E1C-4ACF-986C-1F8BDC2A87DC}" type="sibTrans" cxnId="{991DC740-DAA8-4D0F-9BAB-A0D216E7CC9C}">
      <dgm:prSet/>
      <dgm:spPr/>
      <dgm:t>
        <a:bodyPr/>
        <a:lstStyle/>
        <a:p>
          <a:endParaRPr lang="en-US" sz="1600">
            <a:solidFill>
              <a:schemeClr val="bg2"/>
            </a:solidFill>
            <a:latin typeface="+mj-lt"/>
          </a:endParaRPr>
        </a:p>
      </dgm:t>
    </dgm:pt>
    <dgm:pt modelId="{75DF6D0E-EF2D-4899-8D56-11F561E3DB25}">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Customer Acceptance</a:t>
          </a:r>
        </a:p>
      </dgm:t>
    </dgm:pt>
    <dgm:pt modelId="{510C85D3-5932-4392-B61F-F44832C002FA}" type="parTrans" cxnId="{6D864F09-96B6-4444-95BB-D36241D055AD}">
      <dgm:prSet/>
      <dgm:spPr/>
      <dgm:t>
        <a:bodyPr/>
        <a:lstStyle/>
        <a:p>
          <a:endParaRPr lang="en-US" sz="1600">
            <a:solidFill>
              <a:schemeClr val="bg2"/>
            </a:solidFill>
            <a:latin typeface="+mj-lt"/>
          </a:endParaRPr>
        </a:p>
      </dgm:t>
    </dgm:pt>
    <dgm:pt modelId="{EEE1824F-AA0C-4316-B13D-ED5B6C4A0BFF}" type="sibTrans" cxnId="{6D864F09-96B6-4444-95BB-D36241D055AD}">
      <dgm:prSet/>
      <dgm:spPr/>
      <dgm:t>
        <a:bodyPr/>
        <a:lstStyle/>
        <a:p>
          <a:endParaRPr lang="en-US" sz="1600">
            <a:solidFill>
              <a:schemeClr val="bg2"/>
            </a:solidFill>
            <a:latin typeface="+mj-lt"/>
          </a:endParaRPr>
        </a:p>
      </dgm:t>
    </dgm:pt>
    <dgm:pt modelId="{07E81225-DE19-4D3E-99CD-FC123A3383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Operationalize</a:t>
          </a:r>
        </a:p>
      </dgm:t>
    </dgm:pt>
    <dgm:pt modelId="{642D5DAC-991D-456E-978D-DDF8870668E2}" type="parTrans" cxnId="{F9E74B76-F3C8-474B-BE2E-672A4119380A}">
      <dgm:prSet/>
      <dgm:spPr/>
      <dgm:t>
        <a:bodyPr/>
        <a:lstStyle/>
        <a:p>
          <a:endParaRPr lang="en-US" sz="1600">
            <a:solidFill>
              <a:schemeClr val="bg2"/>
            </a:solidFill>
            <a:latin typeface="+mj-lt"/>
          </a:endParaRPr>
        </a:p>
      </dgm:t>
    </dgm:pt>
    <dgm:pt modelId="{71EEF2D0-2FC1-4663-8EEF-F8400FED6EFD}" type="sibTrans" cxnId="{F9E74B76-F3C8-474B-BE2E-672A4119380A}">
      <dgm:prSet/>
      <dgm:spPr/>
      <dgm:t>
        <a:bodyPr/>
        <a:lstStyle/>
        <a:p>
          <a:endParaRPr lang="en-US" sz="1600">
            <a:solidFill>
              <a:schemeClr val="bg2"/>
            </a:solidFill>
            <a:latin typeface="+mj-lt"/>
          </a:endParaRPr>
        </a:p>
      </dgm:t>
    </dgm:pt>
    <dgm:pt modelId="{0EBDD81E-61F5-4638-8D23-E64C5784A7C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Testing and Validation</a:t>
          </a:r>
        </a:p>
      </dgm:t>
    </dgm:pt>
    <dgm:pt modelId="{5BB68B6B-2470-4B4F-B825-03319C46AB79}" type="parTrans" cxnId="{0652195D-79AA-41CB-A507-64DF25821FDC}">
      <dgm:prSet/>
      <dgm:spPr/>
      <dgm:t>
        <a:bodyPr/>
        <a:lstStyle/>
        <a:p>
          <a:endParaRPr lang="en-US" sz="1600">
            <a:solidFill>
              <a:schemeClr val="bg2"/>
            </a:solidFill>
            <a:latin typeface="+mj-lt"/>
          </a:endParaRPr>
        </a:p>
      </dgm:t>
    </dgm:pt>
    <dgm:pt modelId="{91158606-88ED-478A-99A3-FF66895B49FF}" type="sibTrans" cxnId="{0652195D-79AA-41CB-A507-64DF25821FDC}">
      <dgm:prSet/>
      <dgm:spPr/>
      <dgm:t>
        <a:bodyPr/>
        <a:lstStyle/>
        <a:p>
          <a:endParaRPr lang="en-US" sz="1600">
            <a:solidFill>
              <a:schemeClr val="bg2"/>
            </a:solidFill>
            <a:latin typeface="+mj-lt"/>
          </a:endParaRPr>
        </a:p>
      </dgm:t>
    </dgm:pt>
    <dgm:pt modelId="{8A560357-68DD-41D8-841B-C94F1FF7F8C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Update Data</a:t>
          </a:r>
        </a:p>
      </dgm:t>
    </dgm:pt>
    <dgm:pt modelId="{3BC3B257-E716-47FF-9C4E-A1CCC502A26F}" type="parTrans" cxnId="{6D9D5740-A78E-432A-A19B-79A7629DFBD0}">
      <dgm:prSet/>
      <dgm:spPr/>
      <dgm:t>
        <a:bodyPr/>
        <a:lstStyle/>
        <a:p>
          <a:endParaRPr lang="en-US" sz="1600">
            <a:solidFill>
              <a:schemeClr val="bg2"/>
            </a:solidFill>
            <a:latin typeface="+mj-lt"/>
          </a:endParaRPr>
        </a:p>
      </dgm:t>
    </dgm:pt>
    <dgm:pt modelId="{0F75D6C4-A5C5-4C0B-A3E7-E1F9127F0B24}" type="sibTrans" cxnId="{6D9D5740-A78E-432A-A19B-79A7629DFBD0}">
      <dgm:prSet/>
      <dgm:spPr/>
      <dgm:t>
        <a:bodyPr/>
        <a:lstStyle/>
        <a:p>
          <a:endParaRPr lang="en-US" sz="1600">
            <a:solidFill>
              <a:schemeClr val="bg2"/>
            </a:solidFill>
            <a:latin typeface="+mj-lt"/>
          </a:endParaRPr>
        </a:p>
      </dgm:t>
    </dgm:pt>
    <dgm:pt modelId="{051E23BA-27D6-402B-8FD0-643279078F48}">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a:solidFill>
                <a:schemeClr val="accent6">
                  <a:lumMod val="50000"/>
                </a:schemeClr>
              </a:solidFill>
              <a:latin typeface="+mj-lt"/>
            </a:rPr>
            <a:t>Handoff</a:t>
          </a:r>
          <a:endParaRPr lang="en-US" sz="1600" dirty="0">
            <a:solidFill>
              <a:schemeClr val="accent6">
                <a:lumMod val="50000"/>
              </a:schemeClr>
            </a:solidFill>
            <a:latin typeface="+mj-lt"/>
          </a:endParaRPr>
        </a:p>
      </dgm:t>
    </dgm:pt>
    <dgm:pt modelId="{DA361144-F3E9-4156-9CC2-FE98E458196C}" type="parTrans" cxnId="{9D250ACB-3782-4169-9513-D5939A72E14C}">
      <dgm:prSet/>
      <dgm:spPr/>
      <dgm:t>
        <a:bodyPr/>
        <a:lstStyle/>
        <a:p>
          <a:endParaRPr lang="en-US" sz="1600">
            <a:solidFill>
              <a:schemeClr val="bg2"/>
            </a:solidFill>
            <a:latin typeface="+mj-lt"/>
          </a:endParaRPr>
        </a:p>
      </dgm:t>
    </dgm:pt>
    <dgm:pt modelId="{AE55AD9A-A016-48D5-8B34-AF4339F64545}" type="sibTrans" cxnId="{9D250ACB-3782-4169-9513-D5939A72E14C}">
      <dgm:prSet/>
      <dgm:spPr/>
      <dgm:t>
        <a:bodyPr/>
        <a:lstStyle/>
        <a:p>
          <a:endParaRPr lang="en-US" sz="1600">
            <a:solidFill>
              <a:schemeClr val="bg2"/>
            </a:solidFill>
            <a:latin typeface="+mj-lt"/>
          </a:endParaRPr>
        </a:p>
      </dgm:t>
    </dgm:pt>
    <dgm:pt modelId="{22DA92B9-9C40-4A25-8285-966799791BE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Re-train and re-score</a:t>
          </a:r>
        </a:p>
      </dgm:t>
    </dgm:pt>
    <dgm:pt modelId="{31A0D76F-F3CA-4A56-BA36-A4E6E0932F46}" type="parTrans" cxnId="{0E99CA05-F61F-4393-A01F-8CCEDBA18F50}">
      <dgm:prSet/>
      <dgm:spPr/>
      <dgm:t>
        <a:bodyPr/>
        <a:lstStyle/>
        <a:p>
          <a:endParaRPr lang="en-US" sz="1600">
            <a:solidFill>
              <a:schemeClr val="bg2"/>
            </a:solidFill>
            <a:latin typeface="+mj-lt"/>
          </a:endParaRPr>
        </a:p>
      </dgm:t>
    </dgm:pt>
    <dgm:pt modelId="{C2D43770-B53D-4E3F-BFD7-DA47BF161F8F}" type="sibTrans" cxnId="{0E99CA05-F61F-4393-A01F-8CCEDBA18F50}">
      <dgm:prSet/>
      <dgm:spPr/>
      <dgm:t>
        <a:bodyPr/>
        <a:lstStyle/>
        <a:p>
          <a:endParaRPr lang="en-US" sz="16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n-US"/>
        </a:p>
      </dgm:t>
    </dgm:pt>
    <dgm:pt modelId="{0FF8BA2A-500B-413D-8B7A-0FD72A53075A}">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chemeClr val="accent6">
                  <a:lumMod val="50000"/>
                </a:schemeClr>
              </a:solidFill>
              <a:latin typeface="+mj-lt"/>
            </a:rPr>
            <a:t>Business Understanding</a:t>
          </a:r>
        </a:p>
      </dgm:t>
    </dgm:pt>
    <dgm:pt modelId="{A445CB5E-895F-4150-B184-2C8283752FC5}" type="parTrans" cxnId="{A346880C-19BB-492E-86E8-A5888A7956E2}">
      <dgm:prSet/>
      <dgm:spPr/>
      <dgm:t>
        <a:bodyPr/>
        <a:lstStyle/>
        <a:p>
          <a:endParaRPr lang="en-US" sz="1600">
            <a:solidFill>
              <a:schemeClr val="bg2"/>
            </a:solidFill>
            <a:latin typeface="+mj-lt"/>
          </a:endParaRPr>
        </a:p>
      </dgm:t>
    </dgm:pt>
    <dgm:pt modelId="{F4903262-3BB8-4A76-A3AA-54C0993BC220}" type="sibTrans" cxnId="{A346880C-19BB-492E-86E8-A5888A7956E2}">
      <dgm:prSet/>
      <dgm:spPr/>
      <dgm:t>
        <a:bodyPr/>
        <a:lstStyle/>
        <a:p>
          <a:endParaRPr lang="en-US" sz="1600">
            <a:solidFill>
              <a:schemeClr val="bg2"/>
            </a:solidFill>
            <a:latin typeface="+mj-lt"/>
          </a:endParaRPr>
        </a:p>
      </dgm:t>
    </dgm:pt>
    <dgm:pt modelId="{8589F281-C004-49C2-9A17-144391E503DE}">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Define Objectives</a:t>
          </a:r>
        </a:p>
      </dgm:t>
    </dgm:pt>
    <dgm:pt modelId="{68ACA663-A4B5-4322-A79B-E6FDA765E412}" type="parTrans" cxnId="{B844C6F1-2818-4F3A-97BB-A513A7A6487D}">
      <dgm:prSet/>
      <dgm:spPr/>
      <dgm:t>
        <a:bodyPr/>
        <a:lstStyle/>
        <a:p>
          <a:endParaRPr lang="en-US" sz="1600">
            <a:solidFill>
              <a:schemeClr val="bg2"/>
            </a:solidFill>
            <a:latin typeface="+mj-lt"/>
          </a:endParaRPr>
        </a:p>
      </dgm:t>
    </dgm:pt>
    <dgm:pt modelId="{C3FF912E-6EAA-40C0-8E91-AAAED8175040}" type="sibTrans" cxnId="{B844C6F1-2818-4F3A-97BB-A513A7A6487D}">
      <dgm:prSet/>
      <dgm:spPr/>
      <dgm:t>
        <a:bodyPr/>
        <a:lstStyle/>
        <a:p>
          <a:endParaRPr lang="en-US" sz="1600">
            <a:solidFill>
              <a:schemeClr val="bg2"/>
            </a:solidFill>
            <a:latin typeface="+mj-lt"/>
          </a:endParaRPr>
        </a:p>
      </dgm:t>
    </dgm:pt>
    <dgm:pt modelId="{7C9DA717-4609-4F35-9627-FBCE587B2E0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Identify Data Sources</a:t>
          </a:r>
        </a:p>
      </dgm:t>
    </dgm:pt>
    <dgm:pt modelId="{E5D39B11-6038-4BAB-A377-66C89B23A4FE}" type="parTrans" cxnId="{220E0694-B595-46BE-BDB9-2B1763BF7F42}">
      <dgm:prSet/>
      <dgm:spPr/>
      <dgm:t>
        <a:bodyPr/>
        <a:lstStyle/>
        <a:p>
          <a:endParaRPr lang="en-US" sz="1600">
            <a:solidFill>
              <a:schemeClr val="bg2"/>
            </a:solidFill>
            <a:latin typeface="+mj-lt"/>
          </a:endParaRPr>
        </a:p>
      </dgm:t>
    </dgm:pt>
    <dgm:pt modelId="{C70C4ADA-4F3B-4BCA-9873-A32F1BD4BEED}" type="sibTrans" cxnId="{220E0694-B595-46BE-BDB9-2B1763BF7F42}">
      <dgm:prSet/>
      <dgm:spPr/>
      <dgm:t>
        <a:bodyPr/>
        <a:lstStyle/>
        <a:p>
          <a:endParaRPr lang="en-US" sz="1600">
            <a:solidFill>
              <a:schemeClr val="bg2"/>
            </a:solidFill>
            <a:latin typeface="+mj-lt"/>
          </a:endParaRPr>
        </a:p>
      </dgm:t>
    </dgm:pt>
    <dgm:pt modelId="{F1A8E0FB-6830-44B9-AD5D-2C6541803F4D}">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Data Acquisition and Understanding</a:t>
          </a:r>
        </a:p>
      </dgm:t>
    </dgm:pt>
    <dgm:pt modelId="{BA9882FF-0D62-440B-AE35-07B5440B7352}" type="parTrans" cxnId="{DA864F5A-43C0-4EAB-ACD8-C653DCDBC285}">
      <dgm:prSet/>
      <dgm:spPr/>
      <dgm:t>
        <a:bodyPr/>
        <a:lstStyle/>
        <a:p>
          <a:endParaRPr lang="en-US" sz="1600">
            <a:solidFill>
              <a:schemeClr val="bg2"/>
            </a:solidFill>
            <a:latin typeface="+mj-lt"/>
          </a:endParaRPr>
        </a:p>
      </dgm:t>
    </dgm:pt>
    <dgm:pt modelId="{BE3BCC92-A824-45B0-AD74-589AA75A91ED}" type="sibTrans" cxnId="{DA864F5A-43C0-4EAB-ACD8-C653DCDBC285}">
      <dgm:prSet/>
      <dgm:spPr/>
      <dgm:t>
        <a:bodyPr/>
        <a:lstStyle/>
        <a:p>
          <a:endParaRPr lang="en-US" sz="1600">
            <a:solidFill>
              <a:schemeClr val="bg2"/>
            </a:solidFill>
            <a:latin typeface="+mj-lt"/>
          </a:endParaRPr>
        </a:p>
      </dgm:t>
    </dgm:pt>
    <dgm:pt modelId="{6DCAF490-84DF-45AB-95F8-850141BC8BD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Ingest Data</a:t>
          </a:r>
        </a:p>
      </dgm:t>
    </dgm:pt>
    <dgm:pt modelId="{313354FE-947E-4C91-850E-55158EB5406E}" type="parTrans" cxnId="{DB01149F-013B-4AAC-83B8-EA5A02812FB1}">
      <dgm:prSet/>
      <dgm:spPr/>
      <dgm:t>
        <a:bodyPr/>
        <a:lstStyle/>
        <a:p>
          <a:endParaRPr lang="en-US" sz="1600">
            <a:solidFill>
              <a:schemeClr val="bg2"/>
            </a:solidFill>
            <a:latin typeface="+mj-lt"/>
          </a:endParaRPr>
        </a:p>
      </dgm:t>
    </dgm:pt>
    <dgm:pt modelId="{263CB43B-A0A5-48BB-9C20-6635267C3C22}" type="sibTrans" cxnId="{DB01149F-013B-4AAC-83B8-EA5A02812FB1}">
      <dgm:prSet/>
      <dgm:spPr/>
      <dgm:t>
        <a:bodyPr/>
        <a:lstStyle/>
        <a:p>
          <a:endParaRPr lang="en-US" sz="1600">
            <a:solidFill>
              <a:schemeClr val="bg2"/>
            </a:solidFill>
            <a:latin typeface="+mj-lt"/>
          </a:endParaRPr>
        </a:p>
      </dgm:t>
    </dgm:pt>
    <dgm:pt modelId="{FFA8810D-171E-4ADC-9CA8-AD57E9D504B9}">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Explore Data</a:t>
          </a:r>
        </a:p>
      </dgm:t>
    </dgm:pt>
    <dgm:pt modelId="{5D65951A-CE03-4794-9B2D-0A910A6F7FFB}" type="parTrans" cxnId="{E0CB53AF-1846-4839-A817-1BC95F8C73F9}">
      <dgm:prSet/>
      <dgm:spPr/>
      <dgm:t>
        <a:bodyPr/>
        <a:lstStyle/>
        <a:p>
          <a:endParaRPr lang="en-US" sz="1600">
            <a:solidFill>
              <a:schemeClr val="bg2"/>
            </a:solidFill>
            <a:latin typeface="+mj-lt"/>
          </a:endParaRPr>
        </a:p>
      </dgm:t>
    </dgm:pt>
    <dgm:pt modelId="{39C8D19E-6ADE-404A-843B-5F7020E72704}" type="sibTrans" cxnId="{E0CB53AF-1846-4839-A817-1BC95F8C73F9}">
      <dgm:prSet/>
      <dgm:spPr/>
      <dgm:t>
        <a:bodyPr/>
        <a:lstStyle/>
        <a:p>
          <a:endParaRPr lang="en-US" sz="1600">
            <a:solidFill>
              <a:schemeClr val="bg2"/>
            </a:solidFill>
            <a:latin typeface="+mj-lt"/>
          </a:endParaRPr>
        </a:p>
      </dgm:t>
    </dgm:pt>
    <dgm:pt modelId="{D66E06A0-8A7E-4EC6-8113-DDE9A8B91FA6}">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Modeling</a:t>
          </a:r>
        </a:p>
      </dgm:t>
    </dgm:pt>
    <dgm:pt modelId="{C867E6D7-68AF-43C6-9E80-BCCDD787550D}" type="parTrans" cxnId="{BEEC91A6-BF3F-4E21-859A-6D47ACAB8869}">
      <dgm:prSet/>
      <dgm:spPr/>
      <dgm:t>
        <a:bodyPr/>
        <a:lstStyle/>
        <a:p>
          <a:endParaRPr lang="en-US" sz="1600">
            <a:solidFill>
              <a:schemeClr val="bg2"/>
            </a:solidFill>
            <a:latin typeface="+mj-lt"/>
          </a:endParaRPr>
        </a:p>
      </dgm:t>
    </dgm:pt>
    <dgm:pt modelId="{4B0A02DB-F299-4AF6-A72B-B326FF7FE0BF}" type="sibTrans" cxnId="{BEEC91A6-BF3F-4E21-859A-6D47ACAB8869}">
      <dgm:prSet/>
      <dgm:spPr/>
      <dgm:t>
        <a:bodyPr/>
        <a:lstStyle/>
        <a:p>
          <a:endParaRPr lang="en-US" sz="1600">
            <a:solidFill>
              <a:schemeClr val="bg2"/>
            </a:solidFill>
            <a:latin typeface="+mj-lt"/>
          </a:endParaRPr>
        </a:p>
      </dgm:t>
    </dgm:pt>
    <dgm:pt modelId="{E08D914F-4215-41A4-8173-F3CBF316F76B}">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Feature Selection</a:t>
          </a:r>
        </a:p>
      </dgm:t>
    </dgm:pt>
    <dgm:pt modelId="{6E6AFD42-BD05-4248-B472-1EFABC017324}" type="parTrans" cxnId="{61EC2C2C-336E-4152-BF38-E133255426BA}">
      <dgm:prSet/>
      <dgm:spPr/>
      <dgm:t>
        <a:bodyPr/>
        <a:lstStyle/>
        <a:p>
          <a:endParaRPr lang="en-US" sz="1600">
            <a:solidFill>
              <a:schemeClr val="bg2"/>
            </a:solidFill>
            <a:latin typeface="+mj-lt"/>
          </a:endParaRPr>
        </a:p>
      </dgm:t>
    </dgm:pt>
    <dgm:pt modelId="{1759AAC5-ADE9-4C55-8CBC-F1BA87C7A449}" type="sibTrans" cxnId="{61EC2C2C-336E-4152-BF38-E133255426BA}">
      <dgm:prSet/>
      <dgm:spPr/>
      <dgm:t>
        <a:bodyPr/>
        <a:lstStyle/>
        <a:p>
          <a:endParaRPr lang="en-US" sz="1600">
            <a:solidFill>
              <a:schemeClr val="bg2"/>
            </a:solidFill>
            <a:latin typeface="+mj-lt"/>
          </a:endParaRPr>
        </a:p>
      </dgm:t>
    </dgm:pt>
    <dgm:pt modelId="{EFB0480E-A451-4750-9076-B8DA17ACD683}">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Create and Train Model</a:t>
          </a:r>
        </a:p>
      </dgm:t>
    </dgm:pt>
    <dgm:pt modelId="{02255FE4-1BB8-44C8-8FC3-2DB4276D8435}" type="parTrans" cxnId="{F0686254-8BC6-438F-8EFC-387D3C1B4582}">
      <dgm:prSet/>
      <dgm:spPr/>
      <dgm:t>
        <a:bodyPr/>
        <a:lstStyle/>
        <a:p>
          <a:endParaRPr lang="en-US" sz="1600">
            <a:solidFill>
              <a:schemeClr val="bg2"/>
            </a:solidFill>
            <a:latin typeface="+mj-lt"/>
          </a:endParaRPr>
        </a:p>
      </dgm:t>
    </dgm:pt>
    <dgm:pt modelId="{7ECF0E78-DA31-4B08-B8BA-D36DB4135973}" type="sibTrans" cxnId="{F0686254-8BC6-438F-8EFC-387D3C1B4582}">
      <dgm:prSet/>
      <dgm:spPr/>
      <dgm:t>
        <a:bodyPr/>
        <a:lstStyle/>
        <a:p>
          <a:endParaRPr lang="en-US" sz="1600">
            <a:solidFill>
              <a:schemeClr val="bg2"/>
            </a:solidFill>
            <a:latin typeface="+mj-lt"/>
          </a:endParaRPr>
        </a:p>
      </dgm:t>
    </dgm:pt>
    <dgm:pt modelId="{31989D70-38F8-40B4-A5B4-5B64244B04DB}">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Deployment</a:t>
          </a:r>
        </a:p>
      </dgm:t>
    </dgm:pt>
    <dgm:pt modelId="{E572721F-5C44-451C-B622-59B69949FB6F}" type="parTrans" cxnId="{991DC740-DAA8-4D0F-9BAB-A0D216E7CC9C}">
      <dgm:prSet/>
      <dgm:spPr/>
      <dgm:t>
        <a:bodyPr/>
        <a:lstStyle/>
        <a:p>
          <a:endParaRPr lang="en-US" sz="1600">
            <a:solidFill>
              <a:schemeClr val="bg2"/>
            </a:solidFill>
            <a:latin typeface="+mj-lt"/>
          </a:endParaRPr>
        </a:p>
      </dgm:t>
    </dgm:pt>
    <dgm:pt modelId="{FF3730C5-5E1C-4ACF-986C-1F8BDC2A87DC}" type="sibTrans" cxnId="{991DC740-DAA8-4D0F-9BAB-A0D216E7CC9C}">
      <dgm:prSet/>
      <dgm:spPr/>
      <dgm:t>
        <a:bodyPr/>
        <a:lstStyle/>
        <a:p>
          <a:endParaRPr lang="en-US" sz="1600">
            <a:solidFill>
              <a:schemeClr val="bg2"/>
            </a:solidFill>
            <a:latin typeface="+mj-lt"/>
          </a:endParaRPr>
        </a:p>
      </dgm:t>
    </dgm:pt>
    <dgm:pt modelId="{75DF6D0E-EF2D-4899-8D56-11F561E3DB25}">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Customer Acceptance</a:t>
          </a:r>
        </a:p>
      </dgm:t>
    </dgm:pt>
    <dgm:pt modelId="{510C85D3-5932-4392-B61F-F44832C002FA}" type="parTrans" cxnId="{6D864F09-96B6-4444-95BB-D36241D055AD}">
      <dgm:prSet/>
      <dgm:spPr/>
      <dgm:t>
        <a:bodyPr/>
        <a:lstStyle/>
        <a:p>
          <a:endParaRPr lang="en-US" sz="1600">
            <a:solidFill>
              <a:schemeClr val="bg2"/>
            </a:solidFill>
            <a:latin typeface="+mj-lt"/>
          </a:endParaRPr>
        </a:p>
      </dgm:t>
    </dgm:pt>
    <dgm:pt modelId="{EEE1824F-AA0C-4316-B13D-ED5B6C4A0BFF}" type="sibTrans" cxnId="{6D864F09-96B6-4444-95BB-D36241D055AD}">
      <dgm:prSet/>
      <dgm:spPr/>
      <dgm:t>
        <a:bodyPr/>
        <a:lstStyle/>
        <a:p>
          <a:endParaRPr lang="en-US" sz="1600">
            <a:solidFill>
              <a:schemeClr val="bg2"/>
            </a:solidFill>
            <a:latin typeface="+mj-lt"/>
          </a:endParaRPr>
        </a:p>
      </dgm:t>
    </dgm:pt>
    <dgm:pt modelId="{07E81225-DE19-4D3E-99CD-FC123A3383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Operationalize</a:t>
          </a:r>
        </a:p>
      </dgm:t>
    </dgm:pt>
    <dgm:pt modelId="{642D5DAC-991D-456E-978D-DDF8870668E2}" type="parTrans" cxnId="{F9E74B76-F3C8-474B-BE2E-672A4119380A}">
      <dgm:prSet/>
      <dgm:spPr/>
      <dgm:t>
        <a:bodyPr/>
        <a:lstStyle/>
        <a:p>
          <a:endParaRPr lang="en-US" sz="1600">
            <a:solidFill>
              <a:schemeClr val="bg2"/>
            </a:solidFill>
            <a:latin typeface="+mj-lt"/>
          </a:endParaRPr>
        </a:p>
      </dgm:t>
    </dgm:pt>
    <dgm:pt modelId="{71EEF2D0-2FC1-4663-8EEF-F8400FED6EFD}" type="sibTrans" cxnId="{F9E74B76-F3C8-474B-BE2E-672A4119380A}">
      <dgm:prSet/>
      <dgm:spPr/>
      <dgm:t>
        <a:bodyPr/>
        <a:lstStyle/>
        <a:p>
          <a:endParaRPr lang="en-US" sz="1600">
            <a:solidFill>
              <a:schemeClr val="bg2"/>
            </a:solidFill>
            <a:latin typeface="+mj-lt"/>
          </a:endParaRPr>
        </a:p>
      </dgm:t>
    </dgm:pt>
    <dgm:pt modelId="{0EBDD81E-61F5-4638-8D23-E64C5784A7C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Testing and Validation</a:t>
          </a:r>
        </a:p>
      </dgm:t>
    </dgm:pt>
    <dgm:pt modelId="{5BB68B6B-2470-4B4F-B825-03319C46AB79}" type="parTrans" cxnId="{0652195D-79AA-41CB-A507-64DF25821FDC}">
      <dgm:prSet/>
      <dgm:spPr/>
      <dgm:t>
        <a:bodyPr/>
        <a:lstStyle/>
        <a:p>
          <a:endParaRPr lang="en-US" sz="1600">
            <a:solidFill>
              <a:schemeClr val="bg2"/>
            </a:solidFill>
            <a:latin typeface="+mj-lt"/>
          </a:endParaRPr>
        </a:p>
      </dgm:t>
    </dgm:pt>
    <dgm:pt modelId="{91158606-88ED-478A-99A3-FF66895B49FF}" type="sibTrans" cxnId="{0652195D-79AA-41CB-A507-64DF25821FDC}">
      <dgm:prSet/>
      <dgm:spPr/>
      <dgm:t>
        <a:bodyPr/>
        <a:lstStyle/>
        <a:p>
          <a:endParaRPr lang="en-US" sz="1600">
            <a:solidFill>
              <a:schemeClr val="bg2"/>
            </a:solidFill>
            <a:latin typeface="+mj-lt"/>
          </a:endParaRPr>
        </a:p>
      </dgm:t>
    </dgm:pt>
    <dgm:pt modelId="{8A560357-68DD-41D8-841B-C94F1FF7F8C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Update Data</a:t>
          </a:r>
        </a:p>
      </dgm:t>
    </dgm:pt>
    <dgm:pt modelId="{3BC3B257-E716-47FF-9C4E-A1CCC502A26F}" type="parTrans" cxnId="{6D9D5740-A78E-432A-A19B-79A7629DFBD0}">
      <dgm:prSet/>
      <dgm:spPr/>
      <dgm:t>
        <a:bodyPr/>
        <a:lstStyle/>
        <a:p>
          <a:endParaRPr lang="en-US" sz="1600">
            <a:solidFill>
              <a:schemeClr val="bg2"/>
            </a:solidFill>
            <a:latin typeface="+mj-lt"/>
          </a:endParaRPr>
        </a:p>
      </dgm:t>
    </dgm:pt>
    <dgm:pt modelId="{0F75D6C4-A5C5-4C0B-A3E7-E1F9127F0B24}" type="sibTrans" cxnId="{6D9D5740-A78E-432A-A19B-79A7629DFBD0}">
      <dgm:prSet/>
      <dgm:spPr/>
      <dgm:t>
        <a:bodyPr/>
        <a:lstStyle/>
        <a:p>
          <a:endParaRPr lang="en-US" sz="1600">
            <a:solidFill>
              <a:schemeClr val="bg2"/>
            </a:solidFill>
            <a:latin typeface="+mj-lt"/>
          </a:endParaRPr>
        </a:p>
      </dgm:t>
    </dgm:pt>
    <dgm:pt modelId="{051E23BA-27D6-402B-8FD0-643279078F48}">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Handoff</a:t>
          </a:r>
        </a:p>
      </dgm:t>
    </dgm:pt>
    <dgm:pt modelId="{DA361144-F3E9-4156-9CC2-FE98E458196C}" type="parTrans" cxnId="{9D250ACB-3782-4169-9513-D5939A72E14C}">
      <dgm:prSet/>
      <dgm:spPr/>
      <dgm:t>
        <a:bodyPr/>
        <a:lstStyle/>
        <a:p>
          <a:endParaRPr lang="en-US" sz="1600">
            <a:solidFill>
              <a:schemeClr val="bg2"/>
            </a:solidFill>
            <a:latin typeface="+mj-lt"/>
          </a:endParaRPr>
        </a:p>
      </dgm:t>
    </dgm:pt>
    <dgm:pt modelId="{AE55AD9A-A016-48D5-8B34-AF4339F64545}" type="sibTrans" cxnId="{9D250ACB-3782-4169-9513-D5939A72E14C}">
      <dgm:prSet/>
      <dgm:spPr/>
      <dgm:t>
        <a:bodyPr/>
        <a:lstStyle/>
        <a:p>
          <a:endParaRPr lang="en-US" sz="1600">
            <a:solidFill>
              <a:schemeClr val="bg2"/>
            </a:solidFill>
            <a:latin typeface="+mj-lt"/>
          </a:endParaRPr>
        </a:p>
      </dgm:t>
    </dgm:pt>
    <dgm:pt modelId="{22DA92B9-9C40-4A25-8285-966799791BE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Re-train and re-score</a:t>
          </a:r>
        </a:p>
      </dgm:t>
    </dgm:pt>
    <dgm:pt modelId="{31A0D76F-F3CA-4A56-BA36-A4E6E0932F46}" type="parTrans" cxnId="{0E99CA05-F61F-4393-A01F-8CCEDBA18F50}">
      <dgm:prSet/>
      <dgm:spPr/>
      <dgm:t>
        <a:bodyPr/>
        <a:lstStyle/>
        <a:p>
          <a:endParaRPr lang="en-US" sz="1600">
            <a:solidFill>
              <a:schemeClr val="bg2"/>
            </a:solidFill>
            <a:latin typeface="+mj-lt"/>
          </a:endParaRPr>
        </a:p>
      </dgm:t>
    </dgm:pt>
    <dgm:pt modelId="{C2D43770-B53D-4E3F-BFD7-DA47BF161F8F}" type="sibTrans" cxnId="{0E99CA05-F61F-4393-A01F-8CCEDBA18F50}">
      <dgm:prSet/>
      <dgm:spPr/>
      <dgm:t>
        <a:bodyPr/>
        <a:lstStyle/>
        <a:p>
          <a:endParaRPr lang="en-US" sz="16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custLinFactNeighborX="-3" custLinFactNeighborY="1904">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n-US"/>
        </a:p>
      </dgm:t>
    </dgm:pt>
    <dgm:pt modelId="{0FF8BA2A-500B-413D-8B7A-0FD72A53075A}">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chemeClr val="accent6">
                  <a:lumMod val="50000"/>
                </a:schemeClr>
              </a:solidFill>
              <a:latin typeface="+mj-lt"/>
            </a:rPr>
            <a:t>Business Understanding</a:t>
          </a:r>
        </a:p>
      </dgm:t>
    </dgm:pt>
    <dgm:pt modelId="{A445CB5E-895F-4150-B184-2C8283752FC5}" type="parTrans" cxnId="{A346880C-19BB-492E-86E8-A5888A7956E2}">
      <dgm:prSet/>
      <dgm:spPr/>
      <dgm:t>
        <a:bodyPr/>
        <a:lstStyle/>
        <a:p>
          <a:endParaRPr lang="en-US" sz="1600">
            <a:solidFill>
              <a:schemeClr val="bg2"/>
            </a:solidFill>
            <a:latin typeface="+mj-lt"/>
          </a:endParaRPr>
        </a:p>
      </dgm:t>
    </dgm:pt>
    <dgm:pt modelId="{F4903262-3BB8-4A76-A3AA-54C0993BC220}" type="sibTrans" cxnId="{A346880C-19BB-492E-86E8-A5888A7956E2}">
      <dgm:prSet/>
      <dgm:spPr/>
      <dgm:t>
        <a:bodyPr/>
        <a:lstStyle/>
        <a:p>
          <a:endParaRPr lang="en-US" sz="1600">
            <a:solidFill>
              <a:schemeClr val="bg2"/>
            </a:solidFill>
            <a:latin typeface="+mj-lt"/>
          </a:endParaRPr>
        </a:p>
      </dgm:t>
    </dgm:pt>
    <dgm:pt modelId="{8589F281-C004-49C2-9A17-144391E503DE}">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Define Objectives</a:t>
          </a:r>
        </a:p>
      </dgm:t>
    </dgm:pt>
    <dgm:pt modelId="{68ACA663-A4B5-4322-A79B-E6FDA765E412}" type="parTrans" cxnId="{B844C6F1-2818-4F3A-97BB-A513A7A6487D}">
      <dgm:prSet/>
      <dgm:spPr/>
      <dgm:t>
        <a:bodyPr/>
        <a:lstStyle/>
        <a:p>
          <a:endParaRPr lang="en-US" sz="1600">
            <a:solidFill>
              <a:schemeClr val="bg2"/>
            </a:solidFill>
            <a:latin typeface="+mj-lt"/>
          </a:endParaRPr>
        </a:p>
      </dgm:t>
    </dgm:pt>
    <dgm:pt modelId="{C3FF912E-6EAA-40C0-8E91-AAAED8175040}" type="sibTrans" cxnId="{B844C6F1-2818-4F3A-97BB-A513A7A6487D}">
      <dgm:prSet/>
      <dgm:spPr/>
      <dgm:t>
        <a:bodyPr/>
        <a:lstStyle/>
        <a:p>
          <a:endParaRPr lang="en-US" sz="1600">
            <a:solidFill>
              <a:schemeClr val="bg2"/>
            </a:solidFill>
            <a:latin typeface="+mj-lt"/>
          </a:endParaRPr>
        </a:p>
      </dgm:t>
    </dgm:pt>
    <dgm:pt modelId="{7C9DA717-4609-4F35-9627-FBCE587B2E0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Identify Data Sources</a:t>
          </a:r>
        </a:p>
      </dgm:t>
    </dgm:pt>
    <dgm:pt modelId="{E5D39B11-6038-4BAB-A377-66C89B23A4FE}" type="parTrans" cxnId="{220E0694-B595-46BE-BDB9-2B1763BF7F42}">
      <dgm:prSet/>
      <dgm:spPr/>
      <dgm:t>
        <a:bodyPr/>
        <a:lstStyle/>
        <a:p>
          <a:endParaRPr lang="en-US" sz="1600">
            <a:solidFill>
              <a:schemeClr val="bg2"/>
            </a:solidFill>
            <a:latin typeface="+mj-lt"/>
          </a:endParaRPr>
        </a:p>
      </dgm:t>
    </dgm:pt>
    <dgm:pt modelId="{C70C4ADA-4F3B-4BCA-9873-A32F1BD4BEED}" type="sibTrans" cxnId="{220E0694-B595-46BE-BDB9-2B1763BF7F42}">
      <dgm:prSet/>
      <dgm:spPr/>
      <dgm:t>
        <a:bodyPr/>
        <a:lstStyle/>
        <a:p>
          <a:endParaRPr lang="en-US" sz="1600">
            <a:solidFill>
              <a:schemeClr val="bg2"/>
            </a:solidFill>
            <a:latin typeface="+mj-lt"/>
          </a:endParaRPr>
        </a:p>
      </dgm:t>
    </dgm:pt>
    <dgm:pt modelId="{F1A8E0FB-6830-44B9-AD5D-2C6541803F4D}">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chemeClr val="accent6">
                  <a:lumMod val="50000"/>
                </a:schemeClr>
              </a:solidFill>
              <a:latin typeface="+mj-lt"/>
            </a:rPr>
            <a:t>Data Acquisition and Understanding</a:t>
          </a:r>
        </a:p>
      </dgm:t>
    </dgm:pt>
    <dgm:pt modelId="{BA9882FF-0D62-440B-AE35-07B5440B7352}" type="parTrans" cxnId="{DA864F5A-43C0-4EAB-ACD8-C653DCDBC285}">
      <dgm:prSet/>
      <dgm:spPr/>
      <dgm:t>
        <a:bodyPr/>
        <a:lstStyle/>
        <a:p>
          <a:endParaRPr lang="en-US" sz="1600">
            <a:solidFill>
              <a:schemeClr val="bg2"/>
            </a:solidFill>
            <a:latin typeface="+mj-lt"/>
          </a:endParaRPr>
        </a:p>
      </dgm:t>
    </dgm:pt>
    <dgm:pt modelId="{BE3BCC92-A824-45B0-AD74-589AA75A91ED}" type="sibTrans" cxnId="{DA864F5A-43C0-4EAB-ACD8-C653DCDBC285}">
      <dgm:prSet/>
      <dgm:spPr/>
      <dgm:t>
        <a:bodyPr/>
        <a:lstStyle/>
        <a:p>
          <a:endParaRPr lang="en-US" sz="1600">
            <a:solidFill>
              <a:schemeClr val="bg2"/>
            </a:solidFill>
            <a:latin typeface="+mj-lt"/>
          </a:endParaRPr>
        </a:p>
      </dgm:t>
    </dgm:pt>
    <dgm:pt modelId="{6DCAF490-84DF-45AB-95F8-850141BC8BD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Ingest Data</a:t>
          </a:r>
        </a:p>
      </dgm:t>
    </dgm:pt>
    <dgm:pt modelId="{313354FE-947E-4C91-850E-55158EB5406E}" type="parTrans" cxnId="{DB01149F-013B-4AAC-83B8-EA5A02812FB1}">
      <dgm:prSet/>
      <dgm:spPr/>
      <dgm:t>
        <a:bodyPr/>
        <a:lstStyle/>
        <a:p>
          <a:endParaRPr lang="en-US" sz="1600">
            <a:solidFill>
              <a:schemeClr val="bg2"/>
            </a:solidFill>
            <a:latin typeface="+mj-lt"/>
          </a:endParaRPr>
        </a:p>
      </dgm:t>
    </dgm:pt>
    <dgm:pt modelId="{263CB43B-A0A5-48BB-9C20-6635267C3C22}" type="sibTrans" cxnId="{DB01149F-013B-4AAC-83B8-EA5A02812FB1}">
      <dgm:prSet/>
      <dgm:spPr/>
      <dgm:t>
        <a:bodyPr/>
        <a:lstStyle/>
        <a:p>
          <a:endParaRPr lang="en-US" sz="1600">
            <a:solidFill>
              <a:schemeClr val="bg2"/>
            </a:solidFill>
            <a:latin typeface="+mj-lt"/>
          </a:endParaRPr>
        </a:p>
      </dgm:t>
    </dgm:pt>
    <dgm:pt modelId="{FFA8810D-171E-4ADC-9CA8-AD57E9D504B9}">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a:solidFill>
                <a:schemeClr val="accent6">
                  <a:lumMod val="50000"/>
                </a:schemeClr>
              </a:solidFill>
              <a:latin typeface="+mj-lt"/>
            </a:rPr>
            <a:t>Explore Data</a:t>
          </a:r>
          <a:endParaRPr lang="en-US" sz="1600" dirty="0">
            <a:solidFill>
              <a:schemeClr val="accent6">
                <a:lumMod val="50000"/>
              </a:schemeClr>
            </a:solidFill>
            <a:latin typeface="+mj-lt"/>
          </a:endParaRPr>
        </a:p>
      </dgm:t>
    </dgm:pt>
    <dgm:pt modelId="{5D65951A-CE03-4794-9B2D-0A910A6F7FFB}" type="parTrans" cxnId="{E0CB53AF-1846-4839-A817-1BC95F8C73F9}">
      <dgm:prSet/>
      <dgm:spPr/>
      <dgm:t>
        <a:bodyPr/>
        <a:lstStyle/>
        <a:p>
          <a:endParaRPr lang="en-US" sz="1600">
            <a:solidFill>
              <a:schemeClr val="bg2"/>
            </a:solidFill>
            <a:latin typeface="+mj-lt"/>
          </a:endParaRPr>
        </a:p>
      </dgm:t>
    </dgm:pt>
    <dgm:pt modelId="{39C8D19E-6ADE-404A-843B-5F7020E72704}" type="sibTrans" cxnId="{E0CB53AF-1846-4839-A817-1BC95F8C73F9}">
      <dgm:prSet/>
      <dgm:spPr/>
      <dgm:t>
        <a:bodyPr/>
        <a:lstStyle/>
        <a:p>
          <a:endParaRPr lang="en-US" sz="1600">
            <a:solidFill>
              <a:schemeClr val="bg2"/>
            </a:solidFill>
            <a:latin typeface="+mj-lt"/>
          </a:endParaRPr>
        </a:p>
      </dgm:t>
    </dgm:pt>
    <dgm:pt modelId="{D66E06A0-8A7E-4EC6-8113-DDE9A8B91FA6}">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Modeling</a:t>
          </a:r>
        </a:p>
      </dgm:t>
    </dgm:pt>
    <dgm:pt modelId="{C867E6D7-68AF-43C6-9E80-BCCDD787550D}" type="parTrans" cxnId="{BEEC91A6-BF3F-4E21-859A-6D47ACAB8869}">
      <dgm:prSet/>
      <dgm:spPr/>
      <dgm:t>
        <a:bodyPr/>
        <a:lstStyle/>
        <a:p>
          <a:endParaRPr lang="en-US" sz="1600">
            <a:solidFill>
              <a:schemeClr val="bg2"/>
            </a:solidFill>
            <a:latin typeface="+mj-lt"/>
          </a:endParaRPr>
        </a:p>
      </dgm:t>
    </dgm:pt>
    <dgm:pt modelId="{4B0A02DB-F299-4AF6-A72B-B326FF7FE0BF}" type="sibTrans" cxnId="{BEEC91A6-BF3F-4E21-859A-6D47ACAB8869}">
      <dgm:prSet/>
      <dgm:spPr/>
      <dgm:t>
        <a:bodyPr/>
        <a:lstStyle/>
        <a:p>
          <a:endParaRPr lang="en-US" sz="1600">
            <a:solidFill>
              <a:schemeClr val="bg2"/>
            </a:solidFill>
            <a:latin typeface="+mj-lt"/>
          </a:endParaRPr>
        </a:p>
      </dgm:t>
    </dgm:pt>
    <dgm:pt modelId="{E08D914F-4215-41A4-8173-F3CBF316F76B}">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Feature Selection</a:t>
          </a:r>
        </a:p>
      </dgm:t>
    </dgm:pt>
    <dgm:pt modelId="{6E6AFD42-BD05-4248-B472-1EFABC017324}" type="parTrans" cxnId="{61EC2C2C-336E-4152-BF38-E133255426BA}">
      <dgm:prSet/>
      <dgm:spPr/>
      <dgm:t>
        <a:bodyPr/>
        <a:lstStyle/>
        <a:p>
          <a:endParaRPr lang="en-US" sz="1600">
            <a:solidFill>
              <a:schemeClr val="bg2"/>
            </a:solidFill>
            <a:latin typeface="+mj-lt"/>
          </a:endParaRPr>
        </a:p>
      </dgm:t>
    </dgm:pt>
    <dgm:pt modelId="{1759AAC5-ADE9-4C55-8CBC-F1BA87C7A449}" type="sibTrans" cxnId="{61EC2C2C-336E-4152-BF38-E133255426BA}">
      <dgm:prSet/>
      <dgm:spPr/>
      <dgm:t>
        <a:bodyPr/>
        <a:lstStyle/>
        <a:p>
          <a:endParaRPr lang="en-US" sz="1600">
            <a:solidFill>
              <a:schemeClr val="bg2"/>
            </a:solidFill>
            <a:latin typeface="+mj-lt"/>
          </a:endParaRPr>
        </a:p>
      </dgm:t>
    </dgm:pt>
    <dgm:pt modelId="{EFB0480E-A451-4750-9076-B8DA17ACD683}">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Create and Train Model</a:t>
          </a:r>
        </a:p>
      </dgm:t>
    </dgm:pt>
    <dgm:pt modelId="{02255FE4-1BB8-44C8-8FC3-2DB4276D8435}" type="parTrans" cxnId="{F0686254-8BC6-438F-8EFC-387D3C1B4582}">
      <dgm:prSet/>
      <dgm:spPr/>
      <dgm:t>
        <a:bodyPr/>
        <a:lstStyle/>
        <a:p>
          <a:endParaRPr lang="en-US" sz="1600">
            <a:solidFill>
              <a:schemeClr val="bg2"/>
            </a:solidFill>
            <a:latin typeface="+mj-lt"/>
          </a:endParaRPr>
        </a:p>
      </dgm:t>
    </dgm:pt>
    <dgm:pt modelId="{7ECF0E78-DA31-4B08-B8BA-D36DB4135973}" type="sibTrans" cxnId="{F0686254-8BC6-438F-8EFC-387D3C1B4582}">
      <dgm:prSet/>
      <dgm:spPr/>
      <dgm:t>
        <a:bodyPr/>
        <a:lstStyle/>
        <a:p>
          <a:endParaRPr lang="en-US" sz="1600">
            <a:solidFill>
              <a:schemeClr val="bg2"/>
            </a:solidFill>
            <a:latin typeface="+mj-lt"/>
          </a:endParaRPr>
        </a:p>
      </dgm:t>
    </dgm:pt>
    <dgm:pt modelId="{31989D70-38F8-40B4-A5B4-5B64244B04DB}">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Deployment</a:t>
          </a:r>
        </a:p>
      </dgm:t>
    </dgm:pt>
    <dgm:pt modelId="{E572721F-5C44-451C-B622-59B69949FB6F}" type="parTrans" cxnId="{991DC740-DAA8-4D0F-9BAB-A0D216E7CC9C}">
      <dgm:prSet/>
      <dgm:spPr/>
      <dgm:t>
        <a:bodyPr/>
        <a:lstStyle/>
        <a:p>
          <a:endParaRPr lang="en-US" sz="1600">
            <a:solidFill>
              <a:schemeClr val="bg2"/>
            </a:solidFill>
            <a:latin typeface="+mj-lt"/>
          </a:endParaRPr>
        </a:p>
      </dgm:t>
    </dgm:pt>
    <dgm:pt modelId="{FF3730C5-5E1C-4ACF-986C-1F8BDC2A87DC}" type="sibTrans" cxnId="{991DC740-DAA8-4D0F-9BAB-A0D216E7CC9C}">
      <dgm:prSet/>
      <dgm:spPr/>
      <dgm:t>
        <a:bodyPr/>
        <a:lstStyle/>
        <a:p>
          <a:endParaRPr lang="en-US" sz="1600">
            <a:solidFill>
              <a:schemeClr val="bg2"/>
            </a:solidFill>
            <a:latin typeface="+mj-lt"/>
          </a:endParaRPr>
        </a:p>
      </dgm:t>
    </dgm:pt>
    <dgm:pt modelId="{75DF6D0E-EF2D-4899-8D56-11F561E3DB25}">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Customer Acceptance</a:t>
          </a:r>
        </a:p>
      </dgm:t>
    </dgm:pt>
    <dgm:pt modelId="{510C85D3-5932-4392-B61F-F44832C002FA}" type="parTrans" cxnId="{6D864F09-96B6-4444-95BB-D36241D055AD}">
      <dgm:prSet/>
      <dgm:spPr/>
      <dgm:t>
        <a:bodyPr/>
        <a:lstStyle/>
        <a:p>
          <a:endParaRPr lang="en-US" sz="1600">
            <a:solidFill>
              <a:schemeClr val="bg2"/>
            </a:solidFill>
            <a:latin typeface="+mj-lt"/>
          </a:endParaRPr>
        </a:p>
      </dgm:t>
    </dgm:pt>
    <dgm:pt modelId="{EEE1824F-AA0C-4316-B13D-ED5B6C4A0BFF}" type="sibTrans" cxnId="{6D864F09-96B6-4444-95BB-D36241D055AD}">
      <dgm:prSet/>
      <dgm:spPr/>
      <dgm:t>
        <a:bodyPr/>
        <a:lstStyle/>
        <a:p>
          <a:endParaRPr lang="en-US" sz="1600">
            <a:solidFill>
              <a:schemeClr val="bg2"/>
            </a:solidFill>
            <a:latin typeface="+mj-lt"/>
          </a:endParaRPr>
        </a:p>
      </dgm:t>
    </dgm:pt>
    <dgm:pt modelId="{07E81225-DE19-4D3E-99CD-FC123A3383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Operationalize</a:t>
          </a:r>
        </a:p>
      </dgm:t>
    </dgm:pt>
    <dgm:pt modelId="{642D5DAC-991D-456E-978D-DDF8870668E2}" type="parTrans" cxnId="{F9E74B76-F3C8-474B-BE2E-672A4119380A}">
      <dgm:prSet/>
      <dgm:spPr/>
      <dgm:t>
        <a:bodyPr/>
        <a:lstStyle/>
        <a:p>
          <a:endParaRPr lang="en-US" sz="1600">
            <a:solidFill>
              <a:schemeClr val="bg2"/>
            </a:solidFill>
            <a:latin typeface="+mj-lt"/>
          </a:endParaRPr>
        </a:p>
      </dgm:t>
    </dgm:pt>
    <dgm:pt modelId="{71EEF2D0-2FC1-4663-8EEF-F8400FED6EFD}" type="sibTrans" cxnId="{F9E74B76-F3C8-474B-BE2E-672A4119380A}">
      <dgm:prSet/>
      <dgm:spPr/>
      <dgm:t>
        <a:bodyPr/>
        <a:lstStyle/>
        <a:p>
          <a:endParaRPr lang="en-US" sz="1600">
            <a:solidFill>
              <a:schemeClr val="bg2"/>
            </a:solidFill>
            <a:latin typeface="+mj-lt"/>
          </a:endParaRPr>
        </a:p>
      </dgm:t>
    </dgm:pt>
    <dgm:pt modelId="{0EBDD81E-61F5-4638-8D23-E64C5784A7C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Testing and Validation</a:t>
          </a:r>
        </a:p>
      </dgm:t>
    </dgm:pt>
    <dgm:pt modelId="{5BB68B6B-2470-4B4F-B825-03319C46AB79}" type="parTrans" cxnId="{0652195D-79AA-41CB-A507-64DF25821FDC}">
      <dgm:prSet/>
      <dgm:spPr/>
      <dgm:t>
        <a:bodyPr/>
        <a:lstStyle/>
        <a:p>
          <a:endParaRPr lang="en-US" sz="1600">
            <a:solidFill>
              <a:schemeClr val="bg2"/>
            </a:solidFill>
            <a:latin typeface="+mj-lt"/>
          </a:endParaRPr>
        </a:p>
      </dgm:t>
    </dgm:pt>
    <dgm:pt modelId="{91158606-88ED-478A-99A3-FF66895B49FF}" type="sibTrans" cxnId="{0652195D-79AA-41CB-A507-64DF25821FDC}">
      <dgm:prSet/>
      <dgm:spPr/>
      <dgm:t>
        <a:bodyPr/>
        <a:lstStyle/>
        <a:p>
          <a:endParaRPr lang="en-US" sz="1600">
            <a:solidFill>
              <a:schemeClr val="bg2"/>
            </a:solidFill>
            <a:latin typeface="+mj-lt"/>
          </a:endParaRPr>
        </a:p>
      </dgm:t>
    </dgm:pt>
    <dgm:pt modelId="{8A560357-68DD-41D8-841B-C94F1FF7F8C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Update Data</a:t>
          </a:r>
        </a:p>
      </dgm:t>
    </dgm:pt>
    <dgm:pt modelId="{3BC3B257-E716-47FF-9C4E-A1CCC502A26F}" type="parTrans" cxnId="{6D9D5740-A78E-432A-A19B-79A7629DFBD0}">
      <dgm:prSet/>
      <dgm:spPr/>
      <dgm:t>
        <a:bodyPr/>
        <a:lstStyle/>
        <a:p>
          <a:endParaRPr lang="en-US" sz="1600">
            <a:solidFill>
              <a:schemeClr val="bg2"/>
            </a:solidFill>
            <a:latin typeface="+mj-lt"/>
          </a:endParaRPr>
        </a:p>
      </dgm:t>
    </dgm:pt>
    <dgm:pt modelId="{0F75D6C4-A5C5-4C0B-A3E7-E1F9127F0B24}" type="sibTrans" cxnId="{6D9D5740-A78E-432A-A19B-79A7629DFBD0}">
      <dgm:prSet/>
      <dgm:spPr/>
      <dgm:t>
        <a:bodyPr/>
        <a:lstStyle/>
        <a:p>
          <a:endParaRPr lang="en-US" sz="1600">
            <a:solidFill>
              <a:schemeClr val="bg2"/>
            </a:solidFill>
            <a:latin typeface="+mj-lt"/>
          </a:endParaRPr>
        </a:p>
      </dgm:t>
    </dgm:pt>
    <dgm:pt modelId="{051E23BA-27D6-402B-8FD0-643279078F48}">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Handoff</a:t>
          </a:r>
        </a:p>
      </dgm:t>
    </dgm:pt>
    <dgm:pt modelId="{DA361144-F3E9-4156-9CC2-FE98E458196C}" type="parTrans" cxnId="{9D250ACB-3782-4169-9513-D5939A72E14C}">
      <dgm:prSet/>
      <dgm:spPr/>
      <dgm:t>
        <a:bodyPr/>
        <a:lstStyle/>
        <a:p>
          <a:endParaRPr lang="en-US" sz="1600">
            <a:solidFill>
              <a:schemeClr val="bg2"/>
            </a:solidFill>
            <a:latin typeface="+mj-lt"/>
          </a:endParaRPr>
        </a:p>
      </dgm:t>
    </dgm:pt>
    <dgm:pt modelId="{AE55AD9A-A016-48D5-8B34-AF4339F64545}" type="sibTrans" cxnId="{9D250ACB-3782-4169-9513-D5939A72E14C}">
      <dgm:prSet/>
      <dgm:spPr/>
      <dgm:t>
        <a:bodyPr/>
        <a:lstStyle/>
        <a:p>
          <a:endParaRPr lang="en-US" sz="1600">
            <a:solidFill>
              <a:schemeClr val="bg2"/>
            </a:solidFill>
            <a:latin typeface="+mj-lt"/>
          </a:endParaRPr>
        </a:p>
      </dgm:t>
    </dgm:pt>
    <dgm:pt modelId="{22DA92B9-9C40-4A25-8285-966799791BE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Re-train and re-score</a:t>
          </a:r>
        </a:p>
      </dgm:t>
    </dgm:pt>
    <dgm:pt modelId="{31A0D76F-F3CA-4A56-BA36-A4E6E0932F46}" type="parTrans" cxnId="{0E99CA05-F61F-4393-A01F-8CCEDBA18F50}">
      <dgm:prSet/>
      <dgm:spPr/>
      <dgm:t>
        <a:bodyPr/>
        <a:lstStyle/>
        <a:p>
          <a:endParaRPr lang="en-US" sz="1600">
            <a:solidFill>
              <a:schemeClr val="bg2"/>
            </a:solidFill>
            <a:latin typeface="+mj-lt"/>
          </a:endParaRPr>
        </a:p>
      </dgm:t>
    </dgm:pt>
    <dgm:pt modelId="{C2D43770-B53D-4E3F-BFD7-DA47BF161F8F}" type="sibTrans" cxnId="{0E99CA05-F61F-4393-A01F-8CCEDBA18F50}">
      <dgm:prSet/>
      <dgm:spPr/>
      <dgm:t>
        <a:bodyPr/>
        <a:lstStyle/>
        <a:p>
          <a:endParaRPr lang="en-US" sz="16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n-US"/>
        </a:p>
      </dgm:t>
    </dgm:pt>
    <dgm:pt modelId="{0FF8BA2A-500B-413D-8B7A-0FD72A53075A}">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chemeClr val="accent6">
                  <a:lumMod val="50000"/>
                </a:schemeClr>
              </a:solidFill>
              <a:latin typeface="+mj-lt"/>
            </a:rPr>
            <a:t>Business Understanding</a:t>
          </a:r>
        </a:p>
      </dgm:t>
    </dgm:pt>
    <dgm:pt modelId="{A445CB5E-895F-4150-B184-2C8283752FC5}" type="parTrans" cxnId="{A346880C-19BB-492E-86E8-A5888A7956E2}">
      <dgm:prSet/>
      <dgm:spPr/>
      <dgm:t>
        <a:bodyPr/>
        <a:lstStyle/>
        <a:p>
          <a:endParaRPr lang="en-US" sz="1600">
            <a:solidFill>
              <a:schemeClr val="bg2"/>
            </a:solidFill>
            <a:latin typeface="+mj-lt"/>
          </a:endParaRPr>
        </a:p>
      </dgm:t>
    </dgm:pt>
    <dgm:pt modelId="{F4903262-3BB8-4A76-A3AA-54C0993BC220}" type="sibTrans" cxnId="{A346880C-19BB-492E-86E8-A5888A7956E2}">
      <dgm:prSet/>
      <dgm:spPr/>
      <dgm:t>
        <a:bodyPr/>
        <a:lstStyle/>
        <a:p>
          <a:endParaRPr lang="en-US" sz="1600">
            <a:solidFill>
              <a:schemeClr val="bg2"/>
            </a:solidFill>
            <a:latin typeface="+mj-lt"/>
          </a:endParaRPr>
        </a:p>
      </dgm:t>
    </dgm:pt>
    <dgm:pt modelId="{8589F281-C004-49C2-9A17-144391E503DE}">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Define Objectives</a:t>
          </a:r>
        </a:p>
      </dgm:t>
    </dgm:pt>
    <dgm:pt modelId="{68ACA663-A4B5-4322-A79B-E6FDA765E412}" type="parTrans" cxnId="{B844C6F1-2818-4F3A-97BB-A513A7A6487D}">
      <dgm:prSet/>
      <dgm:spPr/>
      <dgm:t>
        <a:bodyPr/>
        <a:lstStyle/>
        <a:p>
          <a:endParaRPr lang="en-US" sz="1600">
            <a:solidFill>
              <a:schemeClr val="bg2"/>
            </a:solidFill>
            <a:latin typeface="+mj-lt"/>
          </a:endParaRPr>
        </a:p>
      </dgm:t>
    </dgm:pt>
    <dgm:pt modelId="{C3FF912E-6EAA-40C0-8E91-AAAED8175040}" type="sibTrans" cxnId="{B844C6F1-2818-4F3A-97BB-A513A7A6487D}">
      <dgm:prSet/>
      <dgm:spPr/>
      <dgm:t>
        <a:bodyPr/>
        <a:lstStyle/>
        <a:p>
          <a:endParaRPr lang="en-US" sz="1600">
            <a:solidFill>
              <a:schemeClr val="bg2"/>
            </a:solidFill>
            <a:latin typeface="+mj-lt"/>
          </a:endParaRPr>
        </a:p>
      </dgm:t>
    </dgm:pt>
    <dgm:pt modelId="{7C9DA717-4609-4F35-9627-FBCE587B2E0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Identify Data Sources</a:t>
          </a:r>
        </a:p>
      </dgm:t>
    </dgm:pt>
    <dgm:pt modelId="{E5D39B11-6038-4BAB-A377-66C89B23A4FE}" type="parTrans" cxnId="{220E0694-B595-46BE-BDB9-2B1763BF7F42}">
      <dgm:prSet/>
      <dgm:spPr/>
      <dgm:t>
        <a:bodyPr/>
        <a:lstStyle/>
        <a:p>
          <a:endParaRPr lang="en-US" sz="1600">
            <a:solidFill>
              <a:schemeClr val="bg2"/>
            </a:solidFill>
            <a:latin typeface="+mj-lt"/>
          </a:endParaRPr>
        </a:p>
      </dgm:t>
    </dgm:pt>
    <dgm:pt modelId="{C70C4ADA-4F3B-4BCA-9873-A32F1BD4BEED}" type="sibTrans" cxnId="{220E0694-B595-46BE-BDB9-2B1763BF7F42}">
      <dgm:prSet/>
      <dgm:spPr/>
      <dgm:t>
        <a:bodyPr/>
        <a:lstStyle/>
        <a:p>
          <a:endParaRPr lang="en-US" sz="1600">
            <a:solidFill>
              <a:schemeClr val="bg2"/>
            </a:solidFill>
            <a:latin typeface="+mj-lt"/>
          </a:endParaRPr>
        </a:p>
      </dgm:t>
    </dgm:pt>
    <dgm:pt modelId="{F1A8E0FB-6830-44B9-AD5D-2C6541803F4D}">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Data Acquisition and Understanding</a:t>
          </a:r>
        </a:p>
      </dgm:t>
    </dgm:pt>
    <dgm:pt modelId="{BA9882FF-0D62-440B-AE35-07B5440B7352}" type="parTrans" cxnId="{DA864F5A-43C0-4EAB-ACD8-C653DCDBC285}">
      <dgm:prSet/>
      <dgm:spPr/>
      <dgm:t>
        <a:bodyPr/>
        <a:lstStyle/>
        <a:p>
          <a:endParaRPr lang="en-US" sz="1600">
            <a:solidFill>
              <a:schemeClr val="bg2"/>
            </a:solidFill>
            <a:latin typeface="+mj-lt"/>
          </a:endParaRPr>
        </a:p>
      </dgm:t>
    </dgm:pt>
    <dgm:pt modelId="{BE3BCC92-A824-45B0-AD74-589AA75A91ED}" type="sibTrans" cxnId="{DA864F5A-43C0-4EAB-ACD8-C653DCDBC285}">
      <dgm:prSet/>
      <dgm:spPr/>
      <dgm:t>
        <a:bodyPr/>
        <a:lstStyle/>
        <a:p>
          <a:endParaRPr lang="en-US" sz="1600">
            <a:solidFill>
              <a:schemeClr val="bg2"/>
            </a:solidFill>
            <a:latin typeface="+mj-lt"/>
          </a:endParaRPr>
        </a:p>
      </dgm:t>
    </dgm:pt>
    <dgm:pt modelId="{6DCAF490-84DF-45AB-95F8-850141BC8BD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Ingest Data</a:t>
          </a:r>
        </a:p>
      </dgm:t>
    </dgm:pt>
    <dgm:pt modelId="{313354FE-947E-4C91-850E-55158EB5406E}" type="parTrans" cxnId="{DB01149F-013B-4AAC-83B8-EA5A02812FB1}">
      <dgm:prSet/>
      <dgm:spPr/>
      <dgm:t>
        <a:bodyPr/>
        <a:lstStyle/>
        <a:p>
          <a:endParaRPr lang="en-US" sz="1600">
            <a:solidFill>
              <a:schemeClr val="bg2"/>
            </a:solidFill>
            <a:latin typeface="+mj-lt"/>
          </a:endParaRPr>
        </a:p>
      </dgm:t>
    </dgm:pt>
    <dgm:pt modelId="{263CB43B-A0A5-48BB-9C20-6635267C3C22}" type="sibTrans" cxnId="{DB01149F-013B-4AAC-83B8-EA5A02812FB1}">
      <dgm:prSet/>
      <dgm:spPr/>
      <dgm:t>
        <a:bodyPr/>
        <a:lstStyle/>
        <a:p>
          <a:endParaRPr lang="en-US" sz="1600">
            <a:solidFill>
              <a:schemeClr val="bg2"/>
            </a:solidFill>
            <a:latin typeface="+mj-lt"/>
          </a:endParaRPr>
        </a:p>
      </dgm:t>
    </dgm:pt>
    <dgm:pt modelId="{FFA8810D-171E-4ADC-9CA8-AD57E9D504B9}">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Explore Data</a:t>
          </a:r>
        </a:p>
      </dgm:t>
    </dgm:pt>
    <dgm:pt modelId="{5D65951A-CE03-4794-9B2D-0A910A6F7FFB}" type="parTrans" cxnId="{E0CB53AF-1846-4839-A817-1BC95F8C73F9}">
      <dgm:prSet/>
      <dgm:spPr/>
      <dgm:t>
        <a:bodyPr/>
        <a:lstStyle/>
        <a:p>
          <a:endParaRPr lang="en-US" sz="1600">
            <a:solidFill>
              <a:schemeClr val="bg2"/>
            </a:solidFill>
            <a:latin typeface="+mj-lt"/>
          </a:endParaRPr>
        </a:p>
      </dgm:t>
    </dgm:pt>
    <dgm:pt modelId="{39C8D19E-6ADE-404A-843B-5F7020E72704}" type="sibTrans" cxnId="{E0CB53AF-1846-4839-A817-1BC95F8C73F9}">
      <dgm:prSet/>
      <dgm:spPr/>
      <dgm:t>
        <a:bodyPr/>
        <a:lstStyle/>
        <a:p>
          <a:endParaRPr lang="en-US" sz="1600">
            <a:solidFill>
              <a:schemeClr val="bg2"/>
            </a:solidFill>
            <a:latin typeface="+mj-lt"/>
          </a:endParaRPr>
        </a:p>
      </dgm:t>
    </dgm:pt>
    <dgm:pt modelId="{D66E06A0-8A7E-4EC6-8113-DDE9A8B91FA6}">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chemeClr val="accent6">
                  <a:lumMod val="50000"/>
                </a:schemeClr>
              </a:solidFill>
              <a:latin typeface="+mj-lt"/>
            </a:rPr>
            <a:t>Modeling</a:t>
          </a:r>
        </a:p>
      </dgm:t>
    </dgm:pt>
    <dgm:pt modelId="{C867E6D7-68AF-43C6-9E80-BCCDD787550D}" type="parTrans" cxnId="{BEEC91A6-BF3F-4E21-859A-6D47ACAB8869}">
      <dgm:prSet/>
      <dgm:spPr/>
      <dgm:t>
        <a:bodyPr/>
        <a:lstStyle/>
        <a:p>
          <a:endParaRPr lang="en-US" sz="1600">
            <a:solidFill>
              <a:schemeClr val="bg2"/>
            </a:solidFill>
            <a:latin typeface="+mj-lt"/>
          </a:endParaRPr>
        </a:p>
      </dgm:t>
    </dgm:pt>
    <dgm:pt modelId="{4B0A02DB-F299-4AF6-A72B-B326FF7FE0BF}" type="sibTrans" cxnId="{BEEC91A6-BF3F-4E21-859A-6D47ACAB8869}">
      <dgm:prSet/>
      <dgm:spPr/>
      <dgm:t>
        <a:bodyPr/>
        <a:lstStyle/>
        <a:p>
          <a:endParaRPr lang="en-US" sz="1600">
            <a:solidFill>
              <a:schemeClr val="bg2"/>
            </a:solidFill>
            <a:latin typeface="+mj-lt"/>
          </a:endParaRPr>
        </a:p>
      </dgm:t>
    </dgm:pt>
    <dgm:pt modelId="{E08D914F-4215-41A4-8173-F3CBF316F76B}">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Feature Selection</a:t>
          </a:r>
        </a:p>
      </dgm:t>
    </dgm:pt>
    <dgm:pt modelId="{6E6AFD42-BD05-4248-B472-1EFABC017324}" type="parTrans" cxnId="{61EC2C2C-336E-4152-BF38-E133255426BA}">
      <dgm:prSet/>
      <dgm:spPr/>
      <dgm:t>
        <a:bodyPr/>
        <a:lstStyle/>
        <a:p>
          <a:endParaRPr lang="en-US" sz="1600">
            <a:solidFill>
              <a:schemeClr val="bg2"/>
            </a:solidFill>
            <a:latin typeface="+mj-lt"/>
          </a:endParaRPr>
        </a:p>
      </dgm:t>
    </dgm:pt>
    <dgm:pt modelId="{1759AAC5-ADE9-4C55-8CBC-F1BA87C7A449}" type="sibTrans" cxnId="{61EC2C2C-336E-4152-BF38-E133255426BA}">
      <dgm:prSet/>
      <dgm:spPr/>
      <dgm:t>
        <a:bodyPr/>
        <a:lstStyle/>
        <a:p>
          <a:endParaRPr lang="en-US" sz="1600">
            <a:solidFill>
              <a:schemeClr val="bg2"/>
            </a:solidFill>
            <a:latin typeface="+mj-lt"/>
          </a:endParaRPr>
        </a:p>
      </dgm:t>
    </dgm:pt>
    <dgm:pt modelId="{EFB0480E-A451-4750-9076-B8DA17ACD683}">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Create and Train Model</a:t>
          </a:r>
        </a:p>
      </dgm:t>
    </dgm:pt>
    <dgm:pt modelId="{02255FE4-1BB8-44C8-8FC3-2DB4276D8435}" type="parTrans" cxnId="{F0686254-8BC6-438F-8EFC-387D3C1B4582}">
      <dgm:prSet/>
      <dgm:spPr/>
      <dgm:t>
        <a:bodyPr/>
        <a:lstStyle/>
        <a:p>
          <a:endParaRPr lang="en-US" sz="1600">
            <a:solidFill>
              <a:schemeClr val="bg2"/>
            </a:solidFill>
            <a:latin typeface="+mj-lt"/>
          </a:endParaRPr>
        </a:p>
      </dgm:t>
    </dgm:pt>
    <dgm:pt modelId="{7ECF0E78-DA31-4B08-B8BA-D36DB4135973}" type="sibTrans" cxnId="{F0686254-8BC6-438F-8EFC-387D3C1B4582}">
      <dgm:prSet/>
      <dgm:spPr/>
      <dgm:t>
        <a:bodyPr/>
        <a:lstStyle/>
        <a:p>
          <a:endParaRPr lang="en-US" sz="1600">
            <a:solidFill>
              <a:schemeClr val="bg2"/>
            </a:solidFill>
            <a:latin typeface="+mj-lt"/>
          </a:endParaRPr>
        </a:p>
      </dgm:t>
    </dgm:pt>
    <dgm:pt modelId="{31989D70-38F8-40B4-A5B4-5B64244B04DB}">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Deployment</a:t>
          </a:r>
        </a:p>
      </dgm:t>
    </dgm:pt>
    <dgm:pt modelId="{E572721F-5C44-451C-B622-59B69949FB6F}" type="parTrans" cxnId="{991DC740-DAA8-4D0F-9BAB-A0D216E7CC9C}">
      <dgm:prSet/>
      <dgm:spPr/>
      <dgm:t>
        <a:bodyPr/>
        <a:lstStyle/>
        <a:p>
          <a:endParaRPr lang="en-US" sz="1600">
            <a:solidFill>
              <a:schemeClr val="bg2"/>
            </a:solidFill>
            <a:latin typeface="+mj-lt"/>
          </a:endParaRPr>
        </a:p>
      </dgm:t>
    </dgm:pt>
    <dgm:pt modelId="{FF3730C5-5E1C-4ACF-986C-1F8BDC2A87DC}" type="sibTrans" cxnId="{991DC740-DAA8-4D0F-9BAB-A0D216E7CC9C}">
      <dgm:prSet/>
      <dgm:spPr/>
      <dgm:t>
        <a:bodyPr/>
        <a:lstStyle/>
        <a:p>
          <a:endParaRPr lang="en-US" sz="1600">
            <a:solidFill>
              <a:schemeClr val="bg2"/>
            </a:solidFill>
            <a:latin typeface="+mj-lt"/>
          </a:endParaRPr>
        </a:p>
      </dgm:t>
    </dgm:pt>
    <dgm:pt modelId="{75DF6D0E-EF2D-4899-8D56-11F561E3DB25}">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Customer Acceptance</a:t>
          </a:r>
        </a:p>
      </dgm:t>
    </dgm:pt>
    <dgm:pt modelId="{510C85D3-5932-4392-B61F-F44832C002FA}" type="parTrans" cxnId="{6D864F09-96B6-4444-95BB-D36241D055AD}">
      <dgm:prSet/>
      <dgm:spPr/>
      <dgm:t>
        <a:bodyPr/>
        <a:lstStyle/>
        <a:p>
          <a:endParaRPr lang="en-US" sz="1600">
            <a:solidFill>
              <a:schemeClr val="bg2"/>
            </a:solidFill>
            <a:latin typeface="+mj-lt"/>
          </a:endParaRPr>
        </a:p>
      </dgm:t>
    </dgm:pt>
    <dgm:pt modelId="{EEE1824F-AA0C-4316-B13D-ED5B6C4A0BFF}" type="sibTrans" cxnId="{6D864F09-96B6-4444-95BB-D36241D055AD}">
      <dgm:prSet/>
      <dgm:spPr/>
      <dgm:t>
        <a:bodyPr/>
        <a:lstStyle/>
        <a:p>
          <a:endParaRPr lang="en-US" sz="1600">
            <a:solidFill>
              <a:schemeClr val="bg2"/>
            </a:solidFill>
            <a:latin typeface="+mj-lt"/>
          </a:endParaRPr>
        </a:p>
      </dgm:t>
    </dgm:pt>
    <dgm:pt modelId="{07E81225-DE19-4D3E-99CD-FC123A3383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Operationalize</a:t>
          </a:r>
        </a:p>
      </dgm:t>
    </dgm:pt>
    <dgm:pt modelId="{642D5DAC-991D-456E-978D-DDF8870668E2}" type="parTrans" cxnId="{F9E74B76-F3C8-474B-BE2E-672A4119380A}">
      <dgm:prSet/>
      <dgm:spPr/>
      <dgm:t>
        <a:bodyPr/>
        <a:lstStyle/>
        <a:p>
          <a:endParaRPr lang="en-US" sz="1600">
            <a:solidFill>
              <a:schemeClr val="bg2"/>
            </a:solidFill>
            <a:latin typeface="+mj-lt"/>
          </a:endParaRPr>
        </a:p>
      </dgm:t>
    </dgm:pt>
    <dgm:pt modelId="{71EEF2D0-2FC1-4663-8EEF-F8400FED6EFD}" type="sibTrans" cxnId="{F9E74B76-F3C8-474B-BE2E-672A4119380A}">
      <dgm:prSet/>
      <dgm:spPr/>
      <dgm:t>
        <a:bodyPr/>
        <a:lstStyle/>
        <a:p>
          <a:endParaRPr lang="en-US" sz="1600">
            <a:solidFill>
              <a:schemeClr val="bg2"/>
            </a:solidFill>
            <a:latin typeface="+mj-lt"/>
          </a:endParaRPr>
        </a:p>
      </dgm:t>
    </dgm:pt>
    <dgm:pt modelId="{0EBDD81E-61F5-4638-8D23-E64C5784A7C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Testing and Validation</a:t>
          </a:r>
        </a:p>
      </dgm:t>
    </dgm:pt>
    <dgm:pt modelId="{5BB68B6B-2470-4B4F-B825-03319C46AB79}" type="parTrans" cxnId="{0652195D-79AA-41CB-A507-64DF25821FDC}">
      <dgm:prSet/>
      <dgm:spPr/>
      <dgm:t>
        <a:bodyPr/>
        <a:lstStyle/>
        <a:p>
          <a:endParaRPr lang="en-US" sz="1600">
            <a:solidFill>
              <a:schemeClr val="bg2"/>
            </a:solidFill>
            <a:latin typeface="+mj-lt"/>
          </a:endParaRPr>
        </a:p>
      </dgm:t>
    </dgm:pt>
    <dgm:pt modelId="{91158606-88ED-478A-99A3-FF66895B49FF}" type="sibTrans" cxnId="{0652195D-79AA-41CB-A507-64DF25821FDC}">
      <dgm:prSet/>
      <dgm:spPr/>
      <dgm:t>
        <a:bodyPr/>
        <a:lstStyle/>
        <a:p>
          <a:endParaRPr lang="en-US" sz="1600">
            <a:solidFill>
              <a:schemeClr val="bg2"/>
            </a:solidFill>
            <a:latin typeface="+mj-lt"/>
          </a:endParaRPr>
        </a:p>
      </dgm:t>
    </dgm:pt>
    <dgm:pt modelId="{8A560357-68DD-41D8-841B-C94F1FF7F8C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Update Data</a:t>
          </a:r>
        </a:p>
      </dgm:t>
    </dgm:pt>
    <dgm:pt modelId="{3BC3B257-E716-47FF-9C4E-A1CCC502A26F}" type="parTrans" cxnId="{6D9D5740-A78E-432A-A19B-79A7629DFBD0}">
      <dgm:prSet/>
      <dgm:spPr/>
      <dgm:t>
        <a:bodyPr/>
        <a:lstStyle/>
        <a:p>
          <a:endParaRPr lang="en-US" sz="1600">
            <a:solidFill>
              <a:schemeClr val="bg2"/>
            </a:solidFill>
            <a:latin typeface="+mj-lt"/>
          </a:endParaRPr>
        </a:p>
      </dgm:t>
    </dgm:pt>
    <dgm:pt modelId="{0F75D6C4-A5C5-4C0B-A3E7-E1F9127F0B24}" type="sibTrans" cxnId="{6D9D5740-A78E-432A-A19B-79A7629DFBD0}">
      <dgm:prSet/>
      <dgm:spPr/>
      <dgm:t>
        <a:bodyPr/>
        <a:lstStyle/>
        <a:p>
          <a:endParaRPr lang="en-US" sz="1600">
            <a:solidFill>
              <a:schemeClr val="bg2"/>
            </a:solidFill>
            <a:latin typeface="+mj-lt"/>
          </a:endParaRPr>
        </a:p>
      </dgm:t>
    </dgm:pt>
    <dgm:pt modelId="{051E23BA-27D6-402B-8FD0-643279078F48}">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Handoff</a:t>
          </a:r>
        </a:p>
      </dgm:t>
    </dgm:pt>
    <dgm:pt modelId="{DA361144-F3E9-4156-9CC2-FE98E458196C}" type="parTrans" cxnId="{9D250ACB-3782-4169-9513-D5939A72E14C}">
      <dgm:prSet/>
      <dgm:spPr/>
      <dgm:t>
        <a:bodyPr/>
        <a:lstStyle/>
        <a:p>
          <a:endParaRPr lang="en-US" sz="1600">
            <a:solidFill>
              <a:schemeClr val="bg2"/>
            </a:solidFill>
            <a:latin typeface="+mj-lt"/>
          </a:endParaRPr>
        </a:p>
      </dgm:t>
    </dgm:pt>
    <dgm:pt modelId="{AE55AD9A-A016-48D5-8B34-AF4339F64545}" type="sibTrans" cxnId="{9D250ACB-3782-4169-9513-D5939A72E14C}">
      <dgm:prSet/>
      <dgm:spPr/>
      <dgm:t>
        <a:bodyPr/>
        <a:lstStyle/>
        <a:p>
          <a:endParaRPr lang="en-US" sz="1600">
            <a:solidFill>
              <a:schemeClr val="bg2"/>
            </a:solidFill>
            <a:latin typeface="+mj-lt"/>
          </a:endParaRPr>
        </a:p>
      </dgm:t>
    </dgm:pt>
    <dgm:pt modelId="{22DA92B9-9C40-4A25-8285-966799791BE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Re-train and re-score</a:t>
          </a:r>
        </a:p>
      </dgm:t>
    </dgm:pt>
    <dgm:pt modelId="{31A0D76F-F3CA-4A56-BA36-A4E6E0932F46}" type="parTrans" cxnId="{0E99CA05-F61F-4393-A01F-8CCEDBA18F50}">
      <dgm:prSet/>
      <dgm:spPr/>
      <dgm:t>
        <a:bodyPr/>
        <a:lstStyle/>
        <a:p>
          <a:endParaRPr lang="en-US" sz="1600">
            <a:solidFill>
              <a:schemeClr val="bg2"/>
            </a:solidFill>
            <a:latin typeface="+mj-lt"/>
          </a:endParaRPr>
        </a:p>
      </dgm:t>
    </dgm:pt>
    <dgm:pt modelId="{C2D43770-B53D-4E3F-BFD7-DA47BF161F8F}" type="sibTrans" cxnId="{0E99CA05-F61F-4393-A01F-8CCEDBA18F50}">
      <dgm:prSet/>
      <dgm:spPr/>
      <dgm:t>
        <a:bodyPr/>
        <a:lstStyle/>
        <a:p>
          <a:endParaRPr lang="en-US" sz="16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n-US"/>
        </a:p>
      </dgm:t>
    </dgm:pt>
    <dgm:pt modelId="{0FF8BA2A-500B-413D-8B7A-0FD72A53075A}">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chemeClr val="accent6">
                  <a:lumMod val="50000"/>
                </a:schemeClr>
              </a:solidFill>
              <a:latin typeface="+mj-lt"/>
            </a:rPr>
            <a:t>Business Understanding</a:t>
          </a:r>
        </a:p>
      </dgm:t>
    </dgm:pt>
    <dgm:pt modelId="{A445CB5E-895F-4150-B184-2C8283752FC5}" type="parTrans" cxnId="{A346880C-19BB-492E-86E8-A5888A7956E2}">
      <dgm:prSet/>
      <dgm:spPr/>
      <dgm:t>
        <a:bodyPr/>
        <a:lstStyle/>
        <a:p>
          <a:endParaRPr lang="en-US" sz="1600">
            <a:solidFill>
              <a:schemeClr val="bg2"/>
            </a:solidFill>
            <a:latin typeface="+mj-lt"/>
          </a:endParaRPr>
        </a:p>
      </dgm:t>
    </dgm:pt>
    <dgm:pt modelId="{F4903262-3BB8-4A76-A3AA-54C0993BC220}" type="sibTrans" cxnId="{A346880C-19BB-492E-86E8-A5888A7956E2}">
      <dgm:prSet/>
      <dgm:spPr/>
      <dgm:t>
        <a:bodyPr/>
        <a:lstStyle/>
        <a:p>
          <a:endParaRPr lang="en-US" sz="1600">
            <a:solidFill>
              <a:schemeClr val="bg2"/>
            </a:solidFill>
            <a:latin typeface="+mj-lt"/>
          </a:endParaRPr>
        </a:p>
      </dgm:t>
    </dgm:pt>
    <dgm:pt modelId="{8589F281-C004-49C2-9A17-144391E503DE}">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Define Objectives</a:t>
          </a:r>
        </a:p>
      </dgm:t>
    </dgm:pt>
    <dgm:pt modelId="{68ACA663-A4B5-4322-A79B-E6FDA765E412}" type="parTrans" cxnId="{B844C6F1-2818-4F3A-97BB-A513A7A6487D}">
      <dgm:prSet/>
      <dgm:spPr/>
      <dgm:t>
        <a:bodyPr/>
        <a:lstStyle/>
        <a:p>
          <a:endParaRPr lang="en-US" sz="1600">
            <a:solidFill>
              <a:schemeClr val="bg2"/>
            </a:solidFill>
            <a:latin typeface="+mj-lt"/>
          </a:endParaRPr>
        </a:p>
      </dgm:t>
    </dgm:pt>
    <dgm:pt modelId="{C3FF912E-6EAA-40C0-8E91-AAAED8175040}" type="sibTrans" cxnId="{B844C6F1-2818-4F3A-97BB-A513A7A6487D}">
      <dgm:prSet/>
      <dgm:spPr/>
      <dgm:t>
        <a:bodyPr/>
        <a:lstStyle/>
        <a:p>
          <a:endParaRPr lang="en-US" sz="1600">
            <a:solidFill>
              <a:schemeClr val="bg2"/>
            </a:solidFill>
            <a:latin typeface="+mj-lt"/>
          </a:endParaRPr>
        </a:p>
      </dgm:t>
    </dgm:pt>
    <dgm:pt modelId="{7C9DA717-4609-4F35-9627-FBCE587B2E0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Identify Data Sources</a:t>
          </a:r>
        </a:p>
      </dgm:t>
    </dgm:pt>
    <dgm:pt modelId="{E5D39B11-6038-4BAB-A377-66C89B23A4FE}" type="parTrans" cxnId="{220E0694-B595-46BE-BDB9-2B1763BF7F42}">
      <dgm:prSet/>
      <dgm:spPr/>
      <dgm:t>
        <a:bodyPr/>
        <a:lstStyle/>
        <a:p>
          <a:endParaRPr lang="en-US" sz="1600">
            <a:solidFill>
              <a:schemeClr val="bg2"/>
            </a:solidFill>
            <a:latin typeface="+mj-lt"/>
          </a:endParaRPr>
        </a:p>
      </dgm:t>
    </dgm:pt>
    <dgm:pt modelId="{C70C4ADA-4F3B-4BCA-9873-A32F1BD4BEED}" type="sibTrans" cxnId="{220E0694-B595-46BE-BDB9-2B1763BF7F42}">
      <dgm:prSet/>
      <dgm:spPr/>
      <dgm:t>
        <a:bodyPr/>
        <a:lstStyle/>
        <a:p>
          <a:endParaRPr lang="en-US" sz="1600">
            <a:solidFill>
              <a:schemeClr val="bg2"/>
            </a:solidFill>
            <a:latin typeface="+mj-lt"/>
          </a:endParaRPr>
        </a:p>
      </dgm:t>
    </dgm:pt>
    <dgm:pt modelId="{F1A8E0FB-6830-44B9-AD5D-2C6541803F4D}">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chemeClr val="accent6">
                  <a:lumMod val="50000"/>
                </a:schemeClr>
              </a:solidFill>
              <a:latin typeface="+mj-lt"/>
            </a:rPr>
            <a:t>Data Acquisition and Understanding</a:t>
          </a:r>
        </a:p>
      </dgm:t>
    </dgm:pt>
    <dgm:pt modelId="{BA9882FF-0D62-440B-AE35-07B5440B7352}" type="parTrans" cxnId="{DA864F5A-43C0-4EAB-ACD8-C653DCDBC285}">
      <dgm:prSet/>
      <dgm:spPr/>
      <dgm:t>
        <a:bodyPr/>
        <a:lstStyle/>
        <a:p>
          <a:endParaRPr lang="en-US" sz="1600">
            <a:solidFill>
              <a:schemeClr val="bg2"/>
            </a:solidFill>
            <a:latin typeface="+mj-lt"/>
          </a:endParaRPr>
        </a:p>
      </dgm:t>
    </dgm:pt>
    <dgm:pt modelId="{BE3BCC92-A824-45B0-AD74-589AA75A91ED}" type="sibTrans" cxnId="{DA864F5A-43C0-4EAB-ACD8-C653DCDBC285}">
      <dgm:prSet/>
      <dgm:spPr/>
      <dgm:t>
        <a:bodyPr/>
        <a:lstStyle/>
        <a:p>
          <a:endParaRPr lang="en-US" sz="1600">
            <a:solidFill>
              <a:schemeClr val="bg2"/>
            </a:solidFill>
            <a:latin typeface="+mj-lt"/>
          </a:endParaRPr>
        </a:p>
      </dgm:t>
    </dgm:pt>
    <dgm:pt modelId="{6DCAF490-84DF-45AB-95F8-850141BC8BD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Ingest Data</a:t>
          </a:r>
        </a:p>
      </dgm:t>
    </dgm:pt>
    <dgm:pt modelId="{313354FE-947E-4C91-850E-55158EB5406E}" type="parTrans" cxnId="{DB01149F-013B-4AAC-83B8-EA5A02812FB1}">
      <dgm:prSet/>
      <dgm:spPr/>
      <dgm:t>
        <a:bodyPr/>
        <a:lstStyle/>
        <a:p>
          <a:endParaRPr lang="en-US" sz="1600">
            <a:solidFill>
              <a:schemeClr val="bg2"/>
            </a:solidFill>
            <a:latin typeface="+mj-lt"/>
          </a:endParaRPr>
        </a:p>
      </dgm:t>
    </dgm:pt>
    <dgm:pt modelId="{263CB43B-A0A5-48BB-9C20-6635267C3C22}" type="sibTrans" cxnId="{DB01149F-013B-4AAC-83B8-EA5A02812FB1}">
      <dgm:prSet/>
      <dgm:spPr/>
      <dgm:t>
        <a:bodyPr/>
        <a:lstStyle/>
        <a:p>
          <a:endParaRPr lang="en-US" sz="1600">
            <a:solidFill>
              <a:schemeClr val="bg2"/>
            </a:solidFill>
            <a:latin typeface="+mj-lt"/>
          </a:endParaRPr>
        </a:p>
      </dgm:t>
    </dgm:pt>
    <dgm:pt modelId="{FFA8810D-171E-4ADC-9CA8-AD57E9D504B9}">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Explore Data</a:t>
          </a:r>
        </a:p>
      </dgm:t>
    </dgm:pt>
    <dgm:pt modelId="{5D65951A-CE03-4794-9B2D-0A910A6F7FFB}" type="parTrans" cxnId="{E0CB53AF-1846-4839-A817-1BC95F8C73F9}">
      <dgm:prSet/>
      <dgm:spPr/>
      <dgm:t>
        <a:bodyPr/>
        <a:lstStyle/>
        <a:p>
          <a:endParaRPr lang="en-US" sz="1600">
            <a:solidFill>
              <a:schemeClr val="bg2"/>
            </a:solidFill>
            <a:latin typeface="+mj-lt"/>
          </a:endParaRPr>
        </a:p>
      </dgm:t>
    </dgm:pt>
    <dgm:pt modelId="{39C8D19E-6ADE-404A-843B-5F7020E72704}" type="sibTrans" cxnId="{E0CB53AF-1846-4839-A817-1BC95F8C73F9}">
      <dgm:prSet/>
      <dgm:spPr/>
      <dgm:t>
        <a:bodyPr/>
        <a:lstStyle/>
        <a:p>
          <a:endParaRPr lang="en-US" sz="1600">
            <a:solidFill>
              <a:schemeClr val="bg2"/>
            </a:solidFill>
            <a:latin typeface="+mj-lt"/>
          </a:endParaRPr>
        </a:p>
      </dgm:t>
    </dgm:pt>
    <dgm:pt modelId="{D66E06A0-8A7E-4EC6-8113-DDE9A8B91FA6}">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Modeling</a:t>
          </a:r>
        </a:p>
      </dgm:t>
    </dgm:pt>
    <dgm:pt modelId="{C867E6D7-68AF-43C6-9E80-BCCDD787550D}" type="parTrans" cxnId="{BEEC91A6-BF3F-4E21-859A-6D47ACAB8869}">
      <dgm:prSet/>
      <dgm:spPr/>
      <dgm:t>
        <a:bodyPr/>
        <a:lstStyle/>
        <a:p>
          <a:endParaRPr lang="en-US" sz="1600">
            <a:solidFill>
              <a:schemeClr val="bg2"/>
            </a:solidFill>
            <a:latin typeface="+mj-lt"/>
          </a:endParaRPr>
        </a:p>
      </dgm:t>
    </dgm:pt>
    <dgm:pt modelId="{4B0A02DB-F299-4AF6-A72B-B326FF7FE0BF}" type="sibTrans" cxnId="{BEEC91A6-BF3F-4E21-859A-6D47ACAB8869}">
      <dgm:prSet/>
      <dgm:spPr/>
      <dgm:t>
        <a:bodyPr/>
        <a:lstStyle/>
        <a:p>
          <a:endParaRPr lang="en-US" sz="1600">
            <a:solidFill>
              <a:schemeClr val="bg2"/>
            </a:solidFill>
            <a:latin typeface="+mj-lt"/>
          </a:endParaRPr>
        </a:p>
      </dgm:t>
    </dgm:pt>
    <dgm:pt modelId="{E08D914F-4215-41A4-8173-F3CBF316F76B}">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Feature Selection</a:t>
          </a:r>
        </a:p>
      </dgm:t>
    </dgm:pt>
    <dgm:pt modelId="{6E6AFD42-BD05-4248-B472-1EFABC017324}" type="parTrans" cxnId="{61EC2C2C-336E-4152-BF38-E133255426BA}">
      <dgm:prSet/>
      <dgm:spPr/>
      <dgm:t>
        <a:bodyPr/>
        <a:lstStyle/>
        <a:p>
          <a:endParaRPr lang="en-US" sz="1600">
            <a:solidFill>
              <a:schemeClr val="bg2"/>
            </a:solidFill>
            <a:latin typeface="+mj-lt"/>
          </a:endParaRPr>
        </a:p>
      </dgm:t>
    </dgm:pt>
    <dgm:pt modelId="{1759AAC5-ADE9-4C55-8CBC-F1BA87C7A449}" type="sibTrans" cxnId="{61EC2C2C-336E-4152-BF38-E133255426BA}">
      <dgm:prSet/>
      <dgm:spPr/>
      <dgm:t>
        <a:bodyPr/>
        <a:lstStyle/>
        <a:p>
          <a:endParaRPr lang="en-US" sz="1600">
            <a:solidFill>
              <a:schemeClr val="bg2"/>
            </a:solidFill>
            <a:latin typeface="+mj-lt"/>
          </a:endParaRPr>
        </a:p>
      </dgm:t>
    </dgm:pt>
    <dgm:pt modelId="{EFB0480E-A451-4750-9076-B8DA17ACD683}">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Create and Train Model</a:t>
          </a:r>
        </a:p>
      </dgm:t>
    </dgm:pt>
    <dgm:pt modelId="{02255FE4-1BB8-44C8-8FC3-2DB4276D8435}" type="parTrans" cxnId="{F0686254-8BC6-438F-8EFC-387D3C1B4582}">
      <dgm:prSet/>
      <dgm:spPr/>
      <dgm:t>
        <a:bodyPr/>
        <a:lstStyle/>
        <a:p>
          <a:endParaRPr lang="en-US" sz="1600">
            <a:solidFill>
              <a:schemeClr val="bg2"/>
            </a:solidFill>
            <a:latin typeface="+mj-lt"/>
          </a:endParaRPr>
        </a:p>
      </dgm:t>
    </dgm:pt>
    <dgm:pt modelId="{7ECF0E78-DA31-4B08-B8BA-D36DB4135973}" type="sibTrans" cxnId="{F0686254-8BC6-438F-8EFC-387D3C1B4582}">
      <dgm:prSet/>
      <dgm:spPr/>
      <dgm:t>
        <a:bodyPr/>
        <a:lstStyle/>
        <a:p>
          <a:endParaRPr lang="en-US" sz="1600">
            <a:solidFill>
              <a:schemeClr val="bg2"/>
            </a:solidFill>
            <a:latin typeface="+mj-lt"/>
          </a:endParaRPr>
        </a:p>
      </dgm:t>
    </dgm:pt>
    <dgm:pt modelId="{31989D70-38F8-40B4-A5B4-5B64244B04DB}">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Deployment</a:t>
          </a:r>
        </a:p>
      </dgm:t>
    </dgm:pt>
    <dgm:pt modelId="{E572721F-5C44-451C-B622-59B69949FB6F}" type="parTrans" cxnId="{991DC740-DAA8-4D0F-9BAB-A0D216E7CC9C}">
      <dgm:prSet/>
      <dgm:spPr/>
      <dgm:t>
        <a:bodyPr/>
        <a:lstStyle/>
        <a:p>
          <a:endParaRPr lang="en-US" sz="1600">
            <a:solidFill>
              <a:schemeClr val="bg2"/>
            </a:solidFill>
            <a:latin typeface="+mj-lt"/>
          </a:endParaRPr>
        </a:p>
      </dgm:t>
    </dgm:pt>
    <dgm:pt modelId="{FF3730C5-5E1C-4ACF-986C-1F8BDC2A87DC}" type="sibTrans" cxnId="{991DC740-DAA8-4D0F-9BAB-A0D216E7CC9C}">
      <dgm:prSet/>
      <dgm:spPr/>
      <dgm:t>
        <a:bodyPr/>
        <a:lstStyle/>
        <a:p>
          <a:endParaRPr lang="en-US" sz="1600">
            <a:solidFill>
              <a:schemeClr val="bg2"/>
            </a:solidFill>
            <a:latin typeface="+mj-lt"/>
          </a:endParaRPr>
        </a:p>
      </dgm:t>
    </dgm:pt>
    <dgm:pt modelId="{75DF6D0E-EF2D-4899-8D56-11F561E3DB25}">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Customer Acceptance</a:t>
          </a:r>
        </a:p>
      </dgm:t>
    </dgm:pt>
    <dgm:pt modelId="{510C85D3-5932-4392-B61F-F44832C002FA}" type="parTrans" cxnId="{6D864F09-96B6-4444-95BB-D36241D055AD}">
      <dgm:prSet/>
      <dgm:spPr/>
      <dgm:t>
        <a:bodyPr/>
        <a:lstStyle/>
        <a:p>
          <a:endParaRPr lang="en-US" sz="1600">
            <a:solidFill>
              <a:schemeClr val="bg2"/>
            </a:solidFill>
            <a:latin typeface="+mj-lt"/>
          </a:endParaRPr>
        </a:p>
      </dgm:t>
    </dgm:pt>
    <dgm:pt modelId="{EEE1824F-AA0C-4316-B13D-ED5B6C4A0BFF}" type="sibTrans" cxnId="{6D864F09-96B6-4444-95BB-D36241D055AD}">
      <dgm:prSet/>
      <dgm:spPr/>
      <dgm:t>
        <a:bodyPr/>
        <a:lstStyle/>
        <a:p>
          <a:endParaRPr lang="en-US" sz="1600">
            <a:solidFill>
              <a:schemeClr val="bg2"/>
            </a:solidFill>
            <a:latin typeface="+mj-lt"/>
          </a:endParaRPr>
        </a:p>
      </dgm:t>
    </dgm:pt>
    <dgm:pt modelId="{07E81225-DE19-4D3E-99CD-FC123A3383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Operationalize</a:t>
          </a:r>
        </a:p>
      </dgm:t>
    </dgm:pt>
    <dgm:pt modelId="{642D5DAC-991D-456E-978D-DDF8870668E2}" type="parTrans" cxnId="{F9E74B76-F3C8-474B-BE2E-672A4119380A}">
      <dgm:prSet/>
      <dgm:spPr/>
      <dgm:t>
        <a:bodyPr/>
        <a:lstStyle/>
        <a:p>
          <a:endParaRPr lang="en-US" sz="1600">
            <a:solidFill>
              <a:schemeClr val="bg2"/>
            </a:solidFill>
            <a:latin typeface="+mj-lt"/>
          </a:endParaRPr>
        </a:p>
      </dgm:t>
    </dgm:pt>
    <dgm:pt modelId="{71EEF2D0-2FC1-4663-8EEF-F8400FED6EFD}" type="sibTrans" cxnId="{F9E74B76-F3C8-474B-BE2E-672A4119380A}">
      <dgm:prSet/>
      <dgm:spPr/>
      <dgm:t>
        <a:bodyPr/>
        <a:lstStyle/>
        <a:p>
          <a:endParaRPr lang="en-US" sz="1600">
            <a:solidFill>
              <a:schemeClr val="bg2"/>
            </a:solidFill>
            <a:latin typeface="+mj-lt"/>
          </a:endParaRPr>
        </a:p>
      </dgm:t>
    </dgm:pt>
    <dgm:pt modelId="{0EBDD81E-61F5-4638-8D23-E64C5784A7C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Testing and Validation</a:t>
          </a:r>
        </a:p>
      </dgm:t>
    </dgm:pt>
    <dgm:pt modelId="{5BB68B6B-2470-4B4F-B825-03319C46AB79}" type="parTrans" cxnId="{0652195D-79AA-41CB-A507-64DF25821FDC}">
      <dgm:prSet/>
      <dgm:spPr/>
      <dgm:t>
        <a:bodyPr/>
        <a:lstStyle/>
        <a:p>
          <a:endParaRPr lang="en-US" sz="1600">
            <a:solidFill>
              <a:schemeClr val="bg2"/>
            </a:solidFill>
            <a:latin typeface="+mj-lt"/>
          </a:endParaRPr>
        </a:p>
      </dgm:t>
    </dgm:pt>
    <dgm:pt modelId="{91158606-88ED-478A-99A3-FF66895B49FF}" type="sibTrans" cxnId="{0652195D-79AA-41CB-A507-64DF25821FDC}">
      <dgm:prSet/>
      <dgm:spPr/>
      <dgm:t>
        <a:bodyPr/>
        <a:lstStyle/>
        <a:p>
          <a:endParaRPr lang="en-US" sz="1600">
            <a:solidFill>
              <a:schemeClr val="bg2"/>
            </a:solidFill>
            <a:latin typeface="+mj-lt"/>
          </a:endParaRPr>
        </a:p>
      </dgm:t>
    </dgm:pt>
    <dgm:pt modelId="{8A560357-68DD-41D8-841B-C94F1FF7F8C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Update Data</a:t>
          </a:r>
        </a:p>
      </dgm:t>
    </dgm:pt>
    <dgm:pt modelId="{3BC3B257-E716-47FF-9C4E-A1CCC502A26F}" type="parTrans" cxnId="{6D9D5740-A78E-432A-A19B-79A7629DFBD0}">
      <dgm:prSet/>
      <dgm:spPr/>
      <dgm:t>
        <a:bodyPr/>
        <a:lstStyle/>
        <a:p>
          <a:endParaRPr lang="en-US" sz="1600">
            <a:solidFill>
              <a:schemeClr val="bg2"/>
            </a:solidFill>
            <a:latin typeface="+mj-lt"/>
          </a:endParaRPr>
        </a:p>
      </dgm:t>
    </dgm:pt>
    <dgm:pt modelId="{0F75D6C4-A5C5-4C0B-A3E7-E1F9127F0B24}" type="sibTrans" cxnId="{6D9D5740-A78E-432A-A19B-79A7629DFBD0}">
      <dgm:prSet/>
      <dgm:spPr/>
      <dgm:t>
        <a:bodyPr/>
        <a:lstStyle/>
        <a:p>
          <a:endParaRPr lang="en-US" sz="1600">
            <a:solidFill>
              <a:schemeClr val="bg2"/>
            </a:solidFill>
            <a:latin typeface="+mj-lt"/>
          </a:endParaRPr>
        </a:p>
      </dgm:t>
    </dgm:pt>
    <dgm:pt modelId="{051E23BA-27D6-402B-8FD0-643279078F48}">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Handoff</a:t>
          </a:r>
        </a:p>
      </dgm:t>
    </dgm:pt>
    <dgm:pt modelId="{DA361144-F3E9-4156-9CC2-FE98E458196C}" type="parTrans" cxnId="{9D250ACB-3782-4169-9513-D5939A72E14C}">
      <dgm:prSet/>
      <dgm:spPr/>
      <dgm:t>
        <a:bodyPr/>
        <a:lstStyle/>
        <a:p>
          <a:endParaRPr lang="en-US" sz="1600">
            <a:solidFill>
              <a:schemeClr val="bg2"/>
            </a:solidFill>
            <a:latin typeface="+mj-lt"/>
          </a:endParaRPr>
        </a:p>
      </dgm:t>
    </dgm:pt>
    <dgm:pt modelId="{AE55AD9A-A016-48D5-8B34-AF4339F64545}" type="sibTrans" cxnId="{9D250ACB-3782-4169-9513-D5939A72E14C}">
      <dgm:prSet/>
      <dgm:spPr/>
      <dgm:t>
        <a:bodyPr/>
        <a:lstStyle/>
        <a:p>
          <a:endParaRPr lang="en-US" sz="1600">
            <a:solidFill>
              <a:schemeClr val="bg2"/>
            </a:solidFill>
            <a:latin typeface="+mj-lt"/>
          </a:endParaRPr>
        </a:p>
      </dgm:t>
    </dgm:pt>
    <dgm:pt modelId="{22DA92B9-9C40-4A25-8285-966799791BE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chemeClr val="accent6">
                  <a:lumMod val="50000"/>
                </a:schemeClr>
              </a:solidFill>
              <a:latin typeface="+mj-lt"/>
            </a:rPr>
            <a:t>Re-train and re-score</a:t>
          </a:r>
        </a:p>
      </dgm:t>
    </dgm:pt>
    <dgm:pt modelId="{31A0D76F-F3CA-4A56-BA36-A4E6E0932F46}" type="parTrans" cxnId="{0E99CA05-F61F-4393-A01F-8CCEDBA18F50}">
      <dgm:prSet/>
      <dgm:spPr/>
      <dgm:t>
        <a:bodyPr/>
        <a:lstStyle/>
        <a:p>
          <a:endParaRPr lang="en-US" sz="1600">
            <a:solidFill>
              <a:schemeClr val="bg2"/>
            </a:solidFill>
            <a:latin typeface="+mj-lt"/>
          </a:endParaRPr>
        </a:p>
      </dgm:t>
    </dgm:pt>
    <dgm:pt modelId="{C2D43770-B53D-4E3F-BFD7-DA47BF161F8F}" type="sibTrans" cxnId="{0E99CA05-F61F-4393-A01F-8CCEDBA18F50}">
      <dgm:prSet/>
      <dgm:spPr/>
      <dgm:t>
        <a:bodyPr/>
        <a:lstStyle/>
        <a:p>
          <a:endParaRPr lang="en-US" sz="16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n-US"/>
        </a:p>
      </dgm:t>
    </dgm:pt>
    <dgm:pt modelId="{0FF8BA2A-500B-413D-8B7A-0FD72A53075A}">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Business Understanding</a:t>
          </a:r>
        </a:p>
      </dgm:t>
    </dgm:pt>
    <dgm:pt modelId="{A445CB5E-895F-4150-B184-2C8283752FC5}" type="parTrans" cxnId="{A346880C-19BB-492E-86E8-A5888A7956E2}">
      <dgm:prSet/>
      <dgm:spPr/>
      <dgm:t>
        <a:bodyPr/>
        <a:lstStyle/>
        <a:p>
          <a:endParaRPr lang="en-US" sz="1600">
            <a:solidFill>
              <a:srgbClr val="C00000"/>
            </a:solidFill>
            <a:latin typeface="+mj-lt"/>
          </a:endParaRPr>
        </a:p>
      </dgm:t>
    </dgm:pt>
    <dgm:pt modelId="{F4903262-3BB8-4A76-A3AA-54C0993BC220}" type="sibTrans" cxnId="{A346880C-19BB-492E-86E8-A5888A7956E2}">
      <dgm:prSet/>
      <dgm:spPr/>
      <dgm:t>
        <a:bodyPr/>
        <a:lstStyle/>
        <a:p>
          <a:endParaRPr lang="en-US" sz="1600">
            <a:solidFill>
              <a:srgbClr val="C00000"/>
            </a:solidFill>
            <a:latin typeface="+mj-lt"/>
          </a:endParaRPr>
        </a:p>
      </dgm:t>
    </dgm:pt>
    <dgm:pt modelId="{8589F281-C004-49C2-9A17-144391E503DE}">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Define Objectives</a:t>
          </a:r>
        </a:p>
      </dgm:t>
    </dgm:pt>
    <dgm:pt modelId="{68ACA663-A4B5-4322-A79B-E6FDA765E412}" type="parTrans" cxnId="{B844C6F1-2818-4F3A-97BB-A513A7A6487D}">
      <dgm:prSet/>
      <dgm:spPr/>
      <dgm:t>
        <a:bodyPr/>
        <a:lstStyle/>
        <a:p>
          <a:endParaRPr lang="en-US" sz="1600">
            <a:solidFill>
              <a:srgbClr val="C00000"/>
            </a:solidFill>
            <a:latin typeface="+mj-lt"/>
          </a:endParaRPr>
        </a:p>
      </dgm:t>
    </dgm:pt>
    <dgm:pt modelId="{C3FF912E-6EAA-40C0-8E91-AAAED8175040}" type="sibTrans" cxnId="{B844C6F1-2818-4F3A-97BB-A513A7A6487D}">
      <dgm:prSet/>
      <dgm:spPr/>
      <dgm:t>
        <a:bodyPr/>
        <a:lstStyle/>
        <a:p>
          <a:endParaRPr lang="en-US" sz="1600">
            <a:solidFill>
              <a:srgbClr val="C00000"/>
            </a:solidFill>
            <a:latin typeface="+mj-lt"/>
          </a:endParaRPr>
        </a:p>
      </dgm:t>
    </dgm:pt>
    <dgm:pt modelId="{7C9DA717-4609-4F35-9627-FBCE587B2E0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Identify Data Sources</a:t>
          </a:r>
        </a:p>
      </dgm:t>
    </dgm:pt>
    <dgm:pt modelId="{E5D39B11-6038-4BAB-A377-66C89B23A4FE}" type="parTrans" cxnId="{220E0694-B595-46BE-BDB9-2B1763BF7F42}">
      <dgm:prSet/>
      <dgm:spPr/>
      <dgm:t>
        <a:bodyPr/>
        <a:lstStyle/>
        <a:p>
          <a:endParaRPr lang="en-US" sz="1600">
            <a:solidFill>
              <a:srgbClr val="C00000"/>
            </a:solidFill>
            <a:latin typeface="+mj-lt"/>
          </a:endParaRPr>
        </a:p>
      </dgm:t>
    </dgm:pt>
    <dgm:pt modelId="{C70C4ADA-4F3B-4BCA-9873-A32F1BD4BEED}" type="sibTrans" cxnId="{220E0694-B595-46BE-BDB9-2B1763BF7F42}">
      <dgm:prSet/>
      <dgm:spPr/>
      <dgm:t>
        <a:bodyPr/>
        <a:lstStyle/>
        <a:p>
          <a:endParaRPr lang="en-US" sz="1600">
            <a:solidFill>
              <a:srgbClr val="C00000"/>
            </a:solidFill>
            <a:latin typeface="+mj-lt"/>
          </a:endParaRPr>
        </a:p>
      </dgm:t>
    </dgm:pt>
    <dgm:pt modelId="{F1A8E0FB-6830-44B9-AD5D-2C6541803F4D}">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Data Acquisition and Understanding</a:t>
          </a:r>
        </a:p>
      </dgm:t>
    </dgm:pt>
    <dgm:pt modelId="{BA9882FF-0D62-440B-AE35-07B5440B7352}" type="parTrans" cxnId="{DA864F5A-43C0-4EAB-ACD8-C653DCDBC285}">
      <dgm:prSet/>
      <dgm:spPr/>
      <dgm:t>
        <a:bodyPr/>
        <a:lstStyle/>
        <a:p>
          <a:endParaRPr lang="en-US" sz="1600">
            <a:solidFill>
              <a:srgbClr val="C00000"/>
            </a:solidFill>
            <a:latin typeface="+mj-lt"/>
          </a:endParaRPr>
        </a:p>
      </dgm:t>
    </dgm:pt>
    <dgm:pt modelId="{BE3BCC92-A824-45B0-AD74-589AA75A91ED}" type="sibTrans" cxnId="{DA864F5A-43C0-4EAB-ACD8-C653DCDBC285}">
      <dgm:prSet/>
      <dgm:spPr/>
      <dgm:t>
        <a:bodyPr/>
        <a:lstStyle/>
        <a:p>
          <a:endParaRPr lang="en-US" sz="1600">
            <a:solidFill>
              <a:srgbClr val="C00000"/>
            </a:solidFill>
            <a:latin typeface="+mj-lt"/>
          </a:endParaRPr>
        </a:p>
      </dgm:t>
    </dgm:pt>
    <dgm:pt modelId="{6DCAF490-84DF-45AB-95F8-850141BC8BD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Ingest Data</a:t>
          </a:r>
        </a:p>
      </dgm:t>
    </dgm:pt>
    <dgm:pt modelId="{313354FE-947E-4C91-850E-55158EB5406E}" type="parTrans" cxnId="{DB01149F-013B-4AAC-83B8-EA5A02812FB1}">
      <dgm:prSet/>
      <dgm:spPr/>
      <dgm:t>
        <a:bodyPr/>
        <a:lstStyle/>
        <a:p>
          <a:endParaRPr lang="en-US" sz="1600">
            <a:solidFill>
              <a:srgbClr val="C00000"/>
            </a:solidFill>
            <a:latin typeface="+mj-lt"/>
          </a:endParaRPr>
        </a:p>
      </dgm:t>
    </dgm:pt>
    <dgm:pt modelId="{263CB43B-A0A5-48BB-9C20-6635267C3C22}" type="sibTrans" cxnId="{DB01149F-013B-4AAC-83B8-EA5A02812FB1}">
      <dgm:prSet/>
      <dgm:spPr/>
      <dgm:t>
        <a:bodyPr/>
        <a:lstStyle/>
        <a:p>
          <a:endParaRPr lang="en-US" sz="1600">
            <a:solidFill>
              <a:srgbClr val="C00000"/>
            </a:solidFill>
            <a:latin typeface="+mj-lt"/>
          </a:endParaRPr>
        </a:p>
      </dgm:t>
    </dgm:pt>
    <dgm:pt modelId="{FFA8810D-171E-4ADC-9CA8-AD57E9D504B9}">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Explore Data</a:t>
          </a:r>
        </a:p>
      </dgm:t>
    </dgm:pt>
    <dgm:pt modelId="{5D65951A-CE03-4794-9B2D-0A910A6F7FFB}" type="parTrans" cxnId="{E0CB53AF-1846-4839-A817-1BC95F8C73F9}">
      <dgm:prSet/>
      <dgm:spPr/>
      <dgm:t>
        <a:bodyPr/>
        <a:lstStyle/>
        <a:p>
          <a:endParaRPr lang="en-US" sz="1600">
            <a:solidFill>
              <a:srgbClr val="C00000"/>
            </a:solidFill>
            <a:latin typeface="+mj-lt"/>
          </a:endParaRPr>
        </a:p>
      </dgm:t>
    </dgm:pt>
    <dgm:pt modelId="{39C8D19E-6ADE-404A-843B-5F7020E72704}" type="sibTrans" cxnId="{E0CB53AF-1846-4839-A817-1BC95F8C73F9}">
      <dgm:prSet/>
      <dgm:spPr/>
      <dgm:t>
        <a:bodyPr/>
        <a:lstStyle/>
        <a:p>
          <a:endParaRPr lang="en-US" sz="1600">
            <a:solidFill>
              <a:srgbClr val="C00000"/>
            </a:solidFill>
            <a:latin typeface="+mj-lt"/>
          </a:endParaRPr>
        </a:p>
      </dgm:t>
    </dgm:pt>
    <dgm:pt modelId="{D66E06A0-8A7E-4EC6-8113-DDE9A8B91FA6}">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Modeling</a:t>
          </a:r>
        </a:p>
      </dgm:t>
    </dgm:pt>
    <dgm:pt modelId="{C867E6D7-68AF-43C6-9E80-BCCDD787550D}" type="parTrans" cxnId="{BEEC91A6-BF3F-4E21-859A-6D47ACAB8869}">
      <dgm:prSet/>
      <dgm:spPr/>
      <dgm:t>
        <a:bodyPr/>
        <a:lstStyle/>
        <a:p>
          <a:endParaRPr lang="en-US" sz="1600">
            <a:solidFill>
              <a:srgbClr val="C00000"/>
            </a:solidFill>
            <a:latin typeface="+mj-lt"/>
          </a:endParaRPr>
        </a:p>
      </dgm:t>
    </dgm:pt>
    <dgm:pt modelId="{4B0A02DB-F299-4AF6-A72B-B326FF7FE0BF}" type="sibTrans" cxnId="{BEEC91A6-BF3F-4E21-859A-6D47ACAB8869}">
      <dgm:prSet/>
      <dgm:spPr/>
      <dgm:t>
        <a:bodyPr/>
        <a:lstStyle/>
        <a:p>
          <a:endParaRPr lang="en-US" sz="1600">
            <a:solidFill>
              <a:srgbClr val="C00000"/>
            </a:solidFill>
            <a:latin typeface="+mj-lt"/>
          </a:endParaRPr>
        </a:p>
      </dgm:t>
    </dgm:pt>
    <dgm:pt modelId="{E08D914F-4215-41A4-8173-F3CBF316F76B}">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Feature Selection</a:t>
          </a:r>
        </a:p>
      </dgm:t>
    </dgm:pt>
    <dgm:pt modelId="{6E6AFD42-BD05-4248-B472-1EFABC017324}" type="parTrans" cxnId="{61EC2C2C-336E-4152-BF38-E133255426BA}">
      <dgm:prSet/>
      <dgm:spPr/>
      <dgm:t>
        <a:bodyPr/>
        <a:lstStyle/>
        <a:p>
          <a:endParaRPr lang="en-US" sz="1600">
            <a:solidFill>
              <a:srgbClr val="C00000"/>
            </a:solidFill>
            <a:latin typeface="+mj-lt"/>
          </a:endParaRPr>
        </a:p>
      </dgm:t>
    </dgm:pt>
    <dgm:pt modelId="{1759AAC5-ADE9-4C55-8CBC-F1BA87C7A449}" type="sibTrans" cxnId="{61EC2C2C-336E-4152-BF38-E133255426BA}">
      <dgm:prSet/>
      <dgm:spPr/>
      <dgm:t>
        <a:bodyPr/>
        <a:lstStyle/>
        <a:p>
          <a:endParaRPr lang="en-US" sz="1600">
            <a:solidFill>
              <a:srgbClr val="C00000"/>
            </a:solidFill>
            <a:latin typeface="+mj-lt"/>
          </a:endParaRPr>
        </a:p>
      </dgm:t>
    </dgm:pt>
    <dgm:pt modelId="{EFB0480E-A451-4750-9076-B8DA17ACD683}">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Create and Train Model</a:t>
          </a:r>
        </a:p>
      </dgm:t>
    </dgm:pt>
    <dgm:pt modelId="{02255FE4-1BB8-44C8-8FC3-2DB4276D8435}" type="parTrans" cxnId="{F0686254-8BC6-438F-8EFC-387D3C1B4582}">
      <dgm:prSet/>
      <dgm:spPr/>
      <dgm:t>
        <a:bodyPr/>
        <a:lstStyle/>
        <a:p>
          <a:endParaRPr lang="en-US" sz="1600">
            <a:solidFill>
              <a:srgbClr val="C00000"/>
            </a:solidFill>
            <a:latin typeface="+mj-lt"/>
          </a:endParaRPr>
        </a:p>
      </dgm:t>
    </dgm:pt>
    <dgm:pt modelId="{7ECF0E78-DA31-4B08-B8BA-D36DB4135973}" type="sibTrans" cxnId="{F0686254-8BC6-438F-8EFC-387D3C1B4582}">
      <dgm:prSet/>
      <dgm:spPr/>
      <dgm:t>
        <a:bodyPr/>
        <a:lstStyle/>
        <a:p>
          <a:endParaRPr lang="en-US" sz="1600">
            <a:solidFill>
              <a:srgbClr val="C00000"/>
            </a:solidFill>
            <a:latin typeface="+mj-lt"/>
          </a:endParaRPr>
        </a:p>
      </dgm:t>
    </dgm:pt>
    <dgm:pt modelId="{31989D70-38F8-40B4-A5B4-5B64244B04DB}">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Deployment</a:t>
          </a:r>
        </a:p>
      </dgm:t>
    </dgm:pt>
    <dgm:pt modelId="{E572721F-5C44-451C-B622-59B69949FB6F}" type="parTrans" cxnId="{991DC740-DAA8-4D0F-9BAB-A0D216E7CC9C}">
      <dgm:prSet/>
      <dgm:spPr/>
      <dgm:t>
        <a:bodyPr/>
        <a:lstStyle/>
        <a:p>
          <a:endParaRPr lang="en-US" sz="1600">
            <a:solidFill>
              <a:srgbClr val="C00000"/>
            </a:solidFill>
            <a:latin typeface="+mj-lt"/>
          </a:endParaRPr>
        </a:p>
      </dgm:t>
    </dgm:pt>
    <dgm:pt modelId="{FF3730C5-5E1C-4ACF-986C-1F8BDC2A87DC}" type="sibTrans" cxnId="{991DC740-DAA8-4D0F-9BAB-A0D216E7CC9C}">
      <dgm:prSet/>
      <dgm:spPr/>
      <dgm:t>
        <a:bodyPr/>
        <a:lstStyle/>
        <a:p>
          <a:endParaRPr lang="en-US" sz="1600">
            <a:solidFill>
              <a:srgbClr val="C00000"/>
            </a:solidFill>
            <a:latin typeface="+mj-lt"/>
          </a:endParaRPr>
        </a:p>
      </dgm:t>
    </dgm:pt>
    <dgm:pt modelId="{75DF6D0E-EF2D-4899-8D56-11F561E3DB25}">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Customer Acceptance</a:t>
          </a:r>
        </a:p>
      </dgm:t>
    </dgm:pt>
    <dgm:pt modelId="{510C85D3-5932-4392-B61F-F44832C002FA}" type="parTrans" cxnId="{6D864F09-96B6-4444-95BB-D36241D055AD}">
      <dgm:prSet/>
      <dgm:spPr/>
      <dgm:t>
        <a:bodyPr/>
        <a:lstStyle/>
        <a:p>
          <a:endParaRPr lang="en-US" sz="1600">
            <a:solidFill>
              <a:srgbClr val="C00000"/>
            </a:solidFill>
            <a:latin typeface="+mj-lt"/>
          </a:endParaRPr>
        </a:p>
      </dgm:t>
    </dgm:pt>
    <dgm:pt modelId="{EEE1824F-AA0C-4316-B13D-ED5B6C4A0BFF}" type="sibTrans" cxnId="{6D864F09-96B6-4444-95BB-D36241D055AD}">
      <dgm:prSet/>
      <dgm:spPr/>
      <dgm:t>
        <a:bodyPr/>
        <a:lstStyle/>
        <a:p>
          <a:endParaRPr lang="en-US" sz="1600">
            <a:solidFill>
              <a:srgbClr val="C00000"/>
            </a:solidFill>
            <a:latin typeface="+mj-lt"/>
          </a:endParaRPr>
        </a:p>
      </dgm:t>
    </dgm:pt>
    <dgm:pt modelId="{07E81225-DE19-4D3E-99CD-FC123A3383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Operationalize</a:t>
          </a:r>
        </a:p>
      </dgm:t>
    </dgm:pt>
    <dgm:pt modelId="{642D5DAC-991D-456E-978D-DDF8870668E2}" type="parTrans" cxnId="{F9E74B76-F3C8-474B-BE2E-672A4119380A}">
      <dgm:prSet/>
      <dgm:spPr/>
      <dgm:t>
        <a:bodyPr/>
        <a:lstStyle/>
        <a:p>
          <a:endParaRPr lang="en-US" sz="1600">
            <a:solidFill>
              <a:srgbClr val="C00000"/>
            </a:solidFill>
            <a:latin typeface="+mj-lt"/>
          </a:endParaRPr>
        </a:p>
      </dgm:t>
    </dgm:pt>
    <dgm:pt modelId="{71EEF2D0-2FC1-4663-8EEF-F8400FED6EFD}" type="sibTrans" cxnId="{F9E74B76-F3C8-474B-BE2E-672A4119380A}">
      <dgm:prSet/>
      <dgm:spPr/>
      <dgm:t>
        <a:bodyPr/>
        <a:lstStyle/>
        <a:p>
          <a:endParaRPr lang="en-US" sz="1600">
            <a:solidFill>
              <a:srgbClr val="C00000"/>
            </a:solidFill>
            <a:latin typeface="+mj-lt"/>
          </a:endParaRPr>
        </a:p>
      </dgm:t>
    </dgm:pt>
    <dgm:pt modelId="{0EBDD81E-61F5-4638-8D23-E64C5784A7C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Testing and Validation</a:t>
          </a:r>
        </a:p>
      </dgm:t>
    </dgm:pt>
    <dgm:pt modelId="{5BB68B6B-2470-4B4F-B825-03319C46AB79}" type="parTrans" cxnId="{0652195D-79AA-41CB-A507-64DF25821FDC}">
      <dgm:prSet/>
      <dgm:spPr/>
      <dgm:t>
        <a:bodyPr/>
        <a:lstStyle/>
        <a:p>
          <a:endParaRPr lang="en-US" sz="1600">
            <a:solidFill>
              <a:srgbClr val="C00000"/>
            </a:solidFill>
            <a:latin typeface="+mj-lt"/>
          </a:endParaRPr>
        </a:p>
      </dgm:t>
    </dgm:pt>
    <dgm:pt modelId="{91158606-88ED-478A-99A3-FF66895B49FF}" type="sibTrans" cxnId="{0652195D-79AA-41CB-A507-64DF25821FDC}">
      <dgm:prSet/>
      <dgm:spPr/>
      <dgm:t>
        <a:bodyPr/>
        <a:lstStyle/>
        <a:p>
          <a:endParaRPr lang="en-US" sz="1600">
            <a:solidFill>
              <a:srgbClr val="C00000"/>
            </a:solidFill>
            <a:latin typeface="+mj-lt"/>
          </a:endParaRPr>
        </a:p>
      </dgm:t>
    </dgm:pt>
    <dgm:pt modelId="{8A560357-68DD-41D8-841B-C94F1FF7F8C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Update Data</a:t>
          </a:r>
        </a:p>
      </dgm:t>
    </dgm:pt>
    <dgm:pt modelId="{3BC3B257-E716-47FF-9C4E-A1CCC502A26F}" type="parTrans" cxnId="{6D9D5740-A78E-432A-A19B-79A7629DFBD0}">
      <dgm:prSet/>
      <dgm:spPr/>
      <dgm:t>
        <a:bodyPr/>
        <a:lstStyle/>
        <a:p>
          <a:endParaRPr lang="en-US" sz="1600">
            <a:solidFill>
              <a:srgbClr val="C00000"/>
            </a:solidFill>
            <a:latin typeface="+mj-lt"/>
          </a:endParaRPr>
        </a:p>
      </dgm:t>
    </dgm:pt>
    <dgm:pt modelId="{0F75D6C4-A5C5-4C0B-A3E7-E1F9127F0B24}" type="sibTrans" cxnId="{6D9D5740-A78E-432A-A19B-79A7629DFBD0}">
      <dgm:prSet/>
      <dgm:spPr/>
      <dgm:t>
        <a:bodyPr/>
        <a:lstStyle/>
        <a:p>
          <a:endParaRPr lang="en-US" sz="1600">
            <a:solidFill>
              <a:srgbClr val="C00000"/>
            </a:solidFill>
            <a:latin typeface="+mj-lt"/>
          </a:endParaRPr>
        </a:p>
      </dgm:t>
    </dgm:pt>
    <dgm:pt modelId="{051E23BA-27D6-402B-8FD0-643279078F48}">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Handoff</a:t>
          </a:r>
        </a:p>
      </dgm:t>
    </dgm:pt>
    <dgm:pt modelId="{DA361144-F3E9-4156-9CC2-FE98E458196C}" type="parTrans" cxnId="{9D250ACB-3782-4169-9513-D5939A72E14C}">
      <dgm:prSet/>
      <dgm:spPr/>
      <dgm:t>
        <a:bodyPr/>
        <a:lstStyle/>
        <a:p>
          <a:endParaRPr lang="en-US" sz="1600">
            <a:solidFill>
              <a:srgbClr val="C00000"/>
            </a:solidFill>
            <a:latin typeface="+mj-lt"/>
          </a:endParaRPr>
        </a:p>
      </dgm:t>
    </dgm:pt>
    <dgm:pt modelId="{AE55AD9A-A016-48D5-8B34-AF4339F64545}" type="sibTrans" cxnId="{9D250ACB-3782-4169-9513-D5939A72E14C}">
      <dgm:prSet/>
      <dgm:spPr/>
      <dgm:t>
        <a:bodyPr/>
        <a:lstStyle/>
        <a:p>
          <a:endParaRPr lang="en-US" sz="1600">
            <a:solidFill>
              <a:srgbClr val="C00000"/>
            </a:solidFill>
            <a:latin typeface="+mj-lt"/>
          </a:endParaRPr>
        </a:p>
      </dgm:t>
    </dgm:pt>
    <dgm:pt modelId="{22DA92B9-9C40-4A25-8285-966799791BE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Re-train and re-score</a:t>
          </a:r>
        </a:p>
      </dgm:t>
    </dgm:pt>
    <dgm:pt modelId="{31A0D76F-F3CA-4A56-BA36-A4E6E0932F46}" type="parTrans" cxnId="{0E99CA05-F61F-4393-A01F-8CCEDBA18F50}">
      <dgm:prSet/>
      <dgm:spPr/>
      <dgm:t>
        <a:bodyPr/>
        <a:lstStyle/>
        <a:p>
          <a:endParaRPr lang="en-US" sz="1600">
            <a:solidFill>
              <a:srgbClr val="C00000"/>
            </a:solidFill>
            <a:latin typeface="+mj-lt"/>
          </a:endParaRPr>
        </a:p>
      </dgm:t>
    </dgm:pt>
    <dgm:pt modelId="{C2D43770-B53D-4E3F-BFD7-DA47BF161F8F}" type="sibTrans" cxnId="{0E99CA05-F61F-4393-A01F-8CCEDBA18F50}">
      <dgm:prSet/>
      <dgm:spPr/>
      <dgm:t>
        <a:bodyPr/>
        <a:lstStyle/>
        <a:p>
          <a:endParaRPr lang="en-US" sz="1600">
            <a:solidFill>
              <a:srgbClr val="C00000"/>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n-US"/>
        </a:p>
      </dgm:t>
    </dgm:pt>
    <dgm:pt modelId="{0FF8BA2A-500B-413D-8B7A-0FD72A53075A}">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Business Understanding</a:t>
          </a:r>
        </a:p>
      </dgm:t>
    </dgm:pt>
    <dgm:pt modelId="{A445CB5E-895F-4150-B184-2C8283752FC5}" type="parTrans" cxnId="{A346880C-19BB-492E-86E8-A5888A7956E2}">
      <dgm:prSet/>
      <dgm:spPr/>
      <dgm:t>
        <a:bodyPr/>
        <a:lstStyle/>
        <a:p>
          <a:endParaRPr lang="en-US" sz="1600">
            <a:solidFill>
              <a:srgbClr val="C00000"/>
            </a:solidFill>
            <a:latin typeface="+mj-lt"/>
          </a:endParaRPr>
        </a:p>
      </dgm:t>
    </dgm:pt>
    <dgm:pt modelId="{F4903262-3BB8-4A76-A3AA-54C0993BC220}" type="sibTrans" cxnId="{A346880C-19BB-492E-86E8-A5888A7956E2}">
      <dgm:prSet/>
      <dgm:spPr/>
      <dgm:t>
        <a:bodyPr/>
        <a:lstStyle/>
        <a:p>
          <a:endParaRPr lang="en-US" sz="1600">
            <a:solidFill>
              <a:srgbClr val="C00000"/>
            </a:solidFill>
            <a:latin typeface="+mj-lt"/>
          </a:endParaRPr>
        </a:p>
      </dgm:t>
    </dgm:pt>
    <dgm:pt modelId="{8589F281-C004-49C2-9A17-144391E503DE}">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Define Objectives</a:t>
          </a:r>
        </a:p>
      </dgm:t>
    </dgm:pt>
    <dgm:pt modelId="{68ACA663-A4B5-4322-A79B-E6FDA765E412}" type="parTrans" cxnId="{B844C6F1-2818-4F3A-97BB-A513A7A6487D}">
      <dgm:prSet/>
      <dgm:spPr/>
      <dgm:t>
        <a:bodyPr/>
        <a:lstStyle/>
        <a:p>
          <a:endParaRPr lang="en-US" sz="1600">
            <a:solidFill>
              <a:srgbClr val="C00000"/>
            </a:solidFill>
            <a:latin typeface="+mj-lt"/>
          </a:endParaRPr>
        </a:p>
      </dgm:t>
    </dgm:pt>
    <dgm:pt modelId="{C3FF912E-6EAA-40C0-8E91-AAAED8175040}" type="sibTrans" cxnId="{B844C6F1-2818-4F3A-97BB-A513A7A6487D}">
      <dgm:prSet/>
      <dgm:spPr/>
      <dgm:t>
        <a:bodyPr/>
        <a:lstStyle/>
        <a:p>
          <a:endParaRPr lang="en-US" sz="1600">
            <a:solidFill>
              <a:srgbClr val="C00000"/>
            </a:solidFill>
            <a:latin typeface="+mj-lt"/>
          </a:endParaRPr>
        </a:p>
      </dgm:t>
    </dgm:pt>
    <dgm:pt modelId="{7C9DA717-4609-4F35-9627-FBCE587B2E0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Identify Data Sources</a:t>
          </a:r>
        </a:p>
      </dgm:t>
    </dgm:pt>
    <dgm:pt modelId="{E5D39B11-6038-4BAB-A377-66C89B23A4FE}" type="parTrans" cxnId="{220E0694-B595-46BE-BDB9-2B1763BF7F42}">
      <dgm:prSet/>
      <dgm:spPr/>
      <dgm:t>
        <a:bodyPr/>
        <a:lstStyle/>
        <a:p>
          <a:endParaRPr lang="en-US" sz="1600">
            <a:solidFill>
              <a:srgbClr val="C00000"/>
            </a:solidFill>
            <a:latin typeface="+mj-lt"/>
          </a:endParaRPr>
        </a:p>
      </dgm:t>
    </dgm:pt>
    <dgm:pt modelId="{C70C4ADA-4F3B-4BCA-9873-A32F1BD4BEED}" type="sibTrans" cxnId="{220E0694-B595-46BE-BDB9-2B1763BF7F42}">
      <dgm:prSet/>
      <dgm:spPr/>
      <dgm:t>
        <a:bodyPr/>
        <a:lstStyle/>
        <a:p>
          <a:endParaRPr lang="en-US" sz="1600">
            <a:solidFill>
              <a:srgbClr val="C00000"/>
            </a:solidFill>
            <a:latin typeface="+mj-lt"/>
          </a:endParaRPr>
        </a:p>
      </dgm:t>
    </dgm:pt>
    <dgm:pt modelId="{F1A8E0FB-6830-44B9-AD5D-2C6541803F4D}">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Data Acquisition and Understanding</a:t>
          </a:r>
        </a:p>
      </dgm:t>
    </dgm:pt>
    <dgm:pt modelId="{BA9882FF-0D62-440B-AE35-07B5440B7352}" type="parTrans" cxnId="{DA864F5A-43C0-4EAB-ACD8-C653DCDBC285}">
      <dgm:prSet/>
      <dgm:spPr/>
      <dgm:t>
        <a:bodyPr/>
        <a:lstStyle/>
        <a:p>
          <a:endParaRPr lang="en-US" sz="1600">
            <a:solidFill>
              <a:srgbClr val="C00000"/>
            </a:solidFill>
            <a:latin typeface="+mj-lt"/>
          </a:endParaRPr>
        </a:p>
      </dgm:t>
    </dgm:pt>
    <dgm:pt modelId="{BE3BCC92-A824-45B0-AD74-589AA75A91ED}" type="sibTrans" cxnId="{DA864F5A-43C0-4EAB-ACD8-C653DCDBC285}">
      <dgm:prSet/>
      <dgm:spPr/>
      <dgm:t>
        <a:bodyPr/>
        <a:lstStyle/>
        <a:p>
          <a:endParaRPr lang="en-US" sz="1600">
            <a:solidFill>
              <a:srgbClr val="C00000"/>
            </a:solidFill>
            <a:latin typeface="+mj-lt"/>
          </a:endParaRPr>
        </a:p>
      </dgm:t>
    </dgm:pt>
    <dgm:pt modelId="{6DCAF490-84DF-45AB-95F8-850141BC8BD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Ingest Data</a:t>
          </a:r>
        </a:p>
      </dgm:t>
    </dgm:pt>
    <dgm:pt modelId="{313354FE-947E-4C91-850E-55158EB5406E}" type="parTrans" cxnId="{DB01149F-013B-4AAC-83B8-EA5A02812FB1}">
      <dgm:prSet/>
      <dgm:spPr/>
      <dgm:t>
        <a:bodyPr/>
        <a:lstStyle/>
        <a:p>
          <a:endParaRPr lang="en-US" sz="1600">
            <a:solidFill>
              <a:srgbClr val="C00000"/>
            </a:solidFill>
            <a:latin typeface="+mj-lt"/>
          </a:endParaRPr>
        </a:p>
      </dgm:t>
    </dgm:pt>
    <dgm:pt modelId="{263CB43B-A0A5-48BB-9C20-6635267C3C22}" type="sibTrans" cxnId="{DB01149F-013B-4AAC-83B8-EA5A02812FB1}">
      <dgm:prSet/>
      <dgm:spPr/>
      <dgm:t>
        <a:bodyPr/>
        <a:lstStyle/>
        <a:p>
          <a:endParaRPr lang="en-US" sz="1600">
            <a:solidFill>
              <a:srgbClr val="C00000"/>
            </a:solidFill>
            <a:latin typeface="+mj-lt"/>
          </a:endParaRPr>
        </a:p>
      </dgm:t>
    </dgm:pt>
    <dgm:pt modelId="{FFA8810D-171E-4ADC-9CA8-AD57E9D504B9}">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a:solidFill>
                <a:srgbClr val="C00000"/>
              </a:solidFill>
              <a:latin typeface="+mj-lt"/>
            </a:rPr>
            <a:t>Explore Data</a:t>
          </a:r>
          <a:endParaRPr lang="en-US" sz="1600" dirty="0">
            <a:solidFill>
              <a:srgbClr val="C00000"/>
            </a:solidFill>
            <a:latin typeface="+mj-lt"/>
          </a:endParaRPr>
        </a:p>
      </dgm:t>
    </dgm:pt>
    <dgm:pt modelId="{5D65951A-CE03-4794-9B2D-0A910A6F7FFB}" type="parTrans" cxnId="{E0CB53AF-1846-4839-A817-1BC95F8C73F9}">
      <dgm:prSet/>
      <dgm:spPr/>
      <dgm:t>
        <a:bodyPr/>
        <a:lstStyle/>
        <a:p>
          <a:endParaRPr lang="en-US" sz="1600">
            <a:solidFill>
              <a:srgbClr val="C00000"/>
            </a:solidFill>
            <a:latin typeface="+mj-lt"/>
          </a:endParaRPr>
        </a:p>
      </dgm:t>
    </dgm:pt>
    <dgm:pt modelId="{39C8D19E-6ADE-404A-843B-5F7020E72704}" type="sibTrans" cxnId="{E0CB53AF-1846-4839-A817-1BC95F8C73F9}">
      <dgm:prSet/>
      <dgm:spPr/>
      <dgm:t>
        <a:bodyPr/>
        <a:lstStyle/>
        <a:p>
          <a:endParaRPr lang="en-US" sz="1600">
            <a:solidFill>
              <a:srgbClr val="C00000"/>
            </a:solidFill>
            <a:latin typeface="+mj-lt"/>
          </a:endParaRPr>
        </a:p>
      </dgm:t>
    </dgm:pt>
    <dgm:pt modelId="{D66E06A0-8A7E-4EC6-8113-DDE9A8B91FA6}">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Modeling</a:t>
          </a:r>
        </a:p>
      </dgm:t>
    </dgm:pt>
    <dgm:pt modelId="{C867E6D7-68AF-43C6-9E80-BCCDD787550D}" type="parTrans" cxnId="{BEEC91A6-BF3F-4E21-859A-6D47ACAB8869}">
      <dgm:prSet/>
      <dgm:spPr/>
      <dgm:t>
        <a:bodyPr/>
        <a:lstStyle/>
        <a:p>
          <a:endParaRPr lang="en-US" sz="1600">
            <a:solidFill>
              <a:srgbClr val="C00000"/>
            </a:solidFill>
            <a:latin typeface="+mj-lt"/>
          </a:endParaRPr>
        </a:p>
      </dgm:t>
    </dgm:pt>
    <dgm:pt modelId="{4B0A02DB-F299-4AF6-A72B-B326FF7FE0BF}" type="sibTrans" cxnId="{BEEC91A6-BF3F-4E21-859A-6D47ACAB8869}">
      <dgm:prSet/>
      <dgm:spPr/>
      <dgm:t>
        <a:bodyPr/>
        <a:lstStyle/>
        <a:p>
          <a:endParaRPr lang="en-US" sz="1600">
            <a:solidFill>
              <a:srgbClr val="C00000"/>
            </a:solidFill>
            <a:latin typeface="+mj-lt"/>
          </a:endParaRPr>
        </a:p>
      </dgm:t>
    </dgm:pt>
    <dgm:pt modelId="{E08D914F-4215-41A4-8173-F3CBF316F76B}">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Feature Selection</a:t>
          </a:r>
        </a:p>
      </dgm:t>
    </dgm:pt>
    <dgm:pt modelId="{6E6AFD42-BD05-4248-B472-1EFABC017324}" type="parTrans" cxnId="{61EC2C2C-336E-4152-BF38-E133255426BA}">
      <dgm:prSet/>
      <dgm:spPr/>
      <dgm:t>
        <a:bodyPr/>
        <a:lstStyle/>
        <a:p>
          <a:endParaRPr lang="en-US" sz="1600">
            <a:solidFill>
              <a:srgbClr val="C00000"/>
            </a:solidFill>
            <a:latin typeface="+mj-lt"/>
          </a:endParaRPr>
        </a:p>
      </dgm:t>
    </dgm:pt>
    <dgm:pt modelId="{1759AAC5-ADE9-4C55-8CBC-F1BA87C7A449}" type="sibTrans" cxnId="{61EC2C2C-336E-4152-BF38-E133255426BA}">
      <dgm:prSet/>
      <dgm:spPr/>
      <dgm:t>
        <a:bodyPr/>
        <a:lstStyle/>
        <a:p>
          <a:endParaRPr lang="en-US" sz="1600">
            <a:solidFill>
              <a:srgbClr val="C00000"/>
            </a:solidFill>
            <a:latin typeface="+mj-lt"/>
          </a:endParaRPr>
        </a:p>
      </dgm:t>
    </dgm:pt>
    <dgm:pt modelId="{EFB0480E-A451-4750-9076-B8DA17ACD683}">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Create and Train Model</a:t>
          </a:r>
        </a:p>
      </dgm:t>
    </dgm:pt>
    <dgm:pt modelId="{02255FE4-1BB8-44C8-8FC3-2DB4276D8435}" type="parTrans" cxnId="{F0686254-8BC6-438F-8EFC-387D3C1B4582}">
      <dgm:prSet/>
      <dgm:spPr/>
      <dgm:t>
        <a:bodyPr/>
        <a:lstStyle/>
        <a:p>
          <a:endParaRPr lang="en-US" sz="1600">
            <a:solidFill>
              <a:srgbClr val="C00000"/>
            </a:solidFill>
            <a:latin typeface="+mj-lt"/>
          </a:endParaRPr>
        </a:p>
      </dgm:t>
    </dgm:pt>
    <dgm:pt modelId="{7ECF0E78-DA31-4B08-B8BA-D36DB4135973}" type="sibTrans" cxnId="{F0686254-8BC6-438F-8EFC-387D3C1B4582}">
      <dgm:prSet/>
      <dgm:spPr/>
      <dgm:t>
        <a:bodyPr/>
        <a:lstStyle/>
        <a:p>
          <a:endParaRPr lang="en-US" sz="1600">
            <a:solidFill>
              <a:srgbClr val="C00000"/>
            </a:solidFill>
            <a:latin typeface="+mj-lt"/>
          </a:endParaRPr>
        </a:p>
      </dgm:t>
    </dgm:pt>
    <dgm:pt modelId="{31989D70-38F8-40B4-A5B4-5B64244B04DB}">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Deployment</a:t>
          </a:r>
        </a:p>
      </dgm:t>
    </dgm:pt>
    <dgm:pt modelId="{E572721F-5C44-451C-B622-59B69949FB6F}" type="parTrans" cxnId="{991DC740-DAA8-4D0F-9BAB-A0D216E7CC9C}">
      <dgm:prSet/>
      <dgm:spPr/>
      <dgm:t>
        <a:bodyPr/>
        <a:lstStyle/>
        <a:p>
          <a:endParaRPr lang="en-US" sz="1600">
            <a:solidFill>
              <a:srgbClr val="C00000"/>
            </a:solidFill>
            <a:latin typeface="+mj-lt"/>
          </a:endParaRPr>
        </a:p>
      </dgm:t>
    </dgm:pt>
    <dgm:pt modelId="{FF3730C5-5E1C-4ACF-986C-1F8BDC2A87DC}" type="sibTrans" cxnId="{991DC740-DAA8-4D0F-9BAB-A0D216E7CC9C}">
      <dgm:prSet/>
      <dgm:spPr/>
      <dgm:t>
        <a:bodyPr/>
        <a:lstStyle/>
        <a:p>
          <a:endParaRPr lang="en-US" sz="1600">
            <a:solidFill>
              <a:srgbClr val="C00000"/>
            </a:solidFill>
            <a:latin typeface="+mj-lt"/>
          </a:endParaRPr>
        </a:p>
      </dgm:t>
    </dgm:pt>
    <dgm:pt modelId="{75DF6D0E-EF2D-4899-8D56-11F561E3DB25}">
      <dgm:prSet phldrT="[Text]" custT="1">
        <dgm:style>
          <a:lnRef idx="2">
            <a:schemeClr val="accent5"/>
          </a:lnRef>
          <a:fillRef idx="1">
            <a:schemeClr val="lt1"/>
          </a:fillRef>
          <a:effectRef idx="0">
            <a:schemeClr val="accent5"/>
          </a:effectRef>
          <a:fontRef idx="minor">
            <a:schemeClr val="dk1"/>
          </a:fontRef>
        </dgm:style>
      </dgm:prSet>
      <dgm:spPr/>
      <dgm:t>
        <a:bodyPr/>
        <a:lstStyle/>
        <a:p>
          <a:pPr algn="ctr"/>
          <a:r>
            <a:rPr lang="en-US" sz="2400" dirty="0">
              <a:solidFill>
                <a:srgbClr val="C00000"/>
              </a:solidFill>
              <a:latin typeface="+mj-lt"/>
            </a:rPr>
            <a:t>Customer Acceptance</a:t>
          </a:r>
        </a:p>
      </dgm:t>
    </dgm:pt>
    <dgm:pt modelId="{510C85D3-5932-4392-B61F-F44832C002FA}" type="parTrans" cxnId="{6D864F09-96B6-4444-95BB-D36241D055AD}">
      <dgm:prSet/>
      <dgm:spPr/>
      <dgm:t>
        <a:bodyPr/>
        <a:lstStyle/>
        <a:p>
          <a:endParaRPr lang="en-US" sz="1600">
            <a:solidFill>
              <a:srgbClr val="C00000"/>
            </a:solidFill>
            <a:latin typeface="+mj-lt"/>
          </a:endParaRPr>
        </a:p>
      </dgm:t>
    </dgm:pt>
    <dgm:pt modelId="{EEE1824F-AA0C-4316-B13D-ED5B6C4A0BFF}" type="sibTrans" cxnId="{6D864F09-96B6-4444-95BB-D36241D055AD}">
      <dgm:prSet/>
      <dgm:spPr/>
      <dgm:t>
        <a:bodyPr/>
        <a:lstStyle/>
        <a:p>
          <a:endParaRPr lang="en-US" sz="1600">
            <a:solidFill>
              <a:srgbClr val="C00000"/>
            </a:solidFill>
            <a:latin typeface="+mj-lt"/>
          </a:endParaRPr>
        </a:p>
      </dgm:t>
    </dgm:pt>
    <dgm:pt modelId="{07E81225-DE19-4D3E-99CD-FC123A3383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Operationalize</a:t>
          </a:r>
        </a:p>
      </dgm:t>
    </dgm:pt>
    <dgm:pt modelId="{642D5DAC-991D-456E-978D-DDF8870668E2}" type="parTrans" cxnId="{F9E74B76-F3C8-474B-BE2E-672A4119380A}">
      <dgm:prSet/>
      <dgm:spPr/>
      <dgm:t>
        <a:bodyPr/>
        <a:lstStyle/>
        <a:p>
          <a:endParaRPr lang="en-US" sz="1600">
            <a:solidFill>
              <a:srgbClr val="C00000"/>
            </a:solidFill>
            <a:latin typeface="+mj-lt"/>
          </a:endParaRPr>
        </a:p>
      </dgm:t>
    </dgm:pt>
    <dgm:pt modelId="{71EEF2D0-2FC1-4663-8EEF-F8400FED6EFD}" type="sibTrans" cxnId="{F9E74B76-F3C8-474B-BE2E-672A4119380A}">
      <dgm:prSet/>
      <dgm:spPr/>
      <dgm:t>
        <a:bodyPr/>
        <a:lstStyle/>
        <a:p>
          <a:endParaRPr lang="en-US" sz="1600">
            <a:solidFill>
              <a:srgbClr val="C00000"/>
            </a:solidFill>
            <a:latin typeface="+mj-lt"/>
          </a:endParaRPr>
        </a:p>
      </dgm:t>
    </dgm:pt>
    <dgm:pt modelId="{0EBDD81E-61F5-4638-8D23-E64C5784A7C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Testing and Validation</a:t>
          </a:r>
        </a:p>
      </dgm:t>
    </dgm:pt>
    <dgm:pt modelId="{5BB68B6B-2470-4B4F-B825-03319C46AB79}" type="parTrans" cxnId="{0652195D-79AA-41CB-A507-64DF25821FDC}">
      <dgm:prSet/>
      <dgm:spPr/>
      <dgm:t>
        <a:bodyPr/>
        <a:lstStyle/>
        <a:p>
          <a:endParaRPr lang="en-US" sz="1600">
            <a:solidFill>
              <a:srgbClr val="C00000"/>
            </a:solidFill>
            <a:latin typeface="+mj-lt"/>
          </a:endParaRPr>
        </a:p>
      </dgm:t>
    </dgm:pt>
    <dgm:pt modelId="{91158606-88ED-478A-99A3-FF66895B49FF}" type="sibTrans" cxnId="{0652195D-79AA-41CB-A507-64DF25821FDC}">
      <dgm:prSet/>
      <dgm:spPr/>
      <dgm:t>
        <a:bodyPr/>
        <a:lstStyle/>
        <a:p>
          <a:endParaRPr lang="en-US" sz="1600">
            <a:solidFill>
              <a:srgbClr val="C00000"/>
            </a:solidFill>
            <a:latin typeface="+mj-lt"/>
          </a:endParaRPr>
        </a:p>
      </dgm:t>
    </dgm:pt>
    <dgm:pt modelId="{8A560357-68DD-41D8-841B-C94F1FF7F8C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Update Data</a:t>
          </a:r>
        </a:p>
      </dgm:t>
    </dgm:pt>
    <dgm:pt modelId="{3BC3B257-E716-47FF-9C4E-A1CCC502A26F}" type="parTrans" cxnId="{6D9D5740-A78E-432A-A19B-79A7629DFBD0}">
      <dgm:prSet/>
      <dgm:spPr/>
      <dgm:t>
        <a:bodyPr/>
        <a:lstStyle/>
        <a:p>
          <a:endParaRPr lang="en-US" sz="1600">
            <a:solidFill>
              <a:srgbClr val="C00000"/>
            </a:solidFill>
            <a:latin typeface="+mj-lt"/>
          </a:endParaRPr>
        </a:p>
      </dgm:t>
    </dgm:pt>
    <dgm:pt modelId="{0F75D6C4-A5C5-4C0B-A3E7-E1F9127F0B24}" type="sibTrans" cxnId="{6D9D5740-A78E-432A-A19B-79A7629DFBD0}">
      <dgm:prSet/>
      <dgm:spPr/>
      <dgm:t>
        <a:bodyPr/>
        <a:lstStyle/>
        <a:p>
          <a:endParaRPr lang="en-US" sz="1600">
            <a:solidFill>
              <a:srgbClr val="C00000"/>
            </a:solidFill>
            <a:latin typeface="+mj-lt"/>
          </a:endParaRPr>
        </a:p>
      </dgm:t>
    </dgm:pt>
    <dgm:pt modelId="{051E23BA-27D6-402B-8FD0-643279078F48}">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a:solidFill>
                <a:srgbClr val="C00000"/>
              </a:solidFill>
              <a:latin typeface="+mj-lt"/>
            </a:rPr>
            <a:t>Handoff</a:t>
          </a:r>
          <a:endParaRPr lang="en-US" sz="1600" dirty="0">
            <a:solidFill>
              <a:srgbClr val="C00000"/>
            </a:solidFill>
            <a:latin typeface="+mj-lt"/>
          </a:endParaRPr>
        </a:p>
      </dgm:t>
    </dgm:pt>
    <dgm:pt modelId="{DA361144-F3E9-4156-9CC2-FE98E458196C}" type="parTrans" cxnId="{9D250ACB-3782-4169-9513-D5939A72E14C}">
      <dgm:prSet/>
      <dgm:spPr/>
      <dgm:t>
        <a:bodyPr/>
        <a:lstStyle/>
        <a:p>
          <a:endParaRPr lang="en-US" sz="1600">
            <a:solidFill>
              <a:srgbClr val="C00000"/>
            </a:solidFill>
            <a:latin typeface="+mj-lt"/>
          </a:endParaRPr>
        </a:p>
      </dgm:t>
    </dgm:pt>
    <dgm:pt modelId="{AE55AD9A-A016-48D5-8B34-AF4339F64545}" type="sibTrans" cxnId="{9D250ACB-3782-4169-9513-D5939A72E14C}">
      <dgm:prSet/>
      <dgm:spPr/>
      <dgm:t>
        <a:bodyPr/>
        <a:lstStyle/>
        <a:p>
          <a:endParaRPr lang="en-US" sz="1600">
            <a:solidFill>
              <a:srgbClr val="C00000"/>
            </a:solidFill>
            <a:latin typeface="+mj-lt"/>
          </a:endParaRPr>
        </a:p>
      </dgm:t>
    </dgm:pt>
    <dgm:pt modelId="{22DA92B9-9C40-4A25-8285-966799791BE7}">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a:solidFill>
                <a:srgbClr val="C00000"/>
              </a:solidFill>
              <a:latin typeface="+mj-lt"/>
            </a:rPr>
            <a:t>Re-train and re-score</a:t>
          </a:r>
        </a:p>
      </dgm:t>
    </dgm:pt>
    <dgm:pt modelId="{31A0D76F-F3CA-4A56-BA36-A4E6E0932F46}" type="parTrans" cxnId="{0E99CA05-F61F-4393-A01F-8CCEDBA18F50}">
      <dgm:prSet/>
      <dgm:spPr/>
      <dgm:t>
        <a:bodyPr/>
        <a:lstStyle/>
        <a:p>
          <a:endParaRPr lang="en-US" sz="1600">
            <a:solidFill>
              <a:srgbClr val="C00000"/>
            </a:solidFill>
            <a:latin typeface="+mj-lt"/>
          </a:endParaRPr>
        </a:p>
      </dgm:t>
    </dgm:pt>
    <dgm:pt modelId="{C2D43770-B53D-4E3F-BFD7-DA47BF161F8F}" type="sibTrans" cxnId="{0E99CA05-F61F-4393-A01F-8CCEDBA18F50}">
      <dgm:prSet/>
      <dgm:spPr/>
      <dgm:t>
        <a:bodyPr/>
        <a:lstStyle/>
        <a:p>
          <a:endParaRPr lang="en-US" sz="1600">
            <a:solidFill>
              <a:srgbClr val="C00000"/>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4707126" y="-1047383"/>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Define</a:t>
          </a:r>
          <a:r>
            <a:rPr lang="en-US" sz="1600" kern="1200" dirty="0">
              <a:solidFill>
                <a:srgbClr val="107C10"/>
              </a:solidFill>
              <a:latin typeface="+mj-lt"/>
            </a:rPr>
            <a:t> </a:t>
          </a:r>
          <a:r>
            <a:rPr lang="en-US" sz="1600" kern="1200" dirty="0">
              <a:solidFill>
                <a:srgbClr val="C00000"/>
              </a:solidFill>
              <a:latin typeface="+mj-lt"/>
            </a:rPr>
            <a:t>Objectives</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Identify Data Sources</a:t>
          </a:r>
        </a:p>
      </dsp:txBody>
      <dsp:txXfrm rot="-5400000">
        <a:off x="3555217" y="144433"/>
        <a:ext cx="3081421" cy="737695"/>
      </dsp:txXfrm>
    </dsp:sp>
    <dsp:sp modelId="{FCE31E78-3DAC-4692-A464-D0C835B3F5C0}">
      <dsp:nvSpPr>
        <dsp:cNvPr id="0" name=""/>
        <dsp:cNvSpPr/>
      </dsp:nvSpPr>
      <dsp:spPr>
        <a:xfrm>
          <a:off x="92" y="2337"/>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Business</a:t>
          </a:r>
          <a:r>
            <a:rPr lang="en-US" sz="2400" kern="1200" dirty="0">
              <a:solidFill>
                <a:srgbClr val="107C10"/>
              </a:solidFill>
              <a:latin typeface="+mj-lt"/>
            </a:rPr>
            <a:t> </a:t>
          </a:r>
          <a:r>
            <a:rPr lang="en-US" sz="2400" kern="1200" dirty="0">
              <a:solidFill>
                <a:srgbClr val="C00000"/>
              </a:solidFill>
              <a:latin typeface="Segoe UI Light"/>
              <a:ea typeface="+mn-ea"/>
              <a:cs typeface="+mn-cs"/>
            </a:rPr>
            <a:t>Understanding</a:t>
          </a:r>
        </a:p>
      </dsp:txBody>
      <dsp:txXfrm>
        <a:off x="49976" y="52221"/>
        <a:ext cx="3455356" cy="922118"/>
      </dsp:txXfrm>
    </dsp:sp>
    <dsp:sp modelId="{B35FD520-5FF0-41BD-887C-8B0911FFCB12}">
      <dsp:nvSpPr>
        <dsp:cNvPr id="0" name=""/>
        <dsp:cNvSpPr/>
      </dsp:nvSpPr>
      <dsp:spPr>
        <a:xfrm rot="5400000">
          <a:off x="4693895" y="25597"/>
          <a:ext cx="843972"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Ingest Data</a:t>
          </a:r>
        </a:p>
        <a:p>
          <a:pPr marL="171450" lvl="1" indent="-171450" algn="l" defTabSz="711200">
            <a:lnSpc>
              <a:spcPct val="90000"/>
            </a:lnSpc>
            <a:spcBef>
              <a:spcPct val="0"/>
            </a:spcBef>
            <a:spcAft>
              <a:spcPct val="15000"/>
            </a:spcAft>
            <a:buChar char="•"/>
          </a:pPr>
          <a:r>
            <a:rPr lang="en-US" sz="1600" kern="1200">
              <a:solidFill>
                <a:schemeClr val="accent6">
                  <a:lumMod val="50000"/>
                </a:schemeClr>
              </a:solidFill>
              <a:latin typeface="+mj-lt"/>
            </a:rPr>
            <a:t>Explore Data</a:t>
          </a:r>
          <a:endParaRPr lang="en-US" sz="1600" kern="1200" dirty="0">
            <a:solidFill>
              <a:schemeClr val="accent6">
                <a:lumMod val="50000"/>
              </a:schemeClr>
            </a:solidFill>
            <a:latin typeface="+mj-lt"/>
          </a:endParaRP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Update Data</a:t>
          </a:r>
        </a:p>
      </dsp:txBody>
      <dsp:txXfrm rot="-5400000">
        <a:off x="3555218" y="1205474"/>
        <a:ext cx="3080129" cy="761574"/>
      </dsp:txXfrm>
    </dsp:sp>
    <dsp:sp modelId="{3E606814-09D9-4B4C-8F40-66F312978EEB}">
      <dsp:nvSpPr>
        <dsp:cNvPr id="0" name=""/>
        <dsp:cNvSpPr/>
      </dsp:nvSpPr>
      <dsp:spPr>
        <a:xfrm>
          <a:off x="92" y="1075318"/>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Data Acquisition and Understanding</a:t>
          </a:r>
        </a:p>
      </dsp:txBody>
      <dsp:txXfrm>
        <a:off x="49976" y="1125202"/>
        <a:ext cx="3455356" cy="922118"/>
      </dsp:txXfrm>
    </dsp:sp>
    <dsp:sp modelId="{EF322D6C-1CB6-431F-8B42-A64D898D2824}">
      <dsp:nvSpPr>
        <dsp:cNvPr id="0" name=""/>
        <dsp:cNvSpPr/>
      </dsp:nvSpPr>
      <dsp:spPr>
        <a:xfrm rot="5400000">
          <a:off x="4707126" y="1098578"/>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Feature Selection</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Create and Train Model</a:t>
          </a:r>
        </a:p>
      </dsp:txBody>
      <dsp:txXfrm rot="-5400000">
        <a:off x="3555217" y="2290395"/>
        <a:ext cx="3081421" cy="737695"/>
      </dsp:txXfrm>
    </dsp:sp>
    <dsp:sp modelId="{D8CBC06D-2193-488F-8EDE-5FAA991E0B6B}">
      <dsp:nvSpPr>
        <dsp:cNvPr id="0" name=""/>
        <dsp:cNvSpPr/>
      </dsp:nvSpPr>
      <dsp:spPr>
        <a:xfrm>
          <a:off x="92" y="2148299"/>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Modeling</a:t>
          </a:r>
        </a:p>
      </dsp:txBody>
      <dsp:txXfrm>
        <a:off x="49976" y="2198183"/>
        <a:ext cx="3455356" cy="922118"/>
      </dsp:txXfrm>
    </dsp:sp>
    <dsp:sp modelId="{DE1FE771-1582-4775-9E8F-B758D933162D}">
      <dsp:nvSpPr>
        <dsp:cNvPr id="0" name=""/>
        <dsp:cNvSpPr/>
      </dsp:nvSpPr>
      <dsp:spPr>
        <a:xfrm rot="5400000">
          <a:off x="4707126" y="2171559"/>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Operationalize</a:t>
          </a:r>
        </a:p>
      </dsp:txBody>
      <dsp:txXfrm rot="-5400000">
        <a:off x="3555217" y="3363376"/>
        <a:ext cx="3081421" cy="737695"/>
      </dsp:txXfrm>
    </dsp:sp>
    <dsp:sp modelId="{C971C0CD-D6D6-4BD2-B517-483DD2B85EA0}">
      <dsp:nvSpPr>
        <dsp:cNvPr id="0" name=""/>
        <dsp:cNvSpPr/>
      </dsp:nvSpPr>
      <dsp:spPr>
        <a:xfrm>
          <a:off x="92" y="3221280"/>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Deployment</a:t>
          </a:r>
        </a:p>
      </dsp:txBody>
      <dsp:txXfrm>
        <a:off x="49976" y="3271164"/>
        <a:ext cx="3455356" cy="922118"/>
      </dsp:txXfrm>
    </dsp:sp>
    <dsp:sp modelId="{E36319A3-4DDD-4596-A48B-3AFC2FB82E08}">
      <dsp:nvSpPr>
        <dsp:cNvPr id="0" name=""/>
        <dsp:cNvSpPr/>
      </dsp:nvSpPr>
      <dsp:spPr>
        <a:xfrm rot="5400000">
          <a:off x="4707126" y="3244540"/>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Testing and Validation</a:t>
          </a:r>
        </a:p>
        <a:p>
          <a:pPr marL="171450" lvl="1" indent="-171450" algn="l" defTabSz="711200">
            <a:lnSpc>
              <a:spcPct val="90000"/>
            </a:lnSpc>
            <a:spcBef>
              <a:spcPct val="0"/>
            </a:spcBef>
            <a:spcAft>
              <a:spcPct val="15000"/>
            </a:spcAft>
            <a:buChar char="•"/>
          </a:pPr>
          <a:r>
            <a:rPr lang="en-US" sz="1600" kern="1200">
              <a:solidFill>
                <a:schemeClr val="accent6">
                  <a:lumMod val="50000"/>
                </a:schemeClr>
              </a:solidFill>
              <a:latin typeface="+mj-lt"/>
            </a:rPr>
            <a:t>Handoff</a:t>
          </a:r>
          <a:endParaRPr lang="en-US" sz="1600" kern="1200" dirty="0">
            <a:solidFill>
              <a:schemeClr val="accent6">
                <a:lumMod val="50000"/>
              </a:schemeClr>
            </a:solidFill>
            <a:latin typeface="+mj-lt"/>
          </a:endParaRP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Re-train and re-score</a:t>
          </a:r>
        </a:p>
      </dsp:txBody>
      <dsp:txXfrm rot="-5400000">
        <a:off x="3555217" y="4436357"/>
        <a:ext cx="3081421" cy="737695"/>
      </dsp:txXfrm>
    </dsp:sp>
    <dsp:sp modelId="{C5DBDEB5-64EF-486D-ADE8-9AD2774135B2}">
      <dsp:nvSpPr>
        <dsp:cNvPr id="0" name=""/>
        <dsp:cNvSpPr/>
      </dsp:nvSpPr>
      <dsp:spPr>
        <a:xfrm>
          <a:off x="92" y="4294261"/>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Customer Acceptance</a:t>
          </a:r>
        </a:p>
      </dsp:txBody>
      <dsp:txXfrm>
        <a:off x="49976" y="4344145"/>
        <a:ext cx="3455356" cy="922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4707126" y="-1047383"/>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Define Objectives</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Identify Data Sources</a:t>
          </a:r>
        </a:p>
      </dsp:txBody>
      <dsp:txXfrm rot="-5400000">
        <a:off x="3555217" y="144433"/>
        <a:ext cx="3081421" cy="737695"/>
      </dsp:txXfrm>
    </dsp:sp>
    <dsp:sp modelId="{FCE31E78-3DAC-4692-A464-D0C835B3F5C0}">
      <dsp:nvSpPr>
        <dsp:cNvPr id="0" name=""/>
        <dsp:cNvSpPr/>
      </dsp:nvSpPr>
      <dsp:spPr>
        <a:xfrm>
          <a:off x="92" y="2337"/>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6">
                  <a:lumMod val="50000"/>
                </a:schemeClr>
              </a:solidFill>
              <a:latin typeface="+mj-lt"/>
            </a:rPr>
            <a:t>Business Understanding</a:t>
          </a:r>
        </a:p>
      </dsp:txBody>
      <dsp:txXfrm>
        <a:off x="49976" y="52221"/>
        <a:ext cx="3455356" cy="922118"/>
      </dsp:txXfrm>
    </dsp:sp>
    <dsp:sp modelId="{B35FD520-5FF0-41BD-887C-8B0911FFCB12}">
      <dsp:nvSpPr>
        <dsp:cNvPr id="0" name=""/>
        <dsp:cNvSpPr/>
      </dsp:nvSpPr>
      <dsp:spPr>
        <a:xfrm rot="5400000">
          <a:off x="4693895" y="25597"/>
          <a:ext cx="843972"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Ingest Data</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Explore Data</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Update Data</a:t>
          </a:r>
        </a:p>
      </dsp:txBody>
      <dsp:txXfrm rot="-5400000">
        <a:off x="3555218" y="1205474"/>
        <a:ext cx="3080129" cy="761574"/>
      </dsp:txXfrm>
    </dsp:sp>
    <dsp:sp modelId="{3E606814-09D9-4B4C-8F40-66F312978EEB}">
      <dsp:nvSpPr>
        <dsp:cNvPr id="0" name=""/>
        <dsp:cNvSpPr/>
      </dsp:nvSpPr>
      <dsp:spPr>
        <a:xfrm>
          <a:off x="92" y="1075318"/>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Data Acquisition and Understanding</a:t>
          </a:r>
        </a:p>
      </dsp:txBody>
      <dsp:txXfrm>
        <a:off x="49976" y="1125202"/>
        <a:ext cx="3455356" cy="922118"/>
      </dsp:txXfrm>
    </dsp:sp>
    <dsp:sp modelId="{EF322D6C-1CB6-431F-8B42-A64D898D2824}">
      <dsp:nvSpPr>
        <dsp:cNvPr id="0" name=""/>
        <dsp:cNvSpPr/>
      </dsp:nvSpPr>
      <dsp:spPr>
        <a:xfrm rot="5400000">
          <a:off x="4707126" y="1098578"/>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Feature Selection</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Create and Train Model</a:t>
          </a:r>
        </a:p>
      </dsp:txBody>
      <dsp:txXfrm rot="-5400000">
        <a:off x="3555217" y="2290395"/>
        <a:ext cx="3081421" cy="737695"/>
      </dsp:txXfrm>
    </dsp:sp>
    <dsp:sp modelId="{D8CBC06D-2193-488F-8EDE-5FAA991E0B6B}">
      <dsp:nvSpPr>
        <dsp:cNvPr id="0" name=""/>
        <dsp:cNvSpPr/>
      </dsp:nvSpPr>
      <dsp:spPr>
        <a:xfrm>
          <a:off x="92" y="2148299"/>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Modeling</a:t>
          </a:r>
        </a:p>
      </dsp:txBody>
      <dsp:txXfrm>
        <a:off x="49976" y="2198183"/>
        <a:ext cx="3455356" cy="922118"/>
      </dsp:txXfrm>
    </dsp:sp>
    <dsp:sp modelId="{DE1FE771-1582-4775-9E8F-B758D933162D}">
      <dsp:nvSpPr>
        <dsp:cNvPr id="0" name=""/>
        <dsp:cNvSpPr/>
      </dsp:nvSpPr>
      <dsp:spPr>
        <a:xfrm rot="5400000">
          <a:off x="4707126" y="2171559"/>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Operationalize</a:t>
          </a:r>
        </a:p>
      </dsp:txBody>
      <dsp:txXfrm rot="-5400000">
        <a:off x="3555217" y="3363376"/>
        <a:ext cx="3081421" cy="737695"/>
      </dsp:txXfrm>
    </dsp:sp>
    <dsp:sp modelId="{C971C0CD-D6D6-4BD2-B517-483DD2B85EA0}">
      <dsp:nvSpPr>
        <dsp:cNvPr id="0" name=""/>
        <dsp:cNvSpPr/>
      </dsp:nvSpPr>
      <dsp:spPr>
        <a:xfrm>
          <a:off x="0" y="3240736"/>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Deployment</a:t>
          </a:r>
        </a:p>
      </dsp:txBody>
      <dsp:txXfrm>
        <a:off x="49884" y="3290620"/>
        <a:ext cx="3455356" cy="922118"/>
      </dsp:txXfrm>
    </dsp:sp>
    <dsp:sp modelId="{E36319A3-4DDD-4596-A48B-3AFC2FB82E08}">
      <dsp:nvSpPr>
        <dsp:cNvPr id="0" name=""/>
        <dsp:cNvSpPr/>
      </dsp:nvSpPr>
      <dsp:spPr>
        <a:xfrm rot="5400000">
          <a:off x="4707126" y="3244540"/>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Testing and Validation</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Handoff</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Re-train and re-score</a:t>
          </a:r>
        </a:p>
      </dsp:txBody>
      <dsp:txXfrm rot="-5400000">
        <a:off x="3555217" y="4436357"/>
        <a:ext cx="3081421" cy="737695"/>
      </dsp:txXfrm>
    </dsp:sp>
    <dsp:sp modelId="{C5DBDEB5-64EF-486D-ADE8-9AD2774135B2}">
      <dsp:nvSpPr>
        <dsp:cNvPr id="0" name=""/>
        <dsp:cNvSpPr/>
      </dsp:nvSpPr>
      <dsp:spPr>
        <a:xfrm>
          <a:off x="92" y="4294261"/>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Customer Acceptance</a:t>
          </a:r>
        </a:p>
      </dsp:txBody>
      <dsp:txXfrm>
        <a:off x="49976" y="4344145"/>
        <a:ext cx="3455356" cy="922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4707126" y="-1047383"/>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Define Objectives</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Identify Data Sources</a:t>
          </a:r>
        </a:p>
      </dsp:txBody>
      <dsp:txXfrm rot="-5400000">
        <a:off x="3555217" y="144433"/>
        <a:ext cx="3081421" cy="737695"/>
      </dsp:txXfrm>
    </dsp:sp>
    <dsp:sp modelId="{FCE31E78-3DAC-4692-A464-D0C835B3F5C0}">
      <dsp:nvSpPr>
        <dsp:cNvPr id="0" name=""/>
        <dsp:cNvSpPr/>
      </dsp:nvSpPr>
      <dsp:spPr>
        <a:xfrm>
          <a:off x="92" y="2337"/>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6">
                  <a:lumMod val="50000"/>
                </a:schemeClr>
              </a:solidFill>
              <a:latin typeface="+mj-lt"/>
            </a:rPr>
            <a:t>Business Understanding</a:t>
          </a:r>
        </a:p>
      </dsp:txBody>
      <dsp:txXfrm>
        <a:off x="49976" y="52221"/>
        <a:ext cx="3455356" cy="922118"/>
      </dsp:txXfrm>
    </dsp:sp>
    <dsp:sp modelId="{B35FD520-5FF0-41BD-887C-8B0911FFCB12}">
      <dsp:nvSpPr>
        <dsp:cNvPr id="0" name=""/>
        <dsp:cNvSpPr/>
      </dsp:nvSpPr>
      <dsp:spPr>
        <a:xfrm rot="5400000">
          <a:off x="4693895" y="25597"/>
          <a:ext cx="843972"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Ingest Data</a:t>
          </a:r>
        </a:p>
        <a:p>
          <a:pPr marL="171450" lvl="1" indent="-171450" algn="l" defTabSz="711200">
            <a:lnSpc>
              <a:spcPct val="90000"/>
            </a:lnSpc>
            <a:spcBef>
              <a:spcPct val="0"/>
            </a:spcBef>
            <a:spcAft>
              <a:spcPct val="15000"/>
            </a:spcAft>
            <a:buChar char="•"/>
          </a:pPr>
          <a:r>
            <a:rPr lang="en-US" sz="1600" kern="1200">
              <a:solidFill>
                <a:schemeClr val="accent6">
                  <a:lumMod val="50000"/>
                </a:schemeClr>
              </a:solidFill>
              <a:latin typeface="+mj-lt"/>
            </a:rPr>
            <a:t>Explore Data</a:t>
          </a:r>
          <a:endParaRPr lang="en-US" sz="1600" kern="1200" dirty="0">
            <a:solidFill>
              <a:schemeClr val="accent6">
                <a:lumMod val="50000"/>
              </a:schemeClr>
            </a:solidFill>
            <a:latin typeface="+mj-lt"/>
          </a:endParaRP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Update Data</a:t>
          </a:r>
        </a:p>
      </dsp:txBody>
      <dsp:txXfrm rot="-5400000">
        <a:off x="3555218" y="1205474"/>
        <a:ext cx="3080129" cy="761574"/>
      </dsp:txXfrm>
    </dsp:sp>
    <dsp:sp modelId="{3E606814-09D9-4B4C-8F40-66F312978EEB}">
      <dsp:nvSpPr>
        <dsp:cNvPr id="0" name=""/>
        <dsp:cNvSpPr/>
      </dsp:nvSpPr>
      <dsp:spPr>
        <a:xfrm>
          <a:off x="92" y="1075318"/>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6">
                  <a:lumMod val="50000"/>
                </a:schemeClr>
              </a:solidFill>
              <a:latin typeface="+mj-lt"/>
            </a:rPr>
            <a:t>Data Acquisition and Understanding</a:t>
          </a:r>
        </a:p>
      </dsp:txBody>
      <dsp:txXfrm>
        <a:off x="49976" y="1125202"/>
        <a:ext cx="3455356" cy="922118"/>
      </dsp:txXfrm>
    </dsp:sp>
    <dsp:sp modelId="{EF322D6C-1CB6-431F-8B42-A64D898D2824}">
      <dsp:nvSpPr>
        <dsp:cNvPr id="0" name=""/>
        <dsp:cNvSpPr/>
      </dsp:nvSpPr>
      <dsp:spPr>
        <a:xfrm rot="5400000">
          <a:off x="4707126" y="1098578"/>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Feature Selection</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Create and Train Model</a:t>
          </a:r>
        </a:p>
      </dsp:txBody>
      <dsp:txXfrm rot="-5400000">
        <a:off x="3555217" y="2290395"/>
        <a:ext cx="3081421" cy="737695"/>
      </dsp:txXfrm>
    </dsp:sp>
    <dsp:sp modelId="{D8CBC06D-2193-488F-8EDE-5FAA991E0B6B}">
      <dsp:nvSpPr>
        <dsp:cNvPr id="0" name=""/>
        <dsp:cNvSpPr/>
      </dsp:nvSpPr>
      <dsp:spPr>
        <a:xfrm>
          <a:off x="92" y="2148299"/>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Modeling</a:t>
          </a:r>
        </a:p>
      </dsp:txBody>
      <dsp:txXfrm>
        <a:off x="49976" y="2198183"/>
        <a:ext cx="3455356" cy="922118"/>
      </dsp:txXfrm>
    </dsp:sp>
    <dsp:sp modelId="{DE1FE771-1582-4775-9E8F-B758D933162D}">
      <dsp:nvSpPr>
        <dsp:cNvPr id="0" name=""/>
        <dsp:cNvSpPr/>
      </dsp:nvSpPr>
      <dsp:spPr>
        <a:xfrm rot="5400000">
          <a:off x="4707126" y="2171559"/>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Operationalize</a:t>
          </a:r>
        </a:p>
      </dsp:txBody>
      <dsp:txXfrm rot="-5400000">
        <a:off x="3555217" y="3363376"/>
        <a:ext cx="3081421" cy="737695"/>
      </dsp:txXfrm>
    </dsp:sp>
    <dsp:sp modelId="{C971C0CD-D6D6-4BD2-B517-483DD2B85EA0}">
      <dsp:nvSpPr>
        <dsp:cNvPr id="0" name=""/>
        <dsp:cNvSpPr/>
      </dsp:nvSpPr>
      <dsp:spPr>
        <a:xfrm>
          <a:off x="92" y="3221280"/>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Deployment</a:t>
          </a:r>
        </a:p>
      </dsp:txBody>
      <dsp:txXfrm>
        <a:off x="49976" y="3271164"/>
        <a:ext cx="3455356" cy="922118"/>
      </dsp:txXfrm>
    </dsp:sp>
    <dsp:sp modelId="{E36319A3-4DDD-4596-A48B-3AFC2FB82E08}">
      <dsp:nvSpPr>
        <dsp:cNvPr id="0" name=""/>
        <dsp:cNvSpPr/>
      </dsp:nvSpPr>
      <dsp:spPr>
        <a:xfrm rot="5400000">
          <a:off x="4707126" y="3244540"/>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Testing and Validation</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Handoff</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Re-train and re-score</a:t>
          </a:r>
        </a:p>
      </dsp:txBody>
      <dsp:txXfrm rot="-5400000">
        <a:off x="3555217" y="4436357"/>
        <a:ext cx="3081421" cy="737695"/>
      </dsp:txXfrm>
    </dsp:sp>
    <dsp:sp modelId="{C5DBDEB5-64EF-486D-ADE8-9AD2774135B2}">
      <dsp:nvSpPr>
        <dsp:cNvPr id="0" name=""/>
        <dsp:cNvSpPr/>
      </dsp:nvSpPr>
      <dsp:spPr>
        <a:xfrm>
          <a:off x="92" y="4294261"/>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Customer Acceptance</a:t>
          </a:r>
        </a:p>
      </dsp:txBody>
      <dsp:txXfrm>
        <a:off x="49976" y="4344145"/>
        <a:ext cx="3455356" cy="9221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4707126" y="-1047383"/>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Define Objectives</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Identify Data Sources</a:t>
          </a:r>
        </a:p>
      </dsp:txBody>
      <dsp:txXfrm rot="-5400000">
        <a:off x="3555217" y="144433"/>
        <a:ext cx="3081421" cy="737695"/>
      </dsp:txXfrm>
    </dsp:sp>
    <dsp:sp modelId="{FCE31E78-3DAC-4692-A464-D0C835B3F5C0}">
      <dsp:nvSpPr>
        <dsp:cNvPr id="0" name=""/>
        <dsp:cNvSpPr/>
      </dsp:nvSpPr>
      <dsp:spPr>
        <a:xfrm>
          <a:off x="92" y="2337"/>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6">
                  <a:lumMod val="50000"/>
                </a:schemeClr>
              </a:solidFill>
              <a:latin typeface="+mj-lt"/>
            </a:rPr>
            <a:t>Business Understanding</a:t>
          </a:r>
        </a:p>
      </dsp:txBody>
      <dsp:txXfrm>
        <a:off x="49976" y="52221"/>
        <a:ext cx="3455356" cy="922118"/>
      </dsp:txXfrm>
    </dsp:sp>
    <dsp:sp modelId="{B35FD520-5FF0-41BD-887C-8B0911FFCB12}">
      <dsp:nvSpPr>
        <dsp:cNvPr id="0" name=""/>
        <dsp:cNvSpPr/>
      </dsp:nvSpPr>
      <dsp:spPr>
        <a:xfrm rot="5400000">
          <a:off x="4693895" y="25597"/>
          <a:ext cx="843972"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Ingest Data</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Explore Data</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Update Data</a:t>
          </a:r>
        </a:p>
      </dsp:txBody>
      <dsp:txXfrm rot="-5400000">
        <a:off x="3555218" y="1205474"/>
        <a:ext cx="3080129" cy="761574"/>
      </dsp:txXfrm>
    </dsp:sp>
    <dsp:sp modelId="{3E606814-09D9-4B4C-8F40-66F312978EEB}">
      <dsp:nvSpPr>
        <dsp:cNvPr id="0" name=""/>
        <dsp:cNvSpPr/>
      </dsp:nvSpPr>
      <dsp:spPr>
        <a:xfrm>
          <a:off x="92" y="1075318"/>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Data Acquisition and Understanding</a:t>
          </a:r>
        </a:p>
      </dsp:txBody>
      <dsp:txXfrm>
        <a:off x="49976" y="1125202"/>
        <a:ext cx="3455356" cy="922118"/>
      </dsp:txXfrm>
    </dsp:sp>
    <dsp:sp modelId="{EF322D6C-1CB6-431F-8B42-A64D898D2824}">
      <dsp:nvSpPr>
        <dsp:cNvPr id="0" name=""/>
        <dsp:cNvSpPr/>
      </dsp:nvSpPr>
      <dsp:spPr>
        <a:xfrm rot="5400000">
          <a:off x="4707126" y="1098578"/>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Feature Selection</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Create and Train Model</a:t>
          </a:r>
        </a:p>
      </dsp:txBody>
      <dsp:txXfrm rot="-5400000">
        <a:off x="3555217" y="2290395"/>
        <a:ext cx="3081421" cy="737695"/>
      </dsp:txXfrm>
    </dsp:sp>
    <dsp:sp modelId="{D8CBC06D-2193-488F-8EDE-5FAA991E0B6B}">
      <dsp:nvSpPr>
        <dsp:cNvPr id="0" name=""/>
        <dsp:cNvSpPr/>
      </dsp:nvSpPr>
      <dsp:spPr>
        <a:xfrm>
          <a:off x="92" y="2148299"/>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6">
                  <a:lumMod val="50000"/>
                </a:schemeClr>
              </a:solidFill>
              <a:latin typeface="+mj-lt"/>
            </a:rPr>
            <a:t>Modeling</a:t>
          </a:r>
        </a:p>
      </dsp:txBody>
      <dsp:txXfrm>
        <a:off x="49976" y="2198183"/>
        <a:ext cx="3455356" cy="922118"/>
      </dsp:txXfrm>
    </dsp:sp>
    <dsp:sp modelId="{DE1FE771-1582-4775-9E8F-B758D933162D}">
      <dsp:nvSpPr>
        <dsp:cNvPr id="0" name=""/>
        <dsp:cNvSpPr/>
      </dsp:nvSpPr>
      <dsp:spPr>
        <a:xfrm rot="5400000">
          <a:off x="4707126" y="2171559"/>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Operationalize</a:t>
          </a:r>
        </a:p>
      </dsp:txBody>
      <dsp:txXfrm rot="-5400000">
        <a:off x="3555217" y="3363376"/>
        <a:ext cx="3081421" cy="737695"/>
      </dsp:txXfrm>
    </dsp:sp>
    <dsp:sp modelId="{C971C0CD-D6D6-4BD2-B517-483DD2B85EA0}">
      <dsp:nvSpPr>
        <dsp:cNvPr id="0" name=""/>
        <dsp:cNvSpPr/>
      </dsp:nvSpPr>
      <dsp:spPr>
        <a:xfrm>
          <a:off x="92" y="3221280"/>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Deployment</a:t>
          </a:r>
        </a:p>
      </dsp:txBody>
      <dsp:txXfrm>
        <a:off x="49976" y="3271164"/>
        <a:ext cx="3455356" cy="922118"/>
      </dsp:txXfrm>
    </dsp:sp>
    <dsp:sp modelId="{E36319A3-4DDD-4596-A48B-3AFC2FB82E08}">
      <dsp:nvSpPr>
        <dsp:cNvPr id="0" name=""/>
        <dsp:cNvSpPr/>
      </dsp:nvSpPr>
      <dsp:spPr>
        <a:xfrm rot="5400000">
          <a:off x="4707126" y="3244540"/>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Testing and Validation</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Handoff</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Re-train and re-score</a:t>
          </a:r>
        </a:p>
      </dsp:txBody>
      <dsp:txXfrm rot="-5400000">
        <a:off x="3555217" y="4436357"/>
        <a:ext cx="3081421" cy="737695"/>
      </dsp:txXfrm>
    </dsp:sp>
    <dsp:sp modelId="{C5DBDEB5-64EF-486D-ADE8-9AD2774135B2}">
      <dsp:nvSpPr>
        <dsp:cNvPr id="0" name=""/>
        <dsp:cNvSpPr/>
      </dsp:nvSpPr>
      <dsp:spPr>
        <a:xfrm>
          <a:off x="92" y="4294261"/>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Customer Acceptance</a:t>
          </a:r>
        </a:p>
      </dsp:txBody>
      <dsp:txXfrm>
        <a:off x="49976" y="4344145"/>
        <a:ext cx="3455356" cy="9221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4707126" y="-1047383"/>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Define Objectives</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Identify Data Sources</a:t>
          </a:r>
        </a:p>
      </dsp:txBody>
      <dsp:txXfrm rot="-5400000">
        <a:off x="3555217" y="144433"/>
        <a:ext cx="3081421" cy="737695"/>
      </dsp:txXfrm>
    </dsp:sp>
    <dsp:sp modelId="{FCE31E78-3DAC-4692-A464-D0C835B3F5C0}">
      <dsp:nvSpPr>
        <dsp:cNvPr id="0" name=""/>
        <dsp:cNvSpPr/>
      </dsp:nvSpPr>
      <dsp:spPr>
        <a:xfrm>
          <a:off x="92" y="2337"/>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6">
                  <a:lumMod val="50000"/>
                </a:schemeClr>
              </a:solidFill>
              <a:latin typeface="+mj-lt"/>
            </a:rPr>
            <a:t>Business Understanding</a:t>
          </a:r>
        </a:p>
      </dsp:txBody>
      <dsp:txXfrm>
        <a:off x="49976" y="52221"/>
        <a:ext cx="3455356" cy="922118"/>
      </dsp:txXfrm>
    </dsp:sp>
    <dsp:sp modelId="{B35FD520-5FF0-41BD-887C-8B0911FFCB12}">
      <dsp:nvSpPr>
        <dsp:cNvPr id="0" name=""/>
        <dsp:cNvSpPr/>
      </dsp:nvSpPr>
      <dsp:spPr>
        <a:xfrm rot="5400000">
          <a:off x="4693895" y="25597"/>
          <a:ext cx="843972"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Ingest Data</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Explore Data</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Update Data</a:t>
          </a:r>
        </a:p>
      </dsp:txBody>
      <dsp:txXfrm rot="-5400000">
        <a:off x="3555218" y="1205474"/>
        <a:ext cx="3080129" cy="761574"/>
      </dsp:txXfrm>
    </dsp:sp>
    <dsp:sp modelId="{3E606814-09D9-4B4C-8F40-66F312978EEB}">
      <dsp:nvSpPr>
        <dsp:cNvPr id="0" name=""/>
        <dsp:cNvSpPr/>
      </dsp:nvSpPr>
      <dsp:spPr>
        <a:xfrm>
          <a:off x="92" y="1075318"/>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6">
                  <a:lumMod val="50000"/>
                </a:schemeClr>
              </a:solidFill>
              <a:latin typeface="+mj-lt"/>
            </a:rPr>
            <a:t>Data Acquisition and Understanding</a:t>
          </a:r>
        </a:p>
      </dsp:txBody>
      <dsp:txXfrm>
        <a:off x="49976" y="1125202"/>
        <a:ext cx="3455356" cy="922118"/>
      </dsp:txXfrm>
    </dsp:sp>
    <dsp:sp modelId="{EF322D6C-1CB6-431F-8B42-A64D898D2824}">
      <dsp:nvSpPr>
        <dsp:cNvPr id="0" name=""/>
        <dsp:cNvSpPr/>
      </dsp:nvSpPr>
      <dsp:spPr>
        <a:xfrm rot="5400000">
          <a:off x="4707126" y="1098578"/>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Feature Selection</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Create and Train Model</a:t>
          </a:r>
        </a:p>
      </dsp:txBody>
      <dsp:txXfrm rot="-5400000">
        <a:off x="3555217" y="2290395"/>
        <a:ext cx="3081421" cy="737695"/>
      </dsp:txXfrm>
    </dsp:sp>
    <dsp:sp modelId="{D8CBC06D-2193-488F-8EDE-5FAA991E0B6B}">
      <dsp:nvSpPr>
        <dsp:cNvPr id="0" name=""/>
        <dsp:cNvSpPr/>
      </dsp:nvSpPr>
      <dsp:spPr>
        <a:xfrm>
          <a:off x="92" y="2148299"/>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Modeling</a:t>
          </a:r>
        </a:p>
      </dsp:txBody>
      <dsp:txXfrm>
        <a:off x="49976" y="2198183"/>
        <a:ext cx="3455356" cy="922118"/>
      </dsp:txXfrm>
    </dsp:sp>
    <dsp:sp modelId="{DE1FE771-1582-4775-9E8F-B758D933162D}">
      <dsp:nvSpPr>
        <dsp:cNvPr id="0" name=""/>
        <dsp:cNvSpPr/>
      </dsp:nvSpPr>
      <dsp:spPr>
        <a:xfrm rot="5400000">
          <a:off x="4707126" y="2171559"/>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Operationalize</a:t>
          </a:r>
        </a:p>
      </dsp:txBody>
      <dsp:txXfrm rot="-5400000">
        <a:off x="3555217" y="3363376"/>
        <a:ext cx="3081421" cy="737695"/>
      </dsp:txXfrm>
    </dsp:sp>
    <dsp:sp modelId="{C971C0CD-D6D6-4BD2-B517-483DD2B85EA0}">
      <dsp:nvSpPr>
        <dsp:cNvPr id="0" name=""/>
        <dsp:cNvSpPr/>
      </dsp:nvSpPr>
      <dsp:spPr>
        <a:xfrm>
          <a:off x="92" y="3221280"/>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Deployment</a:t>
          </a:r>
        </a:p>
      </dsp:txBody>
      <dsp:txXfrm>
        <a:off x="49976" y="3271164"/>
        <a:ext cx="3455356" cy="922118"/>
      </dsp:txXfrm>
    </dsp:sp>
    <dsp:sp modelId="{E36319A3-4DDD-4596-A48B-3AFC2FB82E08}">
      <dsp:nvSpPr>
        <dsp:cNvPr id="0" name=""/>
        <dsp:cNvSpPr/>
      </dsp:nvSpPr>
      <dsp:spPr>
        <a:xfrm rot="5400000">
          <a:off x="4707126" y="3244540"/>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Testing and Validation</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Handoff</a:t>
          </a:r>
        </a:p>
        <a:p>
          <a:pPr marL="171450" lvl="1" indent="-171450" algn="l" defTabSz="711200">
            <a:lnSpc>
              <a:spcPct val="90000"/>
            </a:lnSpc>
            <a:spcBef>
              <a:spcPct val="0"/>
            </a:spcBef>
            <a:spcAft>
              <a:spcPct val="15000"/>
            </a:spcAft>
            <a:buChar char="•"/>
          </a:pPr>
          <a:r>
            <a:rPr lang="en-US" sz="1600" kern="1200" dirty="0">
              <a:solidFill>
                <a:schemeClr val="accent6">
                  <a:lumMod val="50000"/>
                </a:schemeClr>
              </a:solidFill>
              <a:latin typeface="+mj-lt"/>
            </a:rPr>
            <a:t>Re-train and re-score</a:t>
          </a:r>
        </a:p>
      </dsp:txBody>
      <dsp:txXfrm rot="-5400000">
        <a:off x="3555217" y="4436357"/>
        <a:ext cx="3081421" cy="737695"/>
      </dsp:txXfrm>
    </dsp:sp>
    <dsp:sp modelId="{C5DBDEB5-64EF-486D-ADE8-9AD2774135B2}">
      <dsp:nvSpPr>
        <dsp:cNvPr id="0" name=""/>
        <dsp:cNvSpPr/>
      </dsp:nvSpPr>
      <dsp:spPr>
        <a:xfrm>
          <a:off x="92" y="4294261"/>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Customer Acceptance</a:t>
          </a:r>
        </a:p>
      </dsp:txBody>
      <dsp:txXfrm>
        <a:off x="49976" y="4344145"/>
        <a:ext cx="3455356" cy="9221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4707126" y="-1047383"/>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Define Objectives</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Identify Data Sources</a:t>
          </a:r>
        </a:p>
      </dsp:txBody>
      <dsp:txXfrm rot="-5400000">
        <a:off x="3555217" y="144433"/>
        <a:ext cx="3081421" cy="737695"/>
      </dsp:txXfrm>
    </dsp:sp>
    <dsp:sp modelId="{FCE31E78-3DAC-4692-A464-D0C835B3F5C0}">
      <dsp:nvSpPr>
        <dsp:cNvPr id="0" name=""/>
        <dsp:cNvSpPr/>
      </dsp:nvSpPr>
      <dsp:spPr>
        <a:xfrm>
          <a:off x="92" y="2337"/>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Business Understanding</a:t>
          </a:r>
        </a:p>
      </dsp:txBody>
      <dsp:txXfrm>
        <a:off x="49976" y="52221"/>
        <a:ext cx="3455356" cy="922118"/>
      </dsp:txXfrm>
    </dsp:sp>
    <dsp:sp modelId="{B35FD520-5FF0-41BD-887C-8B0911FFCB12}">
      <dsp:nvSpPr>
        <dsp:cNvPr id="0" name=""/>
        <dsp:cNvSpPr/>
      </dsp:nvSpPr>
      <dsp:spPr>
        <a:xfrm rot="5400000">
          <a:off x="4693895" y="25597"/>
          <a:ext cx="843972"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Ingest Data</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Explore Data</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Update Data</a:t>
          </a:r>
        </a:p>
      </dsp:txBody>
      <dsp:txXfrm rot="-5400000">
        <a:off x="3555218" y="1205474"/>
        <a:ext cx="3080129" cy="761574"/>
      </dsp:txXfrm>
    </dsp:sp>
    <dsp:sp modelId="{3E606814-09D9-4B4C-8F40-66F312978EEB}">
      <dsp:nvSpPr>
        <dsp:cNvPr id="0" name=""/>
        <dsp:cNvSpPr/>
      </dsp:nvSpPr>
      <dsp:spPr>
        <a:xfrm>
          <a:off x="92" y="1075318"/>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Data Acquisition and Understanding</a:t>
          </a:r>
        </a:p>
      </dsp:txBody>
      <dsp:txXfrm>
        <a:off x="49976" y="1125202"/>
        <a:ext cx="3455356" cy="922118"/>
      </dsp:txXfrm>
    </dsp:sp>
    <dsp:sp modelId="{EF322D6C-1CB6-431F-8B42-A64D898D2824}">
      <dsp:nvSpPr>
        <dsp:cNvPr id="0" name=""/>
        <dsp:cNvSpPr/>
      </dsp:nvSpPr>
      <dsp:spPr>
        <a:xfrm rot="5400000">
          <a:off x="4707126" y="1098578"/>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Feature Selection</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Create and Train Model</a:t>
          </a:r>
        </a:p>
      </dsp:txBody>
      <dsp:txXfrm rot="-5400000">
        <a:off x="3555217" y="2290395"/>
        <a:ext cx="3081421" cy="737695"/>
      </dsp:txXfrm>
    </dsp:sp>
    <dsp:sp modelId="{D8CBC06D-2193-488F-8EDE-5FAA991E0B6B}">
      <dsp:nvSpPr>
        <dsp:cNvPr id="0" name=""/>
        <dsp:cNvSpPr/>
      </dsp:nvSpPr>
      <dsp:spPr>
        <a:xfrm>
          <a:off x="92" y="2148299"/>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Modeling</a:t>
          </a:r>
        </a:p>
      </dsp:txBody>
      <dsp:txXfrm>
        <a:off x="49976" y="2198183"/>
        <a:ext cx="3455356" cy="922118"/>
      </dsp:txXfrm>
    </dsp:sp>
    <dsp:sp modelId="{DE1FE771-1582-4775-9E8F-B758D933162D}">
      <dsp:nvSpPr>
        <dsp:cNvPr id="0" name=""/>
        <dsp:cNvSpPr/>
      </dsp:nvSpPr>
      <dsp:spPr>
        <a:xfrm rot="5400000">
          <a:off x="4707126" y="2171559"/>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Operationalize</a:t>
          </a:r>
        </a:p>
      </dsp:txBody>
      <dsp:txXfrm rot="-5400000">
        <a:off x="3555217" y="3363376"/>
        <a:ext cx="3081421" cy="737695"/>
      </dsp:txXfrm>
    </dsp:sp>
    <dsp:sp modelId="{C971C0CD-D6D6-4BD2-B517-483DD2B85EA0}">
      <dsp:nvSpPr>
        <dsp:cNvPr id="0" name=""/>
        <dsp:cNvSpPr/>
      </dsp:nvSpPr>
      <dsp:spPr>
        <a:xfrm>
          <a:off x="92" y="3221280"/>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Deployment</a:t>
          </a:r>
        </a:p>
      </dsp:txBody>
      <dsp:txXfrm>
        <a:off x="49976" y="3271164"/>
        <a:ext cx="3455356" cy="922118"/>
      </dsp:txXfrm>
    </dsp:sp>
    <dsp:sp modelId="{E36319A3-4DDD-4596-A48B-3AFC2FB82E08}">
      <dsp:nvSpPr>
        <dsp:cNvPr id="0" name=""/>
        <dsp:cNvSpPr/>
      </dsp:nvSpPr>
      <dsp:spPr>
        <a:xfrm rot="5400000">
          <a:off x="4707126" y="3244540"/>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Testing and Validation</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Handoff</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Re-train and re-score</a:t>
          </a:r>
        </a:p>
      </dsp:txBody>
      <dsp:txXfrm rot="-5400000">
        <a:off x="3555217" y="4436357"/>
        <a:ext cx="3081421" cy="737695"/>
      </dsp:txXfrm>
    </dsp:sp>
    <dsp:sp modelId="{C5DBDEB5-64EF-486D-ADE8-9AD2774135B2}">
      <dsp:nvSpPr>
        <dsp:cNvPr id="0" name=""/>
        <dsp:cNvSpPr/>
      </dsp:nvSpPr>
      <dsp:spPr>
        <a:xfrm>
          <a:off x="92" y="4294261"/>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Customer Acceptance</a:t>
          </a:r>
        </a:p>
      </dsp:txBody>
      <dsp:txXfrm>
        <a:off x="49976" y="4344145"/>
        <a:ext cx="3455356" cy="9221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4707126" y="-1047383"/>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Define Objectives</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Identify Data Sources</a:t>
          </a:r>
        </a:p>
      </dsp:txBody>
      <dsp:txXfrm rot="-5400000">
        <a:off x="3555217" y="144433"/>
        <a:ext cx="3081421" cy="737695"/>
      </dsp:txXfrm>
    </dsp:sp>
    <dsp:sp modelId="{FCE31E78-3DAC-4692-A464-D0C835B3F5C0}">
      <dsp:nvSpPr>
        <dsp:cNvPr id="0" name=""/>
        <dsp:cNvSpPr/>
      </dsp:nvSpPr>
      <dsp:spPr>
        <a:xfrm>
          <a:off x="92" y="2337"/>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Business Understanding</a:t>
          </a:r>
        </a:p>
      </dsp:txBody>
      <dsp:txXfrm>
        <a:off x="49976" y="52221"/>
        <a:ext cx="3455356" cy="922118"/>
      </dsp:txXfrm>
    </dsp:sp>
    <dsp:sp modelId="{B35FD520-5FF0-41BD-887C-8B0911FFCB12}">
      <dsp:nvSpPr>
        <dsp:cNvPr id="0" name=""/>
        <dsp:cNvSpPr/>
      </dsp:nvSpPr>
      <dsp:spPr>
        <a:xfrm rot="5400000">
          <a:off x="4693895" y="25597"/>
          <a:ext cx="843972"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Ingest Data</a:t>
          </a:r>
        </a:p>
        <a:p>
          <a:pPr marL="171450" lvl="1" indent="-171450" algn="l" defTabSz="711200">
            <a:lnSpc>
              <a:spcPct val="90000"/>
            </a:lnSpc>
            <a:spcBef>
              <a:spcPct val="0"/>
            </a:spcBef>
            <a:spcAft>
              <a:spcPct val="15000"/>
            </a:spcAft>
            <a:buChar char="•"/>
          </a:pPr>
          <a:r>
            <a:rPr lang="en-US" sz="1600" kern="1200">
              <a:solidFill>
                <a:srgbClr val="C00000"/>
              </a:solidFill>
              <a:latin typeface="+mj-lt"/>
            </a:rPr>
            <a:t>Explore Data</a:t>
          </a:r>
          <a:endParaRPr lang="en-US" sz="1600" kern="1200" dirty="0">
            <a:solidFill>
              <a:srgbClr val="C00000"/>
            </a:solidFill>
            <a:latin typeface="+mj-lt"/>
          </a:endParaRP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Update Data</a:t>
          </a:r>
        </a:p>
      </dsp:txBody>
      <dsp:txXfrm rot="-5400000">
        <a:off x="3555218" y="1205474"/>
        <a:ext cx="3080129" cy="761574"/>
      </dsp:txXfrm>
    </dsp:sp>
    <dsp:sp modelId="{3E606814-09D9-4B4C-8F40-66F312978EEB}">
      <dsp:nvSpPr>
        <dsp:cNvPr id="0" name=""/>
        <dsp:cNvSpPr/>
      </dsp:nvSpPr>
      <dsp:spPr>
        <a:xfrm>
          <a:off x="92" y="1075318"/>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Data Acquisition and Understanding</a:t>
          </a:r>
        </a:p>
      </dsp:txBody>
      <dsp:txXfrm>
        <a:off x="49976" y="1125202"/>
        <a:ext cx="3455356" cy="922118"/>
      </dsp:txXfrm>
    </dsp:sp>
    <dsp:sp modelId="{EF322D6C-1CB6-431F-8B42-A64D898D2824}">
      <dsp:nvSpPr>
        <dsp:cNvPr id="0" name=""/>
        <dsp:cNvSpPr/>
      </dsp:nvSpPr>
      <dsp:spPr>
        <a:xfrm rot="5400000">
          <a:off x="4707126" y="1098578"/>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Feature Selection</a:t>
          </a: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Create and Train Model</a:t>
          </a:r>
        </a:p>
      </dsp:txBody>
      <dsp:txXfrm rot="-5400000">
        <a:off x="3555217" y="2290395"/>
        <a:ext cx="3081421" cy="737695"/>
      </dsp:txXfrm>
    </dsp:sp>
    <dsp:sp modelId="{D8CBC06D-2193-488F-8EDE-5FAA991E0B6B}">
      <dsp:nvSpPr>
        <dsp:cNvPr id="0" name=""/>
        <dsp:cNvSpPr/>
      </dsp:nvSpPr>
      <dsp:spPr>
        <a:xfrm>
          <a:off x="92" y="2148299"/>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Modeling</a:t>
          </a:r>
        </a:p>
      </dsp:txBody>
      <dsp:txXfrm>
        <a:off x="49976" y="2198183"/>
        <a:ext cx="3455356" cy="922118"/>
      </dsp:txXfrm>
    </dsp:sp>
    <dsp:sp modelId="{DE1FE771-1582-4775-9E8F-B758D933162D}">
      <dsp:nvSpPr>
        <dsp:cNvPr id="0" name=""/>
        <dsp:cNvSpPr/>
      </dsp:nvSpPr>
      <dsp:spPr>
        <a:xfrm rot="5400000">
          <a:off x="4707126" y="2171559"/>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Operationalize</a:t>
          </a:r>
        </a:p>
      </dsp:txBody>
      <dsp:txXfrm rot="-5400000">
        <a:off x="3555217" y="3363376"/>
        <a:ext cx="3081421" cy="737695"/>
      </dsp:txXfrm>
    </dsp:sp>
    <dsp:sp modelId="{C971C0CD-D6D6-4BD2-B517-483DD2B85EA0}">
      <dsp:nvSpPr>
        <dsp:cNvPr id="0" name=""/>
        <dsp:cNvSpPr/>
      </dsp:nvSpPr>
      <dsp:spPr>
        <a:xfrm>
          <a:off x="92" y="3221280"/>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Deployment</a:t>
          </a:r>
        </a:p>
      </dsp:txBody>
      <dsp:txXfrm>
        <a:off x="49976" y="3271164"/>
        <a:ext cx="3455356" cy="922118"/>
      </dsp:txXfrm>
    </dsp:sp>
    <dsp:sp modelId="{E36319A3-4DDD-4596-A48B-3AFC2FB82E08}">
      <dsp:nvSpPr>
        <dsp:cNvPr id="0" name=""/>
        <dsp:cNvSpPr/>
      </dsp:nvSpPr>
      <dsp:spPr>
        <a:xfrm rot="5400000">
          <a:off x="4707126" y="3244540"/>
          <a:ext cx="817509" cy="3121328"/>
        </a:xfrm>
        <a:prstGeom prst="round2Same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C00000"/>
              </a:solidFill>
              <a:latin typeface="+mj-lt"/>
            </a:rPr>
            <a:t>Testing and Validation</a:t>
          </a:r>
        </a:p>
        <a:p>
          <a:pPr marL="171450" lvl="1" indent="-171450" algn="l" defTabSz="711200">
            <a:lnSpc>
              <a:spcPct val="90000"/>
            </a:lnSpc>
            <a:spcBef>
              <a:spcPct val="0"/>
            </a:spcBef>
            <a:spcAft>
              <a:spcPct val="15000"/>
            </a:spcAft>
            <a:buChar char="•"/>
          </a:pPr>
          <a:r>
            <a:rPr lang="en-US" sz="1600" kern="1200">
              <a:solidFill>
                <a:srgbClr val="C00000"/>
              </a:solidFill>
              <a:latin typeface="+mj-lt"/>
            </a:rPr>
            <a:t>Handoff</a:t>
          </a:r>
          <a:endParaRPr lang="en-US" sz="1600" kern="1200" dirty="0">
            <a:solidFill>
              <a:srgbClr val="C00000"/>
            </a:solidFill>
            <a:latin typeface="+mj-lt"/>
          </a:endParaRPr>
        </a:p>
        <a:p>
          <a:pPr marL="171450" lvl="1" indent="-171450" algn="l" defTabSz="711200">
            <a:lnSpc>
              <a:spcPct val="90000"/>
            </a:lnSpc>
            <a:spcBef>
              <a:spcPct val="0"/>
            </a:spcBef>
            <a:spcAft>
              <a:spcPct val="15000"/>
            </a:spcAft>
            <a:buChar char="•"/>
          </a:pPr>
          <a:r>
            <a:rPr lang="en-US" sz="1600" kern="1200" dirty="0">
              <a:solidFill>
                <a:srgbClr val="C00000"/>
              </a:solidFill>
              <a:latin typeface="+mj-lt"/>
            </a:rPr>
            <a:t>Re-train and re-score</a:t>
          </a:r>
        </a:p>
      </dsp:txBody>
      <dsp:txXfrm rot="-5400000">
        <a:off x="3555217" y="4436357"/>
        <a:ext cx="3081421" cy="737695"/>
      </dsp:txXfrm>
    </dsp:sp>
    <dsp:sp modelId="{C5DBDEB5-64EF-486D-ADE8-9AD2774135B2}">
      <dsp:nvSpPr>
        <dsp:cNvPr id="0" name=""/>
        <dsp:cNvSpPr/>
      </dsp:nvSpPr>
      <dsp:spPr>
        <a:xfrm>
          <a:off x="92" y="4294261"/>
          <a:ext cx="3555124" cy="1021886"/>
        </a:xfrm>
        <a:prstGeom prst="roundRect">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latin typeface="+mj-lt"/>
            </a:rPr>
            <a:t>Customer Acceptance</a:t>
          </a:r>
        </a:p>
      </dsp:txBody>
      <dsp:txXfrm>
        <a:off x="49976" y="4344145"/>
        <a:ext cx="3455356" cy="92211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3/16/2018 7:04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3/16/2018 7:03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Description:</a:t>
            </a:r>
          </a:p>
          <a:p>
            <a:pPr marL="0" indent="0">
              <a:buFont typeface="+mj-lt"/>
              <a:buNone/>
            </a:pPr>
            <a:endParaRPr lang="en-US" dirty="0"/>
          </a:p>
          <a:p>
            <a:pPr marL="0" indent="0">
              <a:buFont typeface="+mj-lt"/>
              <a:buNone/>
            </a:pPr>
            <a:r>
              <a:rPr lang="en-US" dirty="0"/>
              <a:t>DevOps (Developer</a:t>
            </a:r>
            <a:r>
              <a:rPr lang="en-US" baseline="0" dirty="0"/>
              <a:t> Operations) is defined as a development process that emphasizes communication and collaboration between product management, software development, and operations, automating the process of solution integration, testing, deployment and infrastructure changes. </a:t>
            </a:r>
          </a:p>
          <a:p>
            <a:pPr marL="0" indent="0">
              <a:buFont typeface="+mj-lt"/>
              <a:buNone/>
            </a:pPr>
            <a:r>
              <a:rPr lang="en-US" baseline="0" dirty="0"/>
              <a:t>All projects involving on-premises software and hardware benefits from DevOps. But hybrid and cloud-only architectures require it – there are so many variables to even setting up the architecture that a dedicated team or developer is often required. And Advanced Analytics projects involving Data Science have even more requirements that are specific to these tasks.</a:t>
            </a:r>
          </a:p>
          <a:p>
            <a:pPr marL="0" indent="0">
              <a:buFont typeface="+mj-lt"/>
              <a:buNone/>
            </a:pPr>
            <a:r>
              <a:rPr lang="en-US" baseline="0" dirty="0"/>
              <a:t>This course explains the processes, procedures, and platform options that you have available, along with explaining the tools you need to use to create an effective DevOps solution for your Advanced Analytics projects. </a:t>
            </a:r>
            <a:endParaRPr lang="en-US" dirty="0"/>
          </a:p>
          <a:p>
            <a:pPr marL="0" indent="0">
              <a:buFont typeface="+mj-lt"/>
              <a:buNone/>
            </a:pPr>
            <a:endParaRPr lang="en-US" dirty="0"/>
          </a:p>
          <a:p>
            <a:pPr marL="0" indent="0">
              <a:buFont typeface="+mj-lt"/>
              <a:buNone/>
            </a:pPr>
            <a:r>
              <a:rPr lang="en-US" dirty="0"/>
              <a:t>Level:</a:t>
            </a:r>
            <a:r>
              <a:rPr lang="en-US" baseline="0" dirty="0"/>
              <a:t> </a:t>
            </a:r>
          </a:p>
          <a:p>
            <a:pPr marL="0" indent="0">
              <a:buFont typeface="+mj-lt"/>
              <a:buNone/>
            </a:pPr>
            <a:r>
              <a:rPr lang="en-US" baseline="0" dirty="0"/>
              <a:t>300</a:t>
            </a:r>
          </a:p>
          <a:p>
            <a:pPr marL="0" indent="0">
              <a:buFont typeface="+mj-lt"/>
              <a:buNone/>
            </a:pPr>
            <a:endParaRPr lang="en-US" baseline="0" dirty="0"/>
          </a:p>
          <a:p>
            <a:pPr marL="0" indent="0">
              <a:buFont typeface="+mj-lt"/>
              <a:buNone/>
            </a:pPr>
            <a:r>
              <a:rPr lang="en-US" baseline="0" dirty="0"/>
              <a:t>Audience: </a:t>
            </a:r>
          </a:p>
          <a:p>
            <a:pPr marL="0" indent="0">
              <a:buFont typeface="+mj-lt"/>
              <a:buNone/>
            </a:pPr>
            <a:r>
              <a:rPr lang="en-US" baseline="0" dirty="0"/>
              <a:t>Technical professionals tasked with the infrastructure and development of a DevOps practice for Advanced Analytics Projects.</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3/16/2018 7:03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PowerPoint,</a:t>
            </a:r>
            <a:r>
              <a:rPr lang="en-US" baseline="0" dirty="0"/>
              <a:t> Visio, Whiteboard – choose a visualization declaration mechanism, make it part of your check in. Make sure you treat infrastructure and code as a single thought-entity. - https://www.visualstudio.com/en-us/docs/work/office/storyboard-your-ideas-using-powerpoint</a:t>
            </a:r>
            <a:endParaRPr lang="en-US" dirty="0"/>
          </a:p>
          <a:p>
            <a:pPr marL="342900" indent="-342900">
              <a:buFont typeface="+mj-lt"/>
              <a:buAutoNum type="arabicPeriod"/>
            </a:pPr>
            <a:r>
              <a:rPr lang="en-US" dirty="0"/>
              <a:t>Using a holistic approach: https://www.linkedin.com/pulse/architecture-data-exploration-using-microsoft-azure-verdon-mba</a:t>
            </a:r>
          </a:p>
          <a:p>
            <a:pPr marL="342900" indent="-342900">
              <a:buFont typeface="+mj-lt"/>
              <a:buAutoNum type="arabicPeriod"/>
            </a:pPr>
            <a:r>
              <a:rPr lang="en-US" dirty="0"/>
              <a:t>Planning</a:t>
            </a:r>
            <a:r>
              <a:rPr lang="en-US" baseline="0" dirty="0"/>
              <a:t> a Big Data solution: https://msdn.microsoft.com/en-us/library/dn749858.aspx </a:t>
            </a:r>
            <a:endParaRPr lang="en-US" dirty="0"/>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811748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Another approach on decision matrices: http://www.businessnewsdaily.com/6146-decision-matrix.html</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689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Full description is here: https://github.com/Azure/itanomalyinsights-cortana-intelligence-preconfigured-solution/blob/master/Docs/IT%20Anomaly%20Insights%20Post%20Deployment%20Instructions.md </a:t>
            </a:r>
          </a:p>
          <a:p>
            <a:pPr marL="228600" indent="-228600">
              <a:buFont typeface="+mj-lt"/>
              <a:buAutoNum type="arabicPeriod"/>
            </a:pPr>
            <a:r>
              <a:rPr lang="en-US" baseline="0" dirty="0"/>
              <a:t>Create your own Solution Templates: https://start.cortanaintelligence.com/CustomSolutions</a:t>
            </a:r>
          </a:p>
          <a:p>
            <a:pPr marL="228600" indent="-228600">
              <a:buFont typeface="+mj-lt"/>
              <a:buAutoNum type="arabicPeriod"/>
            </a:pPr>
            <a:r>
              <a:rPr lang="en-US" baseline="0" dirty="0"/>
              <a:t>More solution tutorials: https://gallery.cortanaintelligence.com/browse?categories=%5B%227%22%5D&amp;skip=0&amp;orderby=trending%20desc&amp;tags=%5B%22Solution%22%5D </a:t>
            </a:r>
          </a:p>
          <a:p>
            <a:pPr marL="228600" indent="-228600">
              <a:buFont typeface="+mj-lt"/>
              <a:buAutoNum type="arabicPeriod"/>
            </a:pPr>
            <a:r>
              <a:rPr lang="en-US" baseline="0" dirty="0"/>
              <a:t>https://microsoft.github.io/techcasestudies/#sortBy=featured&amp;SearchPhraseText=devops </a:t>
            </a:r>
          </a:p>
          <a:p>
            <a:pPr marL="228600" indent="-228600">
              <a:buFont typeface="+mj-lt"/>
              <a:buAutoNum type="arabicPeriod"/>
            </a:pPr>
            <a:r>
              <a:rPr lang="en-US" baseline="0"/>
              <a:t>https://microsoft.github.io/techcasestudies/#sortBy=featured&amp;SearchPhraseText=vsm </a:t>
            </a:r>
            <a:endParaRPr lang="en-US" baseline="0"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3201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Understanding the Azure Portal</a:t>
            </a:r>
            <a:r>
              <a:rPr lang="en-US" baseline="0" dirty="0"/>
              <a:t> for management and billing - https://azure.microsoft.com/en-us/account/ </a:t>
            </a:r>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8891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Working effectively in teams - https://www.svds.com/working-effectively-in-data-science-teams/ </a:t>
            </a:r>
            <a:endParaRPr lang="en-US" baseline="0" dirty="0"/>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473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Without a good data flow design, your project may not go</a:t>
            </a:r>
            <a:r>
              <a:rPr lang="en-US" baseline="0" dirty="0"/>
              <a:t> into production - https://medium.com/towards-data-science/how-to-build-a-data-science-pipeline-f24341848045 </a:t>
            </a:r>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370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Assets within a Data Science project may contain multiple artifacts.</a:t>
            </a:r>
            <a:r>
              <a:rPr lang="en-US" baseline="0" dirty="0"/>
              <a:t> For the most part, an Azure Resource Manager template can contain most of these - https://docs.microsoft.com/en-us/azure/azure-resource-manager/resource-group-template-deploy-portal </a:t>
            </a:r>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1850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The Azure Trust Center (Security, Privacy, Transparency</a:t>
            </a:r>
            <a:r>
              <a:rPr lang="en-US"/>
              <a:t>, Compliance) - https://azure.microsoft.com/en-us/support/trust-center/</a:t>
            </a:r>
          </a:p>
          <a:p>
            <a:pPr marL="342900" indent="-342900">
              <a:buFont typeface="+mj-lt"/>
              <a:buAutoNum type="arabicPeriod"/>
            </a:pPr>
            <a:r>
              <a:rPr lang="en-US" dirty="0"/>
              <a:t>Working with the Azure Key Vault - https://blogs.msdn.microsoft.com/troy_aults_blog/2017/08/29/utilizing-key-vault-to-create-credentials-for-automation/ </a:t>
            </a:r>
            <a:endParaRPr lang="en-US" baseline="0" dirty="0"/>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691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There is a great</a:t>
            </a:r>
            <a:r>
              <a:rPr lang="en-US" baseline="0" dirty="0"/>
              <a:t> deal more information and many other tools to learn – all depend on your implementation </a:t>
            </a:r>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6584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669DC94B-DB72-488C-A100-9C8F7341285A}" type="datetime8">
              <a:rPr lang="en-US" smtClean="0">
                <a:solidFill>
                  <a:prstClr val="black"/>
                </a:solidFill>
              </a:rPr>
              <a:t>3/16/2018 7:03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452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637126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The first thing to know is that</a:t>
            </a:r>
            <a:r>
              <a:rPr lang="en-US" baseline="0" dirty="0"/>
              <a:t> organizations do not always consider a “Data Science” or AI project as a separate entity – they view it as a continuum in their data-as-asset strategy.</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705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Complete DevOps guide - https://docsmsftpdfs.blob.core.windows.net/guides/azure/azure-ops-guide.pdf</a:t>
            </a:r>
          </a:p>
          <a:p>
            <a:pPr marL="342900" indent="-342900">
              <a:buFont typeface="+mj-lt"/>
              <a:buAutoNum type="arabicPeriod"/>
            </a:pPr>
            <a:r>
              <a:rPr lang="en-US" dirty="0"/>
              <a:t>Azure Design Patterns: https://blogs.msdn.microsoft.com/uk_faculty_connection/2017/05/17/getting-started-with-azure-design-patterns-and-azure-arm-quick-start-templates/</a:t>
            </a:r>
          </a:p>
          <a:p>
            <a:pPr marL="342900" indent="-342900">
              <a:buFont typeface="+mj-lt"/>
              <a:buAutoNum type="arabicPeriod"/>
            </a:pPr>
            <a:r>
              <a:rPr lang="en-US" dirty="0"/>
              <a:t>Deployment </a:t>
            </a:r>
          </a:p>
          <a:p>
            <a:pPr marL="560162" lvl="1" indent="-342900">
              <a:buFont typeface="+mj-lt"/>
              <a:buAutoNum type="arabicPeriod"/>
            </a:pPr>
            <a:r>
              <a:rPr lang="en-US" dirty="0"/>
              <a:t>Service Creation and Setup - https://azure.microsoft.com/en-us/offers/ms-azr-0003p/</a:t>
            </a:r>
          </a:p>
          <a:p>
            <a:pPr marL="342900" indent="-342900">
              <a:buFont typeface="+mj-lt"/>
              <a:buAutoNum type="arabicPeriod"/>
            </a:pPr>
            <a:r>
              <a:rPr lang="en-US" dirty="0"/>
              <a:t>Cost Management (Pricing) - https://azure.microsoft.com/en-us/pricing/</a:t>
            </a:r>
          </a:p>
          <a:p>
            <a:pPr marL="342900" indent="-342900">
              <a:buFont typeface="+mj-lt"/>
              <a:buAutoNum type="arabicPeriod"/>
            </a:pPr>
            <a:r>
              <a:rPr lang="en-US" dirty="0"/>
              <a:t>Migrations - https://msdn.microsoft.com/en-us/library/dn727097.aspx</a:t>
            </a:r>
          </a:p>
          <a:p>
            <a:pPr marL="342900" indent="-342900">
              <a:buFont typeface="+mj-lt"/>
              <a:buAutoNum type="arabicPeriod"/>
            </a:pPr>
            <a:r>
              <a:rPr lang="en-US" dirty="0"/>
              <a:t>Tools</a:t>
            </a:r>
          </a:p>
          <a:p>
            <a:pPr marL="560162" lvl="1" indent="-342900">
              <a:buFont typeface="+mj-lt"/>
              <a:buAutoNum type="arabicPeriod"/>
            </a:pPr>
            <a:r>
              <a:rPr lang="en-US" dirty="0"/>
              <a:t>The Azure Portal - https://docs.microsoft.com/en-us/azure/azure-portal-overview </a:t>
            </a:r>
          </a:p>
          <a:p>
            <a:pPr marL="560162" lvl="1" indent="-342900">
              <a:buFont typeface="+mj-lt"/>
              <a:buAutoNum type="arabicPeriod"/>
            </a:pPr>
            <a:r>
              <a:rPr lang="en-US" dirty="0"/>
              <a:t>PowerShell - https://docs.microsoft.com/en-us/powershell/azure/overview?view=azurermps-3.8.0</a:t>
            </a:r>
          </a:p>
          <a:p>
            <a:pPr marL="560162" lvl="1" indent="-342900">
              <a:buFont typeface="+mj-lt"/>
              <a:buAutoNum type="arabicPeriod"/>
            </a:pPr>
            <a:r>
              <a:rPr lang="en-US" dirty="0"/>
              <a:t>CLI - https://docs.microsoft.com/en-us/cli/azure/install-azure-cli</a:t>
            </a:r>
          </a:p>
          <a:p>
            <a:pPr marL="560162" lvl="1" indent="-342900">
              <a:buFont typeface="+mj-lt"/>
              <a:buAutoNum type="arabicPeriod"/>
            </a:pPr>
            <a:r>
              <a:rPr lang="en-US" dirty="0"/>
              <a:t>Others - Visual Studio, System Center, Jenkins, chef</a:t>
            </a:r>
          </a:p>
          <a:p>
            <a:pPr marL="560162" lvl="1" indent="-342900">
              <a:buFont typeface="+mj-lt"/>
              <a:buAutoNum type="arabicPeriod"/>
            </a:pPr>
            <a:r>
              <a:rPr lang="en-US" dirty="0"/>
              <a:t>Azure Automation - https://azure.microsoft.com/en-us/services/automation/</a:t>
            </a:r>
          </a:p>
          <a:p>
            <a:pPr marL="342900" indent="-342900">
              <a:buFont typeface="+mj-lt"/>
              <a:buAutoNum type="arabicPeriod"/>
            </a:pPr>
            <a:r>
              <a:rPr lang="en-US" dirty="0"/>
              <a:t>Facilities and Regions  </a:t>
            </a:r>
          </a:p>
          <a:p>
            <a:pPr marL="560162" lvl="1" indent="-342900">
              <a:buFont typeface="+mj-lt"/>
              <a:buAutoNum type="arabicPeriod"/>
            </a:pPr>
            <a:r>
              <a:rPr lang="en-US" dirty="0"/>
              <a:t>Locations - https://azure.microsoft.com/en-us/regions/</a:t>
            </a:r>
          </a:p>
          <a:p>
            <a:pPr marL="342900" indent="-342900">
              <a:buFont typeface="+mj-lt"/>
              <a:buAutoNum type="arabicPeriod"/>
            </a:pPr>
            <a:r>
              <a:rPr lang="en-US" dirty="0"/>
              <a:t>Security</a:t>
            </a:r>
          </a:p>
          <a:p>
            <a:pPr marL="560162" lvl="1" indent="-342900">
              <a:buFont typeface="+mj-lt"/>
              <a:buAutoNum type="arabicPeriod"/>
            </a:pPr>
            <a:r>
              <a:rPr lang="en-US" dirty="0"/>
              <a:t>Authentication and Access - https://docs.microsoft.com/en-us/azure/active-directory/connect/active-directory-aadconnect</a:t>
            </a:r>
          </a:p>
          <a:p>
            <a:pPr marL="560162" lvl="1" indent="-342900">
              <a:buFont typeface="+mj-lt"/>
              <a:buAutoNum type="arabicPeriod"/>
            </a:pPr>
            <a:r>
              <a:rPr lang="en-US" dirty="0"/>
              <a:t>Security best practices - https://docs.microsoft.com/en-us/azure/active-directory/role-based-access-control-configure</a:t>
            </a:r>
          </a:p>
          <a:p>
            <a:pPr marL="560162" lvl="1" indent="-342900">
              <a:buFont typeface="+mj-lt"/>
              <a:buAutoNum type="arabicPeriod"/>
            </a:pPr>
            <a:r>
              <a:rPr lang="en-US" dirty="0"/>
              <a:t>Azure Trust Center - https://azure.microsoft.com/en-us/support/trust-center/</a:t>
            </a:r>
          </a:p>
          <a:p>
            <a:pPr marL="342900" indent="-342900">
              <a:buFont typeface="+mj-lt"/>
              <a:buAutoNum type="arabicPeriod"/>
            </a:pPr>
            <a:r>
              <a:rPr lang="en-US" dirty="0"/>
              <a:t>Resource Grouping</a:t>
            </a:r>
          </a:p>
          <a:p>
            <a:pPr marL="560162" lvl="1" indent="-342900">
              <a:buFont typeface="+mj-lt"/>
              <a:buAutoNum type="arabicPeriod"/>
            </a:pPr>
            <a:r>
              <a:rPr lang="en-US" dirty="0"/>
              <a:t>Resource Groups - https://docs.microsoft.com/en-us/azure/azure-resource-manager/resource-group-overview </a:t>
            </a:r>
          </a:p>
          <a:p>
            <a:pPr marL="560162" lvl="1" indent="-342900">
              <a:buFont typeface="+mj-lt"/>
              <a:buAutoNum type="arabicPeriod"/>
            </a:pPr>
            <a:r>
              <a:rPr lang="en-US" dirty="0"/>
              <a:t>Using the ARM model - https://docs.microsoft.com/en-us/azure/azure-resource-manager/resource-group-template-deploy-portal</a:t>
            </a:r>
          </a:p>
          <a:p>
            <a:pPr marL="560162" lvl="1" indent="-342900">
              <a:buFont typeface="+mj-lt"/>
              <a:buAutoNum type="arabicPeriod"/>
            </a:pPr>
            <a:r>
              <a:rPr lang="en-US" dirty="0"/>
              <a:t>Safety - https://docs.microsoft.com/en-us/azure/storage/storage-redundancy </a:t>
            </a:r>
          </a:p>
          <a:p>
            <a:pPr marL="342900" indent="-342900">
              <a:buFont typeface="+mj-lt"/>
              <a:buAutoNum type="arabicPeriod"/>
            </a:pPr>
            <a:r>
              <a:rPr lang="en-US" dirty="0"/>
              <a:t>Auditing - https://msdn.microsoft.com/en-us/library/mt662411.aspx?f=255&amp;MSPPError=-2147217396</a:t>
            </a:r>
          </a:p>
          <a:p>
            <a:pPr marL="342900" indent="-342900">
              <a:buFont typeface="+mj-lt"/>
              <a:buAutoNum type="arabicPeriod"/>
            </a:pPr>
            <a:r>
              <a:rPr lang="en-US" dirty="0"/>
              <a:t>Troubleshooting and Support - https://azure.microsoft.com/en-us/blog/understanding-azure-troubleshooting-and-support/</a:t>
            </a:r>
          </a:p>
          <a:p>
            <a:pPr marL="342900" indent="-342900">
              <a:buFont typeface="+mj-lt"/>
              <a:buAutoNum type="arabicPeriod"/>
            </a:pPr>
            <a:r>
              <a:rPr lang="en-US" dirty="0"/>
              <a:t>Top 10 resources to keep up to date with the Azure Platform - https://blogs.msdn.microsoft.com/bizspark_au/2017/07/07/top-10-resources-i-use-to-keep-up-to-date-with-new-innovations-on-the-azure-platform/</a:t>
            </a:r>
          </a:p>
          <a:p>
            <a:pPr marL="342900" indent="-342900">
              <a:buFont typeface="+mj-lt"/>
              <a:buAutoNum type="arabicPeriod"/>
            </a:pPr>
            <a:endParaRPr lang="en-US" dirty="0"/>
          </a:p>
          <a:p>
            <a:pPr marL="342900" indent="-342900">
              <a:buFont typeface="+mj-lt"/>
              <a:buAutoNum type="arabicPeriod"/>
            </a:pPr>
            <a:r>
              <a:rPr lang="en-US" dirty="0"/>
              <a:t>Special considerations for Advanced Analytics:</a:t>
            </a:r>
          </a:p>
          <a:p>
            <a:pPr marL="560162" lvl="1" indent="-342900">
              <a:buFont typeface="+mj-lt"/>
              <a:buAutoNum type="arabicPeriod"/>
            </a:pPr>
            <a:r>
              <a:rPr lang="en-US" dirty="0"/>
              <a:t>Account management</a:t>
            </a:r>
          </a:p>
          <a:p>
            <a:pPr marL="560162" lvl="1" indent="-342900">
              <a:buFont typeface="+mj-lt"/>
              <a:buAutoNum type="arabicPeriod"/>
            </a:pPr>
            <a:r>
              <a:rPr lang="en-US" dirty="0"/>
              <a:t>Storage and redundancy</a:t>
            </a:r>
          </a:p>
          <a:p>
            <a:pPr marL="560162" lvl="1" indent="-342900">
              <a:buFont typeface="+mj-lt"/>
              <a:buAutoNum type="arabicPeriod"/>
            </a:pPr>
            <a:r>
              <a:rPr lang="en-US" dirty="0"/>
              <a:t>Privacy and data protection</a:t>
            </a:r>
          </a:p>
          <a:p>
            <a:pPr marL="560162" lvl="1" indent="-342900">
              <a:buFont typeface="+mj-lt"/>
              <a:buAutoNum type="arabicPeriod"/>
            </a:pPr>
            <a:r>
              <a:rPr lang="en-US" dirty="0"/>
              <a:t>Scheduling and Pipelined workflows</a:t>
            </a:r>
          </a:p>
          <a:p>
            <a:pPr marL="560162" lvl="1" indent="-342900">
              <a:buFont typeface="+mj-lt"/>
              <a:buAutoNum type="arabicPeriod"/>
            </a:pPr>
            <a:r>
              <a:rPr lang="en-US" dirty="0"/>
              <a:t>Networking - https://www.simple-talk.com/cloud/cloud-data/azure-networking-sql-server-dbas/</a:t>
            </a:r>
          </a:p>
          <a:p>
            <a:pPr marL="560162" lvl="1" indent="-342900">
              <a:buFont typeface="+mj-lt"/>
              <a:buAutoNum type="arabicPeriod"/>
            </a:pPr>
            <a:r>
              <a:rPr lang="en-US" dirty="0"/>
              <a:t>Optimization</a:t>
            </a:r>
          </a:p>
          <a:p>
            <a:pPr marL="560162" lvl="1" indent="-342900">
              <a:buFont typeface="+mj-lt"/>
              <a:buAutoNum type="arabicPeriod"/>
            </a:pPr>
            <a:r>
              <a:rPr lang="en-US" dirty="0"/>
              <a:t>Security</a:t>
            </a:r>
          </a:p>
          <a:p>
            <a:pPr marL="560162" lvl="1" indent="-342900">
              <a:buFont typeface="+mj-lt"/>
              <a:buAutoNum type="arabicPeriod"/>
            </a:pPr>
            <a:r>
              <a:rPr lang="en-US" dirty="0"/>
              <a:t>Advanced Analytics Services awareness – data transfer, storage and processing</a:t>
            </a:r>
          </a:p>
          <a:p>
            <a:pPr marL="560162" lvl="1" indent="-342900">
              <a:buFont typeface="+mj-lt"/>
              <a:buAutoNum type="arabicPeriod"/>
            </a:pPr>
            <a:r>
              <a:rPr lang="en-US" dirty="0"/>
              <a:t>Dependencies and interactions</a:t>
            </a:r>
          </a:p>
          <a:p>
            <a:pPr marL="342900" indent="-342900">
              <a:buFont typeface="+mj-lt"/>
              <a:buAutoNum type="arabicPeriod"/>
            </a:pPr>
            <a:endParaRPr lang="en-US" dirty="0"/>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5018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Start with a view of the project to start the discussion - https://buckwoody.wordpress.com/2017/08/17/a-data-science-microsoft-project-template-you-can-use-in-your-solutions/ </a:t>
            </a:r>
          </a:p>
          <a:p>
            <a:pPr marL="342900" indent="-342900">
              <a:buFont typeface="+mj-lt"/>
              <a:buAutoNum type="arabicPeriod"/>
            </a:pPr>
            <a:r>
              <a:rPr lang="en-US" dirty="0"/>
              <a:t>Account management is something that will often be new to the Data Science Team – https://docs.microsoft.com/en-us/azure/billing/billing-getting-started</a:t>
            </a:r>
          </a:p>
          <a:p>
            <a:pPr marL="342900" indent="-342900">
              <a:buFont typeface="+mj-lt"/>
              <a:buAutoNum type="arabicPeriod"/>
            </a:pPr>
            <a:r>
              <a:rPr lang="en-US" dirty="0"/>
              <a:t>Setting up the Azure Environment,</a:t>
            </a:r>
            <a:r>
              <a:rPr lang="en-US" baseline="0" dirty="0"/>
              <a:t> particularly working with the Azure Resource Model and deployment slots, is important to consider at the outset – https://azure.microsoft.com/en-us/resources/videos/resource-group-model-modern-management-for-modern-cloud/</a:t>
            </a:r>
          </a:p>
          <a:p>
            <a:pPr marL="342900" indent="-342900">
              <a:buFont typeface="+mj-lt"/>
              <a:buAutoNum type="arabicPeriod"/>
            </a:pPr>
            <a:r>
              <a:rPr lang="en-US" baseline="0" dirty="0"/>
              <a:t>Development should break out of silos, so DevOps CI/CT/CD should be integrated early – https://docs.microsoft.com/en-us/aspnet/aspnet/overview/developing-apps-with-windows-azure/building-real-world-cloud-apps-with-windows-azure/continuous-integration-and-continuous-delivery </a:t>
            </a:r>
          </a:p>
          <a:p>
            <a:pPr marL="342900" indent="-342900">
              <a:buFont typeface="+mj-lt"/>
              <a:buAutoNum type="arabicPeriod"/>
            </a:pPr>
            <a:r>
              <a:rPr lang="en-US" baseline="0" dirty="0"/>
              <a:t>It’s important to consider the end-to-end experience, as this affects everything from security to design – https://gallery.cortanaintelligence.com/Tutorial/Create-an-End-to-End-E2E-Deployment-ready-Data-Pipeline-for-Consuming-Azure-Services-A-Step-by-Step-Guide-2</a:t>
            </a:r>
          </a:p>
          <a:p>
            <a:pPr marL="342900" indent="-342900">
              <a:buFont typeface="+mj-lt"/>
              <a:buAutoNum type="arabicPeriod"/>
            </a:pPr>
            <a:r>
              <a:rPr lang="en-US" baseline="0" dirty="0"/>
              <a:t>There is often an established Build/Test environment in the organization that may include CI/CT/CD – these need to be considered early (shift-left) – https://msdn.microsoft.com/en-us/library/dn449957.aspx</a:t>
            </a:r>
          </a:p>
          <a:p>
            <a:pPr marL="342900" indent="-342900">
              <a:buFont typeface="+mj-lt"/>
              <a:buAutoNum type="arabicPeriod"/>
            </a:pPr>
            <a:r>
              <a:rPr lang="en-US" baseline="0" dirty="0"/>
              <a:t>Data is important, and a full scrub for PII and other sensitivities are very important to the Data Science project - https://msdn.microsoft.com/en-us/magazine/ee291586.aspx</a:t>
            </a:r>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6813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Cortana Intelligence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4" name="Rectangle 3"/>
          <p:cNvSpPr/>
          <p:nvPr/>
        </p:nvSpPr>
        <p:spPr>
          <a:xfrm>
            <a:off x="381000" y="8790702"/>
            <a:ext cx="3429000" cy="2308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a:ea typeface="+mn-ea"/>
                <a:cs typeface="+mn-cs"/>
              </a:rPr>
              <a:t>Data Science Blog - https://buckwoody.wordpress.com/</a:t>
            </a:r>
          </a:p>
        </p:txBody>
      </p:sp>
    </p:spTree>
    <p:extLst>
      <p:ext uri="{BB962C8B-B14F-4D97-AF65-F5344CB8AC3E}">
        <p14:creationId xmlns:p14="http://schemas.microsoft.com/office/powerpoint/2010/main" val="391706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baseline="0" dirty="0"/>
              <a:t>Working in a team means “shifting left” – a new concept for many technologists - https://www.cio.com/article/3050579/leadership-management/want-agile-devops-shift-left.html </a:t>
            </a:r>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485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Working with Microsoft Project</a:t>
            </a:r>
            <a:r>
              <a:rPr lang="en-US" baseline="0" dirty="0"/>
              <a:t> in Solutions: https://buckwoody.wordpress.com/2017/08/17/a-data-science-microsoft-project-template-you-can-use-in-your-solutions/ </a:t>
            </a:r>
          </a:p>
          <a:p>
            <a:pPr marL="342900" indent="-342900">
              <a:buFont typeface="+mj-lt"/>
              <a:buAutoNum type="arabicPeriod"/>
            </a:pPr>
            <a:r>
              <a:rPr lang="en-US" baseline="0" dirty="0"/>
              <a:t>Synchronizing your TFS with MPS - https://www.visualstudio.com/en-us/docs/work/office/sync-ps-tfs </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4054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Analyze and Model your architecture </a:t>
            </a:r>
            <a:r>
              <a:rPr lang="en-US" baseline="0" dirty="0"/>
              <a:t> in Visual Studio - https://msdn.microsoft.com/library/57b85fsc%28v=vs.140%29.aspx </a:t>
            </a:r>
          </a:p>
          <a:p>
            <a:pPr marL="228600" indent="-228600">
              <a:buFont typeface="+mj-lt"/>
              <a:buAutoNum type="arabicPeriod"/>
            </a:pPr>
            <a:r>
              <a:rPr lang="en-US" baseline="0" dirty="0"/>
              <a:t>Video – capture business workflows - http://channel9.msdn.com/posts/clinted/uml-with-vs-2010-part-4-capture-business-workflows/ </a:t>
            </a:r>
          </a:p>
          <a:p>
            <a:pPr marL="228600" indent="-228600">
              <a:buFont typeface="+mj-lt"/>
              <a:buAutoNum type="arabicPeriod"/>
            </a:pPr>
            <a:r>
              <a:rPr lang="en-US" baseline="0" dirty="0"/>
              <a:t>Video – Improve architecture through modeling - http://go.microsoft.com/fwlink/?LinkID=252078 </a:t>
            </a:r>
          </a:p>
          <a:p>
            <a:pPr marL="228600" indent="-228600">
              <a:buFont typeface="+mj-lt"/>
              <a:buAutoNum type="arabicPeriod"/>
            </a:pPr>
            <a:r>
              <a:rPr lang="en-US" baseline="0" dirty="0"/>
              <a:t>Creating your backlog - https://www.visualstudio.com/en-us/docs/work/backlogs/create-your-backlog </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77497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a:t>Click to edit Master title style</a:t>
            </a:r>
            <a:endParaRPr lang="en-US" dirty="0"/>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7833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6353203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2821952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20567"/>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50675"/>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37646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dirty="0"/>
              <a:t>Click to edit Master title style</a:t>
            </a:r>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8717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40876120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1.emf"/><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8"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517" r:id="rId14"/>
    <p:sldLayoutId id="2147484492" r:id="rId15"/>
    <p:sldLayoutId id="2147484493" r:id="rId16"/>
    <p:sldLayoutId id="2147484494" r:id="rId17"/>
    <p:sldLayoutId id="2147484519" r:id="rId18"/>
    <p:sldLayoutId id="2147484522"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8" r:id="rId1"/>
    <p:sldLayoutId id="2147484500" r:id="rId2"/>
    <p:sldLayoutId id="2147484501" r:id="rId3"/>
    <p:sldLayoutId id="2147484502" r:id="rId4"/>
    <p:sldLayoutId id="2147484503" r:id="rId5"/>
    <p:sldLayoutId id="2147484504" r:id="rId6"/>
    <p:sldLayoutId id="2147484516" r:id="rId7"/>
    <p:sldLayoutId id="2147484505" r:id="rId8"/>
    <p:sldLayoutId id="2147484506" r:id="rId9"/>
    <p:sldLayoutId id="2147484507" r:id="rId10"/>
    <p:sldLayoutId id="2147484508" r:id="rId11"/>
    <p:sldLayoutId id="2147484509" r:id="rId12"/>
    <p:sldLayoutId id="2147484518"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Reproducible Machine Learning</a:t>
            </a:r>
            <a:br>
              <a:rPr lang="en-US" dirty="0"/>
            </a:br>
            <a:r>
              <a:rPr lang="en-US" sz="4400" i="1" dirty="0"/>
              <a:t>The Team Data Science Process</a:t>
            </a:r>
            <a:endParaRPr lang="en-US" dirty="0"/>
          </a:p>
        </p:txBody>
      </p:sp>
      <p:sp>
        <p:nvSpPr>
          <p:cNvPr id="5" name="Text Placeholder 4"/>
          <p:cNvSpPr>
            <a:spLocks noGrp="1"/>
          </p:cNvSpPr>
          <p:nvPr>
            <p:ph type="body" sz="quarter" idx="12"/>
          </p:nvPr>
        </p:nvSpPr>
        <p:spPr>
          <a:xfrm>
            <a:off x="21155" y="3878262"/>
            <a:ext cx="7315137" cy="1828007"/>
          </a:xfrm>
        </p:spPr>
        <p:txBody>
          <a:bodyPr/>
          <a:lstStyle/>
          <a:p>
            <a:r>
              <a:rPr lang="en-US" dirty="0"/>
              <a:t>Buck Woody</a:t>
            </a:r>
          </a:p>
          <a:p>
            <a:r>
              <a:rPr lang="en-US" dirty="0"/>
              <a:t>Applied Data Science</a:t>
            </a:r>
          </a:p>
          <a:p>
            <a:r>
              <a:rPr lang="en-US" i="1" dirty="0"/>
              <a:t>Microsoft Research and AI</a:t>
            </a:r>
          </a:p>
        </p:txBody>
      </p:sp>
      <p:pic>
        <p:nvPicPr>
          <p:cNvPr id="7" name="Picture 6">
            <a:extLst>
              <a:ext uri="{FF2B5EF4-FFF2-40B4-BE49-F238E27FC236}">
                <a16:creationId xmlns:a16="http://schemas.microsoft.com/office/drawing/2014/main" id="{6D051940-2ED4-4364-993C-836B05AA7110}"/>
              </a:ext>
            </a:extLst>
          </p:cNvPr>
          <p:cNvPicPr>
            <a:picLocks noChangeAspect="1"/>
          </p:cNvPicPr>
          <p:nvPr/>
        </p:nvPicPr>
        <p:blipFill>
          <a:blip r:embed="rId3"/>
          <a:stretch>
            <a:fillRect/>
          </a:stretch>
        </p:blipFill>
        <p:spPr>
          <a:xfrm>
            <a:off x="9872272" y="5783262"/>
            <a:ext cx="2564203" cy="1248064"/>
          </a:xfrm>
          <a:prstGeom prst="rect">
            <a:avLst/>
          </a:prstGeom>
        </p:spPr>
      </p:pic>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4387535" y="0"/>
            <a:ext cx="8048940" cy="677863"/>
          </a:xfrm>
        </p:spPr>
        <p:txBody>
          <a:bodyPr vert="horz" wrap="square" lIns="146304" tIns="91440" rIns="146304" bIns="91440" rtlCol="0" anchor="t">
            <a:noAutofit/>
          </a:bodyPr>
          <a:lstStyle/>
          <a:p>
            <a:pPr algn="r" defTabSz="932742"/>
            <a:r>
              <a:rPr lang="en-US" sz="4000" spc="-102" dirty="0">
                <a:ln w="3175">
                  <a:noFill/>
                </a:ln>
                <a:solidFill>
                  <a:schemeClr val="bg1">
                    <a:lumMod val="50000"/>
                  </a:schemeClr>
                </a:solidFill>
                <a:latin typeface="+mj-lt"/>
                <a:ea typeface="+mn-ea"/>
              </a:rPr>
              <a:t>Data Science – Problem to Data Flow</a:t>
            </a:r>
          </a:p>
        </p:txBody>
      </p:sp>
      <p:pic>
        <p:nvPicPr>
          <p:cNvPr id="9" name="Picture 8" descr="1:1 square brand image of man in IT"/>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ltGray">
          <a:xfrm>
            <a:off x="8047037" y="1899385"/>
            <a:ext cx="3657600" cy="3657600"/>
          </a:xfrm>
          <a:prstGeom prst="rect">
            <a:avLst/>
          </a:prstGeom>
        </p:spPr>
      </p:pic>
      <p:sp>
        <p:nvSpPr>
          <p:cNvPr id="10" name="Rectangle 9"/>
          <p:cNvSpPr>
            <a:spLocks noChangeAspect="1"/>
          </p:cNvSpPr>
          <p:nvPr/>
        </p:nvSpPr>
        <p:spPr bwMode="auto">
          <a:xfrm>
            <a:off x="8047037" y="1899385"/>
            <a:ext cx="3657600" cy="3655277"/>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56" tIns="146304" rIns="186556"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Diagram the Data Flow</a:t>
            </a:r>
          </a:p>
        </p:txBody>
      </p:sp>
      <p:sp>
        <p:nvSpPr>
          <p:cNvPr id="11" name="Rectangle 10"/>
          <p:cNvSpPr>
            <a:spLocks/>
          </p:cNvSpPr>
          <p:nvPr/>
        </p:nvSpPr>
        <p:spPr bwMode="auto">
          <a:xfrm>
            <a:off x="4389437" y="1897062"/>
            <a:ext cx="3657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56" tIns="146304" rIns="186556"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1:1 brand image of business meeti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bwMode="ltGray">
          <a:xfrm>
            <a:off x="730569" y="1897062"/>
            <a:ext cx="3657600" cy="3657600"/>
          </a:xfrm>
          <a:prstGeom prst="rect">
            <a:avLst/>
          </a:prstGeom>
        </p:spPr>
      </p:pic>
      <p:sp>
        <p:nvSpPr>
          <p:cNvPr id="13" name="Rectangle 12"/>
          <p:cNvSpPr>
            <a:spLocks noChangeAspect="1"/>
          </p:cNvSpPr>
          <p:nvPr/>
        </p:nvSpPr>
        <p:spPr bwMode="auto">
          <a:xfrm>
            <a:off x="730569" y="1897062"/>
            <a:ext cx="3658868" cy="3657600"/>
          </a:xfrm>
          <a:prstGeom prst="rect">
            <a:avLst/>
          </a:prstGeom>
          <a:gradFill>
            <a:gsLst>
              <a:gs pos="13000">
                <a:srgbClr val="000000">
                  <a:alpha val="68000"/>
                </a:srgbClr>
              </a:gs>
              <a:gs pos="38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56" tIns="146304" rIns="186556"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Determine the Question</a:t>
            </a:r>
          </a:p>
        </p:txBody>
      </p:sp>
      <p:sp>
        <p:nvSpPr>
          <p:cNvPr id="8" name="Rectangle 7"/>
          <p:cNvSpPr>
            <a:spLocks noChangeAspect="1"/>
          </p:cNvSpPr>
          <p:nvPr/>
        </p:nvSpPr>
        <p:spPr bwMode="auto">
          <a:xfrm>
            <a:off x="4387535" y="1897062"/>
            <a:ext cx="3658868" cy="365760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56" tIns="146304" rIns="186556"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Document the Data</a:t>
            </a:r>
          </a:p>
        </p:txBody>
      </p:sp>
      <p:sp>
        <p:nvSpPr>
          <p:cNvPr id="14" name="Rectangle 13"/>
          <p:cNvSpPr/>
          <p:nvPr/>
        </p:nvSpPr>
        <p:spPr>
          <a:xfrm>
            <a:off x="-1" y="-3584"/>
            <a:ext cx="4014652" cy="276999"/>
          </a:xfrm>
          <a:prstGeom prst="rect">
            <a:avLst/>
          </a:prstGeom>
        </p:spPr>
        <p:txBody>
          <a:bodyPr wrap="square">
            <a:spAutoFit/>
          </a:bodyPr>
          <a:lstStyle/>
          <a:p>
            <a:r>
              <a:rPr lang="en-US" sz="1200" dirty="0"/>
              <a:t>The Data Science/DevOps Difference - </a:t>
            </a:r>
            <a:r>
              <a:rPr lang="en-US" sz="1200" dirty="0">
                <a:solidFill>
                  <a:srgbClr val="0078D7"/>
                </a:solidFill>
              </a:rPr>
              <a:t>Communication</a:t>
            </a:r>
          </a:p>
        </p:txBody>
      </p:sp>
    </p:spTree>
    <p:extLst>
      <p:ext uri="{BB962C8B-B14F-4D97-AF65-F5344CB8AC3E}">
        <p14:creationId xmlns:p14="http://schemas.microsoft.com/office/powerpoint/2010/main" val="2223584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1" y="1"/>
            <a:ext cx="12436475" cy="777922"/>
          </a:xfrm>
          <a:prstGeom prst="rect">
            <a:avLst/>
          </a:prstGeom>
        </p:spPr>
        <p:txBody>
          <a:bodyPr vert="horz" wrap="square" lIns="146304" tIns="91440" rIns="146304" bIns="91440" rtlCol="0" anchor="t">
            <a:noAutofit/>
          </a:bodyPr>
          <a:lstStyle>
            <a:defPPr>
              <a:defRPr lang="en-US"/>
            </a:defPPr>
            <a:lvl1pPr algn="r">
              <a:lnSpc>
                <a:spcPct val="90000"/>
              </a:lnSpc>
              <a:spcBef>
                <a:spcPct val="0"/>
              </a:spcBef>
              <a:buNone/>
              <a:defRPr sz="4000" b="0" cap="none" spc="-102" baseline="0">
                <a:ln w="3175">
                  <a:noFill/>
                </a:ln>
                <a:solidFill>
                  <a:schemeClr val="bg1">
                    <a:lumMod val="50000"/>
                  </a:schemeClr>
                </a:solidFill>
                <a:effectLst/>
                <a:latin typeface="+mj-lt"/>
                <a:cs typeface="Segoe UI" pitchFamily="34" charset="0"/>
              </a:defRPr>
            </a:lvl1pPr>
          </a:lstStyle>
          <a:p>
            <a:r>
              <a:rPr lang="en-US" dirty="0"/>
              <a:t>Decision Matrix</a:t>
            </a:r>
          </a:p>
        </p:txBody>
      </p:sp>
      <p:graphicFrame>
        <p:nvGraphicFramePr>
          <p:cNvPr id="3" name="Table 2"/>
          <p:cNvGraphicFramePr>
            <a:graphicFrameLocks noGrp="1"/>
          </p:cNvGraphicFramePr>
          <p:nvPr>
            <p:extLst/>
          </p:nvPr>
        </p:nvGraphicFramePr>
        <p:xfrm>
          <a:off x="291446" y="1279867"/>
          <a:ext cx="11762008" cy="4305811"/>
        </p:xfrm>
        <a:graphic>
          <a:graphicData uri="http://schemas.openxmlformats.org/drawingml/2006/table">
            <a:tbl>
              <a:tblPr firstRow="1" bandRow="1">
                <a:tableStyleId>{00A15C55-8517-42AA-B614-E9B94910E393}</a:tableStyleId>
              </a:tblPr>
              <a:tblGrid>
                <a:gridCol w="2940502">
                  <a:extLst>
                    <a:ext uri="{9D8B030D-6E8A-4147-A177-3AD203B41FA5}">
                      <a16:colId xmlns:a16="http://schemas.microsoft.com/office/drawing/2014/main" val="3118514590"/>
                    </a:ext>
                  </a:extLst>
                </a:gridCol>
                <a:gridCol w="2940502">
                  <a:extLst>
                    <a:ext uri="{9D8B030D-6E8A-4147-A177-3AD203B41FA5}">
                      <a16:colId xmlns:a16="http://schemas.microsoft.com/office/drawing/2014/main" val="1784592678"/>
                    </a:ext>
                  </a:extLst>
                </a:gridCol>
                <a:gridCol w="2940502">
                  <a:extLst>
                    <a:ext uri="{9D8B030D-6E8A-4147-A177-3AD203B41FA5}">
                      <a16:colId xmlns:a16="http://schemas.microsoft.com/office/drawing/2014/main" val="176907525"/>
                    </a:ext>
                  </a:extLst>
                </a:gridCol>
                <a:gridCol w="2940502">
                  <a:extLst>
                    <a:ext uri="{9D8B030D-6E8A-4147-A177-3AD203B41FA5}">
                      <a16:colId xmlns:a16="http://schemas.microsoft.com/office/drawing/2014/main" val="2978086508"/>
                    </a:ext>
                  </a:extLst>
                </a:gridCol>
              </a:tblGrid>
              <a:tr h="550857">
                <a:tc>
                  <a:txBody>
                    <a:bodyPr/>
                    <a:lstStyle/>
                    <a:p>
                      <a:r>
                        <a:rPr lang="en-US" sz="2000" dirty="0"/>
                        <a:t>Decision</a:t>
                      </a:r>
                    </a:p>
                  </a:txBody>
                  <a:tcPr/>
                </a:tc>
                <a:tc>
                  <a:txBody>
                    <a:bodyPr/>
                    <a:lstStyle/>
                    <a:p>
                      <a:r>
                        <a:rPr lang="en-US" sz="2000" dirty="0"/>
                        <a:t>Technology</a:t>
                      </a:r>
                    </a:p>
                  </a:txBody>
                  <a:tcPr/>
                </a:tc>
                <a:tc>
                  <a:txBody>
                    <a:bodyPr/>
                    <a:lstStyle/>
                    <a:p>
                      <a:r>
                        <a:rPr lang="en-US" sz="2000" dirty="0"/>
                        <a:t>Elements</a:t>
                      </a:r>
                    </a:p>
                  </a:txBody>
                  <a:tcPr/>
                </a:tc>
                <a:tc>
                  <a:txBody>
                    <a:bodyPr/>
                    <a:lstStyle/>
                    <a:p>
                      <a:r>
                        <a:rPr lang="en-US" sz="2000" dirty="0"/>
                        <a:t>Rationale</a:t>
                      </a:r>
                    </a:p>
                  </a:txBody>
                  <a:tcPr/>
                </a:tc>
                <a:extLst>
                  <a:ext uri="{0D108BD9-81ED-4DB2-BD59-A6C34878D82A}">
                    <a16:rowId xmlns:a16="http://schemas.microsoft.com/office/drawing/2014/main" val="371224469"/>
                  </a:ext>
                </a:extLst>
              </a:tr>
              <a:tr h="950794">
                <a:tc>
                  <a:txBody>
                    <a:bodyPr/>
                    <a:lstStyle/>
                    <a:p>
                      <a:r>
                        <a:rPr lang="en-US" sz="2000" dirty="0"/>
                        <a:t>Large amounts of semi-structured</a:t>
                      </a:r>
                      <a:r>
                        <a:rPr lang="en-US" sz="2000" baseline="0" dirty="0"/>
                        <a:t> data</a:t>
                      </a:r>
                      <a:endParaRPr lang="en-US" sz="2000" dirty="0"/>
                    </a:p>
                  </a:txBody>
                  <a:tcPr/>
                </a:tc>
                <a:tc>
                  <a:txBody>
                    <a:bodyPr/>
                    <a:lstStyle/>
                    <a:p>
                      <a:r>
                        <a:rPr lang="en-US" sz="2000" dirty="0"/>
                        <a:t>Azure Tables</a:t>
                      </a:r>
                    </a:p>
                  </a:txBody>
                  <a:tcPr/>
                </a:tc>
                <a:tc>
                  <a:txBody>
                    <a:bodyPr/>
                    <a:lstStyle/>
                    <a:p>
                      <a:r>
                        <a:rPr lang="en-US" sz="2000" dirty="0"/>
                        <a:t>Scale, KVP, Multi-access</a:t>
                      </a:r>
                    </a:p>
                  </a:txBody>
                  <a:tcPr/>
                </a:tc>
                <a:tc>
                  <a:txBody>
                    <a:bodyPr/>
                    <a:lstStyle/>
                    <a:p>
                      <a:r>
                        <a:rPr lang="en-US" sz="2000" dirty="0"/>
                        <a:t>Can be used by multiple</a:t>
                      </a:r>
                      <a:r>
                        <a:rPr lang="en-US" sz="2000" baseline="0" dirty="0"/>
                        <a:t> technologies or queried </a:t>
                      </a:r>
                      <a:endParaRPr lang="en-US" sz="2000" dirty="0"/>
                    </a:p>
                  </a:txBody>
                  <a:tcPr/>
                </a:tc>
                <a:extLst>
                  <a:ext uri="{0D108BD9-81ED-4DB2-BD59-A6C34878D82A}">
                    <a16:rowId xmlns:a16="http://schemas.microsoft.com/office/drawing/2014/main" val="159607381"/>
                  </a:ext>
                </a:extLst>
              </a:tr>
              <a:tr h="550857">
                <a:tc>
                  <a:txBody>
                    <a:bodyPr/>
                    <a:lstStyle/>
                    <a:p>
                      <a:r>
                        <a:rPr lang="en-US" sz="2000" dirty="0"/>
                        <a:t>Fast, multiple</a:t>
                      </a:r>
                      <a:r>
                        <a:rPr lang="en-US" sz="2000" baseline="0" dirty="0"/>
                        <a:t> sources of data</a:t>
                      </a:r>
                      <a:endParaRPr lang="en-US" sz="2000" dirty="0"/>
                    </a:p>
                  </a:txBody>
                  <a:tcPr/>
                </a:tc>
                <a:tc>
                  <a:txBody>
                    <a:bodyPr/>
                    <a:lstStyle/>
                    <a:p>
                      <a:r>
                        <a:rPr lang="en-US" sz="2000" dirty="0"/>
                        <a:t>Event Hubs, Stream</a:t>
                      </a:r>
                      <a:r>
                        <a:rPr lang="en-US" sz="2000" baseline="0" dirty="0"/>
                        <a:t> Analytics</a:t>
                      </a:r>
                      <a:endParaRPr lang="en-US" sz="2000" dirty="0"/>
                    </a:p>
                  </a:txBody>
                  <a:tcPr/>
                </a:tc>
                <a:tc>
                  <a:txBody>
                    <a:bodyPr/>
                    <a:lstStyle/>
                    <a:p>
                      <a:r>
                        <a:rPr lang="en-US" sz="2000" dirty="0"/>
                        <a:t>Speed, complex</a:t>
                      </a:r>
                      <a:r>
                        <a:rPr lang="en-US" sz="2000" baseline="0" dirty="0"/>
                        <a:t> processing</a:t>
                      </a:r>
                      <a:endParaRPr lang="en-US" sz="2000" dirty="0"/>
                    </a:p>
                  </a:txBody>
                  <a:tcPr/>
                </a:tc>
                <a:tc>
                  <a:txBody>
                    <a:bodyPr/>
                    <a:lstStyle/>
                    <a:p>
                      <a:r>
                        <a:rPr lang="en-US" sz="2000" dirty="0"/>
                        <a:t>Fast Ingestion of massive datasets</a:t>
                      </a:r>
                    </a:p>
                  </a:txBody>
                  <a:tcPr/>
                </a:tc>
                <a:extLst>
                  <a:ext uri="{0D108BD9-81ED-4DB2-BD59-A6C34878D82A}">
                    <a16:rowId xmlns:a16="http://schemas.microsoft.com/office/drawing/2014/main" val="3257407228"/>
                  </a:ext>
                </a:extLst>
              </a:tr>
              <a:tr h="550857">
                <a:tc>
                  <a:txBody>
                    <a:bodyPr/>
                    <a:lstStyle/>
                    <a:p>
                      <a:r>
                        <a:rPr lang="en-US" sz="2000" dirty="0"/>
                        <a:t>Anomaly</a:t>
                      </a:r>
                      <a:r>
                        <a:rPr lang="en-US" sz="2000" baseline="0" dirty="0"/>
                        <a:t> detection</a:t>
                      </a:r>
                      <a:endParaRPr lang="en-US" sz="2000" dirty="0"/>
                    </a:p>
                  </a:txBody>
                  <a:tcPr/>
                </a:tc>
                <a:tc>
                  <a:txBody>
                    <a:bodyPr/>
                    <a:lstStyle/>
                    <a:p>
                      <a:r>
                        <a:rPr lang="en-US" sz="2000" dirty="0"/>
                        <a:t>Azure ML</a:t>
                      </a:r>
                    </a:p>
                  </a:txBody>
                  <a:tcPr/>
                </a:tc>
                <a:tc>
                  <a:txBody>
                    <a:bodyPr/>
                    <a:lstStyle/>
                    <a:p>
                      <a:r>
                        <a:rPr lang="en-US" sz="2000" dirty="0"/>
                        <a:t>API-Driven</a:t>
                      </a:r>
                      <a:r>
                        <a:rPr lang="en-US" sz="2000" baseline="0" dirty="0"/>
                        <a:t> detection</a:t>
                      </a:r>
                      <a:endParaRPr lang="en-US" sz="2000" dirty="0"/>
                    </a:p>
                  </a:txBody>
                  <a:tcPr/>
                </a:tc>
                <a:tc>
                  <a:txBody>
                    <a:bodyPr/>
                    <a:lstStyle/>
                    <a:p>
                      <a:r>
                        <a:rPr lang="en-US" sz="2000" dirty="0"/>
                        <a:t>Built-in</a:t>
                      </a:r>
                      <a:r>
                        <a:rPr lang="en-US" sz="2000" baseline="0" dirty="0"/>
                        <a:t> algorithms, multi-dev</a:t>
                      </a:r>
                      <a:endParaRPr lang="en-US" sz="2000" dirty="0"/>
                    </a:p>
                  </a:txBody>
                  <a:tcPr/>
                </a:tc>
                <a:extLst>
                  <a:ext uri="{0D108BD9-81ED-4DB2-BD59-A6C34878D82A}">
                    <a16:rowId xmlns:a16="http://schemas.microsoft.com/office/drawing/2014/main" val="3359449905"/>
                  </a:ext>
                </a:extLst>
              </a:tr>
              <a:tr h="550857">
                <a:tc>
                  <a:txBody>
                    <a:bodyPr/>
                    <a:lstStyle/>
                    <a:p>
                      <a:r>
                        <a:rPr lang="en-US" sz="2000" dirty="0"/>
                        <a:t>Reporting </a:t>
                      </a:r>
                    </a:p>
                  </a:txBody>
                  <a:tcPr/>
                </a:tc>
                <a:tc>
                  <a:txBody>
                    <a:bodyPr/>
                    <a:lstStyle/>
                    <a:p>
                      <a:r>
                        <a:rPr lang="en-US" sz="2000" dirty="0"/>
                        <a:t>SQL DB, Power</a:t>
                      </a:r>
                      <a:r>
                        <a:rPr lang="en-US" sz="2000" baseline="0" dirty="0"/>
                        <a:t> BI</a:t>
                      </a:r>
                      <a:endParaRPr lang="en-US" sz="2000" dirty="0"/>
                    </a:p>
                  </a:txBody>
                  <a:tcPr/>
                </a:tc>
                <a:tc>
                  <a:txBody>
                    <a:bodyPr/>
                    <a:lstStyle/>
                    <a:p>
                      <a:r>
                        <a:rPr lang="en-US" sz="2000" dirty="0"/>
                        <a:t>Ease of reporting, data visualization</a:t>
                      </a:r>
                    </a:p>
                  </a:txBody>
                  <a:tcPr/>
                </a:tc>
                <a:tc>
                  <a:txBody>
                    <a:bodyPr/>
                    <a:lstStyle/>
                    <a:p>
                      <a:r>
                        <a:rPr lang="en-US" sz="2000" dirty="0"/>
                        <a:t>Standard queries, action-based visualizations</a:t>
                      </a:r>
                    </a:p>
                  </a:txBody>
                  <a:tcPr/>
                </a:tc>
                <a:extLst>
                  <a:ext uri="{0D108BD9-81ED-4DB2-BD59-A6C34878D82A}">
                    <a16:rowId xmlns:a16="http://schemas.microsoft.com/office/drawing/2014/main" val="2017934572"/>
                  </a:ext>
                </a:extLst>
              </a:tr>
              <a:tr h="550857">
                <a:tc>
                  <a:txBody>
                    <a:bodyPr/>
                    <a:lstStyle/>
                    <a:p>
                      <a:r>
                        <a:rPr lang="en-US" sz="2000" dirty="0"/>
                        <a:t>System</a:t>
                      </a:r>
                      <a:r>
                        <a:rPr lang="en-US" sz="2000" baseline="0" dirty="0"/>
                        <a:t> monitoring and management</a:t>
                      </a:r>
                      <a:endParaRPr lang="en-US" sz="2000" dirty="0"/>
                    </a:p>
                  </a:txBody>
                  <a:tcPr/>
                </a:tc>
                <a:tc>
                  <a:txBody>
                    <a:bodyPr/>
                    <a:lstStyle/>
                    <a:p>
                      <a:r>
                        <a:rPr lang="en-US" sz="2000" dirty="0"/>
                        <a:t>Azure Data Factory,</a:t>
                      </a:r>
                      <a:r>
                        <a:rPr lang="en-US" sz="2000" baseline="0" dirty="0"/>
                        <a:t> Application Insights</a:t>
                      </a:r>
                      <a:endParaRPr lang="en-US" sz="2000" dirty="0"/>
                    </a:p>
                  </a:txBody>
                  <a:tcPr/>
                </a:tc>
                <a:tc>
                  <a:txBody>
                    <a:bodyPr/>
                    <a:lstStyle/>
                    <a:p>
                      <a:r>
                        <a:rPr lang="en-US" sz="2000" dirty="0"/>
                        <a:t>Actionable</a:t>
                      </a:r>
                      <a:r>
                        <a:rPr lang="en-US" sz="2000" baseline="0" dirty="0"/>
                        <a:t> s</a:t>
                      </a:r>
                      <a:r>
                        <a:rPr lang="en-US" sz="2000" dirty="0"/>
                        <a:t>ystem metrics</a:t>
                      </a:r>
                    </a:p>
                  </a:txBody>
                  <a:tcPr/>
                </a:tc>
                <a:tc>
                  <a:txBody>
                    <a:bodyPr/>
                    <a:lstStyle/>
                    <a:p>
                      <a:r>
                        <a:rPr lang="en-US" sz="2000" dirty="0"/>
                        <a:t>OOB or</a:t>
                      </a:r>
                      <a:r>
                        <a:rPr lang="en-US" sz="2000" baseline="0" dirty="0"/>
                        <a:t>chestration and reporting</a:t>
                      </a:r>
                      <a:endParaRPr lang="en-US" sz="2000" dirty="0"/>
                    </a:p>
                  </a:txBody>
                  <a:tcPr/>
                </a:tc>
                <a:extLst>
                  <a:ext uri="{0D108BD9-81ED-4DB2-BD59-A6C34878D82A}">
                    <a16:rowId xmlns:a16="http://schemas.microsoft.com/office/drawing/2014/main" val="2680380203"/>
                  </a:ext>
                </a:extLst>
              </a:tr>
            </a:tbl>
          </a:graphicData>
        </a:graphic>
      </p:graphicFrame>
    </p:spTree>
    <p:extLst>
      <p:ext uri="{BB962C8B-B14F-4D97-AF65-F5344CB8AC3E}">
        <p14:creationId xmlns:p14="http://schemas.microsoft.com/office/powerpoint/2010/main" val="23581783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1" y="1"/>
            <a:ext cx="12436475" cy="601662"/>
          </a:xfrm>
          <a:prstGeom prst="rect">
            <a:avLst/>
          </a:prstGeom>
        </p:spPr>
        <p:txBody>
          <a:bodyPr vert="horz" wrap="square" lIns="146304" tIns="91440" rIns="146304" bIns="91440" rtlCol="0" anchor="t">
            <a:noAutofit/>
          </a:bodyPr>
          <a:lstStyle>
            <a:defPPr>
              <a:defRPr lang="en-US"/>
            </a:defPPr>
            <a:lvl1pPr algn="r">
              <a:lnSpc>
                <a:spcPct val="90000"/>
              </a:lnSpc>
              <a:spcBef>
                <a:spcPct val="0"/>
              </a:spcBef>
              <a:buNone/>
              <a:defRPr sz="4000" b="0" cap="none" spc="-102" baseline="0">
                <a:ln w="3175">
                  <a:noFill/>
                </a:ln>
                <a:solidFill>
                  <a:schemeClr val="bg1">
                    <a:lumMod val="50000"/>
                  </a:schemeClr>
                </a:solidFill>
                <a:effectLst/>
                <a:latin typeface="+mj-lt"/>
                <a:cs typeface="Segoe UI" pitchFamily="34" charset="0"/>
              </a:defRPr>
            </a:lvl1pPr>
          </a:lstStyle>
          <a:p>
            <a:r>
              <a:rPr lang="en-US" sz="3600" dirty="0"/>
              <a:t>Create a Data Flow</a:t>
            </a:r>
          </a:p>
        </p:txBody>
      </p:sp>
      <p:pic>
        <p:nvPicPr>
          <p:cNvPr id="2" name="Picture 1"/>
          <p:cNvPicPr>
            <a:picLocks noChangeAspect="1"/>
          </p:cNvPicPr>
          <p:nvPr/>
        </p:nvPicPr>
        <p:blipFill>
          <a:blip r:embed="rId3"/>
          <a:stretch>
            <a:fillRect/>
          </a:stretch>
        </p:blipFill>
        <p:spPr>
          <a:xfrm>
            <a:off x="122237" y="677862"/>
            <a:ext cx="11101068" cy="616726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 y="-3584"/>
            <a:ext cx="4014652" cy="276999"/>
          </a:xfrm>
          <a:prstGeom prst="rect">
            <a:avLst/>
          </a:prstGeom>
        </p:spPr>
        <p:txBody>
          <a:bodyPr wrap="square">
            <a:spAutoFit/>
          </a:bodyPr>
          <a:lstStyle/>
          <a:p>
            <a:r>
              <a:rPr lang="en-US" sz="1200" dirty="0"/>
              <a:t>The Data Science/DevOps Difference - </a:t>
            </a:r>
            <a:r>
              <a:rPr lang="en-US" sz="1200" dirty="0">
                <a:solidFill>
                  <a:srgbClr val="0078D7"/>
                </a:solidFill>
              </a:rPr>
              <a:t>Communication</a:t>
            </a:r>
          </a:p>
        </p:txBody>
      </p:sp>
    </p:spTree>
    <p:extLst>
      <p:ext uri="{BB962C8B-B14F-4D97-AF65-F5344CB8AC3E}">
        <p14:creationId xmlns:p14="http://schemas.microsoft.com/office/powerpoint/2010/main" val="1511573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17446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353535"/>
                </a:solidFill>
                <a:effectLst/>
                <a:uLnTx/>
                <a:uFillTx/>
                <a:latin typeface="Segoe UI Light"/>
                <a:ea typeface="+mn-ea"/>
                <a:cs typeface="Segoe UI" pitchFamily="34" charset="0"/>
              </a:rPr>
              <a:t>Process Advantages</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Security and Compliance</a:t>
            </a:r>
          </a:p>
        </p:txBody>
      </p:sp>
      <p:grpSp>
        <p:nvGrpSpPr>
          <p:cNvPr id="6" name="Group 5"/>
          <p:cNvGrpSpPr/>
          <p:nvPr/>
        </p:nvGrpSpPr>
        <p:grpSpPr>
          <a:xfrm>
            <a:off x="274637" y="4564062"/>
            <a:ext cx="2667000" cy="2057400"/>
            <a:chOff x="3604781" y="3473038"/>
            <a:chExt cx="956482" cy="695506"/>
          </a:xfrm>
        </p:grpSpPr>
        <p:grpSp>
          <p:nvGrpSpPr>
            <p:cNvPr id="7" name="Group 10"/>
            <p:cNvGrpSpPr/>
            <p:nvPr/>
          </p:nvGrpSpPr>
          <p:grpSpPr>
            <a:xfrm>
              <a:off x="3768997" y="3473038"/>
              <a:ext cx="792266" cy="695506"/>
              <a:chOff x="9615056" y="3095550"/>
              <a:chExt cx="1943915" cy="1696670"/>
            </a:xfrm>
          </p:grpSpPr>
          <p:sp>
            <p:nvSpPr>
              <p:cNvPr id="17"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8"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0"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21" name="Group 321"/>
              <p:cNvGrpSpPr/>
              <p:nvPr/>
            </p:nvGrpSpPr>
            <p:grpSpPr>
              <a:xfrm>
                <a:off x="10013263" y="4210762"/>
                <a:ext cx="580001" cy="581458"/>
                <a:chOff x="10165318" y="4377352"/>
                <a:chExt cx="1023384" cy="1025954"/>
              </a:xfrm>
            </p:grpSpPr>
            <p:sp>
              <p:nvSpPr>
                <p:cNvPr id="22"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3"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11" name="Group 10"/>
            <p:cNvGrpSpPr/>
            <p:nvPr/>
          </p:nvGrpSpPr>
          <p:grpSpPr>
            <a:xfrm>
              <a:off x="3604781" y="3545815"/>
              <a:ext cx="263588" cy="377177"/>
              <a:chOff x="4778181" y="2712052"/>
              <a:chExt cx="184754" cy="264371"/>
            </a:xfrm>
          </p:grpSpPr>
          <p:sp>
            <p:nvSpPr>
              <p:cNvPr id="15"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12" name="Group 11"/>
            <p:cNvGrpSpPr/>
            <p:nvPr/>
          </p:nvGrpSpPr>
          <p:grpSpPr>
            <a:xfrm>
              <a:off x="4238253" y="3735367"/>
              <a:ext cx="130703" cy="218147"/>
              <a:chOff x="3433868" y="2528646"/>
              <a:chExt cx="169541" cy="282970"/>
            </a:xfrm>
          </p:grpSpPr>
          <p:sp>
            <p:nvSpPr>
              <p:cNvPr id="13" name="Rectangle 12"/>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4"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aphicFrame>
        <p:nvGraphicFramePr>
          <p:cNvPr id="24" name="Diagram 23"/>
          <p:cNvGraphicFramePr/>
          <p:nvPr>
            <p:extLst/>
          </p:nvPr>
        </p:nvGraphicFramePr>
        <p:xfrm>
          <a:off x="5608637" y="1516062"/>
          <a:ext cx="6676638" cy="5318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5986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17446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353535"/>
                </a:solidFill>
                <a:effectLst/>
                <a:uLnTx/>
                <a:uFillTx/>
                <a:latin typeface="Segoe UI Light"/>
                <a:ea typeface="+mn-ea"/>
                <a:cs typeface="Segoe UI" pitchFamily="34" charset="0"/>
              </a:rPr>
              <a:t>The Data Science/DevOps Difference</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Shared Development</a:t>
            </a:r>
          </a:p>
        </p:txBody>
      </p:sp>
      <p:grpSp>
        <p:nvGrpSpPr>
          <p:cNvPr id="6" name="Group 5"/>
          <p:cNvGrpSpPr/>
          <p:nvPr/>
        </p:nvGrpSpPr>
        <p:grpSpPr>
          <a:xfrm>
            <a:off x="274637" y="4564062"/>
            <a:ext cx="2667000" cy="2057400"/>
            <a:chOff x="3604781" y="3473038"/>
            <a:chExt cx="956482" cy="695506"/>
          </a:xfrm>
        </p:grpSpPr>
        <p:grpSp>
          <p:nvGrpSpPr>
            <p:cNvPr id="7" name="Group 10"/>
            <p:cNvGrpSpPr/>
            <p:nvPr/>
          </p:nvGrpSpPr>
          <p:grpSpPr>
            <a:xfrm>
              <a:off x="3768997" y="3473038"/>
              <a:ext cx="792266" cy="695506"/>
              <a:chOff x="9615056" y="3095550"/>
              <a:chExt cx="1943915" cy="1696670"/>
            </a:xfrm>
          </p:grpSpPr>
          <p:sp>
            <p:nvSpPr>
              <p:cNvPr id="17"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8"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0"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21" name="Group 321"/>
              <p:cNvGrpSpPr/>
              <p:nvPr/>
            </p:nvGrpSpPr>
            <p:grpSpPr>
              <a:xfrm>
                <a:off x="10013263" y="4210762"/>
                <a:ext cx="580001" cy="581458"/>
                <a:chOff x="10165318" y="4377352"/>
                <a:chExt cx="1023384" cy="1025954"/>
              </a:xfrm>
            </p:grpSpPr>
            <p:sp>
              <p:nvSpPr>
                <p:cNvPr id="22"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3"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11" name="Group 10"/>
            <p:cNvGrpSpPr/>
            <p:nvPr/>
          </p:nvGrpSpPr>
          <p:grpSpPr>
            <a:xfrm>
              <a:off x="3604781" y="3545815"/>
              <a:ext cx="263588" cy="377177"/>
              <a:chOff x="4778181" y="2712052"/>
              <a:chExt cx="184754" cy="264371"/>
            </a:xfrm>
          </p:grpSpPr>
          <p:sp>
            <p:nvSpPr>
              <p:cNvPr id="15"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12" name="Group 11"/>
            <p:cNvGrpSpPr/>
            <p:nvPr/>
          </p:nvGrpSpPr>
          <p:grpSpPr>
            <a:xfrm>
              <a:off x="4238253" y="3735367"/>
              <a:ext cx="130703" cy="218147"/>
              <a:chOff x="3433868" y="2528646"/>
              <a:chExt cx="169541" cy="282970"/>
            </a:xfrm>
          </p:grpSpPr>
          <p:sp>
            <p:nvSpPr>
              <p:cNvPr id="13" name="Rectangle 12"/>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4"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aphicFrame>
        <p:nvGraphicFramePr>
          <p:cNvPr id="24" name="Diagram 23"/>
          <p:cNvGraphicFramePr/>
          <p:nvPr>
            <p:extLst/>
          </p:nvPr>
        </p:nvGraphicFramePr>
        <p:xfrm>
          <a:off x="5608637" y="1516062"/>
          <a:ext cx="6676638" cy="5318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613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17446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353535"/>
                </a:solidFill>
                <a:effectLst/>
                <a:uLnTx/>
                <a:uFillTx/>
                <a:latin typeface="Segoe UI Light"/>
                <a:ea typeface="+mn-ea"/>
                <a:cs typeface="Segoe UI" pitchFamily="34" charset="0"/>
              </a:rPr>
              <a:t>The Data Science/DevOps Difference</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Data Flow</a:t>
            </a:r>
          </a:p>
        </p:txBody>
      </p:sp>
      <p:grpSp>
        <p:nvGrpSpPr>
          <p:cNvPr id="6" name="Group 5"/>
          <p:cNvGrpSpPr/>
          <p:nvPr/>
        </p:nvGrpSpPr>
        <p:grpSpPr>
          <a:xfrm>
            <a:off x="274637" y="4564062"/>
            <a:ext cx="2667000" cy="2057400"/>
            <a:chOff x="3604781" y="3473038"/>
            <a:chExt cx="956482" cy="695506"/>
          </a:xfrm>
        </p:grpSpPr>
        <p:grpSp>
          <p:nvGrpSpPr>
            <p:cNvPr id="7" name="Group 10"/>
            <p:cNvGrpSpPr/>
            <p:nvPr/>
          </p:nvGrpSpPr>
          <p:grpSpPr>
            <a:xfrm>
              <a:off x="3768997" y="3473038"/>
              <a:ext cx="792266" cy="695506"/>
              <a:chOff x="9615056" y="3095550"/>
              <a:chExt cx="1943915" cy="1696670"/>
            </a:xfrm>
          </p:grpSpPr>
          <p:sp>
            <p:nvSpPr>
              <p:cNvPr id="17"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8"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0"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21" name="Group 321"/>
              <p:cNvGrpSpPr/>
              <p:nvPr/>
            </p:nvGrpSpPr>
            <p:grpSpPr>
              <a:xfrm>
                <a:off x="10013263" y="4210762"/>
                <a:ext cx="580001" cy="581458"/>
                <a:chOff x="10165318" y="4377352"/>
                <a:chExt cx="1023384" cy="1025954"/>
              </a:xfrm>
            </p:grpSpPr>
            <p:sp>
              <p:nvSpPr>
                <p:cNvPr id="22"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3"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11" name="Group 10"/>
            <p:cNvGrpSpPr/>
            <p:nvPr/>
          </p:nvGrpSpPr>
          <p:grpSpPr>
            <a:xfrm>
              <a:off x="3604781" y="3545815"/>
              <a:ext cx="263588" cy="377177"/>
              <a:chOff x="4778181" y="2712052"/>
              <a:chExt cx="184754" cy="264371"/>
            </a:xfrm>
          </p:grpSpPr>
          <p:sp>
            <p:nvSpPr>
              <p:cNvPr id="15"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12" name="Group 11"/>
            <p:cNvGrpSpPr/>
            <p:nvPr/>
          </p:nvGrpSpPr>
          <p:grpSpPr>
            <a:xfrm>
              <a:off x="4238253" y="3735367"/>
              <a:ext cx="130703" cy="218147"/>
              <a:chOff x="3433868" y="2528646"/>
              <a:chExt cx="169541" cy="282970"/>
            </a:xfrm>
          </p:grpSpPr>
          <p:sp>
            <p:nvSpPr>
              <p:cNvPr id="13" name="Rectangle 12"/>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4"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aphicFrame>
        <p:nvGraphicFramePr>
          <p:cNvPr id="24" name="Diagram 23"/>
          <p:cNvGraphicFramePr/>
          <p:nvPr>
            <p:extLst/>
          </p:nvPr>
        </p:nvGraphicFramePr>
        <p:xfrm>
          <a:off x="5608637" y="1516062"/>
          <a:ext cx="6676638" cy="5318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0282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17446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353535"/>
                </a:solidFill>
                <a:effectLst/>
                <a:uLnTx/>
                <a:uFillTx/>
                <a:latin typeface="Segoe UI Light"/>
                <a:ea typeface="+mn-ea"/>
                <a:cs typeface="Segoe UI" pitchFamily="34" charset="0"/>
              </a:rPr>
              <a:t>The Data Science/DevOps Difference</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Build and Test</a:t>
            </a:r>
          </a:p>
        </p:txBody>
      </p:sp>
      <p:grpSp>
        <p:nvGrpSpPr>
          <p:cNvPr id="6" name="Group 5"/>
          <p:cNvGrpSpPr/>
          <p:nvPr/>
        </p:nvGrpSpPr>
        <p:grpSpPr>
          <a:xfrm>
            <a:off x="274637" y="4564062"/>
            <a:ext cx="2667000" cy="2057400"/>
            <a:chOff x="3604781" y="3473038"/>
            <a:chExt cx="956482" cy="695506"/>
          </a:xfrm>
        </p:grpSpPr>
        <p:grpSp>
          <p:nvGrpSpPr>
            <p:cNvPr id="7" name="Group 10"/>
            <p:cNvGrpSpPr/>
            <p:nvPr/>
          </p:nvGrpSpPr>
          <p:grpSpPr>
            <a:xfrm>
              <a:off x="3768997" y="3473038"/>
              <a:ext cx="792266" cy="695506"/>
              <a:chOff x="9615056" y="3095550"/>
              <a:chExt cx="1943915" cy="1696670"/>
            </a:xfrm>
          </p:grpSpPr>
          <p:sp>
            <p:nvSpPr>
              <p:cNvPr id="17"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8"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0"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21" name="Group 321"/>
              <p:cNvGrpSpPr/>
              <p:nvPr/>
            </p:nvGrpSpPr>
            <p:grpSpPr>
              <a:xfrm>
                <a:off x="10013263" y="4210762"/>
                <a:ext cx="580001" cy="581458"/>
                <a:chOff x="10165318" y="4377352"/>
                <a:chExt cx="1023384" cy="1025954"/>
              </a:xfrm>
            </p:grpSpPr>
            <p:sp>
              <p:nvSpPr>
                <p:cNvPr id="22"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3"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11" name="Group 10"/>
            <p:cNvGrpSpPr/>
            <p:nvPr/>
          </p:nvGrpSpPr>
          <p:grpSpPr>
            <a:xfrm>
              <a:off x="3604781" y="3545815"/>
              <a:ext cx="263588" cy="377177"/>
              <a:chOff x="4778181" y="2712052"/>
              <a:chExt cx="184754" cy="264371"/>
            </a:xfrm>
          </p:grpSpPr>
          <p:sp>
            <p:nvSpPr>
              <p:cNvPr id="15"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12" name="Group 11"/>
            <p:cNvGrpSpPr/>
            <p:nvPr/>
          </p:nvGrpSpPr>
          <p:grpSpPr>
            <a:xfrm>
              <a:off x="4238253" y="3735367"/>
              <a:ext cx="130703" cy="218147"/>
              <a:chOff x="3433868" y="2528646"/>
              <a:chExt cx="169541" cy="282970"/>
            </a:xfrm>
          </p:grpSpPr>
          <p:sp>
            <p:nvSpPr>
              <p:cNvPr id="13" name="Rectangle 12"/>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4"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aphicFrame>
        <p:nvGraphicFramePr>
          <p:cNvPr id="24" name="Diagram 23"/>
          <p:cNvGraphicFramePr/>
          <p:nvPr>
            <p:extLst/>
          </p:nvPr>
        </p:nvGraphicFramePr>
        <p:xfrm>
          <a:off x="5608637" y="1516062"/>
          <a:ext cx="6676638" cy="5318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7592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17446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353535"/>
                </a:solidFill>
                <a:effectLst/>
                <a:uLnTx/>
                <a:uFillTx/>
                <a:latin typeface="Segoe UI Light"/>
                <a:ea typeface="+mn-ea"/>
                <a:cs typeface="Segoe UI" pitchFamily="34" charset="0"/>
              </a:rPr>
              <a:t>The Data Science/DevOps Difference</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Security</a:t>
            </a:r>
          </a:p>
        </p:txBody>
      </p:sp>
      <p:grpSp>
        <p:nvGrpSpPr>
          <p:cNvPr id="6" name="Group 5"/>
          <p:cNvGrpSpPr/>
          <p:nvPr/>
        </p:nvGrpSpPr>
        <p:grpSpPr>
          <a:xfrm>
            <a:off x="274637" y="4564062"/>
            <a:ext cx="2667000" cy="2057400"/>
            <a:chOff x="3604781" y="3473038"/>
            <a:chExt cx="956482" cy="695506"/>
          </a:xfrm>
        </p:grpSpPr>
        <p:grpSp>
          <p:nvGrpSpPr>
            <p:cNvPr id="7" name="Group 10"/>
            <p:cNvGrpSpPr/>
            <p:nvPr/>
          </p:nvGrpSpPr>
          <p:grpSpPr>
            <a:xfrm>
              <a:off x="3768997" y="3473038"/>
              <a:ext cx="792266" cy="695506"/>
              <a:chOff x="9615056" y="3095550"/>
              <a:chExt cx="1943915" cy="1696670"/>
            </a:xfrm>
          </p:grpSpPr>
          <p:sp>
            <p:nvSpPr>
              <p:cNvPr id="17"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8"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0"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21" name="Group 321"/>
              <p:cNvGrpSpPr/>
              <p:nvPr/>
            </p:nvGrpSpPr>
            <p:grpSpPr>
              <a:xfrm>
                <a:off x="10013263" y="4210762"/>
                <a:ext cx="580001" cy="581458"/>
                <a:chOff x="10165318" y="4377352"/>
                <a:chExt cx="1023384" cy="1025954"/>
              </a:xfrm>
            </p:grpSpPr>
            <p:sp>
              <p:nvSpPr>
                <p:cNvPr id="22"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3"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11" name="Group 10"/>
            <p:cNvGrpSpPr/>
            <p:nvPr/>
          </p:nvGrpSpPr>
          <p:grpSpPr>
            <a:xfrm>
              <a:off x="3604781" y="3545815"/>
              <a:ext cx="263588" cy="377177"/>
              <a:chOff x="4778181" y="2712052"/>
              <a:chExt cx="184754" cy="264371"/>
            </a:xfrm>
          </p:grpSpPr>
          <p:sp>
            <p:nvSpPr>
              <p:cNvPr id="15"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12" name="Group 11"/>
            <p:cNvGrpSpPr/>
            <p:nvPr/>
          </p:nvGrpSpPr>
          <p:grpSpPr>
            <a:xfrm>
              <a:off x="4238253" y="3735367"/>
              <a:ext cx="130703" cy="218147"/>
              <a:chOff x="3433868" y="2528646"/>
              <a:chExt cx="169541" cy="282970"/>
            </a:xfrm>
          </p:grpSpPr>
          <p:sp>
            <p:nvSpPr>
              <p:cNvPr id="13" name="Rectangle 12"/>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4"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aphicFrame>
        <p:nvGraphicFramePr>
          <p:cNvPr id="24" name="Diagram 23"/>
          <p:cNvGraphicFramePr/>
          <p:nvPr>
            <p:extLst/>
          </p:nvPr>
        </p:nvGraphicFramePr>
        <p:xfrm>
          <a:off x="5608637" y="1516062"/>
          <a:ext cx="6676638" cy="5318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251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17446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353535"/>
                </a:solidFill>
                <a:effectLst/>
                <a:uLnTx/>
                <a:uFillTx/>
                <a:latin typeface="Segoe UI Light"/>
                <a:ea typeface="+mn-ea"/>
                <a:cs typeface="Segoe UI" pitchFamily="34" charset="0"/>
              </a:rPr>
              <a:t>The Data Science/DevOps Difference</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Monitoring</a:t>
            </a:r>
          </a:p>
        </p:txBody>
      </p:sp>
      <p:grpSp>
        <p:nvGrpSpPr>
          <p:cNvPr id="6" name="Group 5"/>
          <p:cNvGrpSpPr/>
          <p:nvPr/>
        </p:nvGrpSpPr>
        <p:grpSpPr>
          <a:xfrm>
            <a:off x="274637" y="4564062"/>
            <a:ext cx="2667000" cy="2057400"/>
            <a:chOff x="3604781" y="3473038"/>
            <a:chExt cx="956482" cy="695506"/>
          </a:xfrm>
        </p:grpSpPr>
        <p:grpSp>
          <p:nvGrpSpPr>
            <p:cNvPr id="7" name="Group 10"/>
            <p:cNvGrpSpPr/>
            <p:nvPr/>
          </p:nvGrpSpPr>
          <p:grpSpPr>
            <a:xfrm>
              <a:off x="3768997" y="3473038"/>
              <a:ext cx="792266" cy="695506"/>
              <a:chOff x="9615056" y="3095550"/>
              <a:chExt cx="1943915" cy="1696670"/>
            </a:xfrm>
          </p:grpSpPr>
          <p:sp>
            <p:nvSpPr>
              <p:cNvPr id="17"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8"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0"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21" name="Group 321"/>
              <p:cNvGrpSpPr/>
              <p:nvPr/>
            </p:nvGrpSpPr>
            <p:grpSpPr>
              <a:xfrm>
                <a:off x="10013263" y="4210762"/>
                <a:ext cx="580001" cy="581458"/>
                <a:chOff x="10165318" y="4377352"/>
                <a:chExt cx="1023384" cy="1025954"/>
              </a:xfrm>
            </p:grpSpPr>
            <p:sp>
              <p:nvSpPr>
                <p:cNvPr id="22"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3"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11" name="Group 10"/>
            <p:cNvGrpSpPr/>
            <p:nvPr/>
          </p:nvGrpSpPr>
          <p:grpSpPr>
            <a:xfrm>
              <a:off x="3604781" y="3545815"/>
              <a:ext cx="263588" cy="377177"/>
              <a:chOff x="4778181" y="2712052"/>
              <a:chExt cx="184754" cy="264371"/>
            </a:xfrm>
          </p:grpSpPr>
          <p:sp>
            <p:nvSpPr>
              <p:cNvPr id="15"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12" name="Group 11"/>
            <p:cNvGrpSpPr/>
            <p:nvPr/>
          </p:nvGrpSpPr>
          <p:grpSpPr>
            <a:xfrm>
              <a:off x="4238253" y="3735367"/>
              <a:ext cx="130703" cy="218147"/>
              <a:chOff x="3433868" y="2528646"/>
              <a:chExt cx="169541" cy="282970"/>
            </a:xfrm>
          </p:grpSpPr>
          <p:sp>
            <p:nvSpPr>
              <p:cNvPr id="13" name="Rectangle 12"/>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4"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aphicFrame>
        <p:nvGraphicFramePr>
          <p:cNvPr id="24" name="Diagram 23"/>
          <p:cNvGraphicFramePr/>
          <p:nvPr>
            <p:extLst/>
          </p:nvPr>
        </p:nvGraphicFramePr>
        <p:xfrm>
          <a:off x="5608637" y="1516062"/>
          <a:ext cx="6676638" cy="5318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2706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363" y="3035597"/>
            <a:ext cx="12542838" cy="923330"/>
          </a:xfrm>
          <a:prstGeom prst="rect">
            <a:avLst/>
          </a:prstGeom>
        </p:spPr>
        <p:txBody>
          <a:bodyPr wrap="square">
            <a:spAutoFit/>
          </a:bodyPr>
          <a:lstStyle/>
          <a:p>
            <a:pPr algn="ctr"/>
            <a:r>
              <a:rPr lang="en-US" sz="5400" dirty="0">
                <a:solidFill>
                  <a:schemeClr val="bg1">
                    <a:lumMod val="50000"/>
                  </a:schemeClr>
                </a:solidFill>
              </a:rPr>
              <a:t>https://aka.ms/</a:t>
            </a:r>
            <a:r>
              <a:rPr lang="en-US" sz="5400" dirty="0">
                <a:solidFill>
                  <a:srgbClr val="FF0000"/>
                </a:solidFill>
              </a:rPr>
              <a:t>tdsp</a:t>
            </a:r>
            <a:endParaRPr lang="en-US" sz="5400" dirty="0"/>
          </a:p>
        </p:txBody>
      </p:sp>
    </p:spTree>
    <p:extLst>
      <p:ext uri="{BB962C8B-B14F-4D97-AF65-F5344CB8AC3E}">
        <p14:creationId xmlns:p14="http://schemas.microsoft.com/office/powerpoint/2010/main" val="325038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76229" y="1022925"/>
            <a:ext cx="7514284" cy="500649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100000"/>
              </a:lnSpc>
              <a:spcBef>
                <a:spcPts val="1000"/>
              </a:spcBef>
              <a:buFont typeface="Arial" pitchFamily="34" charset="0"/>
              <a:buAutoNum type="arabicPeriod"/>
              <a:defRPr/>
            </a:pPr>
            <a:r>
              <a:rPr lang="en-US" sz="2800" dirty="0">
                <a:solidFill>
                  <a:schemeClr val="accent6">
                    <a:lumMod val="50000"/>
                  </a:schemeClr>
                </a:solidFill>
                <a:latin typeface="Segoe UI Light"/>
              </a:rPr>
              <a:t>Teams are expanding, not always with Data Scientists as the only members</a:t>
            </a:r>
          </a:p>
          <a:p>
            <a:pPr marL="514350" lvl="0" indent="-514350">
              <a:lnSpc>
                <a:spcPct val="100000"/>
              </a:lnSpc>
              <a:spcBef>
                <a:spcPts val="1000"/>
              </a:spcBef>
              <a:buFont typeface="Arial" pitchFamily="34" charset="0"/>
              <a:buAutoNum type="arabicPeriod"/>
              <a:defRPr/>
            </a:pPr>
            <a:r>
              <a:rPr lang="en-US" sz="2800" dirty="0">
                <a:solidFill>
                  <a:schemeClr val="accent6">
                    <a:lumMod val="50000"/>
                  </a:schemeClr>
                </a:solidFill>
                <a:latin typeface="Segoe UI Light"/>
              </a:rPr>
              <a:t>Data Scientists have followed the CRISP-DM in the past, or their own process</a:t>
            </a:r>
          </a:p>
          <a:p>
            <a:pPr marL="514350" lvl="0" indent="-514350">
              <a:lnSpc>
                <a:spcPct val="100000"/>
              </a:lnSpc>
              <a:spcBef>
                <a:spcPts val="1000"/>
              </a:spcBef>
              <a:buFont typeface="Arial" pitchFamily="34" charset="0"/>
              <a:buAutoNum type="arabicPeriod"/>
              <a:defRPr/>
            </a:pPr>
            <a:r>
              <a:rPr lang="en-US" sz="2800" dirty="0">
                <a:solidFill>
                  <a:schemeClr val="accent6">
                    <a:lumMod val="50000"/>
                  </a:schemeClr>
                </a:solidFill>
                <a:latin typeface="Segoe UI Light"/>
              </a:rPr>
              <a:t>Integration into Agile, SDLC, DevOps and other frameworks can be problematic</a:t>
            </a:r>
          </a:p>
          <a:p>
            <a:pPr marL="514350" lvl="0" indent="-514350">
              <a:lnSpc>
                <a:spcPct val="100000"/>
              </a:lnSpc>
              <a:spcBef>
                <a:spcPts val="1000"/>
              </a:spcBef>
              <a:buFont typeface="Arial" pitchFamily="34" charset="0"/>
              <a:buAutoNum type="arabicPeriod"/>
              <a:defRPr/>
            </a:pPr>
            <a:r>
              <a:rPr lang="en-US" sz="2800" dirty="0">
                <a:solidFill>
                  <a:schemeClr val="accent6">
                    <a:lumMod val="50000"/>
                  </a:schemeClr>
                </a:solidFill>
                <a:latin typeface="Segoe UI Light"/>
              </a:rPr>
              <a:t>Businesses expect Data Science projects to fall in line with corporate practices</a:t>
            </a:r>
          </a:p>
          <a:p>
            <a:pPr marL="514350" lvl="0" indent="-514350">
              <a:lnSpc>
                <a:spcPct val="100000"/>
              </a:lnSpc>
              <a:spcBef>
                <a:spcPts val="1000"/>
              </a:spcBef>
              <a:buFont typeface="Arial" pitchFamily="34" charset="0"/>
              <a:buAutoNum type="arabicPeriod"/>
              <a:defRPr/>
            </a:pPr>
            <a:r>
              <a:rPr lang="en-US" sz="2800" dirty="0">
                <a:solidFill>
                  <a:schemeClr val="accent6">
                    <a:lumMod val="50000"/>
                  </a:schemeClr>
                </a:solidFill>
                <a:latin typeface="Segoe UI Light"/>
              </a:rPr>
              <a:t>Processes should have role guides and project plans</a:t>
            </a: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Learnings from Data Scientists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340774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1237" y="6624"/>
            <a:ext cx="5068164" cy="1204638"/>
          </a:xfrm>
        </p:spPr>
        <p:txBody>
          <a:bodyPr vert="horz" wrap="square" lIns="146304" tIns="91440" rIns="146304" bIns="91440" rtlCol="0" anchor="t">
            <a:noAutofit/>
          </a:bodyPr>
          <a:lstStyle/>
          <a:p>
            <a:pPr algn="r"/>
            <a:r>
              <a:rPr lang="en-US" sz="4000" dirty="0">
                <a:solidFill>
                  <a:schemeClr val="bg1">
                    <a:lumMod val="50000"/>
                  </a:schemeClr>
                </a:solidFill>
              </a:rPr>
              <a:t>The Need for Process in Data Science</a:t>
            </a:r>
          </a:p>
        </p:txBody>
      </p:sp>
      <p:sp>
        <p:nvSpPr>
          <p:cNvPr id="23" name="brain_2" descr="Cognitive services&#10;">
            <a:extLst/>
          </p:cNvPr>
          <p:cNvSpPr>
            <a:spLocks noChangeAspect="1" noEditPoints="1"/>
          </p:cNvSpPr>
          <p:nvPr/>
        </p:nvSpPr>
        <p:spPr bwMode="auto">
          <a:xfrm>
            <a:off x="2729155" y="4495456"/>
            <a:ext cx="1669923" cy="1119733"/>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ln>
            <a:headEnd/>
            <a:tailEn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39" name="Title 1"/>
          <p:cNvSpPr txBox="1">
            <a:spLocks/>
          </p:cNvSpPr>
          <p:nvPr/>
        </p:nvSpPr>
        <p:spPr>
          <a:xfrm>
            <a:off x="2627888" y="5495747"/>
            <a:ext cx="1771190"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00B0F0"/>
                </a:solidFill>
              </a:rPr>
              <a:t>AI / ML / DL</a:t>
            </a:r>
          </a:p>
        </p:txBody>
      </p:sp>
      <p:cxnSp>
        <p:nvCxnSpPr>
          <p:cNvPr id="41" name="Straight Connector 40"/>
          <p:cNvCxnSpPr/>
          <p:nvPr/>
        </p:nvCxnSpPr>
        <p:spPr>
          <a:xfrm>
            <a:off x="2232832" y="3030002"/>
            <a:ext cx="838200" cy="0"/>
          </a:xfrm>
          <a:prstGeom prst="line">
            <a:avLst/>
          </a:prstGeom>
          <a:ln>
            <a:solidFill>
              <a:srgbClr val="C00000"/>
            </a:solidFill>
            <a:headEnd type="triangle" w="lg" len="med"/>
            <a:tailEnd type="none"/>
          </a:ln>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4289785" y="2983500"/>
            <a:ext cx="838200" cy="0"/>
          </a:xfrm>
          <a:prstGeom prst="line">
            <a:avLst/>
          </a:prstGeom>
          <a:ln>
            <a:solidFill>
              <a:srgbClr val="C00000"/>
            </a:solidFill>
            <a:headEnd type="triangle" w="lg" len="med"/>
            <a:tailEnd type="none"/>
          </a:ln>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5814232" y="2983500"/>
            <a:ext cx="838200" cy="0"/>
          </a:xfrm>
          <a:prstGeom prst="line">
            <a:avLst/>
          </a:prstGeom>
          <a:ln>
            <a:solidFill>
              <a:srgbClr val="C00000"/>
            </a:solidFill>
            <a:headEnd type="triangle" w="lg" len="med"/>
            <a:tailEnd type="none"/>
          </a:ln>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a:off x="7566832" y="2952944"/>
            <a:ext cx="838200" cy="0"/>
          </a:xfrm>
          <a:prstGeom prst="line">
            <a:avLst/>
          </a:prstGeom>
          <a:ln>
            <a:solidFill>
              <a:srgbClr val="C00000"/>
            </a:solidFill>
            <a:headEnd type="triangle" w="lg" len="med"/>
            <a:tailEnd type="none"/>
          </a:ln>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nvCxnSpPr>
        <p:spPr>
          <a:xfrm>
            <a:off x="9422466" y="2932472"/>
            <a:ext cx="838200" cy="0"/>
          </a:xfrm>
          <a:prstGeom prst="line">
            <a:avLst/>
          </a:prstGeom>
          <a:ln>
            <a:solidFill>
              <a:srgbClr val="C00000"/>
            </a:solidFill>
            <a:headEnd type="triangle" w="lg" len="med"/>
            <a:tailEnd type="none"/>
          </a:ln>
        </p:spPr>
        <p:style>
          <a:lnRef idx="3">
            <a:schemeClr val="accent1"/>
          </a:lnRef>
          <a:fillRef idx="0">
            <a:schemeClr val="accent1"/>
          </a:fillRef>
          <a:effectRef idx="2">
            <a:schemeClr val="accent1"/>
          </a:effectRef>
          <a:fontRef idx="minor">
            <a:schemeClr val="tx1"/>
          </a:fontRef>
        </p:style>
      </p:cxnSp>
      <p:cxnSp>
        <p:nvCxnSpPr>
          <p:cNvPr id="48" name="Connector: Elbow 47"/>
          <p:cNvCxnSpPr>
            <a:endCxn id="29" idx="2"/>
          </p:cNvCxnSpPr>
          <p:nvPr/>
        </p:nvCxnSpPr>
        <p:spPr>
          <a:xfrm>
            <a:off x="6545484" y="1581156"/>
            <a:ext cx="4688549" cy="1340178"/>
          </a:xfrm>
          <a:prstGeom prst="bentConnector3">
            <a:avLst>
              <a:gd name="adj1" fmla="val 104876"/>
            </a:avLst>
          </a:prstGeom>
        </p:spPr>
        <p:style>
          <a:lnRef idx="1">
            <a:schemeClr val="accent1"/>
          </a:lnRef>
          <a:fillRef idx="0">
            <a:schemeClr val="accent1"/>
          </a:fillRef>
          <a:effectRef idx="0">
            <a:schemeClr val="accent1"/>
          </a:effectRef>
          <a:fontRef idx="minor">
            <a:schemeClr val="tx1"/>
          </a:fontRef>
        </p:style>
      </p:cxnSp>
      <p:sp>
        <p:nvSpPr>
          <p:cNvPr id="50" name="Right Brace 49"/>
          <p:cNvSpPr/>
          <p:nvPr/>
        </p:nvSpPr>
        <p:spPr>
          <a:xfrm rot="16200000">
            <a:off x="5869101" y="-2645783"/>
            <a:ext cx="401487" cy="9513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9" name="Group 68"/>
          <p:cNvGrpSpPr/>
          <p:nvPr/>
        </p:nvGrpSpPr>
        <p:grpSpPr>
          <a:xfrm>
            <a:off x="990421" y="2473731"/>
            <a:ext cx="1347372" cy="1779860"/>
            <a:chOff x="990421" y="2473731"/>
            <a:chExt cx="1347372" cy="1779860"/>
          </a:xfrm>
        </p:grpSpPr>
        <p:sp>
          <p:nvSpPr>
            <p:cNvPr id="27" name="PageEdit_EFB8" descr="Edit">
              <a:extLst/>
            </p:cNvPr>
            <p:cNvSpPr>
              <a:spLocks noChangeAspect="1" noEditPoints="1"/>
            </p:cNvSpPr>
            <p:nvPr/>
          </p:nvSpPr>
          <p:spPr bwMode="auto">
            <a:xfrm>
              <a:off x="1299281" y="2473731"/>
              <a:ext cx="630634" cy="672394"/>
            </a:xfrm>
            <a:custGeom>
              <a:avLst/>
              <a:gdLst>
                <a:gd name="T0" fmla="*/ 3009 w 3537"/>
                <a:gd name="T1" fmla="*/ 1005 h 3770"/>
                <a:gd name="T2" fmla="*/ 2006 w 3537"/>
                <a:gd name="T3" fmla="*/ 1005 h 3770"/>
                <a:gd name="T4" fmla="*/ 2006 w 3537"/>
                <a:gd name="T5" fmla="*/ 0 h 3770"/>
                <a:gd name="T6" fmla="*/ 3009 w 3537"/>
                <a:gd name="T7" fmla="*/ 1360 h 3770"/>
                <a:gd name="T8" fmla="*/ 3009 w 3537"/>
                <a:gd name="T9" fmla="*/ 1005 h 3770"/>
                <a:gd name="T10" fmla="*/ 2006 w 3537"/>
                <a:gd name="T11" fmla="*/ 0 h 3770"/>
                <a:gd name="T12" fmla="*/ 0 w 3537"/>
                <a:gd name="T13" fmla="*/ 0 h 3770"/>
                <a:gd name="T14" fmla="*/ 0 w 3537"/>
                <a:gd name="T15" fmla="*/ 3770 h 3770"/>
                <a:gd name="T16" fmla="*/ 1078 w 3537"/>
                <a:gd name="T17" fmla="*/ 3770 h 3770"/>
                <a:gd name="T18" fmla="*/ 1551 w 3537"/>
                <a:gd name="T19" fmla="*/ 3723 h 3770"/>
                <a:gd name="T20" fmla="*/ 2053 w 3537"/>
                <a:gd name="T21" fmla="*/ 3597 h 3770"/>
                <a:gd name="T22" fmla="*/ 3433 w 3537"/>
                <a:gd name="T23" fmla="*/ 2211 h 3770"/>
                <a:gd name="T24" fmla="*/ 3433 w 3537"/>
                <a:gd name="T25" fmla="*/ 1834 h 3770"/>
                <a:gd name="T26" fmla="*/ 3245 w 3537"/>
                <a:gd name="T27" fmla="*/ 1759 h 3770"/>
                <a:gd name="T28" fmla="*/ 3057 w 3537"/>
                <a:gd name="T29" fmla="*/ 1834 h 3770"/>
                <a:gd name="T30" fmla="*/ 1677 w 3537"/>
                <a:gd name="T31" fmla="*/ 3220 h 3770"/>
                <a:gd name="T32" fmla="*/ 1551 w 3537"/>
                <a:gd name="T33" fmla="*/ 3723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7" h="3770">
                  <a:moveTo>
                    <a:pt x="3009" y="1005"/>
                  </a:moveTo>
                  <a:cubicBezTo>
                    <a:pt x="2006" y="1005"/>
                    <a:pt x="2006" y="1005"/>
                    <a:pt x="2006" y="1005"/>
                  </a:cubicBezTo>
                  <a:cubicBezTo>
                    <a:pt x="2006" y="0"/>
                    <a:pt x="2006" y="0"/>
                    <a:pt x="2006" y="0"/>
                  </a:cubicBezTo>
                  <a:moveTo>
                    <a:pt x="3009" y="1360"/>
                  </a:moveTo>
                  <a:cubicBezTo>
                    <a:pt x="3009" y="1005"/>
                    <a:pt x="3009" y="1005"/>
                    <a:pt x="3009" y="1005"/>
                  </a:cubicBezTo>
                  <a:cubicBezTo>
                    <a:pt x="2006" y="0"/>
                    <a:pt x="2006" y="0"/>
                    <a:pt x="2006" y="0"/>
                  </a:cubicBezTo>
                  <a:cubicBezTo>
                    <a:pt x="0" y="0"/>
                    <a:pt x="0" y="0"/>
                    <a:pt x="0" y="0"/>
                  </a:cubicBezTo>
                  <a:cubicBezTo>
                    <a:pt x="0" y="3770"/>
                    <a:pt x="0" y="3770"/>
                    <a:pt x="0" y="3770"/>
                  </a:cubicBezTo>
                  <a:cubicBezTo>
                    <a:pt x="1078" y="3770"/>
                    <a:pt x="1078" y="3770"/>
                    <a:pt x="1078" y="3770"/>
                  </a:cubicBezTo>
                  <a:moveTo>
                    <a:pt x="1551" y="3723"/>
                  </a:moveTo>
                  <a:cubicBezTo>
                    <a:pt x="2053" y="3597"/>
                    <a:pt x="2053" y="3597"/>
                    <a:pt x="2053" y="3597"/>
                  </a:cubicBezTo>
                  <a:cubicBezTo>
                    <a:pt x="3433" y="2211"/>
                    <a:pt x="3433" y="2211"/>
                    <a:pt x="3433" y="2211"/>
                  </a:cubicBezTo>
                  <a:cubicBezTo>
                    <a:pt x="3537" y="2107"/>
                    <a:pt x="3537" y="1938"/>
                    <a:pt x="3433" y="1834"/>
                  </a:cubicBezTo>
                  <a:cubicBezTo>
                    <a:pt x="3386" y="1786"/>
                    <a:pt x="3317" y="1759"/>
                    <a:pt x="3245" y="1759"/>
                  </a:cubicBezTo>
                  <a:cubicBezTo>
                    <a:pt x="3172" y="1759"/>
                    <a:pt x="3104" y="1786"/>
                    <a:pt x="3057" y="1834"/>
                  </a:cubicBezTo>
                  <a:cubicBezTo>
                    <a:pt x="1677" y="3220"/>
                    <a:pt x="1677" y="3220"/>
                    <a:pt x="1677" y="3220"/>
                  </a:cubicBezTo>
                  <a:lnTo>
                    <a:pt x="1551" y="3723"/>
                  </a:lnTo>
                  <a:close/>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32" name="PC1_E977" descr="PC, desktop&#10;">
              <a:extLst/>
            </p:cNvPr>
            <p:cNvSpPr>
              <a:spLocks noChangeAspect="1" noEditPoints="1"/>
            </p:cNvSpPr>
            <p:nvPr/>
          </p:nvSpPr>
          <p:spPr bwMode="auto">
            <a:xfrm>
              <a:off x="1320378" y="3247217"/>
              <a:ext cx="687458" cy="55018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Title 1"/>
            <p:cNvSpPr txBox="1">
              <a:spLocks/>
            </p:cNvSpPr>
            <p:nvPr/>
          </p:nvSpPr>
          <p:spPr>
            <a:xfrm>
              <a:off x="990421" y="3846901"/>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Configure</a:t>
              </a:r>
            </a:p>
          </p:txBody>
        </p:sp>
      </p:grpSp>
      <p:grpSp>
        <p:nvGrpSpPr>
          <p:cNvPr id="68" name="Group 67"/>
          <p:cNvGrpSpPr/>
          <p:nvPr/>
        </p:nvGrpSpPr>
        <p:grpSpPr>
          <a:xfrm>
            <a:off x="2930898" y="2620487"/>
            <a:ext cx="1347372" cy="1301010"/>
            <a:chOff x="2930898" y="2620487"/>
            <a:chExt cx="1347372" cy="1301010"/>
          </a:xfrm>
        </p:grpSpPr>
        <p:sp>
          <p:nvSpPr>
            <p:cNvPr id="34" name="binary" descr="Data, code, binary&#10;">
              <a:extLst/>
            </p:cNvPr>
            <p:cNvSpPr>
              <a:spLocks noChangeAspect="1" noEditPoints="1"/>
            </p:cNvSpPr>
            <p:nvPr/>
          </p:nvSpPr>
          <p:spPr bwMode="auto">
            <a:xfrm>
              <a:off x="3182808" y="2620487"/>
              <a:ext cx="930252" cy="80327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dk1"/>
                </a:solidFill>
              </a:endParaRPr>
            </a:p>
          </p:txBody>
        </p:sp>
        <p:sp>
          <p:nvSpPr>
            <p:cNvPr id="52" name="Title 1"/>
            <p:cNvSpPr txBox="1">
              <a:spLocks/>
            </p:cNvSpPr>
            <p:nvPr/>
          </p:nvSpPr>
          <p:spPr>
            <a:xfrm>
              <a:off x="2930898" y="3514807"/>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Code</a:t>
              </a:r>
            </a:p>
          </p:txBody>
        </p:sp>
      </p:grpSp>
      <p:cxnSp>
        <p:nvCxnSpPr>
          <p:cNvPr id="56" name="Straight Connector 55"/>
          <p:cNvCxnSpPr>
            <a:stCxn id="52" idx="2"/>
          </p:cNvCxnSpPr>
          <p:nvPr/>
        </p:nvCxnSpPr>
        <p:spPr>
          <a:xfrm>
            <a:off x="3604584" y="3921497"/>
            <a:ext cx="0" cy="566365"/>
          </a:xfrm>
          <a:prstGeom prst="line">
            <a:avLst/>
          </a:prstGeom>
        </p:spPr>
        <p:style>
          <a:lnRef idx="2">
            <a:schemeClr val="accent4"/>
          </a:lnRef>
          <a:fillRef idx="0">
            <a:schemeClr val="accent4"/>
          </a:fillRef>
          <a:effectRef idx="1">
            <a:schemeClr val="accent4"/>
          </a:effectRef>
          <a:fontRef idx="minor">
            <a:schemeClr val="tx1"/>
          </a:fontRef>
        </p:style>
      </p:cxnSp>
      <p:grpSp>
        <p:nvGrpSpPr>
          <p:cNvPr id="67" name="Group 66"/>
          <p:cNvGrpSpPr/>
          <p:nvPr/>
        </p:nvGrpSpPr>
        <p:grpSpPr>
          <a:xfrm>
            <a:off x="4751566" y="2545225"/>
            <a:ext cx="1347372" cy="1464399"/>
            <a:chOff x="4751566" y="2545225"/>
            <a:chExt cx="1347372" cy="1464399"/>
          </a:xfrm>
        </p:grpSpPr>
        <p:sp>
          <p:nvSpPr>
            <p:cNvPr id="35" name="network_3" descr="Data network, server network, connected server&#10;">
              <a:extLst/>
            </p:cNvPr>
            <p:cNvSpPr>
              <a:spLocks noChangeAspect="1" noEditPoints="1"/>
            </p:cNvSpPr>
            <p:nvPr/>
          </p:nvSpPr>
          <p:spPr bwMode="auto">
            <a:xfrm>
              <a:off x="4930119" y="2545225"/>
              <a:ext cx="990267" cy="102763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dk1"/>
                </a:solidFill>
              </a:endParaRPr>
            </a:p>
          </p:txBody>
        </p:sp>
        <p:sp>
          <p:nvSpPr>
            <p:cNvPr id="57" name="Title 1"/>
            <p:cNvSpPr txBox="1">
              <a:spLocks/>
            </p:cNvSpPr>
            <p:nvPr/>
          </p:nvSpPr>
          <p:spPr>
            <a:xfrm>
              <a:off x="4751566" y="3602934"/>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Build</a:t>
              </a:r>
            </a:p>
          </p:txBody>
        </p:sp>
      </p:grpSp>
      <p:grpSp>
        <p:nvGrpSpPr>
          <p:cNvPr id="66" name="Group 65"/>
          <p:cNvGrpSpPr/>
          <p:nvPr/>
        </p:nvGrpSpPr>
        <p:grpSpPr>
          <a:xfrm>
            <a:off x="6439680" y="2430462"/>
            <a:ext cx="1347372" cy="1456792"/>
            <a:chOff x="6439680" y="2430462"/>
            <a:chExt cx="1347372" cy="1456792"/>
          </a:xfrm>
        </p:grpSpPr>
        <p:sp>
          <p:nvSpPr>
            <p:cNvPr id="24" name="Trackers_EADF" descr="Checklist, to do list, tasks&#10;">
              <a:extLst/>
            </p:cNvPr>
            <p:cNvSpPr>
              <a:spLocks noChangeAspect="1" noEditPoints="1"/>
            </p:cNvSpPr>
            <p:nvPr/>
          </p:nvSpPr>
          <p:spPr bwMode="auto">
            <a:xfrm>
              <a:off x="6751637" y="2430462"/>
              <a:ext cx="731023" cy="996782"/>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dk1"/>
                </a:solidFill>
              </a:endParaRPr>
            </a:p>
          </p:txBody>
        </p:sp>
        <p:sp>
          <p:nvSpPr>
            <p:cNvPr id="58" name="Title 1"/>
            <p:cNvSpPr txBox="1">
              <a:spLocks/>
            </p:cNvSpPr>
            <p:nvPr/>
          </p:nvSpPr>
          <p:spPr>
            <a:xfrm>
              <a:off x="6439680" y="3480564"/>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Test</a:t>
              </a:r>
            </a:p>
          </p:txBody>
        </p:sp>
      </p:grpSp>
      <p:grpSp>
        <p:nvGrpSpPr>
          <p:cNvPr id="65" name="Group 64"/>
          <p:cNvGrpSpPr/>
          <p:nvPr/>
        </p:nvGrpSpPr>
        <p:grpSpPr>
          <a:xfrm>
            <a:off x="8260348" y="2486436"/>
            <a:ext cx="1347372" cy="1411956"/>
            <a:chOff x="8260348" y="2486436"/>
            <a:chExt cx="1347372" cy="1411956"/>
          </a:xfrm>
        </p:grpSpPr>
        <p:sp>
          <p:nvSpPr>
            <p:cNvPr id="38" name="Product_ECDC" descr="Box, package, shipping&#10;">
              <a:extLst/>
            </p:cNvPr>
            <p:cNvSpPr>
              <a:spLocks noChangeAspect="1" noEditPoints="1"/>
            </p:cNvSpPr>
            <p:nvPr/>
          </p:nvSpPr>
          <p:spPr bwMode="auto">
            <a:xfrm>
              <a:off x="8450484" y="2486436"/>
              <a:ext cx="883643" cy="994128"/>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dk1"/>
                </a:solidFill>
              </a:endParaRPr>
            </a:p>
          </p:txBody>
        </p:sp>
        <p:sp>
          <p:nvSpPr>
            <p:cNvPr id="59" name="Title 1"/>
            <p:cNvSpPr txBox="1">
              <a:spLocks/>
            </p:cNvSpPr>
            <p:nvPr/>
          </p:nvSpPr>
          <p:spPr>
            <a:xfrm>
              <a:off x="8260348" y="3491702"/>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Package</a:t>
              </a:r>
            </a:p>
          </p:txBody>
        </p:sp>
      </p:grpSp>
      <p:grpSp>
        <p:nvGrpSpPr>
          <p:cNvPr id="64" name="Group 63"/>
          <p:cNvGrpSpPr/>
          <p:nvPr/>
        </p:nvGrpSpPr>
        <p:grpSpPr>
          <a:xfrm>
            <a:off x="10152998" y="2518962"/>
            <a:ext cx="1347372" cy="1305866"/>
            <a:chOff x="10152998" y="2518962"/>
            <a:chExt cx="1347372" cy="1305866"/>
          </a:xfrm>
        </p:grpSpPr>
        <p:sp>
          <p:nvSpPr>
            <p:cNvPr id="29" name="globe_2" descr="Globe, global, earth&#10;">
              <a:extLst/>
            </p:cNvPr>
            <p:cNvSpPr>
              <a:spLocks noChangeAspect="1" noEditPoints="1"/>
            </p:cNvSpPr>
            <p:nvPr/>
          </p:nvSpPr>
          <p:spPr bwMode="auto">
            <a:xfrm>
              <a:off x="10431684" y="2518962"/>
              <a:ext cx="802349" cy="802349"/>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dk1"/>
                </a:solidFill>
              </a:endParaRPr>
            </a:p>
          </p:txBody>
        </p:sp>
        <p:sp>
          <p:nvSpPr>
            <p:cNvPr id="60" name="Title 1"/>
            <p:cNvSpPr txBox="1">
              <a:spLocks/>
            </p:cNvSpPr>
            <p:nvPr/>
          </p:nvSpPr>
          <p:spPr>
            <a:xfrm>
              <a:off x="10152998" y="3418138"/>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Deploy</a:t>
              </a:r>
            </a:p>
          </p:txBody>
        </p:sp>
      </p:grpSp>
      <p:grpSp>
        <p:nvGrpSpPr>
          <p:cNvPr id="70" name="Group 69"/>
          <p:cNvGrpSpPr/>
          <p:nvPr/>
        </p:nvGrpSpPr>
        <p:grpSpPr>
          <a:xfrm>
            <a:off x="5392814" y="881007"/>
            <a:ext cx="1347372" cy="1024372"/>
            <a:chOff x="5392814" y="881007"/>
            <a:chExt cx="1347372" cy="1024372"/>
          </a:xfrm>
        </p:grpSpPr>
        <p:sp>
          <p:nvSpPr>
            <p:cNvPr id="37" name="binoculars" descr="Binoculars&#10;">
              <a:extLst/>
            </p:cNvPr>
            <p:cNvSpPr>
              <a:spLocks noChangeAspect="1" noEditPoints="1"/>
            </p:cNvSpPr>
            <p:nvPr/>
          </p:nvSpPr>
          <p:spPr bwMode="auto">
            <a:xfrm>
              <a:off x="5739975" y="1297871"/>
              <a:ext cx="659737" cy="607508"/>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dk1"/>
                </a:solidFill>
              </a:endParaRPr>
            </a:p>
          </p:txBody>
        </p:sp>
        <p:sp>
          <p:nvSpPr>
            <p:cNvPr id="61" name="Title 1"/>
            <p:cNvSpPr txBox="1">
              <a:spLocks/>
            </p:cNvSpPr>
            <p:nvPr/>
          </p:nvSpPr>
          <p:spPr>
            <a:xfrm>
              <a:off x="5392814" y="881007"/>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Monitor</a:t>
              </a:r>
            </a:p>
          </p:txBody>
        </p:sp>
      </p:grpSp>
      <p:grpSp>
        <p:nvGrpSpPr>
          <p:cNvPr id="63" name="Group 62"/>
          <p:cNvGrpSpPr/>
          <p:nvPr/>
        </p:nvGrpSpPr>
        <p:grpSpPr>
          <a:xfrm>
            <a:off x="10643462" y="4706402"/>
            <a:ext cx="1347372" cy="992690"/>
            <a:chOff x="10643462" y="4706402"/>
            <a:chExt cx="1347372" cy="992690"/>
          </a:xfrm>
        </p:grpSpPr>
        <p:sp>
          <p:nvSpPr>
            <p:cNvPr id="25" name="people_12" descr="Group, partners, collaboration&#10;">
              <a:extLst/>
            </p:cNvPr>
            <p:cNvSpPr>
              <a:spLocks noChangeAspect="1" noEditPoints="1"/>
            </p:cNvSpPr>
            <p:nvPr/>
          </p:nvSpPr>
          <p:spPr bwMode="auto">
            <a:xfrm>
              <a:off x="10949607" y="4706402"/>
              <a:ext cx="735083" cy="627155"/>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ln>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dk1"/>
                </a:solidFill>
              </a:endParaRPr>
            </a:p>
          </p:txBody>
        </p:sp>
        <p:sp>
          <p:nvSpPr>
            <p:cNvPr id="62" name="Title 1"/>
            <p:cNvSpPr txBox="1">
              <a:spLocks/>
            </p:cNvSpPr>
            <p:nvPr/>
          </p:nvSpPr>
          <p:spPr>
            <a:xfrm>
              <a:off x="10643462" y="5292402"/>
              <a:ext cx="1347372" cy="406690"/>
            </a:xfrm>
            <a:prstGeom prst="rect">
              <a:avLst/>
            </a:prstGeom>
          </p:spPr>
          <p:txBody>
            <a:bodyPr vert="horz" wrap="square" lIns="146304" tIns="91440" rIns="146304" bIns="91440" rtlCol="0" anchor="t">
              <a:noAutofit/>
            </a:bodyPr>
            <a:lst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a:lstStyle>
            <a:p>
              <a:pPr algn="ctr"/>
              <a:r>
                <a:rPr lang="en-US" sz="2000" dirty="0">
                  <a:solidFill>
                    <a:srgbClr val="7FBA00"/>
                  </a:solidFill>
                </a:rPr>
                <a:t>Use</a:t>
              </a:r>
            </a:p>
          </p:txBody>
        </p:sp>
      </p:grpSp>
    </p:spTree>
    <p:extLst>
      <p:ext uri="{BB962C8B-B14F-4D97-AF65-F5344CB8AC3E}">
        <p14:creationId xmlns:p14="http://schemas.microsoft.com/office/powerpoint/2010/main" val="250917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down)">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48"/>
                                        </p:tgtEl>
                                      </p:cBhvr>
                                    </p:animEffect>
                                    <p:set>
                                      <p:cBhvr>
                                        <p:cTn id="56" dur="1" fill="hold">
                                          <p:stCondLst>
                                            <p:cond delay="499"/>
                                          </p:stCondLst>
                                        </p:cTn>
                                        <p:tgtEl>
                                          <p:spTgt spid="48"/>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right)">
                                      <p:cBhvr>
                                        <p:cTn id="65" dur="500"/>
                                        <p:tgtEl>
                                          <p:spTgt spid="41"/>
                                        </p:tgtEl>
                                      </p:cBhvr>
                                    </p:animEffect>
                                  </p:childTnLst>
                                </p:cTn>
                              </p:par>
                              <p:par>
                                <p:cTn id="66" presetID="22" presetClass="entr" presetSubtype="2"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right)">
                                      <p:cBhvr>
                                        <p:cTn id="68" dur="500"/>
                                        <p:tgtEl>
                                          <p:spTgt spid="42"/>
                                        </p:tgtEl>
                                      </p:cBhvr>
                                    </p:animEffect>
                                  </p:childTnLst>
                                </p:cTn>
                              </p:par>
                              <p:par>
                                <p:cTn id="69" presetID="22" presetClass="entr" presetSubtype="2"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right)">
                                      <p:cBhvr>
                                        <p:cTn id="71" dur="500"/>
                                        <p:tgtEl>
                                          <p:spTgt spid="44"/>
                                        </p:tgtEl>
                                      </p:cBhvr>
                                    </p:animEffect>
                                  </p:childTnLst>
                                </p:cTn>
                              </p:par>
                              <p:par>
                                <p:cTn id="72" presetID="22" presetClass="entr" presetSubtype="2"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right)">
                                      <p:cBhvr>
                                        <p:cTn id="74" dur="500"/>
                                        <p:tgtEl>
                                          <p:spTgt spid="45"/>
                                        </p:tgtEl>
                                      </p:cBhvr>
                                    </p:animEffect>
                                  </p:childTnLst>
                                </p:cTn>
                              </p:par>
                              <p:par>
                                <p:cTn id="75" presetID="22" presetClass="entr" presetSubtype="2"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right)">
                                      <p:cBhvr>
                                        <p:cTn id="7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12436475" cy="844550"/>
          </a:xfrm>
        </p:spPr>
        <p:txBody>
          <a:bodyPr vert="horz" wrap="square" lIns="146304" tIns="91440" rIns="146304" bIns="91440" rtlCol="0" anchor="t">
            <a:noAutofit/>
          </a:bodyPr>
          <a:lstStyle/>
          <a:p>
            <a:pPr defTabSz="932742"/>
            <a:r>
              <a:rPr lang="en-US" sz="4800" spc="-102" dirty="0">
                <a:ln w="3175">
                  <a:noFill/>
                </a:ln>
                <a:solidFill>
                  <a:schemeClr val="tx1"/>
                </a:solidFill>
                <a:latin typeface="+mj-lt"/>
                <a:ea typeface="+mn-ea"/>
              </a:rPr>
              <a:t>Reproducible Data Science</a:t>
            </a:r>
          </a:p>
        </p:txBody>
      </p:sp>
      <p:grpSp>
        <p:nvGrpSpPr>
          <p:cNvPr id="6" name="Group 5"/>
          <p:cNvGrpSpPr/>
          <p:nvPr/>
        </p:nvGrpSpPr>
        <p:grpSpPr>
          <a:xfrm>
            <a:off x="2103437" y="1516062"/>
            <a:ext cx="7848600" cy="3962400"/>
            <a:chOff x="3947440" y="1973262"/>
            <a:chExt cx="2500190" cy="1193334"/>
          </a:xfrm>
        </p:grpSpPr>
        <p:sp>
          <p:nvSpPr>
            <p:cNvPr id="8" name="Freeform 592"/>
            <p:cNvSpPr>
              <a:spLocks/>
            </p:cNvSpPr>
            <p:nvPr/>
          </p:nvSpPr>
          <p:spPr bwMode="auto">
            <a:xfrm flipH="1">
              <a:off x="3947440" y="2280055"/>
              <a:ext cx="672168" cy="271108"/>
            </a:xfrm>
            <a:custGeom>
              <a:avLst/>
              <a:gdLst>
                <a:gd name="T0" fmla="*/ 245 w 274"/>
                <a:gd name="T1" fmla="*/ 52 h 111"/>
                <a:gd name="T2" fmla="*/ 240 w 274"/>
                <a:gd name="T3" fmla="*/ 52 h 111"/>
                <a:gd name="T4" fmla="*/ 185 w 274"/>
                <a:gd name="T5" fmla="*/ 0 h 111"/>
                <a:gd name="T6" fmla="*/ 131 w 274"/>
                <a:gd name="T7" fmla="*/ 41 h 111"/>
                <a:gd name="T8" fmla="*/ 102 w 274"/>
                <a:gd name="T9" fmla="*/ 29 h 111"/>
                <a:gd name="T10" fmla="*/ 61 w 274"/>
                <a:gd name="T11" fmla="*/ 66 h 111"/>
                <a:gd name="T12" fmla="*/ 41 w 274"/>
                <a:gd name="T13" fmla="*/ 75 h 111"/>
                <a:gd name="T14" fmla="*/ 23 w 274"/>
                <a:gd name="T15" fmla="*/ 65 h 111"/>
                <a:gd name="T16" fmla="*/ 0 w 274"/>
                <a:gd name="T17" fmla="*/ 88 h 111"/>
                <a:gd name="T18" fmla="*/ 23 w 274"/>
                <a:gd name="T19" fmla="*/ 111 h 111"/>
                <a:gd name="T20" fmla="*/ 29 w 274"/>
                <a:gd name="T21" fmla="*/ 111 h 111"/>
                <a:gd name="T22" fmla="*/ 104 w 274"/>
                <a:gd name="T23" fmla="*/ 111 h 111"/>
                <a:gd name="T24" fmla="*/ 146 w 274"/>
                <a:gd name="T25" fmla="*/ 111 h 111"/>
                <a:gd name="T26" fmla="*/ 247 w 274"/>
                <a:gd name="T27" fmla="*/ 111 h 111"/>
                <a:gd name="T28" fmla="*/ 247 w 274"/>
                <a:gd name="T29" fmla="*/ 111 h 111"/>
                <a:gd name="T30" fmla="*/ 274 w 274"/>
                <a:gd name="T31" fmla="*/ 81 h 111"/>
                <a:gd name="T32" fmla="*/ 245 w 274"/>
                <a:gd name="T33" fmla="*/ 5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4" h="111">
                  <a:moveTo>
                    <a:pt x="245" y="52"/>
                  </a:moveTo>
                  <a:cubicBezTo>
                    <a:pt x="243" y="52"/>
                    <a:pt x="242" y="52"/>
                    <a:pt x="240" y="52"/>
                  </a:cubicBezTo>
                  <a:cubicBezTo>
                    <a:pt x="239" y="23"/>
                    <a:pt x="214" y="0"/>
                    <a:pt x="185" y="0"/>
                  </a:cubicBezTo>
                  <a:cubicBezTo>
                    <a:pt x="159" y="0"/>
                    <a:pt x="137" y="17"/>
                    <a:pt x="131" y="41"/>
                  </a:cubicBezTo>
                  <a:cubicBezTo>
                    <a:pt x="123" y="33"/>
                    <a:pt x="113" y="29"/>
                    <a:pt x="102" y="29"/>
                  </a:cubicBezTo>
                  <a:cubicBezTo>
                    <a:pt x="80" y="29"/>
                    <a:pt x="63" y="45"/>
                    <a:pt x="61" y="66"/>
                  </a:cubicBezTo>
                  <a:cubicBezTo>
                    <a:pt x="53" y="67"/>
                    <a:pt x="47" y="70"/>
                    <a:pt x="41" y="75"/>
                  </a:cubicBezTo>
                  <a:cubicBezTo>
                    <a:pt x="37" y="69"/>
                    <a:pt x="30" y="65"/>
                    <a:pt x="23" y="65"/>
                  </a:cubicBezTo>
                  <a:cubicBezTo>
                    <a:pt x="10" y="65"/>
                    <a:pt x="0" y="75"/>
                    <a:pt x="0" y="88"/>
                  </a:cubicBezTo>
                  <a:cubicBezTo>
                    <a:pt x="0" y="101"/>
                    <a:pt x="10" y="111"/>
                    <a:pt x="23" y="111"/>
                  </a:cubicBezTo>
                  <a:cubicBezTo>
                    <a:pt x="29" y="111"/>
                    <a:pt x="29" y="111"/>
                    <a:pt x="29" y="111"/>
                  </a:cubicBezTo>
                  <a:cubicBezTo>
                    <a:pt x="104" y="111"/>
                    <a:pt x="104" y="111"/>
                    <a:pt x="104" y="111"/>
                  </a:cubicBezTo>
                  <a:cubicBezTo>
                    <a:pt x="146" y="111"/>
                    <a:pt x="146" y="111"/>
                    <a:pt x="146" y="111"/>
                  </a:cubicBezTo>
                  <a:cubicBezTo>
                    <a:pt x="247" y="111"/>
                    <a:pt x="247" y="111"/>
                    <a:pt x="247" y="111"/>
                  </a:cubicBezTo>
                  <a:cubicBezTo>
                    <a:pt x="247" y="111"/>
                    <a:pt x="247" y="111"/>
                    <a:pt x="247" y="111"/>
                  </a:cubicBezTo>
                  <a:cubicBezTo>
                    <a:pt x="262" y="110"/>
                    <a:pt x="274" y="97"/>
                    <a:pt x="274" y="81"/>
                  </a:cubicBezTo>
                  <a:cubicBezTo>
                    <a:pt x="274" y="65"/>
                    <a:pt x="261" y="52"/>
                    <a:pt x="245" y="52"/>
                  </a:cubicBezTo>
                  <a:close/>
                </a:path>
              </a:pathLst>
            </a:custGeom>
            <a:solidFill>
              <a:schemeClr val="bg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a:extLst/>
            </p:cNvPr>
            <p:cNvGrpSpPr/>
            <p:nvPr/>
          </p:nvGrpSpPr>
          <p:grpSpPr>
            <a:xfrm flipH="1">
              <a:off x="4585286" y="2218781"/>
              <a:ext cx="553945" cy="444432"/>
              <a:chOff x="10960893" y="2807494"/>
              <a:chExt cx="698800" cy="560650"/>
            </a:xfrm>
          </p:grpSpPr>
          <p:sp>
            <p:nvSpPr>
              <p:cNvPr id="18" name="Rectangle: Rounded Corners 17">
                <a:extLst/>
              </p:cNvPr>
              <p:cNvSpPr/>
              <p:nvPr/>
            </p:nvSpPr>
            <p:spPr bwMode="auto">
              <a:xfrm>
                <a:off x="10960893" y="2807494"/>
                <a:ext cx="698800" cy="433464"/>
              </a:xfrm>
              <a:prstGeom prst="roundRect">
                <a:avLst>
                  <a:gd name="adj" fmla="val 25828"/>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9">
                <a:extLst/>
              </p:cNvPr>
              <p:cNvSpPr>
                <a:spLocks noEditPoints="1"/>
              </p:cNvSpPr>
              <p:nvPr/>
            </p:nvSpPr>
            <p:spPr bwMode="auto">
              <a:xfrm flipH="1">
                <a:off x="11175609" y="2981289"/>
                <a:ext cx="269368" cy="85875"/>
              </a:xfrm>
              <a:custGeom>
                <a:avLst/>
                <a:gdLst>
                  <a:gd name="T0" fmla="*/ 367 w 367"/>
                  <a:gd name="T1" fmla="*/ 117 h 117"/>
                  <a:gd name="T2" fmla="*/ 0 w 367"/>
                  <a:gd name="T3" fmla="*/ 117 h 117"/>
                  <a:gd name="T4" fmla="*/ 367 w 367"/>
                  <a:gd name="T5" fmla="*/ 0 h 117"/>
                  <a:gd name="T6" fmla="*/ 0 w 367"/>
                  <a:gd name="T7" fmla="*/ 0 h 117"/>
                </a:gdLst>
                <a:ahLst/>
                <a:cxnLst>
                  <a:cxn ang="0">
                    <a:pos x="T0" y="T1"/>
                  </a:cxn>
                  <a:cxn ang="0">
                    <a:pos x="T2" y="T3"/>
                  </a:cxn>
                  <a:cxn ang="0">
                    <a:pos x="T4" y="T5"/>
                  </a:cxn>
                  <a:cxn ang="0">
                    <a:pos x="T6" y="T7"/>
                  </a:cxn>
                </a:cxnLst>
                <a:rect l="0" t="0" r="r" b="b"/>
                <a:pathLst>
                  <a:path w="367" h="117">
                    <a:moveTo>
                      <a:pt x="367" y="117"/>
                    </a:moveTo>
                    <a:lnTo>
                      <a:pt x="0" y="117"/>
                    </a:lnTo>
                    <a:moveTo>
                      <a:pt x="367" y="0"/>
                    </a:moveTo>
                    <a:lnTo>
                      <a:pt x="0" y="0"/>
                    </a:lnTo>
                  </a:path>
                </a:pathLst>
              </a:custGeom>
              <a:noFill/>
              <a:ln w="19050" cap="rnd">
                <a:solidFill>
                  <a:schemeClr val="bg2">
                    <a:lumMod val="40000"/>
                    <a:lumOff val="6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ight Triangle 19">
                <a:extLst/>
              </p:cNvPr>
              <p:cNvSpPr/>
              <p:nvPr/>
            </p:nvSpPr>
            <p:spPr bwMode="auto">
              <a:xfrm rot="10800000">
                <a:off x="11372900" y="3206899"/>
                <a:ext cx="161245" cy="161245"/>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a:extLst/>
            </p:cNvPr>
            <p:cNvGrpSpPr/>
            <p:nvPr/>
          </p:nvGrpSpPr>
          <p:grpSpPr>
            <a:xfrm>
              <a:off x="5748830" y="2605946"/>
              <a:ext cx="698800" cy="560650"/>
              <a:chOff x="10960893" y="2807494"/>
              <a:chExt cx="698800" cy="560650"/>
            </a:xfrm>
          </p:grpSpPr>
          <p:sp>
            <p:nvSpPr>
              <p:cNvPr id="15" name="Rectangle: Rounded Corners 14">
                <a:extLst/>
              </p:cNvPr>
              <p:cNvSpPr/>
              <p:nvPr/>
            </p:nvSpPr>
            <p:spPr bwMode="auto">
              <a:xfrm>
                <a:off x="10960893" y="2807494"/>
                <a:ext cx="698800" cy="433464"/>
              </a:xfrm>
              <a:prstGeom prst="roundRect">
                <a:avLst>
                  <a:gd name="adj" fmla="val 25828"/>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
              <p:cNvSpPr>
                <a:spLocks noEditPoints="1"/>
              </p:cNvSpPr>
              <p:nvPr/>
            </p:nvSpPr>
            <p:spPr bwMode="auto">
              <a:xfrm flipH="1">
                <a:off x="11175609" y="2981289"/>
                <a:ext cx="269368" cy="85875"/>
              </a:xfrm>
              <a:custGeom>
                <a:avLst/>
                <a:gdLst>
                  <a:gd name="T0" fmla="*/ 367 w 367"/>
                  <a:gd name="T1" fmla="*/ 117 h 117"/>
                  <a:gd name="T2" fmla="*/ 0 w 367"/>
                  <a:gd name="T3" fmla="*/ 117 h 117"/>
                  <a:gd name="T4" fmla="*/ 367 w 367"/>
                  <a:gd name="T5" fmla="*/ 0 h 117"/>
                  <a:gd name="T6" fmla="*/ 0 w 367"/>
                  <a:gd name="T7" fmla="*/ 0 h 117"/>
                </a:gdLst>
                <a:ahLst/>
                <a:cxnLst>
                  <a:cxn ang="0">
                    <a:pos x="T0" y="T1"/>
                  </a:cxn>
                  <a:cxn ang="0">
                    <a:pos x="T2" y="T3"/>
                  </a:cxn>
                  <a:cxn ang="0">
                    <a:pos x="T4" y="T5"/>
                  </a:cxn>
                  <a:cxn ang="0">
                    <a:pos x="T6" y="T7"/>
                  </a:cxn>
                </a:cxnLst>
                <a:rect l="0" t="0" r="r" b="b"/>
                <a:pathLst>
                  <a:path w="367" h="117">
                    <a:moveTo>
                      <a:pt x="367" y="117"/>
                    </a:moveTo>
                    <a:lnTo>
                      <a:pt x="0" y="117"/>
                    </a:lnTo>
                    <a:moveTo>
                      <a:pt x="367" y="0"/>
                    </a:moveTo>
                    <a:lnTo>
                      <a:pt x="0" y="0"/>
                    </a:lnTo>
                  </a:path>
                </a:pathLst>
              </a:custGeom>
              <a:noFill/>
              <a:ln w="19050" cap="rnd">
                <a:solidFill>
                  <a:schemeClr val="bg2">
                    <a:lumMod val="40000"/>
                    <a:lumOff val="6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ight Triangle 16">
                <a:extLst/>
              </p:cNvPr>
              <p:cNvSpPr/>
              <p:nvPr/>
            </p:nvSpPr>
            <p:spPr bwMode="auto">
              <a:xfrm rot="10800000">
                <a:off x="11372900" y="3206899"/>
                <a:ext cx="161245" cy="161245"/>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Freeform 5"/>
            <p:cNvSpPr>
              <a:spLocks noEditPoints="1"/>
            </p:cNvSpPr>
            <p:nvPr/>
          </p:nvSpPr>
          <p:spPr bwMode="auto">
            <a:xfrm flipH="1">
              <a:off x="5056276" y="2411444"/>
              <a:ext cx="818381" cy="649567"/>
            </a:xfrm>
            <a:custGeom>
              <a:avLst/>
              <a:gdLst>
                <a:gd name="T0" fmla="*/ 938 w 1115"/>
                <a:gd name="T1" fmla="*/ 0 h 885"/>
                <a:gd name="T2" fmla="*/ 1115 w 1115"/>
                <a:gd name="T3" fmla="*/ 0 h 885"/>
                <a:gd name="T4" fmla="*/ 1115 w 1115"/>
                <a:gd name="T5" fmla="*/ 629 h 885"/>
                <a:gd name="T6" fmla="*/ 845 w 1115"/>
                <a:gd name="T7" fmla="*/ 629 h 885"/>
                <a:gd name="T8" fmla="*/ 845 w 1115"/>
                <a:gd name="T9" fmla="*/ 885 h 885"/>
                <a:gd name="T10" fmla="*/ 622 w 1115"/>
                <a:gd name="T11" fmla="*/ 629 h 885"/>
                <a:gd name="T12" fmla="*/ 0 w 1115"/>
                <a:gd name="T13" fmla="*/ 629 h 885"/>
                <a:gd name="T14" fmla="*/ 0 w 1115"/>
                <a:gd name="T15" fmla="*/ 0 h 885"/>
                <a:gd name="T16" fmla="*/ 176 w 1115"/>
                <a:gd name="T17" fmla="*/ 0 h 885"/>
                <a:gd name="T18" fmla="*/ 845 w 1115"/>
                <a:gd name="T19" fmla="*/ 410 h 885"/>
                <a:gd name="T20" fmla="*/ 269 w 1115"/>
                <a:gd name="T21" fmla="*/ 410 h 885"/>
                <a:gd name="T22" fmla="*/ 845 w 1115"/>
                <a:gd name="T23" fmla="*/ 293 h 885"/>
                <a:gd name="T24" fmla="*/ 269 w 1115"/>
                <a:gd name="T25" fmla="*/ 29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5" h="885">
                  <a:moveTo>
                    <a:pt x="938" y="0"/>
                  </a:moveTo>
                  <a:lnTo>
                    <a:pt x="1115" y="0"/>
                  </a:lnTo>
                  <a:lnTo>
                    <a:pt x="1115" y="629"/>
                  </a:lnTo>
                  <a:lnTo>
                    <a:pt x="845" y="629"/>
                  </a:lnTo>
                  <a:lnTo>
                    <a:pt x="845" y="885"/>
                  </a:lnTo>
                  <a:lnTo>
                    <a:pt x="622" y="629"/>
                  </a:lnTo>
                  <a:lnTo>
                    <a:pt x="0" y="629"/>
                  </a:lnTo>
                  <a:lnTo>
                    <a:pt x="0" y="0"/>
                  </a:lnTo>
                  <a:lnTo>
                    <a:pt x="176" y="0"/>
                  </a:lnTo>
                  <a:moveTo>
                    <a:pt x="845" y="410"/>
                  </a:moveTo>
                  <a:lnTo>
                    <a:pt x="269" y="410"/>
                  </a:lnTo>
                  <a:moveTo>
                    <a:pt x="845" y="293"/>
                  </a:moveTo>
                  <a:lnTo>
                    <a:pt x="269" y="293"/>
                  </a:lnTo>
                </a:path>
              </a:pathLst>
            </a:custGeom>
            <a:solidFill>
              <a:schemeClr val="bg1">
                <a:lumMod val="85000"/>
              </a:schemeClr>
            </a:solidFill>
            <a:ln w="19050" cap="rnd">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flipH="1">
              <a:off x="5312433" y="2089964"/>
              <a:ext cx="306801" cy="454330"/>
            </a:xfrm>
            <a:custGeom>
              <a:avLst/>
              <a:gdLst>
                <a:gd name="T0" fmla="*/ 90 w 90"/>
                <a:gd name="T1" fmla="*/ 44 h 133"/>
                <a:gd name="T2" fmla="*/ 45 w 90"/>
                <a:gd name="T3" fmla="*/ 0 h 133"/>
                <a:gd name="T4" fmla="*/ 0 w 90"/>
                <a:gd name="T5" fmla="*/ 44 h 133"/>
                <a:gd name="T6" fmla="*/ 23 w 90"/>
                <a:gd name="T7" fmla="*/ 83 h 133"/>
                <a:gd name="T8" fmla="*/ 23 w 90"/>
                <a:gd name="T9" fmla="*/ 121 h 133"/>
                <a:gd name="T10" fmla="*/ 33 w 90"/>
                <a:gd name="T11" fmla="*/ 121 h 133"/>
                <a:gd name="T12" fmla="*/ 45 w 90"/>
                <a:gd name="T13" fmla="*/ 133 h 133"/>
                <a:gd name="T14" fmla="*/ 57 w 90"/>
                <a:gd name="T15" fmla="*/ 121 h 133"/>
                <a:gd name="T16" fmla="*/ 67 w 90"/>
                <a:gd name="T17" fmla="*/ 121 h 133"/>
                <a:gd name="T18" fmla="*/ 67 w 90"/>
                <a:gd name="T19" fmla="*/ 83 h 133"/>
                <a:gd name="T20" fmla="*/ 90 w 90"/>
                <a:gd name="T21" fmla="*/ 4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133">
                  <a:moveTo>
                    <a:pt x="90" y="44"/>
                  </a:moveTo>
                  <a:cubicBezTo>
                    <a:pt x="90" y="20"/>
                    <a:pt x="70" y="0"/>
                    <a:pt x="45" y="0"/>
                  </a:cubicBezTo>
                  <a:cubicBezTo>
                    <a:pt x="20" y="0"/>
                    <a:pt x="0" y="20"/>
                    <a:pt x="0" y="44"/>
                  </a:cubicBezTo>
                  <a:cubicBezTo>
                    <a:pt x="0" y="61"/>
                    <a:pt x="9" y="75"/>
                    <a:pt x="23" y="83"/>
                  </a:cubicBezTo>
                  <a:cubicBezTo>
                    <a:pt x="23" y="121"/>
                    <a:pt x="23" y="121"/>
                    <a:pt x="23" y="121"/>
                  </a:cubicBezTo>
                  <a:cubicBezTo>
                    <a:pt x="33" y="121"/>
                    <a:pt x="33" y="121"/>
                    <a:pt x="33" y="121"/>
                  </a:cubicBezTo>
                  <a:cubicBezTo>
                    <a:pt x="33" y="127"/>
                    <a:pt x="39" y="133"/>
                    <a:pt x="45" y="133"/>
                  </a:cubicBezTo>
                  <a:cubicBezTo>
                    <a:pt x="52" y="133"/>
                    <a:pt x="57" y="127"/>
                    <a:pt x="57" y="121"/>
                  </a:cubicBezTo>
                  <a:cubicBezTo>
                    <a:pt x="67" y="121"/>
                    <a:pt x="67" y="121"/>
                    <a:pt x="67" y="121"/>
                  </a:cubicBezTo>
                  <a:cubicBezTo>
                    <a:pt x="67" y="83"/>
                    <a:pt x="67" y="83"/>
                    <a:pt x="67" y="83"/>
                  </a:cubicBezTo>
                  <a:cubicBezTo>
                    <a:pt x="81" y="75"/>
                    <a:pt x="90" y="61"/>
                    <a:pt x="90" y="44"/>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p:nvSpPr>
          <p:spPr bwMode="auto">
            <a:xfrm flipH="1">
              <a:off x="5196465" y="1973262"/>
              <a:ext cx="538736" cy="479285"/>
            </a:xfrm>
            <a:custGeom>
              <a:avLst/>
              <a:gdLst>
                <a:gd name="T0" fmla="*/ 79 w 158"/>
                <a:gd name="T1" fmla="*/ 87 h 140"/>
                <a:gd name="T2" fmla="*/ 79 w 158"/>
                <a:gd name="T3" fmla="*/ 107 h 140"/>
                <a:gd name="T4" fmla="*/ 88 w 158"/>
                <a:gd name="T5" fmla="*/ 78 h 140"/>
                <a:gd name="T6" fmla="*/ 79 w 158"/>
                <a:gd name="T7" fmla="*/ 70 h 140"/>
                <a:gd name="T8" fmla="*/ 71 w 158"/>
                <a:gd name="T9" fmla="*/ 78 h 140"/>
                <a:gd name="T10" fmla="*/ 79 w 158"/>
                <a:gd name="T11" fmla="*/ 87 h 140"/>
                <a:gd name="T12" fmla="*/ 88 w 158"/>
                <a:gd name="T13" fmla="*/ 78 h 140"/>
                <a:gd name="T14" fmla="*/ 0 w 158"/>
                <a:gd name="T15" fmla="*/ 81 h 140"/>
                <a:gd name="T16" fmla="*/ 20 w 158"/>
                <a:gd name="T17" fmla="*/ 81 h 140"/>
                <a:gd name="T18" fmla="*/ 23 w 158"/>
                <a:gd name="T19" fmla="*/ 23 h 140"/>
                <a:gd name="T20" fmla="*/ 37 w 158"/>
                <a:gd name="T21" fmla="*/ 36 h 140"/>
                <a:gd name="T22" fmla="*/ 79 w 158"/>
                <a:gd name="T23" fmla="*/ 0 h 140"/>
                <a:gd name="T24" fmla="*/ 79 w 158"/>
                <a:gd name="T25" fmla="*/ 19 h 140"/>
                <a:gd name="T26" fmla="*/ 135 w 158"/>
                <a:gd name="T27" fmla="*/ 23 h 140"/>
                <a:gd name="T28" fmla="*/ 121 w 158"/>
                <a:gd name="T29" fmla="*/ 36 h 140"/>
                <a:gd name="T30" fmla="*/ 158 w 158"/>
                <a:gd name="T31" fmla="*/ 81 h 140"/>
                <a:gd name="T32" fmla="*/ 138 w 158"/>
                <a:gd name="T33" fmla="*/ 81 h 140"/>
                <a:gd name="T34" fmla="*/ 69 w 158"/>
                <a:gd name="T35" fmla="*/ 140 h 140"/>
                <a:gd name="T36" fmla="*/ 89 w 158"/>
                <a:gd name="T37" fmla="*/ 140 h 140"/>
                <a:gd name="T38" fmla="*/ 69 w 158"/>
                <a:gd name="T39" fmla="*/ 129 h 140"/>
                <a:gd name="T40" fmla="*/ 89 w 158"/>
                <a:gd name="T41" fmla="*/ 12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 h="140">
                  <a:moveTo>
                    <a:pt x="79" y="87"/>
                  </a:moveTo>
                  <a:cubicBezTo>
                    <a:pt x="79" y="107"/>
                    <a:pt x="79" y="107"/>
                    <a:pt x="79" y="107"/>
                  </a:cubicBezTo>
                  <a:moveTo>
                    <a:pt x="88" y="78"/>
                  </a:moveTo>
                  <a:cubicBezTo>
                    <a:pt x="88" y="74"/>
                    <a:pt x="84" y="70"/>
                    <a:pt x="79" y="70"/>
                  </a:cubicBezTo>
                  <a:cubicBezTo>
                    <a:pt x="74" y="70"/>
                    <a:pt x="71" y="74"/>
                    <a:pt x="71" y="78"/>
                  </a:cubicBezTo>
                  <a:cubicBezTo>
                    <a:pt x="71" y="83"/>
                    <a:pt x="74" y="87"/>
                    <a:pt x="79" y="87"/>
                  </a:cubicBezTo>
                  <a:cubicBezTo>
                    <a:pt x="84" y="87"/>
                    <a:pt x="88" y="83"/>
                    <a:pt x="88" y="78"/>
                  </a:cubicBezTo>
                  <a:close/>
                  <a:moveTo>
                    <a:pt x="0" y="81"/>
                  </a:moveTo>
                  <a:cubicBezTo>
                    <a:pt x="20" y="81"/>
                    <a:pt x="20" y="81"/>
                    <a:pt x="20" y="81"/>
                  </a:cubicBezTo>
                  <a:moveTo>
                    <a:pt x="23" y="23"/>
                  </a:moveTo>
                  <a:cubicBezTo>
                    <a:pt x="37" y="36"/>
                    <a:pt x="37" y="36"/>
                    <a:pt x="37" y="36"/>
                  </a:cubicBezTo>
                  <a:moveTo>
                    <a:pt x="79" y="0"/>
                  </a:moveTo>
                  <a:cubicBezTo>
                    <a:pt x="79" y="19"/>
                    <a:pt x="79" y="19"/>
                    <a:pt x="79" y="19"/>
                  </a:cubicBezTo>
                  <a:moveTo>
                    <a:pt x="135" y="23"/>
                  </a:moveTo>
                  <a:cubicBezTo>
                    <a:pt x="121" y="36"/>
                    <a:pt x="121" y="36"/>
                    <a:pt x="121" y="36"/>
                  </a:cubicBezTo>
                  <a:moveTo>
                    <a:pt x="158" y="81"/>
                  </a:moveTo>
                  <a:cubicBezTo>
                    <a:pt x="138" y="81"/>
                    <a:pt x="138" y="81"/>
                    <a:pt x="138" y="81"/>
                  </a:cubicBezTo>
                  <a:moveTo>
                    <a:pt x="69" y="140"/>
                  </a:moveTo>
                  <a:cubicBezTo>
                    <a:pt x="89" y="140"/>
                    <a:pt x="89" y="140"/>
                    <a:pt x="89" y="140"/>
                  </a:cubicBezTo>
                  <a:moveTo>
                    <a:pt x="69" y="129"/>
                  </a:moveTo>
                  <a:cubicBezTo>
                    <a:pt x="89" y="129"/>
                    <a:pt x="89" y="129"/>
                    <a:pt x="89" y="129"/>
                  </a:cubicBezTo>
                </a:path>
              </a:pathLst>
            </a:custGeom>
            <a:noFill/>
            <a:ln w="19050" cap="rnd">
              <a:solidFill>
                <a:schemeClr val="bg2">
                  <a:lumMod val="40000"/>
                  <a:lumOff val="6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a:extLst/>
            </p:cNvPr>
            <p:cNvSpPr>
              <a:spLocks noEditPoints="1"/>
            </p:cNvSpPr>
            <p:nvPr/>
          </p:nvSpPr>
          <p:spPr bwMode="auto">
            <a:xfrm flipH="1">
              <a:off x="5175857" y="2623928"/>
              <a:ext cx="493706" cy="85875"/>
            </a:xfrm>
            <a:custGeom>
              <a:avLst/>
              <a:gdLst>
                <a:gd name="T0" fmla="*/ 367 w 367"/>
                <a:gd name="T1" fmla="*/ 117 h 117"/>
                <a:gd name="T2" fmla="*/ 0 w 367"/>
                <a:gd name="T3" fmla="*/ 117 h 117"/>
                <a:gd name="T4" fmla="*/ 367 w 367"/>
                <a:gd name="T5" fmla="*/ 0 h 117"/>
                <a:gd name="T6" fmla="*/ 0 w 367"/>
                <a:gd name="T7" fmla="*/ 0 h 117"/>
              </a:gdLst>
              <a:ahLst/>
              <a:cxnLst>
                <a:cxn ang="0">
                  <a:pos x="T0" y="T1"/>
                </a:cxn>
                <a:cxn ang="0">
                  <a:pos x="T2" y="T3"/>
                </a:cxn>
                <a:cxn ang="0">
                  <a:pos x="T4" y="T5"/>
                </a:cxn>
                <a:cxn ang="0">
                  <a:pos x="T6" y="T7"/>
                </a:cxn>
              </a:cxnLst>
              <a:rect l="0" t="0" r="r" b="b"/>
              <a:pathLst>
                <a:path w="367" h="117">
                  <a:moveTo>
                    <a:pt x="367" y="117"/>
                  </a:moveTo>
                  <a:lnTo>
                    <a:pt x="0" y="117"/>
                  </a:lnTo>
                  <a:moveTo>
                    <a:pt x="367" y="0"/>
                  </a:moveTo>
                  <a:lnTo>
                    <a:pt x="0" y="0"/>
                  </a:lnTo>
                </a:path>
              </a:pathLst>
            </a:custGeom>
            <a:noFill/>
            <a:ln w="1905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177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436475" cy="999744"/>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lvl="0">
              <a:defRPr/>
            </a:pPr>
            <a:r>
              <a:rPr lang="en-US" dirty="0">
                <a:solidFill>
                  <a:srgbClr val="353535"/>
                </a:solidFill>
              </a:rPr>
              <a:t>Process Advantages</a:t>
            </a:r>
          </a:p>
        </p:txBody>
      </p:sp>
      <p:sp>
        <p:nvSpPr>
          <p:cNvPr id="4" name="TextBox 3"/>
          <p:cNvSpPr txBox="1"/>
          <p:nvPr/>
        </p:nvSpPr>
        <p:spPr>
          <a:xfrm>
            <a:off x="5246663" y="1111641"/>
            <a:ext cx="6934200" cy="5105244"/>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a:solidFill>
                  <a:srgbClr val="FF0000"/>
                </a:solidFill>
              </a:rPr>
              <a:t>Standardization </a:t>
            </a:r>
            <a:r>
              <a:rPr lang="en-US" sz="3200" i="1" dirty="0">
                <a:solidFill>
                  <a:srgbClr val="FF0000"/>
                </a:solidFill>
              </a:rPr>
              <a:t>(Repeatability)</a:t>
            </a:r>
            <a:endParaRPr lang="en-US" sz="4000" i="1" dirty="0">
              <a:solidFill>
                <a:srgbClr val="FF0000"/>
              </a:solidFill>
            </a:endParaRPr>
          </a:p>
          <a:p>
            <a:pPr marL="342900" indent="-342900">
              <a:lnSpc>
                <a:spcPct val="150000"/>
              </a:lnSpc>
              <a:spcAft>
                <a:spcPts val="600"/>
              </a:spcAft>
              <a:buFont typeface="Arial" panose="020B0604020202020204" pitchFamily="34" charset="0"/>
              <a:buChar char="•"/>
            </a:pPr>
            <a:r>
              <a:rPr lang="en-US" sz="4000" dirty="0">
                <a:solidFill>
                  <a:srgbClr val="FF0000"/>
                </a:solidFill>
              </a:rPr>
              <a:t>Communication</a:t>
            </a:r>
          </a:p>
          <a:p>
            <a:pPr marL="342900" indent="-342900">
              <a:lnSpc>
                <a:spcPct val="150000"/>
              </a:lnSpc>
              <a:spcAft>
                <a:spcPts val="600"/>
              </a:spcAft>
              <a:buFont typeface="Arial" panose="020B0604020202020204" pitchFamily="34" charset="0"/>
              <a:buChar char="•"/>
            </a:pPr>
            <a:r>
              <a:rPr lang="en-US" sz="4000" dirty="0">
                <a:solidFill>
                  <a:srgbClr val="FF0000"/>
                </a:solidFill>
              </a:rPr>
              <a:t>Shared Development</a:t>
            </a:r>
          </a:p>
          <a:p>
            <a:pPr marL="342900" indent="-342900">
              <a:lnSpc>
                <a:spcPct val="150000"/>
              </a:lnSpc>
              <a:spcAft>
                <a:spcPts val="600"/>
              </a:spcAft>
              <a:buFont typeface="Arial" panose="020B0604020202020204" pitchFamily="34" charset="0"/>
              <a:buChar char="•"/>
            </a:pPr>
            <a:r>
              <a:rPr lang="en-US" sz="4000" dirty="0">
                <a:solidFill>
                  <a:srgbClr val="FF0000"/>
                </a:solidFill>
              </a:rPr>
              <a:t>Security</a:t>
            </a:r>
          </a:p>
          <a:p>
            <a:pPr marL="342900" indent="-342900">
              <a:lnSpc>
                <a:spcPct val="150000"/>
              </a:lnSpc>
              <a:spcAft>
                <a:spcPts val="600"/>
              </a:spcAft>
              <a:buFont typeface="Arial" panose="020B0604020202020204" pitchFamily="34" charset="0"/>
              <a:buChar char="•"/>
            </a:pPr>
            <a:r>
              <a:rPr lang="en-US" sz="4000" dirty="0">
                <a:solidFill>
                  <a:srgbClr val="FF0000"/>
                </a:solidFill>
              </a:rPr>
              <a:t>Encapsulation</a:t>
            </a:r>
          </a:p>
        </p:txBody>
      </p:sp>
      <p:grpSp>
        <p:nvGrpSpPr>
          <p:cNvPr id="5" name="Group 4"/>
          <p:cNvGrpSpPr/>
          <p:nvPr/>
        </p:nvGrpSpPr>
        <p:grpSpPr>
          <a:xfrm>
            <a:off x="808037" y="2582862"/>
            <a:ext cx="4038600" cy="2743200"/>
            <a:chOff x="3604781" y="3473038"/>
            <a:chExt cx="956482" cy="695506"/>
          </a:xfrm>
        </p:grpSpPr>
        <p:grpSp>
          <p:nvGrpSpPr>
            <p:cNvPr id="6" name="Group 10"/>
            <p:cNvGrpSpPr/>
            <p:nvPr/>
          </p:nvGrpSpPr>
          <p:grpSpPr>
            <a:xfrm>
              <a:off x="3768997" y="3473038"/>
              <a:ext cx="792266" cy="695506"/>
              <a:chOff x="9615056" y="3095550"/>
              <a:chExt cx="1943915" cy="1696670"/>
            </a:xfrm>
          </p:grpSpPr>
          <p:sp>
            <p:nvSpPr>
              <p:cNvPr id="13"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4"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5"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17" name="Group 321"/>
              <p:cNvGrpSpPr/>
              <p:nvPr/>
            </p:nvGrpSpPr>
            <p:grpSpPr>
              <a:xfrm>
                <a:off x="10013263" y="4210762"/>
                <a:ext cx="580001" cy="581458"/>
                <a:chOff x="10165318" y="4377352"/>
                <a:chExt cx="1023384" cy="1025954"/>
              </a:xfrm>
            </p:grpSpPr>
            <p:sp>
              <p:nvSpPr>
                <p:cNvPr id="18"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7" name="Group 6"/>
            <p:cNvGrpSpPr/>
            <p:nvPr/>
          </p:nvGrpSpPr>
          <p:grpSpPr>
            <a:xfrm>
              <a:off x="3604781" y="3545815"/>
              <a:ext cx="263588" cy="377177"/>
              <a:chOff x="4778181" y="2712052"/>
              <a:chExt cx="184754" cy="264371"/>
            </a:xfrm>
          </p:grpSpPr>
          <p:sp>
            <p:nvSpPr>
              <p:cNvPr id="11"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2"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8" name="Group 7"/>
            <p:cNvGrpSpPr/>
            <p:nvPr/>
          </p:nvGrpSpPr>
          <p:grpSpPr>
            <a:xfrm>
              <a:off x="4238253" y="3735367"/>
              <a:ext cx="130703" cy="218147"/>
              <a:chOff x="3433868" y="2528646"/>
              <a:chExt cx="169541" cy="282970"/>
            </a:xfrm>
          </p:grpSpPr>
          <p:sp>
            <p:nvSpPr>
              <p:cNvPr id="9" name="Rectangle 8"/>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0"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spTree>
    <p:extLst>
      <p:ext uri="{BB962C8B-B14F-4D97-AF65-F5344CB8AC3E}">
        <p14:creationId xmlns:p14="http://schemas.microsoft.com/office/powerpoint/2010/main" val="330412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428037" y="9479"/>
            <a:ext cx="3914775" cy="1211262"/>
          </a:xfrm>
        </p:spPr>
        <p:txBody>
          <a:bodyPr vert="horz" wrap="square" lIns="146283" tIns="91428" rIns="146283" bIns="91428" numCol="1" rtlCol="0" anchor="t" anchorCtr="0" compatLnSpc="1">
            <a:prstTxWarp prst="textNoShape">
              <a:avLst/>
            </a:prstTxWarp>
            <a:noAutofit/>
          </a:bodyPr>
          <a:lstStyle/>
          <a:p>
            <a:pPr algn="r"/>
            <a:r>
              <a:rPr lang="en-US" sz="4000" dirty="0">
                <a:solidFill>
                  <a:schemeClr val="bg1">
                    <a:lumMod val="50000"/>
                  </a:schemeClr>
                </a:solidFill>
              </a:rPr>
              <a:t>The Team Data Science Process </a:t>
            </a:r>
          </a:p>
        </p:txBody>
      </p:sp>
      <p:sp>
        <p:nvSpPr>
          <p:cNvPr id="6" name="Freeform: Shape 5">
            <a:extLst>
              <a:ext uri="{FF2B5EF4-FFF2-40B4-BE49-F238E27FC236}">
                <a16:creationId xmlns:a16="http://schemas.microsoft.com/office/drawing/2014/main" id="{3864DD3A-63A8-491D-87B9-F395C5B52748}"/>
              </a:ext>
            </a:extLst>
          </p:cNvPr>
          <p:cNvSpPr/>
          <p:nvPr/>
        </p:nvSpPr>
        <p:spPr>
          <a:xfrm>
            <a:off x="4397872" y="275289"/>
            <a:ext cx="3753826" cy="1023215"/>
          </a:xfrm>
          <a:custGeom>
            <a:avLst/>
            <a:gdLst>
              <a:gd name="connsiteX0" fmla="*/ 170539 w 1023214"/>
              <a:gd name="connsiteY0" fmla="*/ 0 h 3753825"/>
              <a:gd name="connsiteX1" fmla="*/ 852675 w 1023214"/>
              <a:gd name="connsiteY1" fmla="*/ 0 h 3753825"/>
              <a:gd name="connsiteX2" fmla="*/ 1023214 w 1023214"/>
              <a:gd name="connsiteY2" fmla="*/ 170539 h 3753825"/>
              <a:gd name="connsiteX3" fmla="*/ 1023214 w 1023214"/>
              <a:gd name="connsiteY3" fmla="*/ 3753825 h 3753825"/>
              <a:gd name="connsiteX4" fmla="*/ 1023214 w 1023214"/>
              <a:gd name="connsiteY4" fmla="*/ 3753825 h 3753825"/>
              <a:gd name="connsiteX5" fmla="*/ 0 w 1023214"/>
              <a:gd name="connsiteY5" fmla="*/ 3753825 h 3753825"/>
              <a:gd name="connsiteX6" fmla="*/ 0 w 1023214"/>
              <a:gd name="connsiteY6" fmla="*/ 3753825 h 3753825"/>
              <a:gd name="connsiteX7" fmla="*/ 0 w 1023214"/>
              <a:gd name="connsiteY7" fmla="*/ 170539 h 3753825"/>
              <a:gd name="connsiteX8" fmla="*/ 170539 w 1023214"/>
              <a:gd name="connsiteY8" fmla="*/ 0 h 375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3214" h="3753825">
                <a:moveTo>
                  <a:pt x="1023214" y="625651"/>
                </a:moveTo>
                <a:lnTo>
                  <a:pt x="1023214" y="3128174"/>
                </a:lnTo>
                <a:cubicBezTo>
                  <a:pt x="1023214" y="3473710"/>
                  <a:pt x="1002402" y="3753823"/>
                  <a:pt x="976729" y="3753823"/>
                </a:cubicBezTo>
                <a:lnTo>
                  <a:pt x="0" y="3753823"/>
                </a:lnTo>
                <a:lnTo>
                  <a:pt x="0" y="3753823"/>
                </a:lnTo>
                <a:lnTo>
                  <a:pt x="0" y="2"/>
                </a:lnTo>
                <a:lnTo>
                  <a:pt x="0" y="2"/>
                </a:lnTo>
                <a:lnTo>
                  <a:pt x="976729" y="2"/>
                </a:lnTo>
                <a:cubicBezTo>
                  <a:pt x="1002402" y="2"/>
                  <a:pt x="1023214" y="280115"/>
                  <a:pt x="1023214" y="625651"/>
                </a:cubicBezTo>
                <a:close/>
              </a:path>
            </a:pathLst>
          </a:custGeom>
        </p:spPr>
        <p:style>
          <a:lnRef idx="2">
            <a:schemeClr val="dk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247651" tIns="173774" rIns="297599" bIns="17377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p:txBody>
      </p:sp>
      <p:sp>
        <p:nvSpPr>
          <p:cNvPr id="7" name="Freeform: Shape 6">
            <a:extLst>
              <a:ext uri="{FF2B5EF4-FFF2-40B4-BE49-F238E27FC236}">
                <a16:creationId xmlns:a16="http://schemas.microsoft.com/office/drawing/2014/main" id="{92AAECE4-16C8-45A4-ACAB-239009B1CB2A}"/>
              </a:ext>
            </a:extLst>
          </p:cNvPr>
          <p:cNvSpPr/>
          <p:nvPr/>
        </p:nvSpPr>
        <p:spPr>
          <a:xfrm>
            <a:off x="122348" y="147387"/>
            <a:ext cx="4275524" cy="1279018"/>
          </a:xfrm>
          <a:custGeom>
            <a:avLst/>
            <a:gdLst>
              <a:gd name="connsiteX0" fmla="*/ 0 w 4275524"/>
              <a:gd name="connsiteY0" fmla="*/ 213174 h 1279018"/>
              <a:gd name="connsiteX1" fmla="*/ 213174 w 4275524"/>
              <a:gd name="connsiteY1" fmla="*/ 0 h 1279018"/>
              <a:gd name="connsiteX2" fmla="*/ 4062350 w 4275524"/>
              <a:gd name="connsiteY2" fmla="*/ 0 h 1279018"/>
              <a:gd name="connsiteX3" fmla="*/ 4275524 w 4275524"/>
              <a:gd name="connsiteY3" fmla="*/ 213174 h 1279018"/>
              <a:gd name="connsiteX4" fmla="*/ 4275524 w 4275524"/>
              <a:gd name="connsiteY4" fmla="*/ 1065844 h 1279018"/>
              <a:gd name="connsiteX5" fmla="*/ 4062350 w 4275524"/>
              <a:gd name="connsiteY5" fmla="*/ 1279018 h 1279018"/>
              <a:gd name="connsiteX6" fmla="*/ 213174 w 4275524"/>
              <a:gd name="connsiteY6" fmla="*/ 1279018 h 1279018"/>
              <a:gd name="connsiteX7" fmla="*/ 0 w 4275524"/>
              <a:gd name="connsiteY7" fmla="*/ 1065844 h 1279018"/>
              <a:gd name="connsiteX8" fmla="*/ 0 w 4275524"/>
              <a:gd name="connsiteY8" fmla="*/ 213174 h 127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5524" h="1279018">
                <a:moveTo>
                  <a:pt x="0" y="213174"/>
                </a:moveTo>
                <a:cubicBezTo>
                  <a:pt x="0" y="95441"/>
                  <a:pt x="95441" y="0"/>
                  <a:pt x="213174" y="0"/>
                </a:cubicBezTo>
                <a:lnTo>
                  <a:pt x="4062350" y="0"/>
                </a:lnTo>
                <a:cubicBezTo>
                  <a:pt x="4180083" y="0"/>
                  <a:pt x="4275524" y="95441"/>
                  <a:pt x="4275524" y="213174"/>
                </a:cubicBezTo>
                <a:lnTo>
                  <a:pt x="4275524" y="1065844"/>
                </a:lnTo>
                <a:cubicBezTo>
                  <a:pt x="4275524" y="1183577"/>
                  <a:pt x="4180083" y="1279018"/>
                  <a:pt x="4062350" y="1279018"/>
                </a:cubicBezTo>
                <a:lnTo>
                  <a:pt x="213174" y="1279018"/>
                </a:lnTo>
                <a:cubicBezTo>
                  <a:pt x="95441" y="1279018"/>
                  <a:pt x="0" y="1183577"/>
                  <a:pt x="0" y="1065844"/>
                </a:cubicBezTo>
                <a:lnTo>
                  <a:pt x="0" y="213174"/>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84357" tIns="123397" rIns="184357" bIns="123397"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p:txBody>
      </p:sp>
      <p:sp>
        <p:nvSpPr>
          <p:cNvPr id="8" name="Freeform: Shape 7">
            <a:extLst>
              <a:ext uri="{FF2B5EF4-FFF2-40B4-BE49-F238E27FC236}">
                <a16:creationId xmlns:a16="http://schemas.microsoft.com/office/drawing/2014/main" id="{86B239AE-5578-4ECF-A445-8F14201E46DE}"/>
              </a:ext>
            </a:extLst>
          </p:cNvPr>
          <p:cNvSpPr/>
          <p:nvPr/>
        </p:nvSpPr>
        <p:spPr>
          <a:xfrm>
            <a:off x="4397872" y="1601697"/>
            <a:ext cx="3753826" cy="1056337"/>
          </a:xfrm>
          <a:custGeom>
            <a:avLst/>
            <a:gdLst>
              <a:gd name="connsiteX0" fmla="*/ 176060 w 1056336"/>
              <a:gd name="connsiteY0" fmla="*/ 0 h 3753825"/>
              <a:gd name="connsiteX1" fmla="*/ 880276 w 1056336"/>
              <a:gd name="connsiteY1" fmla="*/ 0 h 3753825"/>
              <a:gd name="connsiteX2" fmla="*/ 1056336 w 1056336"/>
              <a:gd name="connsiteY2" fmla="*/ 176060 h 3753825"/>
              <a:gd name="connsiteX3" fmla="*/ 1056336 w 1056336"/>
              <a:gd name="connsiteY3" fmla="*/ 3753825 h 3753825"/>
              <a:gd name="connsiteX4" fmla="*/ 1056336 w 1056336"/>
              <a:gd name="connsiteY4" fmla="*/ 3753825 h 3753825"/>
              <a:gd name="connsiteX5" fmla="*/ 0 w 1056336"/>
              <a:gd name="connsiteY5" fmla="*/ 3753825 h 3753825"/>
              <a:gd name="connsiteX6" fmla="*/ 0 w 1056336"/>
              <a:gd name="connsiteY6" fmla="*/ 3753825 h 3753825"/>
              <a:gd name="connsiteX7" fmla="*/ 0 w 1056336"/>
              <a:gd name="connsiteY7" fmla="*/ 176060 h 3753825"/>
              <a:gd name="connsiteX8" fmla="*/ 176060 w 1056336"/>
              <a:gd name="connsiteY8" fmla="*/ 0 h 375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6336" h="3753825">
                <a:moveTo>
                  <a:pt x="1056336" y="625653"/>
                </a:moveTo>
                <a:lnTo>
                  <a:pt x="1056336" y="3128172"/>
                </a:lnTo>
                <a:cubicBezTo>
                  <a:pt x="1056336" y="3473709"/>
                  <a:pt x="1034154" y="3753823"/>
                  <a:pt x="1006792" y="3753823"/>
                </a:cubicBezTo>
                <a:lnTo>
                  <a:pt x="0" y="3753823"/>
                </a:lnTo>
                <a:lnTo>
                  <a:pt x="0" y="3753823"/>
                </a:lnTo>
                <a:lnTo>
                  <a:pt x="0" y="2"/>
                </a:lnTo>
                <a:lnTo>
                  <a:pt x="0" y="2"/>
                </a:lnTo>
                <a:lnTo>
                  <a:pt x="1006792" y="2"/>
                </a:lnTo>
                <a:cubicBezTo>
                  <a:pt x="1034154" y="2"/>
                  <a:pt x="1056336" y="280116"/>
                  <a:pt x="1056336" y="625653"/>
                </a:cubicBezTo>
                <a:close/>
              </a:path>
            </a:pathLst>
          </a:custGeom>
        </p:spPr>
        <p:style>
          <a:lnRef idx="2">
            <a:schemeClr val="dk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247651" tIns="175391" rIns="299216" bIns="175392"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p:txBody>
      </p:sp>
      <p:sp>
        <p:nvSpPr>
          <p:cNvPr id="9" name="Freeform: Shape 8">
            <a:extLst>
              <a:ext uri="{FF2B5EF4-FFF2-40B4-BE49-F238E27FC236}">
                <a16:creationId xmlns:a16="http://schemas.microsoft.com/office/drawing/2014/main" id="{82C30DBA-E667-4B1D-877A-A05B952D4321}"/>
              </a:ext>
            </a:extLst>
          </p:cNvPr>
          <p:cNvSpPr/>
          <p:nvPr/>
        </p:nvSpPr>
        <p:spPr>
          <a:xfrm>
            <a:off x="122348" y="1490356"/>
            <a:ext cx="4275524" cy="1279018"/>
          </a:xfrm>
          <a:custGeom>
            <a:avLst/>
            <a:gdLst>
              <a:gd name="connsiteX0" fmla="*/ 0 w 4275524"/>
              <a:gd name="connsiteY0" fmla="*/ 213174 h 1279018"/>
              <a:gd name="connsiteX1" fmla="*/ 213174 w 4275524"/>
              <a:gd name="connsiteY1" fmla="*/ 0 h 1279018"/>
              <a:gd name="connsiteX2" fmla="*/ 4062350 w 4275524"/>
              <a:gd name="connsiteY2" fmla="*/ 0 h 1279018"/>
              <a:gd name="connsiteX3" fmla="*/ 4275524 w 4275524"/>
              <a:gd name="connsiteY3" fmla="*/ 213174 h 1279018"/>
              <a:gd name="connsiteX4" fmla="*/ 4275524 w 4275524"/>
              <a:gd name="connsiteY4" fmla="*/ 1065844 h 1279018"/>
              <a:gd name="connsiteX5" fmla="*/ 4062350 w 4275524"/>
              <a:gd name="connsiteY5" fmla="*/ 1279018 h 1279018"/>
              <a:gd name="connsiteX6" fmla="*/ 213174 w 4275524"/>
              <a:gd name="connsiteY6" fmla="*/ 1279018 h 1279018"/>
              <a:gd name="connsiteX7" fmla="*/ 0 w 4275524"/>
              <a:gd name="connsiteY7" fmla="*/ 1065844 h 1279018"/>
              <a:gd name="connsiteX8" fmla="*/ 0 w 4275524"/>
              <a:gd name="connsiteY8" fmla="*/ 213174 h 127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5524" h="1279018">
                <a:moveTo>
                  <a:pt x="0" y="213174"/>
                </a:moveTo>
                <a:cubicBezTo>
                  <a:pt x="0" y="95441"/>
                  <a:pt x="95441" y="0"/>
                  <a:pt x="213174" y="0"/>
                </a:cubicBezTo>
                <a:lnTo>
                  <a:pt x="4062350" y="0"/>
                </a:lnTo>
                <a:cubicBezTo>
                  <a:pt x="4180083" y="0"/>
                  <a:pt x="4275524" y="95441"/>
                  <a:pt x="4275524" y="213174"/>
                </a:cubicBezTo>
                <a:lnTo>
                  <a:pt x="4275524" y="1065844"/>
                </a:lnTo>
                <a:cubicBezTo>
                  <a:pt x="4275524" y="1183577"/>
                  <a:pt x="4180083" y="1279018"/>
                  <a:pt x="4062350" y="1279018"/>
                </a:cubicBezTo>
                <a:lnTo>
                  <a:pt x="213174" y="1279018"/>
                </a:lnTo>
                <a:cubicBezTo>
                  <a:pt x="95441" y="1279018"/>
                  <a:pt x="0" y="1183577"/>
                  <a:pt x="0" y="1065844"/>
                </a:cubicBezTo>
                <a:lnTo>
                  <a:pt x="0" y="213174"/>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84357" tIns="123397" rIns="184357" bIns="123397"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Data Acquisition and Understanding</a:t>
            </a:r>
          </a:p>
        </p:txBody>
      </p:sp>
      <p:sp>
        <p:nvSpPr>
          <p:cNvPr id="10" name="Freeform: Shape 9">
            <a:extLst>
              <a:ext uri="{FF2B5EF4-FFF2-40B4-BE49-F238E27FC236}">
                <a16:creationId xmlns:a16="http://schemas.microsoft.com/office/drawing/2014/main" id="{07F931B5-A138-46AD-BE99-9BEB850CBF54}"/>
              </a:ext>
            </a:extLst>
          </p:cNvPr>
          <p:cNvSpPr/>
          <p:nvPr/>
        </p:nvSpPr>
        <p:spPr>
          <a:xfrm>
            <a:off x="4397872" y="2961227"/>
            <a:ext cx="3753826" cy="1023215"/>
          </a:xfrm>
          <a:custGeom>
            <a:avLst/>
            <a:gdLst>
              <a:gd name="connsiteX0" fmla="*/ 170539 w 1023214"/>
              <a:gd name="connsiteY0" fmla="*/ 0 h 3753825"/>
              <a:gd name="connsiteX1" fmla="*/ 852675 w 1023214"/>
              <a:gd name="connsiteY1" fmla="*/ 0 h 3753825"/>
              <a:gd name="connsiteX2" fmla="*/ 1023214 w 1023214"/>
              <a:gd name="connsiteY2" fmla="*/ 170539 h 3753825"/>
              <a:gd name="connsiteX3" fmla="*/ 1023214 w 1023214"/>
              <a:gd name="connsiteY3" fmla="*/ 3753825 h 3753825"/>
              <a:gd name="connsiteX4" fmla="*/ 1023214 w 1023214"/>
              <a:gd name="connsiteY4" fmla="*/ 3753825 h 3753825"/>
              <a:gd name="connsiteX5" fmla="*/ 0 w 1023214"/>
              <a:gd name="connsiteY5" fmla="*/ 3753825 h 3753825"/>
              <a:gd name="connsiteX6" fmla="*/ 0 w 1023214"/>
              <a:gd name="connsiteY6" fmla="*/ 3753825 h 3753825"/>
              <a:gd name="connsiteX7" fmla="*/ 0 w 1023214"/>
              <a:gd name="connsiteY7" fmla="*/ 170539 h 3753825"/>
              <a:gd name="connsiteX8" fmla="*/ 170539 w 1023214"/>
              <a:gd name="connsiteY8" fmla="*/ 0 h 375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3214" h="3753825">
                <a:moveTo>
                  <a:pt x="1023214" y="625651"/>
                </a:moveTo>
                <a:lnTo>
                  <a:pt x="1023214" y="3128174"/>
                </a:lnTo>
                <a:cubicBezTo>
                  <a:pt x="1023214" y="3473710"/>
                  <a:pt x="1002402" y="3753823"/>
                  <a:pt x="976729" y="3753823"/>
                </a:cubicBezTo>
                <a:lnTo>
                  <a:pt x="0" y="3753823"/>
                </a:lnTo>
                <a:lnTo>
                  <a:pt x="0" y="3753823"/>
                </a:lnTo>
                <a:lnTo>
                  <a:pt x="0" y="2"/>
                </a:lnTo>
                <a:lnTo>
                  <a:pt x="0" y="2"/>
                </a:lnTo>
                <a:lnTo>
                  <a:pt x="976729" y="2"/>
                </a:lnTo>
                <a:cubicBezTo>
                  <a:pt x="1002402" y="2"/>
                  <a:pt x="1023214" y="280115"/>
                  <a:pt x="1023214" y="625651"/>
                </a:cubicBezTo>
                <a:close/>
              </a:path>
            </a:pathLst>
          </a:custGeom>
        </p:spPr>
        <p:style>
          <a:lnRef idx="2">
            <a:schemeClr val="dk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247651" tIns="173775" rIns="297599" bIns="173774"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p:txBody>
      </p:sp>
      <p:sp>
        <p:nvSpPr>
          <p:cNvPr id="11" name="Freeform: Shape 10">
            <a:extLst>
              <a:ext uri="{FF2B5EF4-FFF2-40B4-BE49-F238E27FC236}">
                <a16:creationId xmlns:a16="http://schemas.microsoft.com/office/drawing/2014/main" id="{C0F02008-4E09-47E2-9A1A-328BA1AEC5E9}"/>
              </a:ext>
            </a:extLst>
          </p:cNvPr>
          <p:cNvSpPr/>
          <p:nvPr/>
        </p:nvSpPr>
        <p:spPr>
          <a:xfrm>
            <a:off x="122348" y="2833326"/>
            <a:ext cx="4275524" cy="1279018"/>
          </a:xfrm>
          <a:custGeom>
            <a:avLst/>
            <a:gdLst>
              <a:gd name="connsiteX0" fmla="*/ 0 w 4275524"/>
              <a:gd name="connsiteY0" fmla="*/ 213174 h 1279018"/>
              <a:gd name="connsiteX1" fmla="*/ 213174 w 4275524"/>
              <a:gd name="connsiteY1" fmla="*/ 0 h 1279018"/>
              <a:gd name="connsiteX2" fmla="*/ 4062350 w 4275524"/>
              <a:gd name="connsiteY2" fmla="*/ 0 h 1279018"/>
              <a:gd name="connsiteX3" fmla="*/ 4275524 w 4275524"/>
              <a:gd name="connsiteY3" fmla="*/ 213174 h 1279018"/>
              <a:gd name="connsiteX4" fmla="*/ 4275524 w 4275524"/>
              <a:gd name="connsiteY4" fmla="*/ 1065844 h 1279018"/>
              <a:gd name="connsiteX5" fmla="*/ 4062350 w 4275524"/>
              <a:gd name="connsiteY5" fmla="*/ 1279018 h 1279018"/>
              <a:gd name="connsiteX6" fmla="*/ 213174 w 4275524"/>
              <a:gd name="connsiteY6" fmla="*/ 1279018 h 1279018"/>
              <a:gd name="connsiteX7" fmla="*/ 0 w 4275524"/>
              <a:gd name="connsiteY7" fmla="*/ 1065844 h 1279018"/>
              <a:gd name="connsiteX8" fmla="*/ 0 w 4275524"/>
              <a:gd name="connsiteY8" fmla="*/ 213174 h 127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5524" h="1279018">
                <a:moveTo>
                  <a:pt x="0" y="213174"/>
                </a:moveTo>
                <a:cubicBezTo>
                  <a:pt x="0" y="95441"/>
                  <a:pt x="95441" y="0"/>
                  <a:pt x="213174" y="0"/>
                </a:cubicBezTo>
                <a:lnTo>
                  <a:pt x="4062350" y="0"/>
                </a:lnTo>
                <a:cubicBezTo>
                  <a:pt x="4180083" y="0"/>
                  <a:pt x="4275524" y="95441"/>
                  <a:pt x="4275524" y="213174"/>
                </a:cubicBezTo>
                <a:lnTo>
                  <a:pt x="4275524" y="1065844"/>
                </a:lnTo>
                <a:cubicBezTo>
                  <a:pt x="4275524" y="1183577"/>
                  <a:pt x="4180083" y="1279018"/>
                  <a:pt x="4062350" y="1279018"/>
                </a:cubicBezTo>
                <a:lnTo>
                  <a:pt x="213174" y="1279018"/>
                </a:lnTo>
                <a:cubicBezTo>
                  <a:pt x="95441" y="1279018"/>
                  <a:pt x="0" y="1183577"/>
                  <a:pt x="0" y="1065844"/>
                </a:cubicBezTo>
                <a:lnTo>
                  <a:pt x="0" y="213174"/>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84357" tIns="123397" rIns="184357" bIns="123397"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p:txBody>
      </p:sp>
      <p:sp>
        <p:nvSpPr>
          <p:cNvPr id="12" name="Freeform: Shape 11">
            <a:extLst>
              <a:ext uri="{FF2B5EF4-FFF2-40B4-BE49-F238E27FC236}">
                <a16:creationId xmlns:a16="http://schemas.microsoft.com/office/drawing/2014/main" id="{0044F28B-F2D1-4EE5-B24B-B54631E8ED82}"/>
              </a:ext>
            </a:extLst>
          </p:cNvPr>
          <p:cNvSpPr/>
          <p:nvPr/>
        </p:nvSpPr>
        <p:spPr>
          <a:xfrm>
            <a:off x="4397872" y="4304197"/>
            <a:ext cx="3753826" cy="1023215"/>
          </a:xfrm>
          <a:custGeom>
            <a:avLst/>
            <a:gdLst>
              <a:gd name="connsiteX0" fmla="*/ 170539 w 1023214"/>
              <a:gd name="connsiteY0" fmla="*/ 0 h 3753825"/>
              <a:gd name="connsiteX1" fmla="*/ 852675 w 1023214"/>
              <a:gd name="connsiteY1" fmla="*/ 0 h 3753825"/>
              <a:gd name="connsiteX2" fmla="*/ 1023214 w 1023214"/>
              <a:gd name="connsiteY2" fmla="*/ 170539 h 3753825"/>
              <a:gd name="connsiteX3" fmla="*/ 1023214 w 1023214"/>
              <a:gd name="connsiteY3" fmla="*/ 3753825 h 3753825"/>
              <a:gd name="connsiteX4" fmla="*/ 1023214 w 1023214"/>
              <a:gd name="connsiteY4" fmla="*/ 3753825 h 3753825"/>
              <a:gd name="connsiteX5" fmla="*/ 0 w 1023214"/>
              <a:gd name="connsiteY5" fmla="*/ 3753825 h 3753825"/>
              <a:gd name="connsiteX6" fmla="*/ 0 w 1023214"/>
              <a:gd name="connsiteY6" fmla="*/ 3753825 h 3753825"/>
              <a:gd name="connsiteX7" fmla="*/ 0 w 1023214"/>
              <a:gd name="connsiteY7" fmla="*/ 170539 h 3753825"/>
              <a:gd name="connsiteX8" fmla="*/ 170539 w 1023214"/>
              <a:gd name="connsiteY8" fmla="*/ 0 h 375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3214" h="3753825">
                <a:moveTo>
                  <a:pt x="1023214" y="625651"/>
                </a:moveTo>
                <a:lnTo>
                  <a:pt x="1023214" y="3128174"/>
                </a:lnTo>
                <a:cubicBezTo>
                  <a:pt x="1023214" y="3473710"/>
                  <a:pt x="1002402" y="3753823"/>
                  <a:pt x="976729" y="3753823"/>
                </a:cubicBezTo>
                <a:lnTo>
                  <a:pt x="0" y="3753823"/>
                </a:lnTo>
                <a:lnTo>
                  <a:pt x="0" y="3753823"/>
                </a:lnTo>
                <a:lnTo>
                  <a:pt x="0" y="2"/>
                </a:lnTo>
                <a:lnTo>
                  <a:pt x="0" y="2"/>
                </a:lnTo>
                <a:lnTo>
                  <a:pt x="976729" y="2"/>
                </a:lnTo>
                <a:cubicBezTo>
                  <a:pt x="1002402" y="2"/>
                  <a:pt x="1023214" y="280115"/>
                  <a:pt x="1023214" y="625651"/>
                </a:cubicBezTo>
                <a:close/>
              </a:path>
            </a:pathLst>
          </a:custGeom>
        </p:spPr>
        <p:style>
          <a:lnRef idx="2">
            <a:schemeClr val="dk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247651" tIns="173775" rIns="297599" bIns="173774"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p:txBody>
      </p:sp>
      <p:sp>
        <p:nvSpPr>
          <p:cNvPr id="13" name="Freeform: Shape 12">
            <a:extLst>
              <a:ext uri="{FF2B5EF4-FFF2-40B4-BE49-F238E27FC236}">
                <a16:creationId xmlns:a16="http://schemas.microsoft.com/office/drawing/2014/main" id="{A38128CC-A4F2-49A2-8A2A-D2DF9DBF4CD6}"/>
              </a:ext>
            </a:extLst>
          </p:cNvPr>
          <p:cNvSpPr/>
          <p:nvPr/>
        </p:nvSpPr>
        <p:spPr>
          <a:xfrm>
            <a:off x="122348" y="4176295"/>
            <a:ext cx="4275524" cy="1279018"/>
          </a:xfrm>
          <a:custGeom>
            <a:avLst/>
            <a:gdLst>
              <a:gd name="connsiteX0" fmla="*/ 0 w 4275524"/>
              <a:gd name="connsiteY0" fmla="*/ 213174 h 1279018"/>
              <a:gd name="connsiteX1" fmla="*/ 213174 w 4275524"/>
              <a:gd name="connsiteY1" fmla="*/ 0 h 1279018"/>
              <a:gd name="connsiteX2" fmla="*/ 4062350 w 4275524"/>
              <a:gd name="connsiteY2" fmla="*/ 0 h 1279018"/>
              <a:gd name="connsiteX3" fmla="*/ 4275524 w 4275524"/>
              <a:gd name="connsiteY3" fmla="*/ 213174 h 1279018"/>
              <a:gd name="connsiteX4" fmla="*/ 4275524 w 4275524"/>
              <a:gd name="connsiteY4" fmla="*/ 1065844 h 1279018"/>
              <a:gd name="connsiteX5" fmla="*/ 4062350 w 4275524"/>
              <a:gd name="connsiteY5" fmla="*/ 1279018 h 1279018"/>
              <a:gd name="connsiteX6" fmla="*/ 213174 w 4275524"/>
              <a:gd name="connsiteY6" fmla="*/ 1279018 h 1279018"/>
              <a:gd name="connsiteX7" fmla="*/ 0 w 4275524"/>
              <a:gd name="connsiteY7" fmla="*/ 1065844 h 1279018"/>
              <a:gd name="connsiteX8" fmla="*/ 0 w 4275524"/>
              <a:gd name="connsiteY8" fmla="*/ 213174 h 127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5524" h="1279018">
                <a:moveTo>
                  <a:pt x="0" y="213174"/>
                </a:moveTo>
                <a:cubicBezTo>
                  <a:pt x="0" y="95441"/>
                  <a:pt x="95441" y="0"/>
                  <a:pt x="213174" y="0"/>
                </a:cubicBezTo>
                <a:lnTo>
                  <a:pt x="4062350" y="0"/>
                </a:lnTo>
                <a:cubicBezTo>
                  <a:pt x="4180083" y="0"/>
                  <a:pt x="4275524" y="95441"/>
                  <a:pt x="4275524" y="213174"/>
                </a:cubicBezTo>
                <a:lnTo>
                  <a:pt x="4275524" y="1065844"/>
                </a:lnTo>
                <a:cubicBezTo>
                  <a:pt x="4275524" y="1183577"/>
                  <a:pt x="4180083" y="1279018"/>
                  <a:pt x="4062350" y="1279018"/>
                </a:cubicBezTo>
                <a:lnTo>
                  <a:pt x="213174" y="1279018"/>
                </a:lnTo>
                <a:cubicBezTo>
                  <a:pt x="95441" y="1279018"/>
                  <a:pt x="0" y="1183577"/>
                  <a:pt x="0" y="1065844"/>
                </a:cubicBezTo>
                <a:lnTo>
                  <a:pt x="0" y="213174"/>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84357" tIns="123397" rIns="184357" bIns="123397"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p:txBody>
      </p:sp>
      <p:sp>
        <p:nvSpPr>
          <p:cNvPr id="14" name="Freeform: Shape 13">
            <a:extLst>
              <a:ext uri="{FF2B5EF4-FFF2-40B4-BE49-F238E27FC236}">
                <a16:creationId xmlns:a16="http://schemas.microsoft.com/office/drawing/2014/main" id="{BE3ECB63-EE64-4F43-8445-C84BBE34E691}"/>
              </a:ext>
            </a:extLst>
          </p:cNvPr>
          <p:cNvSpPr/>
          <p:nvPr/>
        </p:nvSpPr>
        <p:spPr>
          <a:xfrm>
            <a:off x="4397872" y="5647166"/>
            <a:ext cx="3753826" cy="1023215"/>
          </a:xfrm>
          <a:custGeom>
            <a:avLst/>
            <a:gdLst>
              <a:gd name="connsiteX0" fmla="*/ 170539 w 1023214"/>
              <a:gd name="connsiteY0" fmla="*/ 0 h 3753825"/>
              <a:gd name="connsiteX1" fmla="*/ 852675 w 1023214"/>
              <a:gd name="connsiteY1" fmla="*/ 0 h 3753825"/>
              <a:gd name="connsiteX2" fmla="*/ 1023214 w 1023214"/>
              <a:gd name="connsiteY2" fmla="*/ 170539 h 3753825"/>
              <a:gd name="connsiteX3" fmla="*/ 1023214 w 1023214"/>
              <a:gd name="connsiteY3" fmla="*/ 3753825 h 3753825"/>
              <a:gd name="connsiteX4" fmla="*/ 1023214 w 1023214"/>
              <a:gd name="connsiteY4" fmla="*/ 3753825 h 3753825"/>
              <a:gd name="connsiteX5" fmla="*/ 0 w 1023214"/>
              <a:gd name="connsiteY5" fmla="*/ 3753825 h 3753825"/>
              <a:gd name="connsiteX6" fmla="*/ 0 w 1023214"/>
              <a:gd name="connsiteY6" fmla="*/ 3753825 h 3753825"/>
              <a:gd name="connsiteX7" fmla="*/ 0 w 1023214"/>
              <a:gd name="connsiteY7" fmla="*/ 170539 h 3753825"/>
              <a:gd name="connsiteX8" fmla="*/ 170539 w 1023214"/>
              <a:gd name="connsiteY8" fmla="*/ 0 h 375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3214" h="3753825">
                <a:moveTo>
                  <a:pt x="1023214" y="625651"/>
                </a:moveTo>
                <a:lnTo>
                  <a:pt x="1023214" y="3128174"/>
                </a:lnTo>
                <a:cubicBezTo>
                  <a:pt x="1023214" y="3473710"/>
                  <a:pt x="1002402" y="3753823"/>
                  <a:pt x="976729" y="3753823"/>
                </a:cubicBezTo>
                <a:lnTo>
                  <a:pt x="0" y="3753823"/>
                </a:lnTo>
                <a:lnTo>
                  <a:pt x="0" y="3753823"/>
                </a:lnTo>
                <a:lnTo>
                  <a:pt x="0" y="2"/>
                </a:lnTo>
                <a:lnTo>
                  <a:pt x="0" y="2"/>
                </a:lnTo>
                <a:lnTo>
                  <a:pt x="976729" y="2"/>
                </a:lnTo>
                <a:cubicBezTo>
                  <a:pt x="1002402" y="2"/>
                  <a:pt x="1023214" y="280115"/>
                  <a:pt x="1023214" y="625651"/>
                </a:cubicBezTo>
                <a:close/>
              </a:path>
            </a:pathLst>
          </a:custGeom>
        </p:spPr>
        <p:style>
          <a:lnRef idx="2">
            <a:schemeClr val="dk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247651" tIns="173775" rIns="297599" bIns="173774"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p:txBody>
      </p:sp>
      <p:sp>
        <p:nvSpPr>
          <p:cNvPr id="15" name="Freeform: Shape 14">
            <a:extLst>
              <a:ext uri="{FF2B5EF4-FFF2-40B4-BE49-F238E27FC236}">
                <a16:creationId xmlns:a16="http://schemas.microsoft.com/office/drawing/2014/main" id="{DFB1EDC8-FEB4-432A-B22A-EE847ECB906B}"/>
              </a:ext>
            </a:extLst>
          </p:cNvPr>
          <p:cNvSpPr/>
          <p:nvPr/>
        </p:nvSpPr>
        <p:spPr>
          <a:xfrm>
            <a:off x="122348" y="5519265"/>
            <a:ext cx="4275524" cy="1279018"/>
          </a:xfrm>
          <a:custGeom>
            <a:avLst/>
            <a:gdLst>
              <a:gd name="connsiteX0" fmla="*/ 0 w 4275524"/>
              <a:gd name="connsiteY0" fmla="*/ 213174 h 1279018"/>
              <a:gd name="connsiteX1" fmla="*/ 213174 w 4275524"/>
              <a:gd name="connsiteY1" fmla="*/ 0 h 1279018"/>
              <a:gd name="connsiteX2" fmla="*/ 4062350 w 4275524"/>
              <a:gd name="connsiteY2" fmla="*/ 0 h 1279018"/>
              <a:gd name="connsiteX3" fmla="*/ 4275524 w 4275524"/>
              <a:gd name="connsiteY3" fmla="*/ 213174 h 1279018"/>
              <a:gd name="connsiteX4" fmla="*/ 4275524 w 4275524"/>
              <a:gd name="connsiteY4" fmla="*/ 1065844 h 1279018"/>
              <a:gd name="connsiteX5" fmla="*/ 4062350 w 4275524"/>
              <a:gd name="connsiteY5" fmla="*/ 1279018 h 1279018"/>
              <a:gd name="connsiteX6" fmla="*/ 213174 w 4275524"/>
              <a:gd name="connsiteY6" fmla="*/ 1279018 h 1279018"/>
              <a:gd name="connsiteX7" fmla="*/ 0 w 4275524"/>
              <a:gd name="connsiteY7" fmla="*/ 1065844 h 1279018"/>
              <a:gd name="connsiteX8" fmla="*/ 0 w 4275524"/>
              <a:gd name="connsiteY8" fmla="*/ 213174 h 127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5524" h="1279018">
                <a:moveTo>
                  <a:pt x="0" y="213174"/>
                </a:moveTo>
                <a:cubicBezTo>
                  <a:pt x="0" y="95441"/>
                  <a:pt x="95441" y="0"/>
                  <a:pt x="213174" y="0"/>
                </a:cubicBezTo>
                <a:lnTo>
                  <a:pt x="4062350" y="0"/>
                </a:lnTo>
                <a:cubicBezTo>
                  <a:pt x="4180083" y="0"/>
                  <a:pt x="4275524" y="95441"/>
                  <a:pt x="4275524" y="213174"/>
                </a:cubicBezTo>
                <a:lnTo>
                  <a:pt x="4275524" y="1065844"/>
                </a:lnTo>
                <a:cubicBezTo>
                  <a:pt x="4275524" y="1183577"/>
                  <a:pt x="4180083" y="1279018"/>
                  <a:pt x="4062350" y="1279018"/>
                </a:cubicBezTo>
                <a:lnTo>
                  <a:pt x="213174" y="1279018"/>
                </a:lnTo>
                <a:cubicBezTo>
                  <a:pt x="95441" y="1279018"/>
                  <a:pt x="0" y="1183577"/>
                  <a:pt x="0" y="1065844"/>
                </a:cubicBezTo>
                <a:lnTo>
                  <a:pt x="0" y="213174"/>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84357" tIns="123397" rIns="184357" bIns="123397"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p:txBody>
      </p:sp>
      <p:sp>
        <p:nvSpPr>
          <p:cNvPr id="4" name="Title 1">
            <a:extLst>
              <a:ext uri="{FF2B5EF4-FFF2-40B4-BE49-F238E27FC236}">
                <a16:creationId xmlns:a16="http://schemas.microsoft.com/office/drawing/2014/main" id="{9FEC8213-6C92-4AA8-BD39-FE5DE53EBE45}"/>
              </a:ext>
            </a:extLst>
          </p:cNvPr>
          <p:cNvSpPr txBox="1">
            <a:spLocks/>
          </p:cNvSpPr>
          <p:nvPr/>
        </p:nvSpPr>
        <p:spPr>
          <a:xfrm>
            <a:off x="8351837" y="6316663"/>
            <a:ext cx="3914775" cy="677862"/>
          </a:xfrm>
          <a:prstGeom prst="rect">
            <a:avLst/>
          </a:prstGeom>
        </p:spPr>
        <p:txBody>
          <a:bodyPr vert="horz" wrap="square" lIns="146283" tIns="91428" rIns="146283" bIns="91428" numCol="1" rtlCol="0" anchor="t"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sz="3600" dirty="0">
                <a:solidFill>
                  <a:srgbClr val="7030A0"/>
                </a:solidFill>
              </a:rPr>
              <a:t>http://aka.ms/tdsp</a:t>
            </a:r>
          </a:p>
        </p:txBody>
      </p:sp>
    </p:spTree>
    <p:extLst>
      <p:ext uri="{BB962C8B-B14F-4D97-AF65-F5344CB8AC3E}">
        <p14:creationId xmlns:p14="http://schemas.microsoft.com/office/powerpoint/2010/main" val="796974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17446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lvl="0">
              <a:defRPr/>
            </a:pPr>
            <a:r>
              <a:rPr lang="en-US" dirty="0">
                <a:solidFill>
                  <a:srgbClr val="353535"/>
                </a:solidFill>
              </a:rPr>
              <a:t>Process Advantages</a:t>
            </a:r>
          </a:p>
          <a:p>
            <a:r>
              <a:rPr lang="en-US" sz="4000" dirty="0">
                <a:solidFill>
                  <a:srgbClr val="0078D7"/>
                </a:solidFill>
              </a:rPr>
              <a:t>Communication</a:t>
            </a:r>
          </a:p>
        </p:txBody>
      </p:sp>
      <p:grpSp>
        <p:nvGrpSpPr>
          <p:cNvPr id="6" name="Group 5"/>
          <p:cNvGrpSpPr/>
          <p:nvPr/>
        </p:nvGrpSpPr>
        <p:grpSpPr>
          <a:xfrm>
            <a:off x="274637" y="4564062"/>
            <a:ext cx="2667000" cy="2057400"/>
            <a:chOff x="3604781" y="3473038"/>
            <a:chExt cx="956482" cy="695506"/>
          </a:xfrm>
        </p:grpSpPr>
        <p:grpSp>
          <p:nvGrpSpPr>
            <p:cNvPr id="7" name="Group 10"/>
            <p:cNvGrpSpPr/>
            <p:nvPr/>
          </p:nvGrpSpPr>
          <p:grpSpPr>
            <a:xfrm>
              <a:off x="3768997" y="3473038"/>
              <a:ext cx="792266" cy="695506"/>
              <a:chOff x="9615056" y="3095550"/>
              <a:chExt cx="1943915" cy="1696670"/>
            </a:xfrm>
          </p:grpSpPr>
          <p:sp>
            <p:nvSpPr>
              <p:cNvPr id="17"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8"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19"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0"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nvGrpSpPr>
              <p:cNvPr id="21" name="Group 321"/>
              <p:cNvGrpSpPr/>
              <p:nvPr/>
            </p:nvGrpSpPr>
            <p:grpSpPr>
              <a:xfrm>
                <a:off x="10013263" y="4210762"/>
                <a:ext cx="580001" cy="581458"/>
                <a:chOff x="10165318" y="4377352"/>
                <a:chExt cx="1023384" cy="1025954"/>
              </a:xfrm>
            </p:grpSpPr>
            <p:sp>
              <p:nvSpPr>
                <p:cNvPr id="22"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sp>
              <p:nvSpPr>
                <p:cNvPr id="23"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pSp>
          <p:nvGrpSpPr>
            <p:cNvPr id="11" name="Group 10"/>
            <p:cNvGrpSpPr/>
            <p:nvPr/>
          </p:nvGrpSpPr>
          <p:grpSpPr>
            <a:xfrm>
              <a:off x="3604781" y="3545815"/>
              <a:ext cx="263588" cy="377177"/>
              <a:chOff x="4778181" y="2712052"/>
              <a:chExt cx="184754" cy="264371"/>
            </a:xfrm>
          </p:grpSpPr>
          <p:sp>
            <p:nvSpPr>
              <p:cNvPr id="15" name="Rounded Rectangle 38"/>
              <p:cNvSpPr/>
              <p:nvPr/>
            </p:nvSpPr>
            <p:spPr bwMode="auto">
              <a:xfrm>
                <a:off x="4778181" y="2712052"/>
                <a:ext cx="184754" cy="264371"/>
              </a:xfrm>
              <a:prstGeom prst="roundRect">
                <a:avLst>
                  <a:gd name="adj" fmla="val 6754"/>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39627" rIns="0" bIns="39627" numCol="1" rtlCol="0" anchor="ctr" anchorCtr="0" compatLnSpc="1">
                <a:prstTxWarp prst="textNoShape">
                  <a:avLst/>
                </a:prstTxWarp>
              </a:bodyPr>
              <a:lstStyle/>
              <a:p>
                <a:pPr marL="0" marR="0" lvl="0" indent="0" algn="ctr" defTabSz="792314" rtl="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442359"/>
                  </a:solidFill>
                  <a:effectLst/>
                  <a:uLnTx/>
                  <a:uFillTx/>
                  <a:latin typeface="Segoe UI"/>
                  <a:ea typeface="+mn-ea"/>
                  <a:cs typeface="+mn-cs"/>
                </a:endParaRPr>
              </a:p>
            </p:txBody>
          </p:sp>
          <p:sp>
            <p:nvSpPr>
              <p:cNvPr id="16" name="Rectangle 28"/>
              <p:cNvSpPr>
                <a:spLocks noChangeArrowheads="1"/>
              </p:cNvSpPr>
              <p:nvPr/>
            </p:nvSpPr>
            <p:spPr bwMode="auto">
              <a:xfrm>
                <a:off x="4800428" y="2729242"/>
                <a:ext cx="150189" cy="229991"/>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499" rtl="0" eaLnBrk="1" fontAlgn="auto" latinLnBrk="0" hangingPunct="1">
                  <a:lnSpc>
                    <a:spcPct val="100000"/>
                  </a:lnSpc>
                  <a:spcBef>
                    <a:spcPts val="0"/>
                  </a:spcBef>
                  <a:spcAft>
                    <a:spcPts val="0"/>
                  </a:spcAft>
                  <a:buClrTx/>
                  <a:buSzTx/>
                  <a:buFontTx/>
                  <a:buNone/>
                  <a:tabLst/>
                  <a:defRPr/>
                </a:pPr>
                <a:endParaRPr kumimoji="0" lang="en-US" sz="1560" b="0" i="0" u="none" strike="noStrike" kern="0" cap="none" spc="0" normalizeH="0" baseline="0" noProof="0" dirty="0">
                  <a:ln>
                    <a:noFill/>
                  </a:ln>
                  <a:solidFill>
                    <a:srgbClr val="442359"/>
                  </a:solidFill>
                  <a:effectLst/>
                  <a:uLnTx/>
                  <a:uFillTx/>
                  <a:latin typeface="Segoe UI"/>
                  <a:ea typeface="+mn-ea"/>
                  <a:cs typeface="+mn-cs"/>
                </a:endParaRPr>
              </a:p>
            </p:txBody>
          </p:sp>
        </p:grpSp>
        <p:grpSp>
          <p:nvGrpSpPr>
            <p:cNvPr id="12" name="Group 11"/>
            <p:cNvGrpSpPr/>
            <p:nvPr/>
          </p:nvGrpSpPr>
          <p:grpSpPr>
            <a:xfrm>
              <a:off x="4238253" y="3735367"/>
              <a:ext cx="130703" cy="218147"/>
              <a:chOff x="3433868" y="2528646"/>
              <a:chExt cx="169541" cy="282970"/>
            </a:xfrm>
          </p:grpSpPr>
          <p:sp>
            <p:nvSpPr>
              <p:cNvPr id="13" name="Rectangle 12"/>
              <p:cNvSpPr/>
              <p:nvPr/>
            </p:nvSpPr>
            <p:spPr bwMode="auto">
              <a:xfrm>
                <a:off x="3445673" y="2544014"/>
                <a:ext cx="144186" cy="2577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marL="0" marR="0" lvl="0" indent="0" algn="ctr" defTabSz="932245"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dirty="0">
                  <a:ln>
                    <a:noFill/>
                  </a:ln>
                  <a:solidFill>
                    <a:srgbClr val="442359"/>
                  </a:solidFill>
                  <a:effectLst/>
                  <a:uLnTx/>
                  <a:uFillTx/>
                  <a:latin typeface="Segoe UI"/>
                  <a:ea typeface="Segoe UI" pitchFamily="34" charset="0"/>
                  <a:cs typeface="Segoe UI" pitchFamily="34" charset="0"/>
                </a:endParaRPr>
              </a:p>
            </p:txBody>
          </p:sp>
          <p:sp>
            <p:nvSpPr>
              <p:cNvPr id="14"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ln/>
              <a:extLst/>
            </p:spPr>
            <p:style>
              <a:lnRef idx="2">
                <a:schemeClr val="accent5"/>
              </a:lnRef>
              <a:fillRef idx="1">
                <a:schemeClr val="lt1"/>
              </a:fillRef>
              <a:effectRef idx="0">
                <a:schemeClr val="accent5"/>
              </a:effectRef>
              <a:fontRef idx="minor">
                <a:schemeClr val="dk1"/>
              </a:fontRef>
            </p:style>
            <p:txBody>
              <a:bodyPr vert="horz" wrap="square" lIns="77695" tIns="38848" rIns="77695" bIns="38848" numCol="1" anchor="t" anchorCtr="0" compatLnSpc="1">
                <a:prstTxWarp prst="textNoShape">
                  <a:avLst/>
                </a:prstTxWarp>
              </a:bodyPr>
              <a:lstStyle/>
              <a:p>
                <a:pPr marL="0" marR="0" lvl="0" indent="0" algn="l" defTabSz="792544" rtl="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rgbClr val="442359"/>
                  </a:solidFill>
                  <a:effectLst/>
                  <a:uLnTx/>
                  <a:uFillTx/>
                  <a:latin typeface="Segoe UI"/>
                  <a:ea typeface="+mn-ea"/>
                  <a:cs typeface="+mn-cs"/>
                </a:endParaRPr>
              </a:p>
            </p:txBody>
          </p:sp>
        </p:grpSp>
      </p:grpSp>
      <p:graphicFrame>
        <p:nvGraphicFramePr>
          <p:cNvPr id="25" name="Diagram 24"/>
          <p:cNvGraphicFramePr/>
          <p:nvPr>
            <p:extLst/>
          </p:nvPr>
        </p:nvGraphicFramePr>
        <p:xfrm>
          <a:off x="5608637" y="1516062"/>
          <a:ext cx="6676638" cy="5318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6654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 y="0"/>
            <a:ext cx="12436475" cy="677862"/>
          </a:xfrm>
          <a:prstGeom prst="rect">
            <a:avLst/>
          </a:prstGeom>
        </p:spPr>
        <p:txBody>
          <a:bodyPr vert="horz" wrap="square" lIns="146304" tIns="91440" rIns="146304" bIns="91440" rtlCol="0" anchor="t">
            <a:noAutofit/>
          </a:bodyPr>
          <a:lstStyle>
            <a:lvl1pPr>
              <a:lnSpc>
                <a:spcPct val="90000"/>
              </a:lnSpc>
              <a:spcBef>
                <a:spcPct val="0"/>
              </a:spcBef>
              <a:buNone/>
              <a:defRPr lang="en-US" sz="4800" spc="-102" baseline="0" dirty="0">
                <a:ln w="3175">
                  <a:noFill/>
                </a:ln>
                <a:latin typeface="+mj-lt"/>
                <a:cs typeface="Segoe UI" pitchFamily="34" charset="0"/>
              </a:defRPr>
            </a:lvl1pPr>
          </a:lstStyle>
          <a:p>
            <a:pPr marL="0" marR="0" lvl="0" indent="0" algn="r" defTabSz="932742" rtl="0" eaLnBrk="1" fontAlgn="auto" latinLnBrk="0" hangingPunct="1">
              <a:lnSpc>
                <a:spcPct val="90000"/>
              </a:lnSpc>
              <a:spcBef>
                <a:spcPct val="0"/>
              </a:spcBef>
              <a:spcAft>
                <a:spcPts val="0"/>
              </a:spcAft>
              <a:buClrTx/>
              <a:buSzTx/>
              <a:buFontTx/>
              <a:buNone/>
              <a:tabLst/>
              <a:defRPr/>
            </a:pPr>
            <a:r>
              <a:rPr lang="en-US" sz="4000" dirty="0">
                <a:solidFill>
                  <a:schemeClr val="bg1">
                    <a:lumMod val="50000"/>
                  </a:schemeClr>
                </a:solidFill>
                <a:latin typeface="Segoe UI Light"/>
              </a:rPr>
              <a:t>Participating in a Project Framework</a:t>
            </a:r>
            <a:endParaRPr kumimoji="0" lang="en-US" sz="4000" b="0" i="0" u="none" strike="noStrike" kern="1200" cap="none" spc="-102" normalizeH="0" baseline="0" noProof="0" dirty="0">
              <a:ln w="3175">
                <a:noFill/>
              </a:ln>
              <a:solidFill>
                <a:schemeClr val="bg1">
                  <a:lumMod val="50000"/>
                </a:schemeClr>
              </a:solidFill>
              <a:effectLst/>
              <a:uLnTx/>
              <a:uFillTx/>
              <a:latin typeface="Segoe UI Light"/>
            </a:endParaRPr>
          </a:p>
        </p:txBody>
      </p:sp>
      <p:pic>
        <p:nvPicPr>
          <p:cNvPr id="3" name="Picture 2"/>
          <p:cNvPicPr>
            <a:picLocks noChangeAspect="1"/>
          </p:cNvPicPr>
          <p:nvPr/>
        </p:nvPicPr>
        <p:blipFill>
          <a:blip r:embed="rId3"/>
          <a:stretch>
            <a:fillRect/>
          </a:stretch>
        </p:blipFill>
        <p:spPr>
          <a:xfrm>
            <a:off x="274637" y="906462"/>
            <a:ext cx="9721888" cy="590330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 y="-3584"/>
            <a:ext cx="4014652" cy="276999"/>
          </a:xfrm>
          <a:prstGeom prst="rect">
            <a:avLst/>
          </a:prstGeom>
        </p:spPr>
        <p:txBody>
          <a:bodyPr wrap="square">
            <a:spAutoFit/>
          </a:bodyPr>
          <a:lstStyle/>
          <a:p>
            <a:r>
              <a:rPr lang="en-US" sz="1200" dirty="0"/>
              <a:t>The Data Science/DevOps Difference - </a:t>
            </a:r>
            <a:r>
              <a:rPr lang="en-US" sz="1200" dirty="0">
                <a:solidFill>
                  <a:srgbClr val="0078D7"/>
                </a:solidFill>
              </a:rPr>
              <a:t>Communication</a:t>
            </a:r>
          </a:p>
        </p:txBody>
      </p:sp>
    </p:spTree>
    <p:extLst>
      <p:ext uri="{BB962C8B-B14F-4D97-AF65-F5344CB8AC3E}">
        <p14:creationId xmlns:p14="http://schemas.microsoft.com/office/powerpoint/2010/main" val="734586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8809037" y="0"/>
            <a:ext cx="3627437" cy="1363662"/>
          </a:xfrm>
          <a:prstGeom prst="rect">
            <a:avLst/>
          </a:prstGeom>
        </p:spPr>
        <p:txBody>
          <a:bodyPr vert="horz" wrap="square" lIns="146304" tIns="91440" rIns="146304" bIns="91440" rtlCol="0" anchor="t">
            <a:noAutofit/>
          </a:bodyPr>
          <a:lstStyle>
            <a:defPPr>
              <a:defRPr lang="en-US"/>
            </a:defPPr>
            <a:lvl1pPr algn="r">
              <a:lnSpc>
                <a:spcPct val="90000"/>
              </a:lnSpc>
              <a:spcBef>
                <a:spcPct val="0"/>
              </a:spcBef>
              <a:buNone/>
              <a:defRPr sz="4000" b="0" cap="none" spc="-102" baseline="0">
                <a:ln w="3175">
                  <a:noFill/>
                </a:ln>
                <a:solidFill>
                  <a:schemeClr val="bg1">
                    <a:lumMod val="50000"/>
                  </a:schemeClr>
                </a:solidFill>
                <a:effectLst/>
                <a:latin typeface="+mj-lt"/>
                <a:cs typeface="Segoe UI" pitchFamily="34" charset="0"/>
              </a:defRPr>
            </a:lvl1pPr>
          </a:lstStyle>
          <a:p>
            <a:r>
              <a:rPr lang="en-US" dirty="0" err="1"/>
              <a:t>Devs</a:t>
            </a:r>
            <a:r>
              <a:rPr lang="en-US" dirty="0"/>
              <a:t> – Stories and Features</a:t>
            </a:r>
          </a:p>
        </p:txBody>
      </p:sp>
      <p:pic>
        <p:nvPicPr>
          <p:cNvPr id="6" name="Picture 5"/>
          <p:cNvPicPr>
            <a:picLocks noChangeAspect="1"/>
          </p:cNvPicPr>
          <p:nvPr/>
        </p:nvPicPr>
        <p:blipFill>
          <a:blip r:embed="rId3"/>
          <a:stretch>
            <a:fillRect/>
          </a:stretch>
        </p:blipFill>
        <p:spPr>
          <a:xfrm>
            <a:off x="198437" y="830262"/>
            <a:ext cx="8950091" cy="594360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 y="-3584"/>
            <a:ext cx="4465638" cy="276999"/>
          </a:xfrm>
          <a:prstGeom prst="rect">
            <a:avLst/>
          </a:prstGeom>
        </p:spPr>
        <p:txBody>
          <a:bodyPr wrap="square">
            <a:spAutoFit/>
          </a:bodyPr>
          <a:lstStyle/>
          <a:p>
            <a:r>
              <a:rPr lang="en-US" sz="1200" dirty="0"/>
              <a:t>The Data Science/DevOps Difference – </a:t>
            </a:r>
            <a:r>
              <a:rPr lang="en-US" sz="1200" dirty="0">
                <a:solidFill>
                  <a:srgbClr val="0078D7"/>
                </a:solidFill>
              </a:rPr>
              <a:t>Communication</a:t>
            </a:r>
          </a:p>
        </p:txBody>
      </p:sp>
    </p:spTree>
    <p:extLst>
      <p:ext uri="{BB962C8B-B14F-4D97-AF65-F5344CB8AC3E}">
        <p14:creationId xmlns:p14="http://schemas.microsoft.com/office/powerpoint/2010/main" val="1978476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2.xml><?xml version="1.0" encoding="utf-8"?>
<a:theme xmlns:a="http://schemas.openxmlformats.org/drawingml/2006/main" name="5-50109_Microsoft_Dark_Template">
  <a:themeElements>
    <a:clrScheme name="Microsoft 2017 Dark">
      <a:dk1>
        <a:srgbClr val="353535"/>
      </a:dk1>
      <a:lt1>
        <a:srgbClr val="FFFFFF"/>
      </a:lt1>
      <a:dk2>
        <a:srgbClr val="D83B01"/>
      </a:dk2>
      <a:lt2>
        <a:srgbClr val="CDF4FF"/>
      </a:lt2>
      <a:accent1>
        <a:srgbClr val="D83B01"/>
      </a:accent1>
      <a:accent2>
        <a:srgbClr val="FF8C00"/>
      </a:accent2>
      <a:accent3>
        <a:srgbClr val="FFB900"/>
      </a:accent3>
      <a:accent4>
        <a:srgbClr val="00BCF2"/>
      </a:accent4>
      <a:accent5>
        <a:srgbClr val="D2D2D2"/>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7C638A3A-D771-4183-8214-2AFBE38471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7" ma:contentTypeDescription="" ma:contentTypeScope="" ma:versionID="8641f81e7643323f4894ad5cfb9fb0f3">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cfa393de6d5a52634dd4113eb929c878"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2017-09-25T00:00:00+00:00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2017</TermName>
          <TermId xmlns="http://schemas.microsoft.com/office/infopath/2007/PartnerControls">21d30605-03f6-4b08-a63a-5a553eb19f84</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e349cd3f156b4e7d8653c9cd4f2d8fb4>
    <TaxCatchAll xmlns="230e9df3-be65-4c73-a93b-d1236ebd677e">
      <Value>55</Value>
      <Value>54</Value>
      <Value>53</Value>
      <Value>16</Value>
    </TaxCatchAll>
    <Event_x0020_End_x0020_Date xmlns="04e01bb1-6d80-42e9-ae53-416b1e8aa845">2017-09-29T00:00:00+00:00</Event_x0020_End_x0020_Date>
    <c2f1b796fca04ddbb48af271e99c8750 xmlns="04e01bb1-6d80-42e9-ae53-416b1e8aa845">
      <Terms xmlns="http://schemas.microsoft.com/office/infopath/2007/PartnerControls"/>
    </c2f1b796fca04ddbb48af271e99c875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2F11E6-5A70-45F1-A1F4-684775A68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e889e55c-35cf-43c7-aaf4-cf2500919dd8"/>
    <ds:schemaRef ds:uri="04e01bb1-6d80-42e9-ae53-416b1e8aa845"/>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Microsoft%20Ignite%202017%20Template</Template>
  <TotalTime>360</TotalTime>
  <Words>2244</Words>
  <Application>Microsoft Office PowerPoint</Application>
  <PresentationFormat>Custom</PresentationFormat>
  <Paragraphs>315</Paragraphs>
  <Slides>19</Slides>
  <Notes>19</Notes>
  <HiddenSlides>12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Consolas</vt:lpstr>
      <vt:lpstr>Segoe UI</vt:lpstr>
      <vt:lpstr>Segoe UI Light</vt:lpstr>
      <vt:lpstr>Segoe UI Semilight</vt:lpstr>
      <vt:lpstr>Wingdings</vt:lpstr>
      <vt:lpstr>5-50109_Microsoft_Light_Template</vt:lpstr>
      <vt:lpstr>5-50109_Microsoft_Dark_Template</vt:lpstr>
      <vt:lpstr>Reproducible Machine Learning The Team Data Science Process</vt:lpstr>
      <vt:lpstr>PowerPoint Presentation</vt:lpstr>
      <vt:lpstr>The Need for Process in Data Science</vt:lpstr>
      <vt:lpstr>Reproducible Data Science</vt:lpstr>
      <vt:lpstr>PowerPoint Presentation</vt:lpstr>
      <vt:lpstr>The Team Data Science Process </vt:lpstr>
      <vt:lpstr>PowerPoint Presentation</vt:lpstr>
      <vt:lpstr>PowerPoint Presentation</vt:lpstr>
      <vt:lpstr>PowerPoint Presentation</vt:lpstr>
      <vt:lpstr>Data Science – Problem to Data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&lt;Speech title here&gt;</dc:subject>
  <dc:creator>Buck Woody</dc:creator>
  <cp:keywords>Microsoft Ignite 2017</cp:keywords>
  <dc:description>Template: Mitchell Derrey, Silver Fox Productions_x000d_
Formatting: _x000d_
Audience Type:</dc:description>
  <cp:lastModifiedBy>Buck Woody</cp:lastModifiedBy>
  <cp:revision>70</cp:revision>
  <dcterms:created xsi:type="dcterms:W3CDTF">2017-08-29T11:26:03Z</dcterms:created>
  <dcterms:modified xsi:type="dcterms:W3CDTF">2018-03-16T11:15:05Z</dcterms:modified>
  <cp:category>Microsoft Ignite 2017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55;#Orange County Convention Center|bd993e89-aa48-4695-84e0-3b53e88b1a79</vt:lpwstr>
  </property>
  <property fmtid="{D5CDD505-2E9C-101B-9397-08002B2CF9AE}" pid="7" name="Track">
    <vt:lpwstr/>
  </property>
  <property fmtid="{D5CDD505-2E9C-101B-9397-08002B2CF9AE}" pid="8" name="Event Location">
    <vt:lpwstr>54;#Orlando|8cc4ed56-1866-4501-a22c-89aafde6f59b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TaxKeyword">
    <vt:lpwstr>53;#Microsoft Ignite 2017|21d30605-03f6-4b08-a63a-5a553eb19f84</vt:lpwstr>
  </property>
  <property fmtid="{D5CDD505-2E9C-101B-9397-08002B2CF9AE}" pid="12" name="Audience1">
    <vt:lpwstr/>
  </property>
  <property fmtid="{D5CDD505-2E9C-101B-9397-08002B2CF9AE}" pid="13" name="Event Name">
    <vt:lpwstr>16;#Microsoft Ignite|9323c522-fe4b-4922-816b-10a1920d7afb</vt:lpwstr>
  </property>
  <property fmtid="{D5CDD505-2E9C-101B-9397-08002B2CF9AE}" pid="14" name="MSIP_Label_87867195-f2b8-4ac2-b0b6-6bb73cb33afc_Enabled">
    <vt:lpwstr>True</vt:lpwstr>
  </property>
  <property fmtid="{D5CDD505-2E9C-101B-9397-08002B2CF9AE}" pid="15" name="MSIP_Label_87867195-f2b8-4ac2-b0b6-6bb73cb33afc_SiteId">
    <vt:lpwstr>72f988bf-86f1-41af-91ab-2d7cd011db47</vt:lpwstr>
  </property>
  <property fmtid="{D5CDD505-2E9C-101B-9397-08002B2CF9AE}" pid="16" name="MSIP_Label_87867195-f2b8-4ac2-b0b6-6bb73cb33afc_Ref">
    <vt:lpwstr>https://api.informationprotection.azure.com/api/72f988bf-86f1-41af-91ab-2d7cd011db47</vt:lpwstr>
  </property>
  <property fmtid="{D5CDD505-2E9C-101B-9397-08002B2CF9AE}" pid="17" name="MSIP_Label_87867195-f2b8-4ac2-b0b6-6bb73cb33afc_Owner">
    <vt:lpwstr>bwoody@microsoft.com</vt:lpwstr>
  </property>
  <property fmtid="{D5CDD505-2E9C-101B-9397-08002B2CF9AE}" pid="18" name="MSIP_Label_87867195-f2b8-4ac2-b0b6-6bb73cb33afc_SetDate">
    <vt:lpwstr>2017-08-29T07:26:29.2456511-04:00</vt:lpwstr>
  </property>
  <property fmtid="{D5CDD505-2E9C-101B-9397-08002B2CF9AE}" pid="19" name="MSIP_Label_87867195-f2b8-4ac2-b0b6-6bb73cb33afc_Name">
    <vt:lpwstr>Public</vt:lpwstr>
  </property>
  <property fmtid="{D5CDD505-2E9C-101B-9397-08002B2CF9AE}" pid="20" name="MSIP_Label_87867195-f2b8-4ac2-b0b6-6bb73cb33afc_Application">
    <vt:lpwstr>Microsoft Azure Information Protection</vt:lpwstr>
  </property>
  <property fmtid="{D5CDD505-2E9C-101B-9397-08002B2CF9AE}" pid="21" name="MSIP_Label_87867195-f2b8-4ac2-b0b6-6bb73cb33afc_Extended_MSFT_Method">
    <vt:lpwstr>Manual</vt:lpwstr>
  </property>
  <property fmtid="{D5CDD505-2E9C-101B-9397-08002B2CF9AE}" pid="22" name="Sensitivity">
    <vt:lpwstr>Public</vt:lpwstr>
  </property>
</Properties>
</file>