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7" r:id="rId13"/>
    <p:sldId id="274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9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acher.bg/cs/blogs/julia1313/archive/2009/07/19/27676.aspx" TargetMode="External"/><Relationship Id="rId2" Type="http://schemas.openxmlformats.org/officeDocument/2006/relationships/hyperlink" Target="http://www.instantshift.com/2010/03/26/the-history-of-online-shopping-in-nutshe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mediaezine.com/UserFiles/AukroBG_presentation_online_shopping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Електронна търговия. Сайтове за покупко- продажба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772400" cy="3886200"/>
          </a:xfrm>
        </p:spPr>
        <p:txBody>
          <a:bodyPr>
            <a:normAutofit/>
          </a:bodyPr>
          <a:lstStyle/>
          <a:p>
            <a:pPr algn="l"/>
            <a:endParaRPr lang="bg-BG" dirty="0" smtClean="0"/>
          </a:p>
          <a:p>
            <a:pPr algn="l"/>
            <a:r>
              <a:rPr lang="bg-BG" dirty="0" smtClean="0"/>
              <a:t>Изготвили:</a:t>
            </a:r>
          </a:p>
          <a:p>
            <a:pPr algn="l"/>
            <a:r>
              <a:rPr lang="bg-BG" smtClean="0"/>
              <a:t>Хуен </a:t>
            </a:r>
            <a:r>
              <a:rPr lang="bg-BG" dirty="0" smtClean="0"/>
              <a:t>Нго, ф.н. 44643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Достъпни цени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 smtClean="0"/>
          </a:p>
          <a:p>
            <a:r>
              <a:rPr lang="bg-BG" dirty="0" smtClean="0"/>
              <a:t>Конкуренция</a:t>
            </a:r>
          </a:p>
        </p:txBody>
      </p:sp>
      <p:pic>
        <p:nvPicPr>
          <p:cNvPr id="1027" name="Picture 3" descr="H:\FMI Stuff\4-ti kurs\E-biznes\tug-of-war-dollar-money-conce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05200"/>
            <a:ext cx="4495800" cy="2960147"/>
          </a:xfrm>
          <a:prstGeom prst="rect">
            <a:avLst/>
          </a:prstGeom>
          <a:noFill/>
        </p:spPr>
      </p:pic>
      <p:pic>
        <p:nvPicPr>
          <p:cNvPr id="1028" name="Picture 4" descr="H:\FMI Stuff\4-ti kurs\E-biznes\HighlyAffordablePricing-289938_621x3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28600"/>
            <a:ext cx="44958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/>
          <a:lstStyle/>
          <a:p>
            <a:r>
              <a:rPr lang="bg-BG" dirty="0" smtClean="0"/>
              <a:t>Нови приятелства</a:t>
            </a:r>
            <a:endParaRPr lang="bg-BG" dirty="0"/>
          </a:p>
        </p:txBody>
      </p:sp>
      <p:pic>
        <p:nvPicPr>
          <p:cNvPr id="3076" name="Picture 4" descr="H:\FMI Stuff\4-ti kurs\E-biznes\Courier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57200"/>
            <a:ext cx="3429000" cy="3941083"/>
          </a:xfrm>
          <a:prstGeom prst="rect">
            <a:avLst/>
          </a:prstGeom>
          <a:noFill/>
        </p:spPr>
      </p:pic>
      <p:pic>
        <p:nvPicPr>
          <p:cNvPr id="3077" name="Picture 5" descr="H:\FMI Stuff\4-ti kurs\E-biznes\online_friends_comment_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419600"/>
            <a:ext cx="2895600" cy="2438400"/>
          </a:xfrm>
          <a:prstGeom prst="rect">
            <a:avLst/>
          </a:prstGeom>
          <a:noFill/>
        </p:spPr>
      </p:pic>
      <p:pic>
        <p:nvPicPr>
          <p:cNvPr id="2050" name="Picture 2" descr="H:\FMI Stuff\4-ti kurs\E-biznes\12443427-web-shop-cardboard-box-online-shopping-and-placing-order-on-internet-package-delivery-worldwide-bro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447800"/>
            <a:ext cx="39624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:\FMI Stuff\4-ti kurs\E-biznes\Stress-and-Ac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3038475" cy="29718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r>
              <a:rPr lang="bg-BG" dirty="0" smtClean="0"/>
              <a:t>Пестене на време</a:t>
            </a:r>
            <a:endParaRPr lang="bg-BG" dirty="0"/>
          </a:p>
        </p:txBody>
      </p:sp>
      <p:pic>
        <p:nvPicPr>
          <p:cNvPr id="4098" name="Picture 2" descr="H:\FMI Stuff\4-ti kurs\E-biznes\time-is-mone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0"/>
            <a:ext cx="4484331" cy="4148138"/>
          </a:xfrm>
          <a:prstGeom prst="rect">
            <a:avLst/>
          </a:prstGeom>
          <a:noFill/>
        </p:spPr>
      </p:pic>
      <p:pic>
        <p:nvPicPr>
          <p:cNvPr id="2050" name="Picture 2" descr="D:\fmi\e biznes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95800"/>
            <a:ext cx="4981074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FMI Stuff\4-ti kurs\E-biznes\12995395-3d-render-of-man-with-credit-card-pushing-buy-now-button-3d-illustration-of-human-charac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3657600" cy="29718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7696200" cy="914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bg-BG" dirty="0" smtClean="0"/>
              <a:t>Пазаруването от интернет</a:t>
            </a:r>
          </a:p>
          <a:p>
            <a:pPr>
              <a:buNone/>
            </a:pPr>
            <a:r>
              <a:rPr lang="bg-BG" dirty="0" smtClean="0"/>
              <a:t> не е задължаващо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4495800"/>
            <a:ext cx="4724400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Char char="Ø"/>
            </a:pPr>
            <a:r>
              <a:rPr lang="bg-BG" sz="2400" dirty="0" smtClean="0"/>
              <a:t>Cайтовете за препродаване могат да се намерят предмети, които не се намират в магазините</a:t>
            </a:r>
          </a:p>
          <a:p>
            <a:pPr>
              <a:buNone/>
            </a:pPr>
            <a:endParaRPr lang="bg-BG" dirty="0" smtClean="0"/>
          </a:p>
        </p:txBody>
      </p:sp>
      <p:pic>
        <p:nvPicPr>
          <p:cNvPr id="1026" name="Picture 2" descr="D:\fmi\e biznes\smart-online-shopp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914400"/>
            <a:ext cx="4038600" cy="2689607"/>
          </a:xfrm>
          <a:prstGeom prst="rect">
            <a:avLst/>
          </a:prstGeom>
          <a:noFill/>
        </p:spPr>
      </p:pic>
      <p:pic>
        <p:nvPicPr>
          <p:cNvPr id="1027" name="Picture 3" descr="D:\fmi\e biznes\9752565-internet-online-shopping-concept-with-computer-and-c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886200"/>
            <a:ext cx="37338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Измама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Недостатъци</a:t>
            </a:r>
            <a:endParaRPr lang="bg-BG" dirty="0"/>
          </a:p>
        </p:txBody>
      </p:sp>
      <p:pic>
        <p:nvPicPr>
          <p:cNvPr id="4098" name="Picture 2" descr="D:\fmi\e biznes\online-shopping-draw.gi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3733800" cy="3411750"/>
          </a:xfrm>
          <a:prstGeom prst="rect">
            <a:avLst/>
          </a:prstGeom>
          <a:noFill/>
        </p:spPr>
      </p:pic>
      <p:pic>
        <p:nvPicPr>
          <p:cNvPr id="4099" name="Picture 3" descr="D:\fmi\e biznes\New folder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209800"/>
            <a:ext cx="4316076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/>
          <a:lstStyle/>
          <a:p>
            <a:r>
              <a:rPr lang="bg-BG" dirty="0" smtClean="0"/>
              <a:t>Чакане на пратката</a:t>
            </a:r>
            <a:endParaRPr lang="bg-BG" dirty="0"/>
          </a:p>
        </p:txBody>
      </p:sp>
      <p:pic>
        <p:nvPicPr>
          <p:cNvPr id="5123" name="Picture 3" descr="D:\fmi\e biznes\New folder\9895149.c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6781800" cy="4378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r>
              <a:rPr lang="bg-BG" dirty="0" smtClean="0"/>
              <a:t>Тестване на продуктите</a:t>
            </a:r>
          </a:p>
          <a:p>
            <a:endParaRPr lang="bg-BG" b="1" dirty="0" smtClean="0"/>
          </a:p>
          <a:p>
            <a:endParaRPr lang="bg-BG" b="1" dirty="0"/>
          </a:p>
        </p:txBody>
      </p:sp>
      <p:pic>
        <p:nvPicPr>
          <p:cNvPr id="6151" name="Picture 7" descr="D:\fmi\e biznes\Econt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468659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45091"/>
          </a:xfrm>
        </p:spPr>
        <p:txBody>
          <a:bodyPr/>
          <a:lstStyle/>
          <a:p>
            <a:r>
              <a:rPr lang="en-US" dirty="0" smtClean="0"/>
              <a:t>Center for Online- Addiction</a:t>
            </a:r>
          </a:p>
          <a:p>
            <a:endParaRPr lang="bg-BG" dirty="0" smtClean="0"/>
          </a:p>
          <a:p>
            <a:r>
              <a:rPr lang="bg-BG" dirty="0" smtClean="0"/>
              <a:t>Хормон на удоволствието</a:t>
            </a:r>
          </a:p>
          <a:p>
            <a:endParaRPr lang="bg-BG" dirty="0" smtClean="0"/>
          </a:p>
          <a:p>
            <a:r>
              <a:rPr lang="bg-BG" dirty="0" smtClean="0"/>
              <a:t>„Само да си взема чанта към обувките и коланче, и обеци, и шалче...”</a:t>
            </a:r>
            <a:endParaRPr lang="en-US" dirty="0" smtClean="0"/>
          </a:p>
          <a:p>
            <a:endParaRPr lang="bg-BG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>
                <a:solidFill>
                  <a:srgbClr val="FF0000"/>
                </a:solidFill>
              </a:rPr>
              <a:t>Внимание!</a:t>
            </a:r>
            <a:br>
              <a:rPr lang="bg-BG" sz="5400" dirty="0" smtClean="0">
                <a:solidFill>
                  <a:srgbClr val="FF0000"/>
                </a:solidFill>
              </a:rPr>
            </a:br>
            <a:r>
              <a:rPr lang="bg-BG" sz="5400" dirty="0" smtClean="0">
                <a:solidFill>
                  <a:srgbClr val="FF0000"/>
                </a:solidFill>
              </a:rPr>
              <a:t>Пристрастяване!</a:t>
            </a:r>
            <a:endParaRPr lang="bg-BG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i="1" dirty="0" smtClean="0"/>
          </a:p>
          <a:p>
            <a:endParaRPr lang="bg-BG" i="1" dirty="0" smtClean="0"/>
          </a:p>
          <a:p>
            <a:pPr algn="ctr">
              <a:buNone/>
            </a:pPr>
            <a:r>
              <a:rPr lang="bg-BG" i="1" dirty="0" smtClean="0"/>
              <a:t>“Почти никога не поръчвам в петък. Само ако човекът е от София, защото не мога да изчакам уикенда, когато куриерите почиват. През уикенда е възможно да спре да ми харесва или да намеря нещо  друго.”</a:t>
            </a:r>
          </a:p>
          <a:p>
            <a:endParaRPr lang="bg-B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Пето мнение по въпроса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pPr algn="ctr">
              <a:buNone/>
            </a:pPr>
            <a:r>
              <a:rPr lang="bg-BG" i="1" dirty="0" smtClean="0"/>
              <a:t>“Избягвам да пазарувам от хора с много нисък рейтинг. Избягвам да пазарувам от хора, които искат авансово плащане и предпочитам да мога да преглеждам пратката преди да я платя.”</a:t>
            </a:r>
          </a:p>
          <a:p>
            <a:endParaRPr lang="bg-BG" i="1" dirty="0"/>
          </a:p>
        </p:txBody>
      </p:sp>
      <p:pic>
        <p:nvPicPr>
          <p:cNvPr id="9218" name="Picture 2" descr="D:\fmi\e biznes\istock_000011329601small-300x1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95600"/>
            <a:ext cx="4876800" cy="2909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1. Исторически данни</a:t>
            </a:r>
          </a:p>
          <a:p>
            <a:r>
              <a:rPr lang="bg-BG" dirty="0" smtClean="0"/>
              <a:t>2. Предимства</a:t>
            </a:r>
          </a:p>
          <a:p>
            <a:r>
              <a:rPr lang="bg-BG" dirty="0" smtClean="0"/>
              <a:t>3. Недостатъци</a:t>
            </a:r>
          </a:p>
          <a:p>
            <a:r>
              <a:rPr lang="bg-BG" dirty="0" smtClean="0"/>
              <a:t>4. Пето мнение по въпроса</a:t>
            </a:r>
          </a:p>
          <a:p>
            <a:r>
              <a:rPr lang="bg-BG" dirty="0" smtClean="0"/>
              <a:t>5. Практически примери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3074" name="Picture 2" descr="D:\fmi\e biznes\12-03-07-83961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038600"/>
            <a:ext cx="5029200" cy="2830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/>
          </a:bodyPr>
          <a:lstStyle/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i="1" dirty="0" smtClean="0"/>
              <a:t>“Купуването върви с продаването.”</a:t>
            </a:r>
          </a:p>
          <a:p>
            <a:endParaRPr lang="bg-BG" i="1" dirty="0" smtClean="0"/>
          </a:p>
          <a:p>
            <a:pPr>
              <a:buNone/>
            </a:pPr>
            <a:endParaRPr lang="bg-BG" i="1" dirty="0" smtClean="0"/>
          </a:p>
          <a:p>
            <a:pPr>
              <a:buNone/>
            </a:pPr>
            <a:endParaRPr lang="bg-BG" i="1" dirty="0" smtClean="0"/>
          </a:p>
          <a:p>
            <a:pPr>
              <a:buNone/>
            </a:pPr>
            <a:endParaRPr lang="bg-BG" i="1" dirty="0" smtClean="0"/>
          </a:p>
          <a:p>
            <a:pPr>
              <a:buNone/>
            </a:pPr>
            <a:endParaRPr lang="bg-BG" i="1" dirty="0" smtClean="0"/>
          </a:p>
          <a:p>
            <a:pPr>
              <a:buNone/>
            </a:pPr>
            <a:endParaRPr lang="bg-BG" i="1" dirty="0" smtClean="0"/>
          </a:p>
          <a:p>
            <a:pPr>
              <a:buNone/>
            </a:pPr>
            <a:endParaRPr lang="bg-BG" i="1" dirty="0" smtClean="0"/>
          </a:p>
          <a:p>
            <a:pPr algn="r">
              <a:buNone/>
            </a:pPr>
            <a:r>
              <a:rPr lang="bg-BG" i="1" dirty="0" smtClean="0"/>
              <a:t>“Приятели по мания.”</a:t>
            </a:r>
          </a:p>
        </p:txBody>
      </p:sp>
      <p:pic>
        <p:nvPicPr>
          <p:cNvPr id="10242" name="Picture 2" descr="D:\fmi\e biznes\buy-sell-im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4013200" cy="300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bg-BG" i="1" dirty="0" smtClean="0"/>
              <a:t>“Мислиш ли, че ти си пристрастен?”</a:t>
            </a:r>
            <a:r>
              <a:rPr lang="bg-BG" dirty="0" smtClean="0"/>
              <a:t>- </a:t>
            </a:r>
            <a:r>
              <a:rPr lang="bg-BG" i="1" dirty="0" smtClean="0"/>
              <a:t>“Не знам, но дори докато говорим разглеждам обяви.”</a:t>
            </a:r>
          </a:p>
          <a:p>
            <a:pPr>
              <a:buNone/>
            </a:pPr>
            <a:endParaRPr lang="bg-BG" i="1" dirty="0" smtClean="0"/>
          </a:p>
          <a:p>
            <a:r>
              <a:rPr lang="bg-BG" i="1" dirty="0" smtClean="0"/>
              <a:t>“... не съжалявам за нито една покупка...”</a:t>
            </a:r>
            <a:endParaRPr lang="bg-BG" i="1" dirty="0"/>
          </a:p>
        </p:txBody>
      </p:sp>
      <p:pic>
        <p:nvPicPr>
          <p:cNvPr id="11266" name="Picture 2" descr="D:\fmi\e biznes\internet-addi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95600"/>
            <a:ext cx="47625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Големи бутони.</a:t>
            </a:r>
          </a:p>
          <a:p>
            <a:endParaRPr lang="bg-BG" dirty="0" smtClean="0"/>
          </a:p>
          <a:p>
            <a:r>
              <a:rPr lang="bg-BG" dirty="0" smtClean="0"/>
              <a:t>МаЛкИ и ГлАвНи БуКвИ.</a:t>
            </a:r>
          </a:p>
          <a:p>
            <a:pPr>
              <a:buNone/>
            </a:pPr>
            <a:endParaRPr lang="bg-BG" dirty="0" smtClean="0"/>
          </a:p>
          <a:p>
            <a:r>
              <a:rPr lang="bg-BG" dirty="0" smtClean="0"/>
              <a:t>“Поръчай! Нямаш време!”</a:t>
            </a:r>
          </a:p>
          <a:p>
            <a:endParaRPr lang="bg-BG" dirty="0" smtClean="0"/>
          </a:p>
          <a:p>
            <a:r>
              <a:rPr lang="bg-BG" dirty="0" smtClean="0"/>
              <a:t>20% или 20 лева</a:t>
            </a:r>
          </a:p>
          <a:p>
            <a:endParaRPr lang="bg-BG" dirty="0" smtClean="0"/>
          </a:p>
          <a:p>
            <a:r>
              <a:rPr lang="bg-BG" dirty="0" smtClean="0"/>
              <a:t>Оптична измама.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Tips &amp; Tricks</a:t>
            </a:r>
            <a:endParaRPr lang="bg-BG" dirty="0"/>
          </a:p>
        </p:txBody>
      </p:sp>
      <p:pic>
        <p:nvPicPr>
          <p:cNvPr id="7170" name="Picture 2" descr="D:\fmi\e biznes\bunnyfo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16723"/>
            <a:ext cx="4495801" cy="3041277"/>
          </a:xfrm>
          <a:prstGeom prst="rect">
            <a:avLst/>
          </a:prstGeom>
          <a:noFill/>
        </p:spPr>
      </p:pic>
      <p:pic>
        <p:nvPicPr>
          <p:cNvPr id="7171" name="Picture 3" descr="D:\fmi\e biznes\Big-buy-now-button-isolated-on-the-white-backg-300x2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219200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bg-BG" dirty="0" smtClean="0"/>
          </a:p>
          <a:p>
            <a:pPr algn="ctr">
              <a:buNone/>
            </a:pPr>
            <a:endParaRPr lang="bg-BG" dirty="0" smtClean="0"/>
          </a:p>
          <a:p>
            <a:pPr algn="ctr">
              <a:buNone/>
            </a:pPr>
            <a:r>
              <a:rPr lang="bg-BG" dirty="0" smtClean="0"/>
              <a:t>Някой си продава смисълът на живота. За тази оферта имаше само 8 наддавания. Най-високото бе 10.50 долара.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Истории от пространството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От българския </a:t>
            </a:r>
            <a:r>
              <a:rPr lang="en-US" dirty="0" err="1" smtClean="0"/>
              <a:t>Prodavalnik</a:t>
            </a:r>
            <a:endParaRPr lang="bg-BG" dirty="0"/>
          </a:p>
        </p:txBody>
      </p:sp>
      <p:pic>
        <p:nvPicPr>
          <p:cNvPr id="1026" name="Picture 2" descr="D:\fmi\e biznes\piecax_the_poltergeist_reinvents_the_knock_bl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3124200" cy="2275469"/>
          </a:xfrm>
          <a:prstGeom prst="rect">
            <a:avLst/>
          </a:prstGeom>
          <a:noFill/>
        </p:spPr>
      </p:pic>
      <p:pic>
        <p:nvPicPr>
          <p:cNvPr id="1027" name="Picture 3" descr="D:\fmi\e biznes\shain-erin-creepy-dolls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5" y="3886200"/>
            <a:ext cx="3273425" cy="2700576"/>
          </a:xfrm>
          <a:prstGeom prst="rect">
            <a:avLst/>
          </a:prstGeom>
          <a:noFill/>
        </p:spPr>
      </p:pic>
      <p:pic>
        <p:nvPicPr>
          <p:cNvPr id="1028" name="Picture 4" descr="D:\fmi\e biznes\tumblr_lxspu419F81qea7uao1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295400"/>
            <a:ext cx="3056149" cy="2286000"/>
          </a:xfrm>
          <a:prstGeom prst="rect">
            <a:avLst/>
          </a:prstGeom>
          <a:noFill/>
        </p:spPr>
      </p:pic>
      <p:pic>
        <p:nvPicPr>
          <p:cNvPr id="1029" name="Picture 5" descr="D:\fmi\e biznes\weekly-win--large-msg-13268511128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2725" y="1143000"/>
            <a:ext cx="2581275" cy="2349850"/>
          </a:xfrm>
          <a:prstGeom prst="rect">
            <a:avLst/>
          </a:prstGeom>
          <a:noFill/>
        </p:spPr>
      </p:pic>
      <p:pic>
        <p:nvPicPr>
          <p:cNvPr id="1030" name="Picture 6" descr="D:\fmi\e biznes\creepy-clown-0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3381549"/>
            <a:ext cx="1934720" cy="3476451"/>
          </a:xfrm>
          <a:prstGeom prst="rect">
            <a:avLst/>
          </a:prstGeom>
          <a:noFill/>
        </p:spPr>
      </p:pic>
      <p:pic>
        <p:nvPicPr>
          <p:cNvPr id="1031" name="Picture 7" descr="D:\fmi\e biznes\kanor-ovc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3675793"/>
            <a:ext cx="2879725" cy="31822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u="sng" dirty="0" smtClean="0">
                <a:hlinkClick r:id="rId2"/>
              </a:rPr>
              <a:t>http://www.instantshift.com/2010/03/26/the-history-of-online-shopping-in-nutshell/</a:t>
            </a:r>
            <a:endParaRPr lang="bg-BG" u="sng" dirty="0" smtClean="0"/>
          </a:p>
          <a:p>
            <a:pPr lvl="0"/>
            <a:r>
              <a:rPr lang="bg-BG" u="sng" dirty="0" smtClean="0">
                <a:hlinkClick r:id="rId3"/>
              </a:rPr>
              <a:t>http://teacher.bg/cs/blogs/julia1313/archive/2009/07/19/27676.aspx</a:t>
            </a:r>
            <a:endParaRPr lang="bg-BG" dirty="0" smtClean="0"/>
          </a:p>
          <a:p>
            <a:pPr lvl="0"/>
            <a:r>
              <a:rPr lang="bg-BG" u="sng" dirty="0" smtClean="0">
                <a:hlinkClick r:id="rId4"/>
              </a:rPr>
              <a:t>http://www.newmediaezine.com/UserFiles/AukroBG_presentation_online_shopping.pdf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Източници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:\fmi\e biznes\3D-Women-Question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7056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Videotext ,</a:t>
            </a:r>
            <a:r>
              <a:rPr lang="bg-BG" dirty="0" smtClean="0"/>
              <a:t> Телешопинг и Минител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Исторически данни</a:t>
            </a:r>
            <a:endParaRPr lang="bg-BG" dirty="0"/>
          </a:p>
        </p:txBody>
      </p:sp>
      <p:pic>
        <p:nvPicPr>
          <p:cNvPr id="1026" name="Picture 2" descr="D:\fmi\e biznes\19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5334000" cy="2924175"/>
          </a:xfrm>
          <a:prstGeom prst="rect">
            <a:avLst/>
          </a:prstGeom>
          <a:noFill/>
        </p:spPr>
      </p:pic>
      <p:pic>
        <p:nvPicPr>
          <p:cNvPr id="1027" name="Picture 3" descr="D:\fmi\e biznes\198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343400"/>
            <a:ext cx="554736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bg-BG" dirty="0" smtClean="0"/>
              <a:t>Първата онлайн покупка в домашни условия- 1984г.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err="1" smtClean="0"/>
              <a:t>Swreg</a:t>
            </a:r>
            <a:r>
              <a:rPr lang="en-US" dirty="0" smtClean="0"/>
              <a:t>- 1987</a:t>
            </a:r>
            <a:r>
              <a:rPr lang="bg-BG" dirty="0" smtClean="0"/>
              <a:t>г.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Първият онлайн хранителен магазин- 1989г.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WWW- 1990</a:t>
            </a:r>
            <a:r>
              <a:rPr lang="bg-BG" dirty="0" smtClean="0"/>
              <a:t>г.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2050" name="Picture 2" descr="D:\fmi\e biznes\198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905000"/>
            <a:ext cx="5334000" cy="1428750"/>
          </a:xfrm>
          <a:prstGeom prst="rect">
            <a:avLst/>
          </a:prstGeom>
          <a:noFill/>
        </p:spPr>
      </p:pic>
      <p:pic>
        <p:nvPicPr>
          <p:cNvPr id="2051" name="Picture 3" descr="D:\fmi\e biznes\19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038600"/>
            <a:ext cx="53340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r>
              <a:rPr lang="en-US" dirty="0" smtClean="0"/>
              <a:t>Netscape- 1994</a:t>
            </a:r>
            <a:r>
              <a:rPr lang="bg-BG" dirty="0" smtClean="0"/>
              <a:t>г.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Amazon </a:t>
            </a:r>
            <a:r>
              <a:rPr lang="bg-BG" dirty="0" smtClean="0"/>
              <a:t>и </a:t>
            </a:r>
            <a:r>
              <a:rPr lang="en-US" dirty="0" err="1" smtClean="0"/>
              <a:t>Ebay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dirty="0" smtClean="0"/>
              <a:t>1995</a:t>
            </a:r>
            <a:r>
              <a:rPr lang="bg-BG" dirty="0" smtClean="0"/>
              <a:t>г.</a:t>
            </a:r>
            <a:endParaRPr lang="bg-BG" dirty="0"/>
          </a:p>
        </p:txBody>
      </p:sp>
      <p:pic>
        <p:nvPicPr>
          <p:cNvPr id="3074" name="Picture 2" descr="D:\fmi\e biznes\19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81000"/>
            <a:ext cx="5105400" cy="2815478"/>
          </a:xfrm>
          <a:prstGeom prst="rect">
            <a:avLst/>
          </a:prstGeom>
          <a:noFill/>
        </p:spPr>
      </p:pic>
      <p:pic>
        <p:nvPicPr>
          <p:cNvPr id="3075" name="Picture 3" descr="D:\fmi\e biznes\199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81400"/>
            <a:ext cx="5334000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fmi\e biznes\2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724400" cy="3037114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bg-BG" dirty="0" smtClean="0"/>
              <a:t>Първата мобилна търговия на </a:t>
            </a:r>
            <a:r>
              <a:rPr lang="en-US" dirty="0" smtClean="0"/>
              <a:t>Coca- Cola</a:t>
            </a:r>
            <a:r>
              <a:rPr lang="bg-BG" dirty="0" smtClean="0"/>
              <a:t>-1997г.</a:t>
            </a:r>
          </a:p>
          <a:p>
            <a:r>
              <a:rPr lang="en-US" dirty="0" err="1" smtClean="0"/>
              <a:t>Paypal</a:t>
            </a:r>
            <a:r>
              <a:rPr lang="en-US" dirty="0" smtClean="0"/>
              <a:t>- 2002</a:t>
            </a:r>
            <a:r>
              <a:rPr lang="bg-BG" dirty="0" smtClean="0"/>
              <a:t>г.</a:t>
            </a:r>
          </a:p>
          <a:p>
            <a:pPr>
              <a:buNone/>
            </a:pPr>
            <a:endParaRPr lang="bg-BG" dirty="0" smtClean="0"/>
          </a:p>
          <a:p>
            <a:pPr marL="624078" indent="-514350">
              <a:buNone/>
            </a:pPr>
            <a:endParaRPr lang="bg-BG" dirty="0" smtClean="0"/>
          </a:p>
          <a:p>
            <a:pPr marL="624078" indent="-514350">
              <a:buNone/>
            </a:pPr>
            <a:endParaRPr lang="bg-BG" dirty="0" smtClean="0"/>
          </a:p>
          <a:p>
            <a:pPr marL="624078" indent="-514350">
              <a:buNone/>
            </a:pPr>
            <a:endParaRPr lang="bg-BG" dirty="0" smtClean="0"/>
          </a:p>
          <a:p>
            <a:pPr marL="624078" indent="-514350">
              <a:buNone/>
            </a:pPr>
            <a:endParaRPr lang="bg-BG" dirty="0" smtClean="0"/>
          </a:p>
          <a:p>
            <a:pPr marL="624078" indent="-514350">
              <a:buNone/>
            </a:pPr>
            <a:r>
              <a:rPr lang="bg-BG" dirty="0" smtClean="0"/>
              <a:t>     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</p:txBody>
      </p:sp>
      <p:pic>
        <p:nvPicPr>
          <p:cNvPr id="12290" name="Picture 2" descr="D:\fmi\e biznes\virtual-mirror-changes-clothing-color-and-pri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4295775" cy="30956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24400" y="5410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Дотком балонът- 2000г.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340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Виртуално огледало на </a:t>
            </a:r>
          </a:p>
          <a:p>
            <a:r>
              <a:rPr lang="bg-BG" sz="2400" dirty="0" smtClean="0"/>
              <a:t>              </a:t>
            </a:r>
            <a:r>
              <a:rPr lang="en-US" sz="2400" dirty="0" smtClean="0"/>
              <a:t>Adidas</a:t>
            </a:r>
            <a:r>
              <a:rPr lang="bg-BG" sz="2400" dirty="0" smtClean="0"/>
              <a:t>- 2007г.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Проучване на </a:t>
            </a:r>
            <a:r>
              <a:rPr lang="en-US" dirty="0" smtClean="0"/>
              <a:t>Nielsen Company</a:t>
            </a:r>
          </a:p>
          <a:p>
            <a:r>
              <a:rPr lang="bg-BG" dirty="0" smtClean="0"/>
              <a:t>Проучване на Гемиус България ЕООД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Ето и малко статистики</a:t>
            </a:r>
            <a:endParaRPr lang="bg-BG" dirty="0"/>
          </a:p>
        </p:txBody>
      </p:sp>
      <p:pic>
        <p:nvPicPr>
          <p:cNvPr id="5122" name="Picture 2" descr="D:\fmi\e biznes\OnlineMagazini-Methodi-Za-Plashtan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514601"/>
            <a:ext cx="3809999" cy="2285999"/>
          </a:xfrm>
          <a:prstGeom prst="rect">
            <a:avLst/>
          </a:prstGeom>
          <a:noFill/>
        </p:spPr>
      </p:pic>
      <p:pic>
        <p:nvPicPr>
          <p:cNvPr id="1026" name="Picture 2" descr="C:\Users\PC-Admin\Pictures\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76800"/>
            <a:ext cx="2971800" cy="1864659"/>
          </a:xfrm>
          <a:prstGeom prst="rect">
            <a:avLst/>
          </a:prstGeom>
          <a:noFill/>
        </p:spPr>
      </p:pic>
      <p:pic>
        <p:nvPicPr>
          <p:cNvPr id="1027" name="Picture 3" descr="C:\Users\PC-Admin\Pictures\sala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514601"/>
            <a:ext cx="3291956" cy="1981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Възраст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25262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Доход</a:t>
            </a:r>
            <a:endParaRPr lang="bg-BG" dirty="0"/>
          </a:p>
        </p:txBody>
      </p:sp>
      <p:pic>
        <p:nvPicPr>
          <p:cNvPr id="3" name="Picture 2" descr="C:\Users\PC-Admin\Pictures\onli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9835" y="4267200"/>
            <a:ext cx="3824166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fmi\e biznes\MC9004393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971800"/>
            <a:ext cx="3886200" cy="38862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Печалба за продавача, купувача, куриерската служба и сайта.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Отношението купувач-</a:t>
            </a:r>
          </a:p>
          <a:p>
            <a:pPr>
              <a:buNone/>
            </a:pPr>
            <a:r>
              <a:rPr lang="bg-BG" dirty="0" smtClean="0"/>
              <a:t>продавач.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Рейтинг и коментари.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Сделката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525963"/>
          </a:xfrm>
        </p:spPr>
        <p:txBody>
          <a:bodyPr/>
          <a:lstStyle/>
          <a:p>
            <a:r>
              <a:rPr lang="bg-BG" dirty="0" smtClean="0"/>
              <a:t>Продаване на ненужното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Предимства</a:t>
            </a:r>
            <a:endParaRPr lang="bg-BG" dirty="0"/>
          </a:p>
        </p:txBody>
      </p:sp>
      <p:pic>
        <p:nvPicPr>
          <p:cNvPr id="1026" name="Picture 2" descr="H:\FMI Stuff\4-ti kurs\E-biznes\125098-christmas-gi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038600"/>
            <a:ext cx="3962400" cy="2514600"/>
          </a:xfrm>
          <a:prstGeom prst="rect">
            <a:avLst/>
          </a:prstGeom>
          <a:noFill/>
        </p:spPr>
      </p:pic>
      <p:pic>
        <p:nvPicPr>
          <p:cNvPr id="1027" name="Picture 3" descr="H:\FMI Stuff\4-ti kurs\E-biznes\9965457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143000"/>
            <a:ext cx="3962400" cy="2811417"/>
          </a:xfrm>
          <a:prstGeom prst="rect">
            <a:avLst/>
          </a:prstGeom>
          <a:noFill/>
        </p:spPr>
      </p:pic>
      <p:pic>
        <p:nvPicPr>
          <p:cNvPr id="1028" name="Picture 4" descr="H:\FMI Stuff\4-ti kurs\E-biznes\Trademe1_9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362200"/>
            <a:ext cx="4381500" cy="2924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ysClr val="windowText" lastClr="000000"/>
      </a:dk1>
      <a:lt1>
        <a:srgbClr val="D3ECB9"/>
      </a:lt1>
      <a:dk2>
        <a:srgbClr val="464646"/>
      </a:dk2>
      <a:lt2>
        <a:srgbClr val="DEF5FA"/>
      </a:lt2>
      <a:accent1>
        <a:srgbClr val="92D050"/>
      </a:accent1>
      <a:accent2>
        <a:srgbClr val="00B050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780</TotalTime>
  <Words>386</Words>
  <Application>Microsoft Office PowerPoint</Application>
  <PresentationFormat>On-screen Show (4:3)</PresentationFormat>
  <Paragraphs>123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Електронна търговия. Сайтове за покупко- продажба </vt:lpstr>
      <vt:lpstr>Съдържание</vt:lpstr>
      <vt:lpstr>Исторически данни</vt:lpstr>
      <vt:lpstr>Slide 4</vt:lpstr>
      <vt:lpstr>Slide 5</vt:lpstr>
      <vt:lpstr>Slide 6</vt:lpstr>
      <vt:lpstr>Ето и малко статистики</vt:lpstr>
      <vt:lpstr>Сделката</vt:lpstr>
      <vt:lpstr>Предимства</vt:lpstr>
      <vt:lpstr>Slide 10</vt:lpstr>
      <vt:lpstr>Slide 11</vt:lpstr>
      <vt:lpstr>Slide 12</vt:lpstr>
      <vt:lpstr>Slide 13</vt:lpstr>
      <vt:lpstr>Недостатъци</vt:lpstr>
      <vt:lpstr>Slide 15</vt:lpstr>
      <vt:lpstr>Slide 16</vt:lpstr>
      <vt:lpstr>Внимание! Пристрастяване!</vt:lpstr>
      <vt:lpstr>Пето мнение по въпроса</vt:lpstr>
      <vt:lpstr>Slide 19</vt:lpstr>
      <vt:lpstr>Slide 20</vt:lpstr>
      <vt:lpstr>Slide 21</vt:lpstr>
      <vt:lpstr>Tips &amp; Tricks</vt:lpstr>
      <vt:lpstr>Истории от пространството</vt:lpstr>
      <vt:lpstr>От българския Prodavalnik</vt:lpstr>
      <vt:lpstr>Източници</vt:lpstr>
      <vt:lpstr>Slide 26</vt:lpstr>
      <vt:lpstr>Благодарим за вниманието!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търговия. </dc:title>
  <dc:creator/>
  <cp:lastModifiedBy>huyen</cp:lastModifiedBy>
  <cp:revision>76</cp:revision>
  <dcterms:created xsi:type="dcterms:W3CDTF">2006-08-16T00:00:00Z</dcterms:created>
  <dcterms:modified xsi:type="dcterms:W3CDTF">2014-02-10T19:23:53Z</dcterms:modified>
</cp:coreProperties>
</file>