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05" r:id="rId5"/>
    <p:sldId id="296" r:id="rId6"/>
    <p:sldId id="306" r:id="rId7"/>
    <p:sldId id="317" r:id="rId8"/>
    <p:sldId id="319" r:id="rId9"/>
    <p:sldId id="320" r:id="rId10"/>
    <p:sldId id="318" r:id="rId11"/>
    <p:sldId id="259" r:id="rId12"/>
    <p:sldId id="311" r:id="rId13"/>
    <p:sldId id="312" r:id="rId14"/>
    <p:sldId id="314" r:id="rId15"/>
    <p:sldId id="307" r:id="rId16"/>
    <p:sldId id="308" r:id="rId17"/>
    <p:sldId id="309" r:id="rId18"/>
    <p:sldId id="315" r:id="rId19"/>
    <p:sldId id="294" r:id="rId20"/>
    <p:sldId id="313" r:id="rId21"/>
    <p:sldId id="310"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879" autoAdjust="0"/>
  </p:normalViewPr>
  <p:slideViewPr>
    <p:cSldViewPr snapToGrid="0">
      <p:cViewPr varScale="1">
        <p:scale>
          <a:sx n="114" d="100"/>
          <a:sy n="114" d="100"/>
        </p:scale>
        <p:origin x="30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od, Surinder" userId="4b2427df-718b-454c-bebb-87908540bde7" providerId="ADAL" clId="{933AAB9D-0B45-4CF7-BE07-5A084DE7E8A2}"/>
    <pc:docChg chg="undo custSel addSld modSld">
      <pc:chgData name="Sood, Surinder" userId="4b2427df-718b-454c-bebb-87908540bde7" providerId="ADAL" clId="{933AAB9D-0B45-4CF7-BE07-5A084DE7E8A2}" dt="2022-08-14T17:04:50.945" v="1847" actId="20577"/>
      <pc:docMkLst>
        <pc:docMk/>
      </pc:docMkLst>
      <pc:sldChg chg="modSp mod">
        <pc:chgData name="Sood, Surinder" userId="4b2427df-718b-454c-bebb-87908540bde7" providerId="ADAL" clId="{933AAB9D-0B45-4CF7-BE07-5A084DE7E8A2}" dt="2022-08-13T11:26:13.778" v="1247" actId="255"/>
        <pc:sldMkLst>
          <pc:docMk/>
          <pc:sldMk cId="1732999477" sldId="306"/>
        </pc:sldMkLst>
        <pc:spChg chg="mod">
          <ac:chgData name="Sood, Surinder" userId="4b2427df-718b-454c-bebb-87908540bde7" providerId="ADAL" clId="{933AAB9D-0B45-4CF7-BE07-5A084DE7E8A2}" dt="2022-08-13T11:26:04.204" v="1242" actId="1076"/>
          <ac:spMkLst>
            <pc:docMk/>
            <pc:sldMk cId="1732999477" sldId="306"/>
            <ac:spMk id="2" creationId="{56002655-34DF-25F9-4640-B2CE5329AD1A}"/>
          </ac:spMkLst>
        </pc:spChg>
        <pc:spChg chg="mod">
          <ac:chgData name="Sood, Surinder" userId="4b2427df-718b-454c-bebb-87908540bde7" providerId="ADAL" clId="{933AAB9D-0B45-4CF7-BE07-5A084DE7E8A2}" dt="2022-08-13T11:26:13.778" v="1247" actId="255"/>
          <ac:spMkLst>
            <pc:docMk/>
            <pc:sldMk cId="1732999477" sldId="306"/>
            <ac:spMk id="3" creationId="{1A585715-2793-160B-269E-D9516C84D73A}"/>
          </ac:spMkLst>
        </pc:spChg>
      </pc:sldChg>
      <pc:sldChg chg="modSp new mod">
        <pc:chgData name="Sood, Surinder" userId="4b2427df-718b-454c-bebb-87908540bde7" providerId="ADAL" clId="{933AAB9D-0B45-4CF7-BE07-5A084DE7E8A2}" dt="2022-08-13T08:36:17.352" v="1229" actId="113"/>
        <pc:sldMkLst>
          <pc:docMk/>
          <pc:sldMk cId="2141430147" sldId="317"/>
        </pc:sldMkLst>
        <pc:spChg chg="mod">
          <ac:chgData name="Sood, Surinder" userId="4b2427df-718b-454c-bebb-87908540bde7" providerId="ADAL" clId="{933AAB9D-0B45-4CF7-BE07-5A084DE7E8A2}" dt="2022-08-13T08:30:11.007" v="759" actId="20577"/>
          <ac:spMkLst>
            <pc:docMk/>
            <pc:sldMk cId="2141430147" sldId="317"/>
            <ac:spMk id="2" creationId="{832DE2C4-74B0-4056-972E-7CF75A83642E}"/>
          </ac:spMkLst>
        </pc:spChg>
        <pc:spChg chg="mod">
          <ac:chgData name="Sood, Surinder" userId="4b2427df-718b-454c-bebb-87908540bde7" providerId="ADAL" clId="{933AAB9D-0B45-4CF7-BE07-5A084DE7E8A2}" dt="2022-08-13T08:36:17.352" v="1229" actId="113"/>
          <ac:spMkLst>
            <pc:docMk/>
            <pc:sldMk cId="2141430147" sldId="317"/>
            <ac:spMk id="3" creationId="{1E9E9FB8-B908-4565-8F07-8EFB544B8699}"/>
          </ac:spMkLst>
        </pc:spChg>
      </pc:sldChg>
      <pc:sldChg chg="modSp new mod">
        <pc:chgData name="Sood, Surinder" userId="4b2427df-718b-454c-bebb-87908540bde7" providerId="ADAL" clId="{933AAB9D-0B45-4CF7-BE07-5A084DE7E8A2}" dt="2022-08-13T08:37:36.358" v="1241" actId="20577"/>
        <pc:sldMkLst>
          <pc:docMk/>
          <pc:sldMk cId="3676990329" sldId="318"/>
        </pc:sldMkLst>
        <pc:spChg chg="mod">
          <ac:chgData name="Sood, Surinder" userId="4b2427df-718b-454c-bebb-87908540bde7" providerId="ADAL" clId="{933AAB9D-0B45-4CF7-BE07-5A084DE7E8A2}" dt="2022-08-13T08:37:36.358" v="1241" actId="20577"/>
          <ac:spMkLst>
            <pc:docMk/>
            <pc:sldMk cId="3676990329" sldId="318"/>
            <ac:spMk id="2" creationId="{9474EFA0-0043-4EA4-A92B-AC588CA91A23}"/>
          </ac:spMkLst>
        </pc:spChg>
      </pc:sldChg>
      <pc:sldChg chg="modSp new mod">
        <pc:chgData name="Sood, Surinder" userId="4b2427df-718b-454c-bebb-87908540bde7" providerId="ADAL" clId="{933AAB9D-0B45-4CF7-BE07-5A084DE7E8A2}" dt="2022-08-14T16:53:51.456" v="1381" actId="27636"/>
        <pc:sldMkLst>
          <pc:docMk/>
          <pc:sldMk cId="553540749" sldId="319"/>
        </pc:sldMkLst>
        <pc:spChg chg="mod">
          <ac:chgData name="Sood, Surinder" userId="4b2427df-718b-454c-bebb-87908540bde7" providerId="ADAL" clId="{933AAB9D-0B45-4CF7-BE07-5A084DE7E8A2}" dt="2022-08-14T16:52:06.835" v="1282" actId="20577"/>
          <ac:spMkLst>
            <pc:docMk/>
            <pc:sldMk cId="553540749" sldId="319"/>
            <ac:spMk id="2" creationId="{F18172EF-3CDF-4C5B-8E22-10A5F602D512}"/>
          </ac:spMkLst>
        </pc:spChg>
        <pc:spChg chg="mod">
          <ac:chgData name="Sood, Surinder" userId="4b2427df-718b-454c-bebb-87908540bde7" providerId="ADAL" clId="{933AAB9D-0B45-4CF7-BE07-5A084DE7E8A2}" dt="2022-08-14T16:53:51.456" v="1381" actId="27636"/>
          <ac:spMkLst>
            <pc:docMk/>
            <pc:sldMk cId="553540749" sldId="319"/>
            <ac:spMk id="3" creationId="{186DBDAB-E366-417A-8CEE-A99380B122E1}"/>
          </ac:spMkLst>
        </pc:spChg>
      </pc:sldChg>
      <pc:sldChg chg="modSp new mod">
        <pc:chgData name="Sood, Surinder" userId="4b2427df-718b-454c-bebb-87908540bde7" providerId="ADAL" clId="{933AAB9D-0B45-4CF7-BE07-5A084DE7E8A2}" dt="2022-08-14T17:04:50.945" v="1847" actId="20577"/>
        <pc:sldMkLst>
          <pc:docMk/>
          <pc:sldMk cId="1148415270" sldId="320"/>
        </pc:sldMkLst>
        <pc:spChg chg="mod">
          <ac:chgData name="Sood, Surinder" userId="4b2427df-718b-454c-bebb-87908540bde7" providerId="ADAL" clId="{933AAB9D-0B45-4CF7-BE07-5A084DE7E8A2}" dt="2022-08-14T17:04:50.945" v="1847" actId="20577"/>
          <ac:spMkLst>
            <pc:docMk/>
            <pc:sldMk cId="1148415270" sldId="320"/>
            <ac:spMk id="2" creationId="{1FEB4879-BBED-4C4D-A57A-DAD114D550B7}"/>
          </ac:spMkLst>
        </pc:spChg>
        <pc:spChg chg="mod">
          <ac:chgData name="Sood, Surinder" userId="4b2427df-718b-454c-bebb-87908540bde7" providerId="ADAL" clId="{933AAB9D-0B45-4CF7-BE07-5A084DE7E8A2}" dt="2022-08-14T17:04:43.655" v="1827" actId="20577"/>
          <ac:spMkLst>
            <pc:docMk/>
            <pc:sldMk cId="1148415270" sldId="320"/>
            <ac:spMk id="3" creationId="{C56431D1-7F77-4F94-8D90-324C4EDCF64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20XX</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20XX</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8/13/2022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8/13/2022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3121915"/>
            <a:ext cx="6693408" cy="1088136"/>
          </a:xfrm>
        </p:spPr>
        <p:txBody>
          <a:bodyPr/>
          <a:lstStyle/>
          <a:p>
            <a:r>
              <a:rPr lang="en-US" dirty="0"/>
              <a:t>Advanced SVA</a:t>
            </a:r>
            <a:br>
              <a:rPr lang="en-US" dirty="0"/>
            </a:br>
            <a:r>
              <a:rPr lang="en-US" dirty="0"/>
              <a:t>Formal verification</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Surinder SOOD</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781193736"/>
              </p:ext>
            </p:extLst>
          </p:nvPr>
        </p:nvGraphicFramePr>
        <p:xfrm>
          <a:off x="609600" y="1600200"/>
          <a:ext cx="10995948" cy="4632804"/>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E-commerce</a:t>
                      </a: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cs typeface="Calibri Light"/>
              </a:rPr>
              <a:t>Meet our team</a:t>
            </a:r>
            <a:endParaRPr lang="en-US" dirty="0"/>
          </a:p>
        </p:txBody>
      </p:sp>
      <p:pic>
        <p:nvPicPr>
          <p:cNvPr id="41" name="Picture Placeholder 40" descr="Team member headshot">
            <a:extLst>
              <a:ext uri="{FF2B5EF4-FFF2-40B4-BE49-F238E27FC236}">
                <a16:creationId xmlns:a16="http://schemas.microsoft.com/office/drawing/2014/main" id="{4F9E84D0-E7B3-63FA-BFFC-45B52AE85894}"/>
              </a:ext>
            </a:extLst>
          </p:cNvPr>
          <p:cNvPicPr>
            <a:picLocks noGrp="1" noChangeAspect="1"/>
          </p:cNvPicPr>
          <p:nvPr>
            <p:ph type="pic" sz="quarter" idx="12"/>
          </p:nvPr>
        </p:nvPicPr>
        <p:blipFill rotWithShape="1">
          <a:blip r:embed="rId2"/>
          <a:srcRect l="39" r="39"/>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43" name="Picture Placeholder 42" descr="Team member headshot">
            <a:extLst>
              <a:ext uri="{FF2B5EF4-FFF2-40B4-BE49-F238E27FC236}">
                <a16:creationId xmlns:a16="http://schemas.microsoft.com/office/drawing/2014/main" id="{20485BBC-3BEC-5430-3677-301E7A3D19F4}"/>
              </a:ext>
            </a:extLst>
          </p:cNvPr>
          <p:cNvPicPr>
            <a:picLocks noGrp="1" noChangeAspect="1"/>
          </p:cNvPicPr>
          <p:nvPr>
            <p:ph type="pic" sz="quarter" idx="17"/>
          </p:nvPr>
        </p:nvPicPr>
        <p:blipFill rotWithShape="1">
          <a:blip r:embed="rId3"/>
          <a:srcRect l="39" r="39"/>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62DE0294-702E-6C2F-FFA6-33EA99E75BB5}"/>
              </a:ext>
            </a:extLst>
          </p:cNvPr>
          <p:cNvPicPr>
            <a:picLocks noGrp="1" noChangeAspect="1"/>
          </p:cNvPicPr>
          <p:nvPr>
            <p:ph type="pic" sz="quarter" idx="16"/>
          </p:nvPr>
        </p:nvPicPr>
        <p:blipFill rotWithShape="1">
          <a:blip r:embed="rId4"/>
          <a:srcRect t="260" b="26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47" name="Picture Placeholder 46" descr="Team member headshot">
            <a:extLst>
              <a:ext uri="{FF2B5EF4-FFF2-40B4-BE49-F238E27FC236}">
                <a16:creationId xmlns:a16="http://schemas.microsoft.com/office/drawing/2014/main" id="{7A487797-34AF-E5DF-3477-6F12967EFB33}"/>
              </a:ext>
            </a:extLst>
          </p:cNvPr>
          <p:cNvPicPr>
            <a:picLocks noGrp="1" noChangeAspect="1"/>
          </p:cNvPicPr>
          <p:nvPr>
            <p:ph type="pic" sz="quarter" idx="15"/>
          </p:nvPr>
        </p:nvPicPr>
        <p:blipFill rotWithShape="1">
          <a:blip r:embed="rId5"/>
          <a:srcRect l="39" r="39"/>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7683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Meet our extended team</a:t>
            </a:r>
          </a:p>
        </p:txBody>
      </p:sp>
      <p:pic>
        <p:nvPicPr>
          <p:cNvPr id="53" name="Picture Placeholder 52" descr="Team member headshot">
            <a:extLst>
              <a:ext uri="{FF2B5EF4-FFF2-40B4-BE49-F238E27FC236}">
                <a16:creationId xmlns:a16="http://schemas.microsoft.com/office/drawing/2014/main" id="{3BEA71D8-370E-DE64-E87D-942444FFBC9B}"/>
              </a:ext>
            </a:extLst>
          </p:cNvPr>
          <p:cNvPicPr>
            <a:picLocks noGrp="1" noChangeAspect="1"/>
          </p:cNvPicPr>
          <p:nvPr>
            <p:ph type="pic" sz="quarter" idx="12"/>
          </p:nvPr>
        </p:nvPicPr>
        <p:blipFill rotWithShape="1">
          <a:blip r:embed="rId2"/>
          <a:srcRect l="68" r="68"/>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55" name="Picture Placeholder 54" descr="Team member headshot">
            <a:extLst>
              <a:ext uri="{FF2B5EF4-FFF2-40B4-BE49-F238E27FC236}">
                <a16:creationId xmlns:a16="http://schemas.microsoft.com/office/drawing/2014/main" id="{573BD657-1FD7-F7DE-47ED-2932A5FD1ED8}"/>
              </a:ext>
            </a:extLst>
          </p:cNvPr>
          <p:cNvPicPr>
            <a:picLocks noGrp="1" noChangeAspect="1"/>
          </p:cNvPicPr>
          <p:nvPr>
            <p:ph type="pic" sz="quarter" idx="26"/>
          </p:nvPr>
        </p:nvPicPr>
        <p:blipFill rotWithShape="1">
          <a:blip r:embed="rId3"/>
          <a:srcRect l="68" r="68"/>
          <a:stretch/>
        </p:blipFill>
        <p:spPr/>
      </p:pic>
      <p:sp>
        <p:nvSpPr>
          <p:cNvPr id="3" name="Text Placeholder 2">
            <a:extLst>
              <a:ext uri="{FF2B5EF4-FFF2-40B4-BE49-F238E27FC236}">
                <a16:creationId xmlns:a16="http://schemas.microsoft.com/office/drawing/2014/main" id="{F4211D47-F384-6FA6-74CC-9C42CAC2FD22}"/>
              </a:ext>
            </a:extLst>
          </p:cNvPr>
          <p:cNvSpPr>
            <a:spLocks noGrp="1"/>
          </p:cNvSpPr>
          <p:nvPr>
            <p:ph type="body" sz="quarter" idx="25"/>
          </p:nvPr>
        </p:nvSpPr>
        <p:spPr/>
        <p:txBody>
          <a:bodyPr/>
          <a:lstStyle/>
          <a:p>
            <a:r>
              <a:rPr lang="en-US" dirty="0"/>
              <a:t>Graham Barnes</a:t>
            </a:r>
          </a:p>
        </p:txBody>
      </p:sp>
      <p:sp>
        <p:nvSpPr>
          <p:cNvPr id="2" name="Text Placeholder 1">
            <a:extLst>
              <a:ext uri="{FF2B5EF4-FFF2-40B4-BE49-F238E27FC236}">
                <a16:creationId xmlns:a16="http://schemas.microsoft.com/office/drawing/2014/main" id="{4492780A-B8DC-E841-9E8B-A14FF1779946}"/>
              </a:ext>
            </a:extLst>
          </p:cNvPr>
          <p:cNvSpPr>
            <a:spLocks noGrp="1"/>
          </p:cNvSpPr>
          <p:nvPr>
            <p:ph type="body" sz="quarter" idx="24"/>
          </p:nvPr>
        </p:nvSpPr>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5537191C-6B05-661B-509C-BF71751D1711}"/>
              </a:ext>
            </a:extLst>
          </p:cNvPr>
          <p:cNvPicPr>
            <a:picLocks noGrp="1" noChangeAspect="1"/>
          </p:cNvPicPr>
          <p:nvPr>
            <p:ph type="pic" sz="quarter" idx="17"/>
          </p:nvPr>
        </p:nvPicPr>
        <p:blipFill rotWithShape="1">
          <a:blip r:embed="rId4"/>
          <a:srcRect l="398" r="398"/>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59" name="Picture Placeholder 58" descr="Team member headshot">
            <a:extLst>
              <a:ext uri="{FF2B5EF4-FFF2-40B4-BE49-F238E27FC236}">
                <a16:creationId xmlns:a16="http://schemas.microsoft.com/office/drawing/2014/main" id="{C8693117-B77E-25DF-B95D-DE556C542E7B}"/>
              </a:ext>
            </a:extLst>
          </p:cNvPr>
          <p:cNvPicPr>
            <a:picLocks noGrp="1" noChangeAspect="1"/>
          </p:cNvPicPr>
          <p:nvPr>
            <p:ph type="pic" sz="quarter" idx="29"/>
          </p:nvPr>
        </p:nvPicPr>
        <p:blipFill rotWithShape="1">
          <a:blip r:embed="rId5"/>
          <a:srcRect l="398" r="398"/>
          <a:stretch/>
        </p:blipFill>
        <p:spPr/>
      </p:pic>
      <p:sp>
        <p:nvSpPr>
          <p:cNvPr id="11" name="Text Placeholder 10">
            <a:extLst>
              <a:ext uri="{FF2B5EF4-FFF2-40B4-BE49-F238E27FC236}">
                <a16:creationId xmlns:a16="http://schemas.microsoft.com/office/drawing/2014/main" id="{D188C844-5F45-EB9F-D5DA-4584E17B1774}"/>
              </a:ext>
            </a:extLst>
          </p:cNvPr>
          <p:cNvSpPr>
            <a:spLocks noGrp="1"/>
          </p:cNvSpPr>
          <p:nvPr>
            <p:ph type="body" sz="quarter" idx="31"/>
          </p:nvPr>
        </p:nvSpPr>
        <p:spPr/>
        <p:txBody>
          <a:bodyPr/>
          <a:lstStyle/>
          <a:p>
            <a:r>
              <a:rPr lang="en-US" dirty="0"/>
              <a:t>Rowan Murphy</a:t>
            </a:r>
          </a:p>
        </p:txBody>
      </p:sp>
      <p:sp>
        <p:nvSpPr>
          <p:cNvPr id="10" name="Text Placeholder 9">
            <a:extLst>
              <a:ext uri="{FF2B5EF4-FFF2-40B4-BE49-F238E27FC236}">
                <a16:creationId xmlns:a16="http://schemas.microsoft.com/office/drawing/2014/main" id="{8A6F23DD-7C5D-ED60-22BD-5A8690CD301B}"/>
              </a:ext>
            </a:extLst>
          </p:cNvPr>
          <p:cNvSpPr>
            <a:spLocks noGrp="1"/>
          </p:cNvSpPr>
          <p:nvPr>
            <p:ph type="body" sz="quarter" idx="30"/>
          </p:nvPr>
        </p:nvSpPr>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79C9E55F-F6EF-94D9-06CE-C6DD5072004B}"/>
              </a:ext>
            </a:extLst>
          </p:cNvPr>
          <p:cNvPicPr>
            <a:picLocks noGrp="1" noChangeAspect="1"/>
          </p:cNvPicPr>
          <p:nvPr>
            <p:ph type="pic" sz="quarter" idx="16"/>
          </p:nvPr>
        </p:nvPicPr>
        <p:blipFill rotWithShape="1">
          <a:blip r:embed="rId6"/>
          <a:srcRect l="330" r="33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63" name="Picture Placeholder 62" descr="Team member headshot">
            <a:extLst>
              <a:ext uri="{FF2B5EF4-FFF2-40B4-BE49-F238E27FC236}">
                <a16:creationId xmlns:a16="http://schemas.microsoft.com/office/drawing/2014/main" id="{77185421-9478-DA6C-6E84-F1CE48E7C362}"/>
              </a:ext>
            </a:extLst>
          </p:cNvPr>
          <p:cNvPicPr>
            <a:picLocks noGrp="1" noChangeAspect="1"/>
          </p:cNvPicPr>
          <p:nvPr>
            <p:ph type="pic" sz="quarter" idx="28"/>
          </p:nvPr>
        </p:nvPicPr>
        <p:blipFill rotWithShape="1">
          <a:blip r:embed="rId7"/>
          <a:srcRect l="330" r="330"/>
          <a:stretch/>
        </p:blipFill>
        <p:spPr/>
      </p:pic>
      <p:sp>
        <p:nvSpPr>
          <p:cNvPr id="13" name="Text Placeholder 12">
            <a:extLst>
              <a:ext uri="{FF2B5EF4-FFF2-40B4-BE49-F238E27FC236}">
                <a16:creationId xmlns:a16="http://schemas.microsoft.com/office/drawing/2014/main" id="{E9D54E7A-7DF8-223A-8EE3-B26E84499FC0}"/>
              </a:ext>
            </a:extLst>
          </p:cNvPr>
          <p:cNvSpPr>
            <a:spLocks noGrp="1"/>
          </p:cNvSpPr>
          <p:nvPr>
            <p:ph type="body" sz="quarter" idx="33"/>
          </p:nvPr>
        </p:nvSpPr>
        <p:spPr/>
        <p:txBody>
          <a:bodyPr/>
          <a:lstStyle/>
          <a:p>
            <a:r>
              <a:rPr lang="en-US" dirty="0"/>
              <a:t>Elizabeth Moore</a:t>
            </a:r>
          </a:p>
        </p:txBody>
      </p:sp>
      <p:sp>
        <p:nvSpPr>
          <p:cNvPr id="12" name="Text Placeholder 11">
            <a:extLst>
              <a:ext uri="{FF2B5EF4-FFF2-40B4-BE49-F238E27FC236}">
                <a16:creationId xmlns:a16="http://schemas.microsoft.com/office/drawing/2014/main" id="{854E9C9A-95CA-ECE7-D282-67D6BF69ACA8}"/>
              </a:ext>
            </a:extLst>
          </p:cNvPr>
          <p:cNvSpPr>
            <a:spLocks noGrp="1"/>
          </p:cNvSpPr>
          <p:nvPr>
            <p:ph type="body" sz="quarter" idx="32"/>
          </p:nvPr>
        </p:nvSpPr>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CAF68524-6EBE-A993-1AD3-20214DAF4FE9}"/>
              </a:ext>
            </a:extLst>
          </p:cNvPr>
          <p:cNvPicPr>
            <a:picLocks noGrp="1" noChangeAspect="1"/>
          </p:cNvPicPr>
          <p:nvPr>
            <p:ph type="pic" sz="quarter" idx="15"/>
          </p:nvPr>
        </p:nvPicPr>
        <p:blipFill rotWithShape="1">
          <a:blip r:embed="rId8"/>
          <a:srcRect l="330" r="330"/>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pic>
        <p:nvPicPr>
          <p:cNvPr id="67" name="Picture Placeholder 66" descr="Team member headshot">
            <a:extLst>
              <a:ext uri="{FF2B5EF4-FFF2-40B4-BE49-F238E27FC236}">
                <a16:creationId xmlns:a16="http://schemas.microsoft.com/office/drawing/2014/main" id="{9EAC3E97-8B44-239C-876D-05600F686C76}"/>
              </a:ext>
            </a:extLst>
          </p:cNvPr>
          <p:cNvPicPr>
            <a:picLocks noGrp="1" noChangeAspect="1"/>
          </p:cNvPicPr>
          <p:nvPr>
            <p:ph type="pic" sz="quarter" idx="27"/>
          </p:nvPr>
        </p:nvPicPr>
        <p:blipFill rotWithShape="1">
          <a:blip r:embed="rId9"/>
          <a:srcRect l="330" r="330"/>
          <a:stretch/>
        </p:blipFill>
        <p:spPr/>
      </p:pic>
      <p:sp>
        <p:nvSpPr>
          <p:cNvPr id="15" name="Text Placeholder 14">
            <a:extLst>
              <a:ext uri="{FF2B5EF4-FFF2-40B4-BE49-F238E27FC236}">
                <a16:creationId xmlns:a16="http://schemas.microsoft.com/office/drawing/2014/main" id="{6528BADF-56AA-6896-4CB1-89AC4CEC3E8B}"/>
              </a:ext>
            </a:extLst>
          </p:cNvPr>
          <p:cNvSpPr>
            <a:spLocks noGrp="1"/>
          </p:cNvSpPr>
          <p:nvPr>
            <p:ph type="body" sz="quarter" idx="35"/>
          </p:nvPr>
        </p:nvSpPr>
        <p:spPr/>
        <p:txBody>
          <a:bodyPr/>
          <a:lstStyle/>
          <a:p>
            <a:r>
              <a:rPr lang="en-US" dirty="0"/>
              <a:t>Robin Kline</a:t>
            </a:r>
          </a:p>
        </p:txBody>
      </p:sp>
      <p:sp>
        <p:nvSpPr>
          <p:cNvPr id="14" name="Text Placeholder 13">
            <a:extLst>
              <a:ext uri="{FF2B5EF4-FFF2-40B4-BE49-F238E27FC236}">
                <a16:creationId xmlns:a16="http://schemas.microsoft.com/office/drawing/2014/main" id="{70938DEE-1BD1-2EEF-BB61-E47123F2C50B}"/>
              </a:ext>
            </a:extLst>
          </p:cNvPr>
          <p:cNvSpPr>
            <a:spLocks noGrp="1"/>
          </p:cNvSpPr>
          <p:nvPr>
            <p:ph type="body" sz="quarter" idx="34"/>
          </p:nvPr>
        </p:nvSpPr>
        <p:spPr/>
        <p:txBody>
          <a:bodyPr/>
          <a:lstStyle/>
          <a:p>
            <a:r>
              <a:rPr lang="en-US" dirty="0"/>
              <a:t>Content Developer</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7198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14</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15</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58802531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we get there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17</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b="1" dirty="0">
                <a:latin typeface="Gill Sans Nova Light" panose="020B0302020104020203" pitchFamily="34" charset="0"/>
                <a:cs typeface="Gill Sans Light" panose="020B0302020104020203" pitchFamily="34" charset="-79"/>
              </a:rPr>
              <a:t>Implies vs [ |-&gt; or |=&gt;]</a:t>
            </a:r>
            <a:endParaRPr lang="en-US" sz="2400" b="1"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Areas of growth</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Timeline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81710"/>
            <a:ext cx="8695944" cy="1325880"/>
          </a:xfrm>
        </p:spPr>
        <p:txBody>
          <a:bodyPr/>
          <a:lstStyle/>
          <a:p>
            <a:r>
              <a:rPr lang="en-US" dirty="0"/>
              <a:t>Implication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1946910"/>
            <a:ext cx="7744968" cy="2697480"/>
          </a:xfrm>
        </p:spPr>
        <p:txBody>
          <a:bodyPr>
            <a:noAutofit/>
          </a:bodyPr>
          <a:lstStyle/>
          <a:p>
            <a:r>
              <a:rPr lang="en-US" sz="1600" b="1" dirty="0"/>
              <a:t>Suffix implication</a:t>
            </a:r>
            <a:r>
              <a:rPr lang="en-US" sz="1600" dirty="0"/>
              <a:t>(|-&gt;,|=&gt;) versus </a:t>
            </a:r>
            <a:r>
              <a:rPr lang="en-US" sz="1600" b="1" dirty="0"/>
              <a:t>Implies</a:t>
            </a:r>
          </a:p>
          <a:p>
            <a:r>
              <a:rPr lang="en-US" sz="1600" dirty="0"/>
              <a:t>In s|-&gt;q, where </a:t>
            </a:r>
            <a:r>
              <a:rPr lang="en-US" sz="1600" b="1" dirty="0"/>
              <a:t>s</a:t>
            </a:r>
            <a:r>
              <a:rPr lang="en-US" sz="1600" dirty="0"/>
              <a:t> is a sequence and </a:t>
            </a:r>
            <a:r>
              <a:rPr lang="en-US" sz="1600" b="1" dirty="0"/>
              <a:t>q </a:t>
            </a:r>
            <a:r>
              <a:rPr lang="en-US" sz="1600" dirty="0"/>
              <a:t> some property: The evaluation of </a:t>
            </a:r>
            <a:r>
              <a:rPr lang="en-US" sz="1600" b="1" dirty="0"/>
              <a:t>q </a:t>
            </a:r>
            <a:r>
              <a:rPr lang="en-US" sz="1600" dirty="0"/>
              <a:t>starts at a time when </a:t>
            </a:r>
            <a:r>
              <a:rPr lang="en-US" sz="1600" b="1" dirty="0"/>
              <a:t>s </a:t>
            </a:r>
            <a:r>
              <a:rPr lang="en-US" sz="1600" dirty="0"/>
              <a:t> is true or has a match</a:t>
            </a:r>
          </a:p>
          <a:p>
            <a:r>
              <a:rPr lang="en-US" sz="1600" dirty="0"/>
              <a:t>In </a:t>
            </a:r>
            <a:r>
              <a:rPr lang="en-US" sz="1600" b="1" dirty="0"/>
              <a:t>p implies q,</a:t>
            </a:r>
            <a:r>
              <a:rPr lang="en-US" sz="1600" dirty="0"/>
              <a:t> both </a:t>
            </a:r>
            <a:r>
              <a:rPr lang="en-US" sz="1600" b="1" dirty="0"/>
              <a:t>p </a:t>
            </a:r>
            <a:r>
              <a:rPr lang="en-US" sz="1600" dirty="0"/>
              <a:t>and </a:t>
            </a:r>
            <a:r>
              <a:rPr lang="en-US" sz="1600" b="1" dirty="0"/>
              <a:t>q </a:t>
            </a:r>
            <a:r>
              <a:rPr lang="en-US" sz="1600" dirty="0"/>
              <a:t> are properties, hence there is not notion of endpoint and a match. Both </a:t>
            </a:r>
            <a:r>
              <a:rPr lang="en-US" sz="1600" b="1" dirty="0"/>
              <a:t>p </a:t>
            </a:r>
            <a:r>
              <a:rPr lang="en-US" sz="1600" dirty="0"/>
              <a:t> and </a:t>
            </a:r>
            <a:r>
              <a:rPr lang="en-US" sz="1600" b="1" dirty="0"/>
              <a:t> q </a:t>
            </a:r>
            <a:r>
              <a:rPr lang="en-US" sz="1600" dirty="0"/>
              <a:t> start evaluating at the same time.</a:t>
            </a:r>
          </a:p>
          <a:p>
            <a:r>
              <a:rPr lang="en-US" sz="1600" b="1" dirty="0"/>
              <a:t>Example: </a:t>
            </a:r>
            <a:r>
              <a:rPr lang="en-US" sz="1600" dirty="0"/>
              <a:t>Consider, </a:t>
            </a:r>
          </a:p>
          <a:p>
            <a:r>
              <a:rPr lang="en-US" sz="1600" dirty="0"/>
              <a:t>A ##1 b |-&gt; c ##1 d …………………(1)</a:t>
            </a:r>
          </a:p>
          <a:p>
            <a:r>
              <a:rPr lang="en-US" sz="1600" dirty="0"/>
              <a:t>A ##1 b </a:t>
            </a:r>
            <a:r>
              <a:rPr lang="en-US" sz="1600" b="1" dirty="0"/>
              <a:t>implies  c </a:t>
            </a:r>
            <a:r>
              <a:rPr lang="en-US" sz="1600" dirty="0"/>
              <a:t>##1 d………………(2)</a:t>
            </a:r>
          </a:p>
          <a:p>
            <a:r>
              <a:rPr lang="en-US" sz="1600" dirty="0"/>
              <a:t>In case of (1) c ##1 d is evaluated  when a ##1 b matches while in case of (2) both a ##1 and c##1  start evaluation at the same clock tick.</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E2C4-74B0-4056-972E-7CF75A83642E}"/>
              </a:ext>
            </a:extLst>
          </p:cNvPr>
          <p:cNvSpPr>
            <a:spLocks noGrp="1"/>
          </p:cNvSpPr>
          <p:nvPr>
            <p:ph type="title"/>
          </p:nvPr>
        </p:nvSpPr>
        <p:spPr/>
        <p:txBody>
          <a:bodyPr/>
          <a:lstStyle/>
          <a:p>
            <a:r>
              <a:rPr lang="en-US" b="1" dirty="0"/>
              <a:t>Implies: Another example</a:t>
            </a:r>
          </a:p>
        </p:txBody>
      </p:sp>
      <p:sp>
        <p:nvSpPr>
          <p:cNvPr id="3" name="Content Placeholder 2">
            <a:extLst>
              <a:ext uri="{FF2B5EF4-FFF2-40B4-BE49-F238E27FC236}">
                <a16:creationId xmlns:a16="http://schemas.microsoft.com/office/drawing/2014/main" id="{1E9E9FB8-B908-4565-8F07-8EFB544B8699}"/>
              </a:ext>
            </a:extLst>
          </p:cNvPr>
          <p:cNvSpPr>
            <a:spLocks noGrp="1"/>
          </p:cNvSpPr>
          <p:nvPr>
            <p:ph idx="1"/>
          </p:nvPr>
        </p:nvSpPr>
        <p:spPr>
          <a:xfrm>
            <a:off x="2223516" y="2715768"/>
            <a:ext cx="7744968" cy="2697480"/>
          </a:xfrm>
        </p:spPr>
        <p:txBody>
          <a:bodyPr>
            <a:normAutofit fontScale="92500" lnSpcReduction="20000"/>
          </a:bodyPr>
          <a:lstStyle/>
          <a:p>
            <a:r>
              <a:rPr lang="en-US" dirty="0"/>
              <a:t>Property: The signal </a:t>
            </a:r>
            <a:r>
              <a:rPr lang="en-US" b="1" dirty="0"/>
              <a:t>sig </a:t>
            </a:r>
            <a:r>
              <a:rPr lang="en-US" dirty="0"/>
              <a:t>should be high from m&gt;=0 clock ticks before the event </a:t>
            </a:r>
            <a:r>
              <a:rPr lang="en-US" b="1" dirty="0" err="1"/>
              <a:t>ev</a:t>
            </a:r>
            <a:r>
              <a:rPr lang="en-US" b="1" dirty="0"/>
              <a:t> </a:t>
            </a:r>
            <a:r>
              <a:rPr lang="en-US" dirty="0"/>
              <a:t>happens until </a:t>
            </a:r>
            <a:r>
              <a:rPr lang="en-US" b="1" dirty="0"/>
              <a:t> n&gt;= 0</a:t>
            </a:r>
            <a:r>
              <a:rPr lang="en-US" dirty="0"/>
              <a:t>  clock ticks after it. That is if </a:t>
            </a:r>
            <a:r>
              <a:rPr lang="en-US" b="1" dirty="0"/>
              <a:t> </a:t>
            </a:r>
            <a:r>
              <a:rPr lang="en-US" b="1" dirty="0" err="1"/>
              <a:t>ev</a:t>
            </a:r>
            <a:r>
              <a:rPr lang="en-US" b="1" dirty="0"/>
              <a:t> </a:t>
            </a:r>
            <a:r>
              <a:rPr lang="en-US" dirty="0"/>
              <a:t> happens at time 10,m=2 and n=3, then </a:t>
            </a:r>
            <a:r>
              <a:rPr lang="en-US" b="1" dirty="0"/>
              <a:t> sig </a:t>
            </a:r>
            <a:r>
              <a:rPr lang="en-US" dirty="0"/>
              <a:t> should be high at time 8,9…,13.</a:t>
            </a:r>
          </a:p>
          <a:p>
            <a:r>
              <a:rPr lang="en-US" dirty="0"/>
              <a:t>So the property is  </a:t>
            </a:r>
            <a:r>
              <a:rPr lang="en-US" b="1" dirty="0"/>
              <a:t>A1: assert property strong(##m </a:t>
            </a:r>
            <a:r>
              <a:rPr lang="en-US" b="1" dirty="0" err="1"/>
              <a:t>ev</a:t>
            </a:r>
            <a:r>
              <a:rPr lang="en-US" b="1" dirty="0"/>
              <a:t>) implies sig[*(m+n+1)].</a:t>
            </a:r>
          </a:p>
          <a:p>
            <a:r>
              <a:rPr lang="en-US" sz="1800" b="0" i="0" dirty="0">
                <a:solidFill>
                  <a:srgbClr val="000000"/>
                </a:solidFill>
                <a:effectLst/>
                <a:latin typeface="HypmbyFfxlkhTimes-Roman"/>
              </a:rPr>
              <a:t>We have used a strong sequence </a:t>
            </a:r>
            <a:r>
              <a:rPr lang="en-US" sz="1800" b="1" i="0" dirty="0">
                <a:solidFill>
                  <a:srgbClr val="000000"/>
                </a:solidFill>
                <a:effectLst/>
                <a:latin typeface="VsfsfpYpqtljCourier-Bold"/>
              </a:rPr>
              <a:t>strong</a:t>
            </a:r>
            <a:r>
              <a:rPr lang="en-US" sz="1800" b="0" i="0" dirty="0">
                <a:solidFill>
                  <a:srgbClr val="000000"/>
                </a:solidFill>
                <a:effectLst/>
                <a:latin typeface="JtkyqtLjylqpCourier"/>
              </a:rPr>
              <a:t>(##m </a:t>
            </a:r>
            <a:r>
              <a:rPr lang="en-US" sz="1800" b="0" i="0" dirty="0" err="1">
                <a:solidFill>
                  <a:srgbClr val="000000"/>
                </a:solidFill>
                <a:effectLst/>
                <a:latin typeface="JtkyqtLjylqpCourier"/>
              </a:rPr>
              <a:t>ev</a:t>
            </a:r>
            <a:r>
              <a:rPr lang="en-US" sz="1800" b="0" i="0" dirty="0">
                <a:solidFill>
                  <a:srgbClr val="000000"/>
                </a:solidFill>
                <a:effectLst/>
                <a:latin typeface="JtkyqtLjylqpCourier"/>
              </a:rPr>
              <a:t>) </a:t>
            </a:r>
            <a:r>
              <a:rPr lang="en-US" sz="1800" b="0" i="0" dirty="0">
                <a:solidFill>
                  <a:srgbClr val="000000"/>
                </a:solidFill>
                <a:effectLst/>
                <a:latin typeface="HypmbyFfxlkhTimes-Roman"/>
              </a:rPr>
              <a:t>in the antecedent of </a:t>
            </a:r>
            <a:r>
              <a:rPr lang="en-US" sz="1800" b="1" i="0" dirty="0">
                <a:solidFill>
                  <a:srgbClr val="000000"/>
                </a:solidFill>
                <a:effectLst/>
                <a:latin typeface="VsfsfpYpqtljCourier-Bold"/>
              </a:rPr>
              <a:t>implies</a:t>
            </a:r>
            <a:br>
              <a:rPr lang="en-US" sz="1800" b="1" i="0" dirty="0">
                <a:solidFill>
                  <a:srgbClr val="000000"/>
                </a:solidFill>
                <a:effectLst/>
                <a:latin typeface="VsfsfpYpqtljCourier-Bold"/>
              </a:rPr>
            </a:br>
            <a:r>
              <a:rPr lang="en-US" sz="1800" b="0" i="0" dirty="0">
                <a:solidFill>
                  <a:srgbClr val="000000"/>
                </a:solidFill>
                <a:effectLst/>
                <a:latin typeface="HypmbyFfxlkhTimes-Roman"/>
              </a:rPr>
              <a:t>so as to require that there are enough clock ticks for </a:t>
            </a:r>
            <a:r>
              <a:rPr lang="en-US" sz="1800" b="0" i="0" dirty="0" err="1">
                <a:solidFill>
                  <a:srgbClr val="000000"/>
                </a:solidFill>
                <a:effectLst/>
                <a:latin typeface="JtkyqtLjylqpCourier"/>
              </a:rPr>
              <a:t>ev</a:t>
            </a:r>
            <a:r>
              <a:rPr lang="en-US" sz="1800" b="0" i="0" dirty="0">
                <a:solidFill>
                  <a:srgbClr val="000000"/>
                </a:solidFill>
                <a:effectLst/>
                <a:latin typeface="JtkyqtLjylqpCourier"/>
              </a:rPr>
              <a:t> </a:t>
            </a:r>
            <a:r>
              <a:rPr lang="en-US" sz="1800" b="0" i="0" dirty="0">
                <a:solidFill>
                  <a:srgbClr val="000000"/>
                </a:solidFill>
                <a:effectLst/>
                <a:latin typeface="HypmbyFfxlkhTimes-Roman"/>
              </a:rPr>
              <a:t>to become true.</a:t>
            </a:r>
            <a:r>
              <a:rPr lang="en-US" dirty="0"/>
              <a:t> </a:t>
            </a:r>
          </a:p>
          <a:p>
            <a:r>
              <a:rPr lang="en-US" dirty="0"/>
              <a:t>Expressing the same property using |-&gt;, the assertion becomes more complex:</a:t>
            </a:r>
          </a:p>
          <a:p>
            <a:r>
              <a:rPr lang="en-US" b="1" dirty="0"/>
              <a:t>A2: assert property ( (!sig |-&gt; !</a:t>
            </a:r>
            <a:r>
              <a:rPr lang="en-US" b="1" dirty="0" err="1"/>
              <a:t>ev</a:t>
            </a:r>
            <a:r>
              <a:rPr lang="en-US" b="1" dirty="0"/>
              <a:t>[*(m+1)] and </a:t>
            </a:r>
            <a:r>
              <a:rPr lang="en-US" b="1" dirty="0" err="1"/>
              <a:t>ev</a:t>
            </a:r>
            <a:r>
              <a:rPr lang="en-US" b="1" dirty="0"/>
              <a:t> |-&gt; sig[*(n+1)]))</a:t>
            </a:r>
            <a:br>
              <a:rPr lang="en-US" dirty="0"/>
            </a:br>
            <a:endParaRPr lang="en-US" dirty="0"/>
          </a:p>
        </p:txBody>
      </p:sp>
      <p:sp>
        <p:nvSpPr>
          <p:cNvPr id="4" name="Footer Placeholder 3">
            <a:extLst>
              <a:ext uri="{FF2B5EF4-FFF2-40B4-BE49-F238E27FC236}">
                <a16:creationId xmlns:a16="http://schemas.microsoft.com/office/drawing/2014/main" id="{7AEC101A-476D-45AC-A323-074523F5818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669A1A4-85FE-4A72-977D-344D0561FDDE}"/>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4143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2EF-3CDF-4C5B-8E22-10A5F602D512}"/>
              </a:ext>
            </a:extLst>
          </p:cNvPr>
          <p:cNvSpPr>
            <a:spLocks noGrp="1"/>
          </p:cNvSpPr>
          <p:nvPr>
            <p:ph type="title"/>
          </p:nvPr>
        </p:nvSpPr>
        <p:spPr/>
        <p:txBody>
          <a:bodyPr/>
          <a:lstStyle/>
          <a:p>
            <a:r>
              <a:rPr lang="en-US" dirty="0"/>
              <a:t>Strong and weak operators</a:t>
            </a:r>
          </a:p>
        </p:txBody>
      </p:sp>
      <p:sp>
        <p:nvSpPr>
          <p:cNvPr id="3" name="Content Placeholder 2">
            <a:extLst>
              <a:ext uri="{FF2B5EF4-FFF2-40B4-BE49-F238E27FC236}">
                <a16:creationId xmlns:a16="http://schemas.microsoft.com/office/drawing/2014/main" id="{186DBDAB-E366-417A-8CEE-A99380B122E1}"/>
              </a:ext>
            </a:extLst>
          </p:cNvPr>
          <p:cNvSpPr>
            <a:spLocks noGrp="1"/>
          </p:cNvSpPr>
          <p:nvPr>
            <p:ph idx="1"/>
          </p:nvPr>
        </p:nvSpPr>
        <p:spPr/>
        <p:txBody>
          <a:bodyPr>
            <a:normAutofit fontScale="92500" lnSpcReduction="10000"/>
          </a:bodyPr>
          <a:lstStyle/>
          <a:p>
            <a:r>
              <a:rPr lang="en-US" dirty="0"/>
              <a:t>Some operators require enough clock cycles to witness success, they are called strong operators.</a:t>
            </a:r>
          </a:p>
          <a:p>
            <a:r>
              <a:rPr lang="en-US" sz="1800" b="0" i="0" dirty="0">
                <a:solidFill>
                  <a:srgbClr val="000000"/>
                </a:solidFill>
                <a:effectLst/>
                <a:latin typeface="HypmbyFfxlkhTimes-Roman"/>
              </a:rPr>
              <a:t>The weak operators considered so far are </a:t>
            </a:r>
            <a:r>
              <a:rPr lang="en-US" sz="1800" b="1" i="0" dirty="0">
                <a:solidFill>
                  <a:srgbClr val="000000"/>
                </a:solidFill>
                <a:effectLst/>
                <a:latin typeface="VsfsfpYpqtljCourier-Bold"/>
              </a:rPr>
              <a:t>weak</a:t>
            </a:r>
            <a:r>
              <a:rPr lang="en-US" sz="1800" b="0" i="0" dirty="0">
                <a:solidFill>
                  <a:srgbClr val="000000"/>
                </a:solidFill>
                <a:effectLst/>
                <a:latin typeface="HypmbyFfxlkhTimes-Roman"/>
              </a:rPr>
              <a:t>, </a:t>
            </a:r>
            <a:r>
              <a:rPr lang="en-US" sz="1800" b="0" i="0" dirty="0">
                <a:solidFill>
                  <a:srgbClr val="000000"/>
                </a:solidFill>
                <a:effectLst/>
                <a:latin typeface="JtkyqtLjylqpCourier"/>
              </a:rPr>
              <a:t>|-&gt;</a:t>
            </a:r>
            <a:r>
              <a:rPr lang="en-US" sz="1800" b="0" i="0" dirty="0">
                <a:solidFill>
                  <a:srgbClr val="000000"/>
                </a:solidFill>
                <a:effectLst/>
                <a:latin typeface="HypmbyFfxlkhTimes-Roman"/>
              </a:rPr>
              <a:t>, </a:t>
            </a:r>
            <a:r>
              <a:rPr lang="en-US" sz="1800" b="0" i="0" dirty="0">
                <a:solidFill>
                  <a:srgbClr val="000000"/>
                </a:solidFill>
                <a:effectLst/>
                <a:latin typeface="JtkyqtLjylqpCourier"/>
              </a:rPr>
              <a:t>|=&gt;</a:t>
            </a:r>
            <a:r>
              <a:rPr lang="en-US" sz="1800" b="0" i="0" dirty="0">
                <a:solidFill>
                  <a:srgbClr val="000000"/>
                </a:solidFill>
                <a:effectLst/>
                <a:latin typeface="HypmbyFfxlkhTimes-Roman"/>
              </a:rPr>
              <a:t>, </a:t>
            </a:r>
            <a:r>
              <a:rPr lang="en-US" sz="1800" b="1" i="0" dirty="0" err="1">
                <a:solidFill>
                  <a:srgbClr val="000000"/>
                </a:solidFill>
                <a:effectLst/>
                <a:latin typeface="VsfsfpYpqtljCourier-Bold"/>
              </a:rPr>
              <a:t>nexttime</a:t>
            </a:r>
            <a:r>
              <a:rPr lang="en-US" sz="1800" b="0" i="0" dirty="0">
                <a:solidFill>
                  <a:srgbClr val="000000"/>
                </a:solidFill>
                <a:effectLst/>
                <a:latin typeface="HypmbyFfxlkhTimes-Roman"/>
              </a:rPr>
              <a:t>, </a:t>
            </a:r>
            <a:r>
              <a:rPr lang="en-US" sz="1800" b="1" i="0" dirty="0">
                <a:solidFill>
                  <a:srgbClr val="000000"/>
                </a:solidFill>
                <a:effectLst/>
                <a:latin typeface="VsfsfpYpqtljCourier-Bold"/>
              </a:rPr>
              <a:t>always</a:t>
            </a:r>
            <a:r>
              <a:rPr lang="en-US" sz="1800" b="0" i="0" dirty="0">
                <a:solidFill>
                  <a:srgbClr val="000000"/>
                </a:solidFill>
                <a:effectLst/>
                <a:latin typeface="HypmbyFfxlkhTimes-Roman"/>
              </a:rPr>
              <a:t>,</a:t>
            </a:r>
            <a:br>
              <a:rPr lang="en-US" sz="1800" b="0" i="0" dirty="0">
                <a:solidFill>
                  <a:srgbClr val="000000"/>
                </a:solidFill>
                <a:effectLst/>
                <a:latin typeface="HypmbyFfxlkhTimes-Roman"/>
              </a:rPr>
            </a:br>
            <a:r>
              <a:rPr lang="en-US" sz="1800" b="1" i="0" dirty="0">
                <a:solidFill>
                  <a:srgbClr val="000000"/>
                </a:solidFill>
                <a:effectLst/>
                <a:latin typeface="VsfsfpYpqtljCourier-Bold"/>
              </a:rPr>
              <a:t>until</a:t>
            </a:r>
            <a:r>
              <a:rPr lang="en-US" sz="1800" b="0" i="0" dirty="0">
                <a:solidFill>
                  <a:srgbClr val="000000"/>
                </a:solidFill>
                <a:effectLst/>
                <a:latin typeface="HypmbyFfxlkhTimes-Roman"/>
              </a:rPr>
              <a:t>, and </a:t>
            </a:r>
            <a:r>
              <a:rPr lang="en-US" sz="1800" b="1" i="0" dirty="0" err="1">
                <a:solidFill>
                  <a:srgbClr val="000000"/>
                </a:solidFill>
                <a:effectLst/>
                <a:latin typeface="VsfsfpYpqtljCourier-Bold"/>
              </a:rPr>
              <a:t>until_with</a:t>
            </a:r>
            <a:r>
              <a:rPr lang="en-US" sz="1800" b="0" i="0" dirty="0">
                <a:solidFill>
                  <a:srgbClr val="000000"/>
                </a:solidFill>
                <a:effectLst/>
                <a:latin typeface="HypmbyFfxlkhTimes-Roman"/>
              </a:rPr>
              <a:t>. The operators </a:t>
            </a:r>
            <a:r>
              <a:rPr lang="en-US" sz="1800" b="1" i="0" dirty="0">
                <a:solidFill>
                  <a:srgbClr val="000000"/>
                </a:solidFill>
                <a:effectLst/>
                <a:latin typeface="VsfsfpYpqtljCourier-Bold"/>
              </a:rPr>
              <a:t>strong</a:t>
            </a:r>
            <a:r>
              <a:rPr lang="en-US" sz="1800" b="0" i="0" dirty="0">
                <a:solidFill>
                  <a:srgbClr val="000000"/>
                </a:solidFill>
                <a:effectLst/>
                <a:latin typeface="HypmbyFfxlkhTimes-Roman"/>
              </a:rPr>
              <a:t>, </a:t>
            </a:r>
            <a:r>
              <a:rPr lang="en-US" sz="1800" b="1" i="0" dirty="0" err="1">
                <a:solidFill>
                  <a:srgbClr val="000000"/>
                </a:solidFill>
                <a:effectLst/>
                <a:latin typeface="VsfsfpYpqtljCourier-Bold"/>
              </a:rPr>
              <a:t>s_nexttime</a:t>
            </a:r>
            <a:r>
              <a:rPr lang="en-US" sz="1800" b="0" i="0" dirty="0">
                <a:solidFill>
                  <a:srgbClr val="000000"/>
                </a:solidFill>
                <a:effectLst/>
                <a:latin typeface="HypmbyFfxlkhTimes-Roman"/>
              </a:rPr>
              <a:t>, </a:t>
            </a:r>
            <a:r>
              <a:rPr lang="en-US" sz="1800" b="1" i="0" dirty="0" err="1">
                <a:solidFill>
                  <a:srgbClr val="000000"/>
                </a:solidFill>
                <a:effectLst/>
                <a:latin typeface="VsfsfpYpqtljCourier-Bold"/>
              </a:rPr>
              <a:t>s_eventually</a:t>
            </a:r>
            <a:r>
              <a:rPr lang="en-US" sz="1800" b="0" i="0" dirty="0">
                <a:solidFill>
                  <a:srgbClr val="000000"/>
                </a:solidFill>
                <a:effectLst/>
                <a:latin typeface="HypmbyFfxlkhTimes-Roman"/>
              </a:rPr>
              <a:t>,</a:t>
            </a:r>
            <a:br>
              <a:rPr lang="en-US" sz="1800" b="0" i="0" dirty="0">
                <a:solidFill>
                  <a:srgbClr val="000000"/>
                </a:solidFill>
                <a:effectLst/>
                <a:latin typeface="HypmbyFfxlkhTimes-Roman"/>
              </a:rPr>
            </a:br>
            <a:r>
              <a:rPr lang="en-US" sz="1800" b="1" i="0" dirty="0" err="1">
                <a:solidFill>
                  <a:srgbClr val="000000"/>
                </a:solidFill>
                <a:effectLst/>
                <a:latin typeface="VsfsfpYpqtljCourier-Bold"/>
              </a:rPr>
              <a:t>s_until</a:t>
            </a:r>
            <a:r>
              <a:rPr lang="en-US" sz="1800" b="0" i="0" dirty="0">
                <a:solidFill>
                  <a:srgbClr val="000000"/>
                </a:solidFill>
                <a:effectLst/>
                <a:latin typeface="HypmbyFfxlkhTimes-Roman"/>
              </a:rPr>
              <a:t>, and </a:t>
            </a:r>
            <a:r>
              <a:rPr lang="en-US" sz="1800" b="1" i="0" dirty="0" err="1">
                <a:solidFill>
                  <a:srgbClr val="000000"/>
                </a:solidFill>
                <a:effectLst/>
                <a:latin typeface="VsfsfpYpqtljCourier-Bold"/>
              </a:rPr>
              <a:t>s_until_with</a:t>
            </a:r>
            <a:r>
              <a:rPr lang="en-US" sz="1800" b="1" i="0" dirty="0">
                <a:solidFill>
                  <a:srgbClr val="000000"/>
                </a:solidFill>
                <a:effectLst/>
                <a:latin typeface="VsfsfpYpqtljCourier-Bold"/>
              </a:rPr>
              <a:t> </a:t>
            </a:r>
            <a:r>
              <a:rPr lang="en-US" sz="1800" b="0" i="0" dirty="0">
                <a:solidFill>
                  <a:srgbClr val="000000"/>
                </a:solidFill>
                <a:effectLst/>
                <a:latin typeface="HypmbyFfxlkhTimes-Roman"/>
              </a:rPr>
              <a:t>are strong. The suffix conjunction operators </a:t>
            </a:r>
            <a:r>
              <a:rPr lang="en-US" sz="1800" b="0" i="0" dirty="0">
                <a:solidFill>
                  <a:srgbClr val="000000"/>
                </a:solidFill>
                <a:effectLst/>
                <a:latin typeface="JtkyqtLjylqpCourier"/>
              </a:rPr>
              <a:t>#-#</a:t>
            </a:r>
            <a:br>
              <a:rPr lang="en-US" sz="1800" b="0" i="0" dirty="0">
                <a:solidFill>
                  <a:srgbClr val="000000"/>
                </a:solidFill>
                <a:effectLst/>
                <a:latin typeface="JtkyqtLjylqpCourier"/>
              </a:rPr>
            </a:br>
            <a:r>
              <a:rPr lang="en-US" sz="1800" b="0" i="0" dirty="0">
                <a:solidFill>
                  <a:srgbClr val="000000"/>
                </a:solidFill>
                <a:effectLst/>
                <a:latin typeface="HypmbyFfxlkhTimes-Roman"/>
              </a:rPr>
              <a:t>and </a:t>
            </a:r>
            <a:r>
              <a:rPr lang="en-US" sz="1800" b="0" i="0" dirty="0">
                <a:solidFill>
                  <a:srgbClr val="000000"/>
                </a:solidFill>
                <a:effectLst/>
                <a:latin typeface="JtkyqtLjylqpCourier"/>
              </a:rPr>
              <a:t>#=# </a:t>
            </a:r>
            <a:r>
              <a:rPr lang="en-US" sz="1800" b="0" i="0" dirty="0">
                <a:solidFill>
                  <a:srgbClr val="000000"/>
                </a:solidFill>
                <a:effectLst/>
                <a:latin typeface="HypmbyFfxlkhTimes-Roman"/>
              </a:rPr>
              <a:t>are also strong. All strong operators denoted by keywords have a special</a:t>
            </a:r>
            <a:br>
              <a:rPr lang="en-US" sz="1800" b="0" i="0" dirty="0">
                <a:solidFill>
                  <a:srgbClr val="000000"/>
                </a:solidFill>
                <a:effectLst/>
                <a:latin typeface="HypmbyFfxlkhTimes-Roman"/>
              </a:rPr>
            </a:br>
            <a:r>
              <a:rPr lang="en-US" sz="1800" b="0" i="0" dirty="0">
                <a:solidFill>
                  <a:srgbClr val="000000"/>
                </a:solidFill>
                <a:effectLst/>
                <a:latin typeface="HypmbyFfxlkhTimes-Roman"/>
              </a:rPr>
              <a:t>mnemonics: their names begin with the prefix </a:t>
            </a:r>
            <a:r>
              <a:rPr lang="en-US" sz="1800" b="1" i="0" dirty="0">
                <a:solidFill>
                  <a:srgbClr val="000000"/>
                </a:solidFill>
                <a:effectLst/>
                <a:latin typeface="VsfsfpYpqtljCourier-Bold"/>
              </a:rPr>
              <a:t>s_</a:t>
            </a:r>
            <a:r>
              <a:rPr lang="en-US" sz="1800" b="0" i="0" dirty="0">
                <a:solidFill>
                  <a:srgbClr val="000000"/>
                </a:solidFill>
                <a:effectLst/>
                <a:latin typeface="HypmbyFfxlkhTimes-Roman"/>
              </a:rPr>
              <a:t>, except for the operator </a:t>
            </a:r>
            <a:r>
              <a:rPr lang="en-US" sz="1800" b="1" i="0" dirty="0">
                <a:solidFill>
                  <a:srgbClr val="000000"/>
                </a:solidFill>
                <a:effectLst/>
                <a:latin typeface="VsfsfpYpqtljCourier-Bold"/>
              </a:rPr>
              <a:t>strong</a:t>
            </a:r>
            <a:r>
              <a:rPr lang="en-US" sz="1800" b="0" i="0" dirty="0">
                <a:solidFill>
                  <a:srgbClr val="000000"/>
                </a:solidFill>
                <a:effectLst/>
                <a:latin typeface="HypmbyFfxlkhTimes-Roman"/>
              </a:rPr>
              <a:t>.</a:t>
            </a:r>
            <a:br>
              <a:rPr lang="en-US" sz="1800" b="0" i="0" dirty="0">
                <a:solidFill>
                  <a:srgbClr val="000000"/>
                </a:solidFill>
                <a:effectLst/>
                <a:latin typeface="HypmbyFfxlkhTimes-Roman"/>
              </a:rPr>
            </a:br>
            <a:r>
              <a:rPr lang="en-US" sz="1800" b="0" i="0" dirty="0">
                <a:solidFill>
                  <a:srgbClr val="000000"/>
                </a:solidFill>
                <a:effectLst/>
                <a:latin typeface="HypmbyFfxlkhTimes-Roman"/>
              </a:rPr>
              <a:t>The weak operators, when they are not in the scope of a negation, yield only safety</a:t>
            </a:r>
            <a:br>
              <a:rPr lang="en-US" sz="1800" b="0" i="0" dirty="0">
                <a:solidFill>
                  <a:srgbClr val="000000"/>
                </a:solidFill>
                <a:effectLst/>
                <a:latin typeface="HypmbyFfxlkhTimes-Roman"/>
              </a:rPr>
            </a:br>
            <a:r>
              <a:rPr lang="en-US" sz="1800" b="0" i="0" dirty="0">
                <a:solidFill>
                  <a:srgbClr val="000000"/>
                </a:solidFill>
                <a:effectLst/>
                <a:latin typeface="HypmbyFfxlkhTimes-Roman"/>
              </a:rPr>
              <a:t>properties.</a:t>
            </a:r>
            <a:r>
              <a:rPr lang="en-US" dirty="0"/>
              <a:t> </a:t>
            </a:r>
            <a:br>
              <a:rPr lang="en-US" dirty="0"/>
            </a:br>
            <a:endParaRPr lang="en-US" dirty="0"/>
          </a:p>
        </p:txBody>
      </p:sp>
      <p:sp>
        <p:nvSpPr>
          <p:cNvPr id="4" name="Footer Placeholder 3">
            <a:extLst>
              <a:ext uri="{FF2B5EF4-FFF2-40B4-BE49-F238E27FC236}">
                <a16:creationId xmlns:a16="http://schemas.microsoft.com/office/drawing/2014/main" id="{BC9894A2-8CB2-4C46-816E-E776461BAC4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7B3EFA3-3D09-4A7C-91FD-BB4AE90CB4EF}"/>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55354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879-BBED-4C4D-A57A-DAD114D550B7}"/>
              </a:ext>
            </a:extLst>
          </p:cNvPr>
          <p:cNvSpPr>
            <a:spLocks noGrp="1"/>
          </p:cNvSpPr>
          <p:nvPr>
            <p:ph type="title"/>
          </p:nvPr>
        </p:nvSpPr>
        <p:spPr/>
        <p:txBody>
          <a:bodyPr/>
          <a:lstStyle/>
          <a:p>
            <a:r>
              <a:rPr lang="en-US" dirty="0"/>
              <a:t>Strong/</a:t>
            </a:r>
            <a:r>
              <a:rPr lang="en-US"/>
              <a:t>Weak examples</a:t>
            </a:r>
            <a:endParaRPr lang="en-US" dirty="0"/>
          </a:p>
        </p:txBody>
      </p:sp>
      <p:sp>
        <p:nvSpPr>
          <p:cNvPr id="3" name="Content Placeholder 2">
            <a:extLst>
              <a:ext uri="{FF2B5EF4-FFF2-40B4-BE49-F238E27FC236}">
                <a16:creationId xmlns:a16="http://schemas.microsoft.com/office/drawing/2014/main" id="{C56431D1-7F77-4F94-8D90-324C4EDCF644}"/>
              </a:ext>
            </a:extLst>
          </p:cNvPr>
          <p:cNvSpPr>
            <a:spLocks noGrp="1"/>
          </p:cNvSpPr>
          <p:nvPr>
            <p:ph idx="1"/>
          </p:nvPr>
        </p:nvSpPr>
        <p:spPr/>
        <p:txBody>
          <a:bodyPr>
            <a:normAutofit lnSpcReduction="10000"/>
          </a:bodyPr>
          <a:lstStyle/>
          <a:p>
            <a:r>
              <a:rPr lang="en-US" dirty="0"/>
              <a:t>Property </a:t>
            </a:r>
            <a:r>
              <a:rPr lang="en-US" b="1" dirty="0"/>
              <a:t>not(a until b)</a:t>
            </a:r>
            <a:r>
              <a:rPr lang="en-US" dirty="0"/>
              <a:t> is </a:t>
            </a:r>
            <a:r>
              <a:rPr lang="en-US" b="1" dirty="0"/>
              <a:t>strong.</a:t>
            </a:r>
            <a:r>
              <a:rPr lang="en-US" dirty="0"/>
              <a:t> Because it checks that the clock ticks enough times to witness that </a:t>
            </a:r>
            <a:r>
              <a:rPr lang="en-US" b="1" dirty="0"/>
              <a:t> a until b </a:t>
            </a:r>
            <a:r>
              <a:rPr lang="en-US" dirty="0" err="1"/>
              <a:t>doesnot</a:t>
            </a:r>
            <a:r>
              <a:rPr lang="en-US" dirty="0"/>
              <a:t> hold. Property </a:t>
            </a:r>
            <a:r>
              <a:rPr lang="en-US" b="1" dirty="0"/>
              <a:t> (a </a:t>
            </a:r>
            <a:r>
              <a:rPr lang="en-US" b="1" dirty="0" err="1"/>
              <a:t>s_until</a:t>
            </a:r>
            <a:r>
              <a:rPr lang="en-US" b="1" dirty="0"/>
              <a:t> b)</a:t>
            </a:r>
            <a:r>
              <a:rPr lang="en-US" dirty="0"/>
              <a:t> is weak, if the clock stops ticking early, (</a:t>
            </a:r>
            <a:r>
              <a:rPr lang="en-US" b="1" dirty="0"/>
              <a:t>a </a:t>
            </a:r>
            <a:r>
              <a:rPr lang="en-US" b="1" dirty="0" err="1"/>
              <a:t>s_until</a:t>
            </a:r>
            <a:r>
              <a:rPr lang="en-US" b="1" dirty="0"/>
              <a:t> b) will </a:t>
            </a:r>
            <a:r>
              <a:rPr lang="en-US" dirty="0"/>
              <a:t>fail and it’s negation will pass.</a:t>
            </a:r>
          </a:p>
          <a:p>
            <a:r>
              <a:rPr lang="en-US" sz="1800" b="0" i="0" dirty="0">
                <a:solidFill>
                  <a:srgbClr val="000000"/>
                </a:solidFill>
                <a:effectLst/>
                <a:latin typeface="JtkyqtLjylqpCourier"/>
              </a:rPr>
              <a:t>a3: </a:t>
            </a:r>
            <a:r>
              <a:rPr lang="en-US" sz="1800" b="1" i="0" dirty="0">
                <a:solidFill>
                  <a:srgbClr val="000000"/>
                </a:solidFill>
                <a:effectLst/>
                <a:latin typeface="VsfsfpYpqtljCourier-Bold"/>
              </a:rPr>
              <a:t>assert property</a:t>
            </a:r>
            <a:r>
              <a:rPr lang="en-US" sz="1800" b="0" i="0" dirty="0">
                <a:solidFill>
                  <a:srgbClr val="000000"/>
                </a:solidFill>
                <a:effectLst/>
                <a:latin typeface="JtkyqtLjylqpCourier"/>
              </a:rPr>
              <a:t>(!a ##1 a |-&gt; b[*] ##1 c); : This will pass even if b remains true for quite a long time and the trace finishes</a:t>
            </a:r>
            <a:br>
              <a:rPr lang="en-US" sz="1800" b="0" i="0" dirty="0">
                <a:solidFill>
                  <a:srgbClr val="000000"/>
                </a:solidFill>
                <a:effectLst/>
                <a:latin typeface="JtkyqtLjylqpCourier"/>
              </a:rPr>
            </a:br>
            <a:r>
              <a:rPr lang="en-US" sz="1800" b="0" i="0" dirty="0">
                <a:solidFill>
                  <a:srgbClr val="000000"/>
                </a:solidFill>
                <a:effectLst/>
                <a:latin typeface="JtkyqtLjylqpCourier"/>
              </a:rPr>
              <a:t>a4: </a:t>
            </a:r>
            <a:r>
              <a:rPr lang="en-US" sz="1800" b="1" i="0" dirty="0">
                <a:solidFill>
                  <a:srgbClr val="000000"/>
                </a:solidFill>
                <a:effectLst/>
                <a:latin typeface="VsfsfpYpqtljCourier-Bold"/>
              </a:rPr>
              <a:t>assert property</a:t>
            </a:r>
            <a:r>
              <a:rPr lang="en-US" sz="1800" b="0" i="0" dirty="0">
                <a:solidFill>
                  <a:srgbClr val="000000"/>
                </a:solidFill>
                <a:effectLst/>
                <a:latin typeface="JtkyqtLjylqpCourier"/>
              </a:rPr>
              <a:t>(!a ##1 a |-&gt; </a:t>
            </a:r>
            <a:r>
              <a:rPr lang="en-US" sz="1800" b="1" i="0" dirty="0">
                <a:solidFill>
                  <a:srgbClr val="000000"/>
                </a:solidFill>
                <a:effectLst/>
                <a:latin typeface="VsfsfpYpqtljCourier-Bold"/>
              </a:rPr>
              <a:t>strong</a:t>
            </a:r>
            <a:r>
              <a:rPr lang="en-US" sz="1800" b="0" i="0" dirty="0">
                <a:solidFill>
                  <a:srgbClr val="000000"/>
                </a:solidFill>
                <a:effectLst/>
                <a:latin typeface="JtkyqtLjylqpCourier"/>
              </a:rPr>
              <a:t>(b[*] ##1 c));</a:t>
            </a:r>
            <a:r>
              <a:rPr lang="en-US" dirty="0"/>
              <a:t>  This will fail in case </a:t>
            </a:r>
            <a:r>
              <a:rPr lang="en-US" b="1" dirty="0"/>
              <a:t> b </a:t>
            </a:r>
            <a:r>
              <a:rPr lang="en-US" dirty="0"/>
              <a:t>remains true for quite a long time and the trace finishes</a:t>
            </a:r>
            <a:br>
              <a:rPr lang="en-US" dirty="0"/>
            </a:br>
            <a:endParaRPr lang="en-US" dirty="0"/>
          </a:p>
        </p:txBody>
      </p:sp>
      <p:sp>
        <p:nvSpPr>
          <p:cNvPr id="4" name="Footer Placeholder 3">
            <a:extLst>
              <a:ext uri="{FF2B5EF4-FFF2-40B4-BE49-F238E27FC236}">
                <a16:creationId xmlns:a16="http://schemas.microsoft.com/office/drawing/2014/main" id="{35D5A964-62C1-4D0A-981F-41A6A03F86A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57E745D-4A6F-42B1-86DE-40F6344E43D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14841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EFA0-0043-4EA4-A92B-AC588CA91A23}"/>
              </a:ext>
            </a:extLst>
          </p:cNvPr>
          <p:cNvSpPr>
            <a:spLocks noGrp="1"/>
          </p:cNvSpPr>
          <p:nvPr>
            <p:ph type="title"/>
          </p:nvPr>
        </p:nvSpPr>
        <p:spPr/>
        <p:txBody>
          <a:bodyPr/>
          <a:lstStyle/>
          <a:p>
            <a:r>
              <a:rPr lang="en-US"/>
              <a:t>Equivalence</a:t>
            </a:r>
          </a:p>
        </p:txBody>
      </p:sp>
      <p:sp>
        <p:nvSpPr>
          <p:cNvPr id="3" name="Content Placeholder 2">
            <a:extLst>
              <a:ext uri="{FF2B5EF4-FFF2-40B4-BE49-F238E27FC236}">
                <a16:creationId xmlns:a16="http://schemas.microsoft.com/office/drawing/2014/main" id="{2B7D722B-E758-4480-8E1A-C4FC54C7873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A96E329-A236-4720-924B-00111437E2E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86EB180-486A-4C64-B9C6-EDBE4FD4CAF3}"/>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7699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4101517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{B9135775-8847-4409-879F-64C0C44BCE3D}tf56410444_win32</Template>
  <TotalTime>1816</TotalTime>
  <Words>972</Words>
  <Application>Microsoft Office PowerPoint</Application>
  <PresentationFormat>Widescreen</PresentationFormat>
  <Paragraphs>168</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Baskerville</vt:lpstr>
      <vt:lpstr>Baskerville Old Face</vt:lpstr>
      <vt:lpstr>Calibri</vt:lpstr>
      <vt:lpstr>Gill Sans Light</vt:lpstr>
      <vt:lpstr>Gill Sans Nova</vt:lpstr>
      <vt:lpstr>Gill Sans Nova Light</vt:lpstr>
      <vt:lpstr>HypmbyFfxlkhTimes-Roman</vt:lpstr>
      <vt:lpstr>JtkyqtLjylqpCourier</vt:lpstr>
      <vt:lpstr>VsfsfpYpqtljCourier-Bold</vt:lpstr>
      <vt:lpstr>Office Theme</vt:lpstr>
      <vt:lpstr>Advanced SVA Formal verification</vt:lpstr>
      <vt:lpstr>Agenda</vt:lpstr>
      <vt:lpstr>Implication</vt:lpstr>
      <vt:lpstr>Implies: Another example</vt:lpstr>
      <vt:lpstr>Strong and weak operators</vt:lpstr>
      <vt:lpstr>Strong/Weak examples</vt:lpstr>
      <vt:lpstr>Equivalence</vt:lpstr>
      <vt:lpstr>Primary goals</vt:lpstr>
      <vt:lpstr>Quarterly performance</vt:lpstr>
      <vt:lpstr>Areas of growth</vt:lpstr>
      <vt:lpstr>Business opportunities are like buses. There's always another one coming.</vt:lpstr>
      <vt:lpstr>Meet our team</vt:lpstr>
      <vt:lpstr>Meet our extended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SVA Formal verification</dc:title>
  <dc:creator>Sood, Surinder</dc:creator>
  <cp:lastModifiedBy>Sood, Surinder</cp:lastModifiedBy>
  <cp:revision>1</cp:revision>
  <dcterms:created xsi:type="dcterms:W3CDTF">2022-08-13T08:01:38Z</dcterms:created>
  <dcterms:modified xsi:type="dcterms:W3CDTF">2022-08-14T17:04:53Z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