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Lst>
  <p:sldSz cx="180006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753"/>
  </p:normalViewPr>
  <p:slideViewPr>
    <p:cSldViewPr snapToGrid="0" snapToObjects="1">
      <p:cViewPr>
        <p:scale>
          <a:sx n="45" d="100"/>
          <a:sy n="45" d="100"/>
        </p:scale>
        <p:origin x="576" y="-1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50050" y="4124164"/>
            <a:ext cx="15300564" cy="8773325"/>
          </a:xfrm>
        </p:spPr>
        <p:txBody>
          <a:bodyPr anchor="b"/>
          <a:lstStyle>
            <a:lvl1pPr algn="ctr">
              <a:defRPr sz="11812"/>
            </a:lvl1pPr>
          </a:lstStyle>
          <a:p>
            <a:r>
              <a:rPr lang="tr-TR"/>
              <a:t>Asıl başlık stilini düzenlemek için tıklayın</a:t>
            </a:r>
            <a:endParaRPr lang="en-US" dirty="0"/>
          </a:p>
        </p:txBody>
      </p:sp>
      <p:sp>
        <p:nvSpPr>
          <p:cNvPr id="3" name="Subtitle 2"/>
          <p:cNvSpPr>
            <a:spLocks noGrp="1"/>
          </p:cNvSpPr>
          <p:nvPr>
            <p:ph type="subTitle" idx="1"/>
          </p:nvPr>
        </p:nvSpPr>
        <p:spPr>
          <a:xfrm>
            <a:off x="2250083" y="13235822"/>
            <a:ext cx="13500497" cy="6084159"/>
          </a:xfrm>
        </p:spPr>
        <p:txBody>
          <a:bodyPr/>
          <a:lstStyle>
            <a:lvl1pPr marL="0" indent="0" algn="ctr">
              <a:buNone/>
              <a:defRPr sz="4725"/>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62215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409836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5" y="1341665"/>
            <a:ext cx="3881393" cy="2135581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37546" y="1341665"/>
            <a:ext cx="11419171" cy="2135581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6210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78811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8171" y="6282501"/>
            <a:ext cx="15525572" cy="10482488"/>
          </a:xfrm>
        </p:spPr>
        <p:txBody>
          <a:bodyPr anchor="b"/>
          <a:lstStyle>
            <a:lvl1pPr>
              <a:defRPr sz="11812"/>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8171" y="16864157"/>
            <a:ext cx="15525572" cy="5512493"/>
          </a:xfrm>
        </p:spPr>
        <p:txBody>
          <a:bodyPr/>
          <a:lstStyle>
            <a:lvl1pPr marL="0" indent="0">
              <a:buNone/>
              <a:defRPr sz="4725">
                <a:solidFill>
                  <a:schemeClr val="tx1"/>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415348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37545" y="6708326"/>
            <a:ext cx="7650282" cy="1598915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9112836" y="6708326"/>
            <a:ext cx="7650282" cy="1598915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81871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39890" y="1341671"/>
            <a:ext cx="15525572" cy="487083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39892" y="6177496"/>
            <a:ext cx="7615123" cy="3027495"/>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4" name="Content Placeholder 3"/>
          <p:cNvSpPr>
            <a:spLocks noGrp="1"/>
          </p:cNvSpPr>
          <p:nvPr>
            <p:ph sz="half" idx="2"/>
          </p:nvPr>
        </p:nvSpPr>
        <p:spPr>
          <a:xfrm>
            <a:off x="1239892" y="9204991"/>
            <a:ext cx="7615123" cy="1353915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9112837" y="6177496"/>
            <a:ext cx="7652626" cy="3027495"/>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6" name="Content Placeholder 5"/>
          <p:cNvSpPr>
            <a:spLocks noGrp="1"/>
          </p:cNvSpPr>
          <p:nvPr>
            <p:ph sz="quarter" idx="4"/>
          </p:nvPr>
        </p:nvSpPr>
        <p:spPr>
          <a:xfrm>
            <a:off x="9112837" y="9204991"/>
            <a:ext cx="7652626" cy="1353915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3C17B62-E903-C148-A30E-A57417759A53}" type="datetimeFigureOut">
              <a:rPr lang="tr-TR" smtClean="0"/>
              <a:t>17.05.2020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59086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2553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17B62-E903-C148-A30E-A57417759A53}" type="datetimeFigureOut">
              <a:rPr lang="tr-TR" smtClean="0"/>
              <a:t>17.05.2020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7885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39890" y="1679998"/>
            <a:ext cx="5805682" cy="5879994"/>
          </a:xfrm>
        </p:spPr>
        <p:txBody>
          <a:bodyPr anchor="b"/>
          <a:lstStyle>
            <a:lvl1pPr>
              <a:defRPr sz="6300"/>
            </a:lvl1pPr>
          </a:lstStyle>
          <a:p>
            <a:r>
              <a:rPr lang="tr-TR"/>
              <a:t>Asıl başlık stilini düzenlemek için tıklayın</a:t>
            </a:r>
            <a:endParaRPr lang="en-US" dirty="0"/>
          </a:p>
        </p:txBody>
      </p:sp>
      <p:sp>
        <p:nvSpPr>
          <p:cNvPr id="3" name="Content Placeholder 2"/>
          <p:cNvSpPr>
            <a:spLocks noGrp="1"/>
          </p:cNvSpPr>
          <p:nvPr>
            <p:ph idx="1"/>
          </p:nvPr>
        </p:nvSpPr>
        <p:spPr>
          <a:xfrm>
            <a:off x="7652626" y="3628335"/>
            <a:ext cx="9112836" cy="17908316"/>
          </a:xfrm>
        </p:spPr>
        <p:txBody>
          <a:bodyPr/>
          <a:lstStyle>
            <a:lvl1pPr>
              <a:defRPr sz="6300"/>
            </a:lvl1pPr>
            <a:lvl2pPr>
              <a:defRPr sz="5512"/>
            </a:lvl2pPr>
            <a:lvl3pPr>
              <a:defRPr sz="4725"/>
            </a:lvl3pPr>
            <a:lvl4pPr>
              <a:defRPr sz="3937"/>
            </a:lvl4pPr>
            <a:lvl5pPr>
              <a:defRPr sz="3937"/>
            </a:lvl5pPr>
            <a:lvl6pPr>
              <a:defRPr sz="3937"/>
            </a:lvl6pPr>
            <a:lvl7pPr>
              <a:defRPr sz="3937"/>
            </a:lvl7pPr>
            <a:lvl8pPr>
              <a:defRPr sz="3937"/>
            </a:lvl8pPr>
            <a:lvl9pPr>
              <a:defRPr sz="3937"/>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39890" y="7559993"/>
            <a:ext cx="5805682" cy="14005821"/>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87952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39890" y="1679998"/>
            <a:ext cx="5805682" cy="5879994"/>
          </a:xfrm>
        </p:spPr>
        <p:txBody>
          <a:bodyPr anchor="b"/>
          <a:lstStyle>
            <a:lvl1pPr>
              <a:defRPr sz="63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652626" y="3628335"/>
            <a:ext cx="9112836" cy="17908316"/>
          </a:xfrm>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tr-TR"/>
              <a:t>Resim eklemek için simgeye tıklayın</a:t>
            </a:r>
            <a:endParaRPr lang="en-US" dirty="0"/>
          </a:p>
        </p:txBody>
      </p:sp>
      <p:sp>
        <p:nvSpPr>
          <p:cNvPr id="4" name="Text Placeholder 3"/>
          <p:cNvSpPr>
            <a:spLocks noGrp="1"/>
          </p:cNvSpPr>
          <p:nvPr>
            <p:ph type="body" sz="half" idx="2"/>
          </p:nvPr>
        </p:nvSpPr>
        <p:spPr>
          <a:xfrm>
            <a:off x="1239890" y="7559993"/>
            <a:ext cx="5805682" cy="14005821"/>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5540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1341671"/>
            <a:ext cx="15525572" cy="487083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37546" y="6708326"/>
            <a:ext cx="15525572" cy="1598915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37546" y="23356649"/>
            <a:ext cx="4050149" cy="1341665"/>
          </a:xfrm>
          <a:prstGeom prst="rect">
            <a:avLst/>
          </a:prstGeom>
        </p:spPr>
        <p:txBody>
          <a:bodyPr vert="horz" lIns="91440" tIns="45720" rIns="91440" bIns="45720" rtlCol="0" anchor="ctr"/>
          <a:lstStyle>
            <a:lvl1pPr algn="l">
              <a:defRPr sz="2362">
                <a:solidFill>
                  <a:schemeClr val="tx1">
                    <a:tint val="75000"/>
                  </a:schemeClr>
                </a:solidFill>
              </a:defRPr>
            </a:lvl1pPr>
          </a:lstStyle>
          <a:p>
            <a:fld id="{C3C17B62-E903-C148-A30E-A57417759A53}" type="datetimeFigureOut">
              <a:rPr lang="tr-TR" smtClean="0"/>
              <a:t>17.05.2020</a:t>
            </a:fld>
            <a:endParaRPr lang="tr-TR"/>
          </a:p>
        </p:txBody>
      </p:sp>
      <p:sp>
        <p:nvSpPr>
          <p:cNvPr id="5" name="Footer Placeholder 4"/>
          <p:cNvSpPr>
            <a:spLocks noGrp="1"/>
          </p:cNvSpPr>
          <p:nvPr>
            <p:ph type="ftr" sz="quarter" idx="3"/>
          </p:nvPr>
        </p:nvSpPr>
        <p:spPr>
          <a:xfrm>
            <a:off x="5962720" y="23356649"/>
            <a:ext cx="6075224" cy="1341665"/>
          </a:xfrm>
          <a:prstGeom prst="rect">
            <a:avLst/>
          </a:prstGeom>
        </p:spPr>
        <p:txBody>
          <a:bodyPr vert="horz" lIns="91440" tIns="45720" rIns="91440" bIns="45720" rtlCol="0" anchor="ctr"/>
          <a:lstStyle>
            <a:lvl1pPr algn="ctr">
              <a:defRPr sz="2362">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2712968" y="23356649"/>
            <a:ext cx="4050149" cy="1341665"/>
          </a:xfrm>
          <a:prstGeom prst="rect">
            <a:avLst/>
          </a:prstGeom>
        </p:spPr>
        <p:txBody>
          <a:bodyPr vert="horz" lIns="91440" tIns="45720" rIns="91440" bIns="45720" rtlCol="0" anchor="ctr"/>
          <a:lstStyle>
            <a:lvl1pPr algn="r">
              <a:defRPr sz="2362">
                <a:solidFill>
                  <a:schemeClr val="tx1">
                    <a:tint val="75000"/>
                  </a:schemeClr>
                </a:solidFill>
              </a:defRPr>
            </a:lvl1pPr>
          </a:lstStyle>
          <a:p>
            <a:fld id="{6B852157-15F3-0E4E-BA33-722CBFA17AE7}" type="slidenum">
              <a:rPr lang="tr-TR" smtClean="0"/>
              <a:t>‹#›</a:t>
            </a:fld>
            <a:endParaRPr lang="tr-TR"/>
          </a:p>
        </p:txBody>
      </p:sp>
    </p:spTree>
    <p:extLst>
      <p:ext uri="{BB962C8B-B14F-4D97-AF65-F5344CB8AC3E}">
        <p14:creationId xmlns:p14="http://schemas.microsoft.com/office/powerpoint/2010/main" val="255355420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800088" rtl="0" eaLnBrk="1" latinLnBrk="0" hangingPunct="1">
        <a:lnSpc>
          <a:spcPct val="90000"/>
        </a:lnSpc>
        <a:spcBef>
          <a:spcPct val="0"/>
        </a:spcBef>
        <a:buNone/>
        <a:defRPr sz="8662" kern="1200">
          <a:solidFill>
            <a:schemeClr val="tx1"/>
          </a:solidFill>
          <a:latin typeface="+mj-lt"/>
          <a:ea typeface="+mj-ea"/>
          <a:cs typeface="+mj-cs"/>
        </a:defRPr>
      </a:lvl1pPr>
    </p:titleStyle>
    <p:bodyStyle>
      <a:lvl1pPr marL="450022" indent="-450022" algn="l" defTabSz="1800088" rtl="0" eaLnBrk="1" latinLnBrk="0" hangingPunct="1">
        <a:lnSpc>
          <a:spcPct val="90000"/>
        </a:lnSpc>
        <a:spcBef>
          <a:spcPts val="1969"/>
        </a:spcBef>
        <a:buFont typeface="Arial" panose="020B0604020202020204" pitchFamily="34" charset="0"/>
        <a:buChar char="•"/>
        <a:defRPr sz="5512" kern="1200">
          <a:solidFill>
            <a:schemeClr val="tx1"/>
          </a:solidFill>
          <a:latin typeface="+mn-lt"/>
          <a:ea typeface="+mn-ea"/>
          <a:cs typeface="+mn-cs"/>
        </a:defRPr>
      </a:lvl1pPr>
      <a:lvl2pPr marL="1350066" indent="-450022" algn="l" defTabSz="1800088" rtl="0" eaLnBrk="1" latinLnBrk="0" hangingPunct="1">
        <a:lnSpc>
          <a:spcPct val="90000"/>
        </a:lnSpc>
        <a:spcBef>
          <a:spcPts val="984"/>
        </a:spcBef>
        <a:buFont typeface="Arial" panose="020B0604020202020204" pitchFamily="34" charset="0"/>
        <a:buChar char="•"/>
        <a:defRPr sz="4725" kern="1200">
          <a:solidFill>
            <a:schemeClr val="tx1"/>
          </a:solidFill>
          <a:latin typeface="+mn-lt"/>
          <a:ea typeface="+mn-ea"/>
          <a:cs typeface="+mn-cs"/>
        </a:defRPr>
      </a:lvl2pPr>
      <a:lvl3pPr marL="2250110" indent="-450022" algn="l" defTabSz="1800088" rtl="0" eaLnBrk="1" latinLnBrk="0" hangingPunct="1">
        <a:lnSpc>
          <a:spcPct val="90000"/>
        </a:lnSpc>
        <a:spcBef>
          <a:spcPts val="984"/>
        </a:spcBef>
        <a:buFont typeface="Arial" panose="020B0604020202020204" pitchFamily="34" charset="0"/>
        <a:buChar char="•"/>
        <a:defRPr sz="3937" kern="1200">
          <a:solidFill>
            <a:schemeClr val="tx1"/>
          </a:solidFill>
          <a:latin typeface="+mn-lt"/>
          <a:ea typeface="+mn-ea"/>
          <a:cs typeface="+mn-cs"/>
        </a:defRPr>
      </a:lvl3pPr>
      <a:lvl4pPr marL="3150154"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4pPr>
      <a:lvl5pPr marL="4050198"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5pPr>
      <a:lvl6pPr marL="4950242"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6pPr>
      <a:lvl7pPr marL="5850285"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7pPr>
      <a:lvl8pPr marL="6750329"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8pPr>
      <a:lvl9pPr marL="7650373"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çizim içeren bir resim&#10;&#10;Açıklama otomatik olarak oluşturuldu">
            <a:extLst>
              <a:ext uri="{FF2B5EF4-FFF2-40B4-BE49-F238E27FC236}">
                <a16:creationId xmlns:a16="http://schemas.microsoft.com/office/drawing/2014/main" id="{2C7B342B-12DD-9B4F-AFD1-A12916C49026}"/>
              </a:ext>
            </a:extLst>
          </p:cNvPr>
          <p:cNvPicPr>
            <a:picLocks noChangeAspect="1"/>
          </p:cNvPicPr>
          <p:nvPr/>
        </p:nvPicPr>
        <p:blipFill>
          <a:blip r:embed="rId2"/>
          <a:stretch>
            <a:fillRect/>
          </a:stretch>
        </p:blipFill>
        <p:spPr>
          <a:xfrm>
            <a:off x="587127" y="168332"/>
            <a:ext cx="2869324" cy="2386653"/>
          </a:xfrm>
          <a:prstGeom prst="rect">
            <a:avLst/>
          </a:prstGeom>
        </p:spPr>
      </p:pic>
      <p:sp>
        <p:nvSpPr>
          <p:cNvPr id="7" name="Metin kutusu 6">
            <a:extLst>
              <a:ext uri="{FF2B5EF4-FFF2-40B4-BE49-F238E27FC236}">
                <a16:creationId xmlns:a16="http://schemas.microsoft.com/office/drawing/2014/main" id="{29B39CF4-DC53-DC41-BAED-841E91E9A6D8}"/>
              </a:ext>
            </a:extLst>
          </p:cNvPr>
          <p:cNvSpPr txBox="1"/>
          <p:nvPr/>
        </p:nvSpPr>
        <p:spPr>
          <a:xfrm>
            <a:off x="5400674" y="392163"/>
            <a:ext cx="8743951" cy="2677656"/>
          </a:xfrm>
          <a:prstGeom prst="rect">
            <a:avLst/>
          </a:prstGeom>
          <a:gradFill>
            <a:gsLst>
              <a:gs pos="2001">
                <a:srgbClr val="BBF5FC"/>
              </a:gs>
              <a:gs pos="1999">
                <a:srgbClr val="F4F7FC"/>
              </a:gs>
              <a:gs pos="3998">
                <a:srgbClr val="F2F5FB"/>
              </a:gs>
              <a:gs pos="5994">
                <a:srgbClr val="F0F3F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tr-TR" sz="4800" b="1" dirty="0" err="1">
                <a:solidFill>
                  <a:srgbClr val="002060"/>
                </a:solidFill>
              </a:rPr>
              <a:t>Performance</a:t>
            </a:r>
            <a:r>
              <a:rPr lang="tr-TR" sz="4800" b="1" dirty="0">
                <a:solidFill>
                  <a:srgbClr val="002060"/>
                </a:solidFill>
              </a:rPr>
              <a:t> </a:t>
            </a:r>
            <a:r>
              <a:rPr lang="tr-TR" sz="4800" b="1" dirty="0" err="1">
                <a:solidFill>
                  <a:srgbClr val="002060"/>
                </a:solidFill>
              </a:rPr>
              <a:t>Optimized</a:t>
            </a:r>
            <a:r>
              <a:rPr lang="tr-TR" sz="4800" b="1" dirty="0">
                <a:solidFill>
                  <a:srgbClr val="002060"/>
                </a:solidFill>
              </a:rPr>
              <a:t> </a:t>
            </a:r>
            <a:r>
              <a:rPr lang="tr-TR" sz="4800" b="1" dirty="0" err="1">
                <a:solidFill>
                  <a:srgbClr val="002060"/>
                </a:solidFill>
              </a:rPr>
              <a:t>Fluids</a:t>
            </a:r>
            <a:endParaRPr lang="tr-TR" sz="4800" b="1" dirty="0">
              <a:solidFill>
                <a:srgbClr val="002060"/>
              </a:solidFill>
            </a:endParaRPr>
          </a:p>
          <a:p>
            <a:pPr algn="ctr"/>
            <a:r>
              <a:rPr lang="tr-TR" dirty="0"/>
              <a:t>Baran Budak, </a:t>
            </a:r>
            <a:r>
              <a:rPr lang="tr-TR" dirty="0" err="1"/>
              <a:t>Cihanser</a:t>
            </a:r>
            <a:r>
              <a:rPr lang="tr-TR" dirty="0"/>
              <a:t> Çalışkan, İsmail Mekan</a:t>
            </a:r>
            <a:br>
              <a:rPr lang="tr-TR" dirty="0"/>
            </a:br>
            <a:r>
              <a:rPr lang="tr-TR" dirty="0" err="1"/>
              <a:t>Supervisor</a:t>
            </a:r>
            <a:r>
              <a:rPr lang="tr-TR" dirty="0"/>
              <a:t>: Mehmet Ufuk Çağlayan </a:t>
            </a:r>
            <a:br>
              <a:rPr lang="tr-TR" dirty="0"/>
            </a:br>
            <a:r>
              <a:rPr lang="tr-TR" dirty="0"/>
              <a:t>Advisor: Gizem Kayar</a:t>
            </a:r>
          </a:p>
          <a:p>
            <a:pPr algn="ctr"/>
            <a:endParaRPr lang="tr-TR" dirty="0"/>
          </a:p>
        </p:txBody>
      </p:sp>
      <p:pic>
        <p:nvPicPr>
          <p:cNvPr id="8" name="Resim 7">
            <a:extLst>
              <a:ext uri="{FF2B5EF4-FFF2-40B4-BE49-F238E27FC236}">
                <a16:creationId xmlns:a16="http://schemas.microsoft.com/office/drawing/2014/main" id="{3B486278-7FB0-274A-89A6-AD0CDF3C774C}"/>
              </a:ext>
            </a:extLst>
          </p:cNvPr>
          <p:cNvPicPr>
            <a:picLocks noChangeAspect="1"/>
          </p:cNvPicPr>
          <p:nvPr/>
        </p:nvPicPr>
        <p:blipFill>
          <a:blip r:embed="rId3"/>
          <a:stretch>
            <a:fillRect/>
          </a:stretch>
        </p:blipFill>
        <p:spPr>
          <a:xfrm>
            <a:off x="15163747" y="91659"/>
            <a:ext cx="2438400" cy="2540000"/>
          </a:xfrm>
          <a:prstGeom prst="rect">
            <a:avLst/>
          </a:prstGeom>
        </p:spPr>
      </p:pic>
      <p:sp>
        <p:nvSpPr>
          <p:cNvPr id="9" name="Dikdörtgen 8">
            <a:extLst>
              <a:ext uri="{FF2B5EF4-FFF2-40B4-BE49-F238E27FC236}">
                <a16:creationId xmlns:a16="http://schemas.microsoft.com/office/drawing/2014/main" id="{9D9FD6C0-CFEF-D749-BC9F-1F1F3B3FE84E}"/>
              </a:ext>
            </a:extLst>
          </p:cNvPr>
          <p:cNvSpPr/>
          <p:nvPr/>
        </p:nvSpPr>
        <p:spPr>
          <a:xfrm>
            <a:off x="289404" y="3823726"/>
            <a:ext cx="6312694" cy="2431435"/>
          </a:xfrm>
          <a:prstGeom prst="rect">
            <a:avLst/>
          </a:prstGeom>
          <a:solidFill>
            <a:schemeClr val="accent4">
              <a:lumMod val="20000"/>
              <a:lumOff val="80000"/>
            </a:schemeClr>
          </a:solidFill>
          <a:ln>
            <a:noFill/>
          </a:ln>
        </p:spPr>
        <p:txBody>
          <a:bodyPr wrap="square">
            <a:spAutoFit/>
          </a:bodyPr>
          <a:lstStyle/>
          <a:p>
            <a:pPr algn="ctr"/>
            <a:r>
              <a:rPr lang="tr-TR" sz="4400" b="1" dirty="0" err="1">
                <a:solidFill>
                  <a:srgbClr val="C00000"/>
                </a:solidFill>
              </a:rPr>
              <a:t>Aim</a:t>
            </a:r>
            <a:endParaRPr lang="tr-TR" sz="4400" b="1" dirty="0">
              <a:solidFill>
                <a:srgbClr val="C00000"/>
              </a:solidFill>
            </a:endParaRPr>
          </a:p>
          <a:p>
            <a:pPr algn="ctr"/>
            <a:r>
              <a:rPr lang="en-GB" dirty="0"/>
              <a:t>The POF project based on researching particle-based fluid simulation and improving the performance of the particle-based fluid simulation. Increasing the effectiveness and performance of a particle-based fluid simulation is a primary aim. These goals achieved by implementing algorithms to the POF system such as using special structures to detect and store particles.</a:t>
            </a:r>
            <a:endParaRPr lang="tr-TR" dirty="0"/>
          </a:p>
        </p:txBody>
      </p:sp>
      <p:sp>
        <p:nvSpPr>
          <p:cNvPr id="10" name="Dikdörtgen 9">
            <a:extLst>
              <a:ext uri="{FF2B5EF4-FFF2-40B4-BE49-F238E27FC236}">
                <a16:creationId xmlns:a16="http://schemas.microsoft.com/office/drawing/2014/main" id="{E6688785-56E8-FE43-957C-B70827E50BDD}"/>
              </a:ext>
            </a:extLst>
          </p:cNvPr>
          <p:cNvSpPr/>
          <p:nvPr/>
        </p:nvSpPr>
        <p:spPr>
          <a:xfrm>
            <a:off x="9772649" y="3546726"/>
            <a:ext cx="6312694" cy="2985433"/>
          </a:xfrm>
          <a:prstGeom prst="rect">
            <a:avLst/>
          </a:prstGeom>
          <a:solidFill>
            <a:schemeClr val="accent6">
              <a:lumMod val="20000"/>
              <a:lumOff val="80000"/>
            </a:schemeClr>
          </a:solidFill>
        </p:spPr>
        <p:txBody>
          <a:bodyPr wrap="square">
            <a:spAutoFit/>
          </a:bodyPr>
          <a:lstStyle/>
          <a:p>
            <a:pPr algn="just"/>
            <a:r>
              <a:rPr lang="tr-TR" sz="4400" dirty="0"/>
              <a:t>		       </a:t>
            </a:r>
            <a:r>
              <a:rPr lang="tr-TR" sz="4400" b="1" dirty="0" err="1">
                <a:solidFill>
                  <a:srgbClr val="C00000"/>
                </a:solidFill>
              </a:rPr>
              <a:t>Objectives</a:t>
            </a:r>
            <a:endParaRPr lang="tr-TR" sz="4400" b="1" dirty="0">
              <a:solidFill>
                <a:srgbClr val="C00000"/>
              </a:solidFill>
            </a:endParaRPr>
          </a:p>
          <a:p>
            <a:r>
              <a:rPr lang="en-GB" dirty="0"/>
              <a:t>The project main objective is making research and implementing the methods in the research papers on particle-based fluid simulations. The implementation of these algorithms consists of two main parts in the POF system: Hash system and surface recognition.</a:t>
            </a:r>
            <a:endParaRPr lang="tr-TR" dirty="0"/>
          </a:p>
          <a:p>
            <a:r>
              <a:rPr lang="en-GB" dirty="0"/>
              <a:t>In conclusion, the POF project objective is making research and implement to obtain better performance on finding particles and recognizing surface particles on particle-based fluid simulations.</a:t>
            </a:r>
            <a:endParaRPr lang="tr-TR" dirty="0"/>
          </a:p>
        </p:txBody>
      </p:sp>
      <p:pic>
        <p:nvPicPr>
          <p:cNvPr id="11" name="Picture 10" descr="A picture containing box, table, computer&#10;&#10;Description automatically generated">
            <a:extLst>
              <a:ext uri="{FF2B5EF4-FFF2-40B4-BE49-F238E27FC236}">
                <a16:creationId xmlns:a16="http://schemas.microsoft.com/office/drawing/2014/main" id="{2773653B-1649-0A49-A61C-5631F6336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3391" y="8004905"/>
            <a:ext cx="5271209" cy="2244515"/>
          </a:xfrm>
          <a:prstGeom prst="rect">
            <a:avLst/>
          </a:prstGeom>
        </p:spPr>
      </p:pic>
      <p:sp>
        <p:nvSpPr>
          <p:cNvPr id="13" name="Dikdörtgen 12">
            <a:extLst>
              <a:ext uri="{FF2B5EF4-FFF2-40B4-BE49-F238E27FC236}">
                <a16:creationId xmlns:a16="http://schemas.microsoft.com/office/drawing/2014/main" id="{73EBFAF5-1A48-2C4C-BD71-C600EFB53982}"/>
              </a:ext>
            </a:extLst>
          </p:cNvPr>
          <p:cNvSpPr/>
          <p:nvPr/>
        </p:nvSpPr>
        <p:spPr>
          <a:xfrm>
            <a:off x="289404" y="7766958"/>
            <a:ext cx="8056958" cy="2985433"/>
          </a:xfrm>
          <a:prstGeom prst="rect">
            <a:avLst/>
          </a:prstGeom>
          <a:solidFill>
            <a:schemeClr val="accent5">
              <a:lumMod val="20000"/>
              <a:lumOff val="80000"/>
            </a:schemeClr>
          </a:solidFill>
        </p:spPr>
        <p:txBody>
          <a:bodyPr wrap="square">
            <a:spAutoFit/>
          </a:bodyPr>
          <a:lstStyle/>
          <a:p>
            <a:r>
              <a:rPr lang="en-GB" sz="4400" dirty="0"/>
              <a:t>	</a:t>
            </a:r>
            <a:r>
              <a:rPr lang="en-GB" sz="4400" b="1" dirty="0"/>
              <a:t>   				</a:t>
            </a:r>
            <a:r>
              <a:rPr lang="en-GB" sz="4400" b="1" dirty="0">
                <a:solidFill>
                  <a:srgbClr val="C00000"/>
                </a:solidFill>
              </a:rPr>
              <a:t>EVALUATION</a:t>
            </a:r>
            <a:endParaRPr lang="tr-TR" sz="4400" b="1" dirty="0">
              <a:solidFill>
                <a:srgbClr val="C00000"/>
              </a:solidFill>
            </a:endParaRPr>
          </a:p>
          <a:p>
            <a:r>
              <a:rPr lang="en-GB" dirty="0"/>
              <a:t>Fluid simulation is having difficulty with a surplus of particles. POF system increases the performance and simulation can handle more particles. POF system affects memory efficiency so that simulation requires less memory. The spatial hash algorithm has a tremendous benefit in memory efficiency. POF system makes higher frame rates possible. Surface particle recognition eliminates the cells that are not made a calculation. Surface particle cells increase the performance by discarding inactive cells. Performance and efficiency are important elements of particle-based fluid simulation.</a:t>
            </a:r>
            <a:endParaRPr lang="tr-TR" dirty="0"/>
          </a:p>
        </p:txBody>
      </p:sp>
      <p:pic>
        <p:nvPicPr>
          <p:cNvPr id="17" name="Picture 4">
            <a:extLst>
              <a:ext uri="{FF2B5EF4-FFF2-40B4-BE49-F238E27FC236}">
                <a16:creationId xmlns:a16="http://schemas.microsoft.com/office/drawing/2014/main" id="{B09E2BD9-11BE-CC42-A701-BAE2A1DA47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404" y="12264188"/>
            <a:ext cx="3726516" cy="2520726"/>
          </a:xfrm>
          <a:prstGeom prst="rect">
            <a:avLst/>
          </a:prstGeom>
        </p:spPr>
      </p:pic>
      <p:pic>
        <p:nvPicPr>
          <p:cNvPr id="19" name="Picture 2" descr="A close up of a map&#10;&#10;Description automatically generated">
            <a:extLst>
              <a:ext uri="{FF2B5EF4-FFF2-40B4-BE49-F238E27FC236}">
                <a16:creationId xmlns:a16="http://schemas.microsoft.com/office/drawing/2014/main" id="{4A6BD388-5F1B-5A43-A66D-1EF77F8B43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1960" y="12264188"/>
            <a:ext cx="3276011" cy="2215991"/>
          </a:xfrm>
          <a:prstGeom prst="rect">
            <a:avLst/>
          </a:prstGeom>
        </p:spPr>
      </p:pic>
      <p:sp>
        <p:nvSpPr>
          <p:cNvPr id="14" name="Yukarı Aşağı Ok 13">
            <a:extLst>
              <a:ext uri="{FF2B5EF4-FFF2-40B4-BE49-F238E27FC236}">
                <a16:creationId xmlns:a16="http://schemas.microsoft.com/office/drawing/2014/main" id="{F5DBB21E-6D3C-2245-881F-5139CC13B229}"/>
              </a:ext>
            </a:extLst>
          </p:cNvPr>
          <p:cNvSpPr/>
          <p:nvPr/>
        </p:nvSpPr>
        <p:spPr>
          <a:xfrm>
            <a:off x="2021789" y="10926597"/>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Yukarı Aşağı Ok 20">
            <a:extLst>
              <a:ext uri="{FF2B5EF4-FFF2-40B4-BE49-F238E27FC236}">
                <a16:creationId xmlns:a16="http://schemas.microsoft.com/office/drawing/2014/main" id="{B6A86AE7-71EE-3F42-A866-812917D315BB}"/>
              </a:ext>
            </a:extLst>
          </p:cNvPr>
          <p:cNvSpPr/>
          <p:nvPr/>
        </p:nvSpPr>
        <p:spPr>
          <a:xfrm>
            <a:off x="5939108" y="10926597"/>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0833845E-F3C0-EB46-8FF3-6865AB5472C3}"/>
              </a:ext>
            </a:extLst>
          </p:cNvPr>
          <p:cNvSpPr/>
          <p:nvPr/>
        </p:nvSpPr>
        <p:spPr>
          <a:xfrm>
            <a:off x="9000331" y="11772660"/>
            <a:ext cx="8743951" cy="2154436"/>
          </a:xfrm>
          <a:prstGeom prst="rect">
            <a:avLst/>
          </a:prstGeom>
          <a:solidFill>
            <a:schemeClr val="accent3">
              <a:lumMod val="40000"/>
              <a:lumOff val="60000"/>
            </a:schemeClr>
          </a:solidFill>
        </p:spPr>
        <p:txBody>
          <a:bodyPr wrap="square">
            <a:spAutoFit/>
          </a:bodyPr>
          <a:lstStyle/>
          <a:p>
            <a:r>
              <a:rPr lang="tr-TR" sz="4400" b="1" dirty="0"/>
              <a:t>				</a:t>
            </a:r>
            <a:r>
              <a:rPr lang="tr-TR" sz="4400" b="1" dirty="0" err="1">
                <a:solidFill>
                  <a:srgbClr val="C00000"/>
                </a:solidFill>
              </a:rPr>
              <a:t>Implementation</a:t>
            </a:r>
            <a:endParaRPr lang="tr-TR" sz="4400" b="1" dirty="0">
              <a:solidFill>
                <a:srgbClr val="C00000"/>
              </a:solidFill>
            </a:endParaRPr>
          </a:p>
          <a:p>
            <a:r>
              <a:rPr lang="en-GB" dirty="0"/>
              <a:t>The implementation is of three main parts: First implementation Hasher benefits to the POF by accessing particles easier. The second implementation is surface recognition which is an algorithm used from </a:t>
            </a:r>
            <a:r>
              <a:rPr lang="en-GB" dirty="0" err="1"/>
              <a:t>Akıncı</a:t>
            </a:r>
            <a:r>
              <a:rPr lang="en-GB" dirty="0"/>
              <a:t>, G. et al. (2012) [1] to draw vertices of surface particles. The third implementation is written by Zhu, Y. et al. [7], offers an alternative way to  simulate liquids.</a:t>
            </a:r>
            <a:r>
              <a:rPr lang="tr-TR" dirty="0"/>
              <a:t> </a:t>
            </a:r>
            <a:endParaRPr lang="tr-TR" b="1" dirty="0"/>
          </a:p>
        </p:txBody>
      </p:sp>
      <p:sp>
        <p:nvSpPr>
          <p:cNvPr id="22" name="Dikdörtgen 21">
            <a:extLst>
              <a:ext uri="{FF2B5EF4-FFF2-40B4-BE49-F238E27FC236}">
                <a16:creationId xmlns:a16="http://schemas.microsoft.com/office/drawing/2014/main" id="{8FE55573-B89A-D240-AF74-A5DBA03DBAE3}"/>
              </a:ext>
            </a:extLst>
          </p:cNvPr>
          <p:cNvSpPr/>
          <p:nvPr/>
        </p:nvSpPr>
        <p:spPr>
          <a:xfrm>
            <a:off x="8943951" y="15877447"/>
            <a:ext cx="2698880" cy="4185761"/>
          </a:xfrm>
          <a:prstGeom prst="rect">
            <a:avLst/>
          </a:prstGeom>
          <a:solidFill>
            <a:schemeClr val="tx2">
              <a:lumMod val="20000"/>
              <a:lumOff val="80000"/>
            </a:schemeClr>
          </a:solidFill>
        </p:spPr>
        <p:txBody>
          <a:bodyPr wrap="square">
            <a:spAutoFit/>
          </a:bodyPr>
          <a:lstStyle/>
          <a:p>
            <a:r>
              <a:rPr lang="en-GB" sz="3200" b="1" dirty="0">
                <a:solidFill>
                  <a:srgbClr val="C00000"/>
                </a:solidFill>
              </a:rPr>
              <a:t>	 HASHING</a:t>
            </a:r>
            <a:endParaRPr lang="tr-TR" sz="3200" b="1" dirty="0">
              <a:solidFill>
                <a:srgbClr val="C00000"/>
              </a:solidFill>
            </a:endParaRPr>
          </a:p>
          <a:p>
            <a:r>
              <a:rPr lang="en-GB" dirty="0"/>
              <a:t>Hashing is a method to mapping particles in a three-dimensional space converted to the one-dimensional hash table that allows very fast access on particles in the 3-dimensional space domain. Hash system analyses particles position data and finds particles faster through a special function.</a:t>
            </a:r>
            <a:endParaRPr lang="tr-TR" dirty="0"/>
          </a:p>
        </p:txBody>
      </p:sp>
      <p:sp>
        <p:nvSpPr>
          <p:cNvPr id="23" name="Dikdörtgen 22">
            <a:extLst>
              <a:ext uri="{FF2B5EF4-FFF2-40B4-BE49-F238E27FC236}">
                <a16:creationId xmlns:a16="http://schemas.microsoft.com/office/drawing/2014/main" id="{FD5AB847-0905-4642-8EC5-4E2C7D4E4C26}"/>
              </a:ext>
            </a:extLst>
          </p:cNvPr>
          <p:cNvSpPr/>
          <p:nvPr/>
        </p:nvSpPr>
        <p:spPr>
          <a:xfrm>
            <a:off x="12082039" y="15835961"/>
            <a:ext cx="2698880" cy="4124206"/>
          </a:xfrm>
          <a:prstGeom prst="rect">
            <a:avLst/>
          </a:prstGeom>
          <a:solidFill>
            <a:schemeClr val="accent3">
              <a:lumMod val="20000"/>
              <a:lumOff val="80000"/>
            </a:schemeClr>
          </a:solidFill>
        </p:spPr>
        <p:txBody>
          <a:bodyPr wrap="square">
            <a:spAutoFit/>
          </a:bodyPr>
          <a:lstStyle/>
          <a:p>
            <a:pPr algn="ctr"/>
            <a:r>
              <a:rPr lang="en-GB" sz="3200" b="1" dirty="0">
                <a:solidFill>
                  <a:srgbClr val="C00000"/>
                </a:solidFill>
              </a:rPr>
              <a:t>ZHU AND BRIDSON</a:t>
            </a:r>
            <a:endParaRPr lang="tr-TR" sz="3200" b="1" dirty="0">
              <a:solidFill>
                <a:srgbClr val="C00000"/>
              </a:solidFill>
            </a:endParaRPr>
          </a:p>
          <a:p>
            <a:r>
              <a:rPr lang="en-GB" dirty="0"/>
              <a:t>The research paper is written by Zhu, Y. et al. [7] offers an alternative to simulate liquids. Zhu, Y. et al. [7] mentions surface reconstruction from particles. It computes a scalar value of vertices that outside of the fluid to send marching cubes to visualize.</a:t>
            </a:r>
            <a:endParaRPr lang="tr-TR" dirty="0"/>
          </a:p>
        </p:txBody>
      </p:sp>
      <p:sp>
        <p:nvSpPr>
          <p:cNvPr id="24" name="Dikdörtgen 23">
            <a:extLst>
              <a:ext uri="{FF2B5EF4-FFF2-40B4-BE49-F238E27FC236}">
                <a16:creationId xmlns:a16="http://schemas.microsoft.com/office/drawing/2014/main" id="{B29BB8BC-74BB-2548-8403-E95EE1192D98}"/>
              </a:ext>
            </a:extLst>
          </p:cNvPr>
          <p:cNvSpPr/>
          <p:nvPr/>
        </p:nvSpPr>
        <p:spPr>
          <a:xfrm>
            <a:off x="15195574" y="15877447"/>
            <a:ext cx="2698880" cy="6063198"/>
          </a:xfrm>
          <a:prstGeom prst="rect">
            <a:avLst/>
          </a:prstGeom>
          <a:solidFill>
            <a:schemeClr val="accent1">
              <a:lumMod val="20000"/>
              <a:lumOff val="80000"/>
            </a:schemeClr>
          </a:solidFill>
        </p:spPr>
        <p:txBody>
          <a:bodyPr wrap="square">
            <a:spAutoFit/>
          </a:bodyPr>
          <a:lstStyle/>
          <a:p>
            <a:pPr algn="ctr"/>
            <a:r>
              <a:rPr lang="en-GB" sz="3200" b="1" dirty="0">
                <a:solidFill>
                  <a:srgbClr val="C00000"/>
                </a:solidFill>
              </a:rPr>
              <a:t>SURFACE RECOGNITION</a:t>
            </a:r>
            <a:endParaRPr lang="tr-TR" sz="3200" b="1" dirty="0">
              <a:solidFill>
                <a:srgbClr val="C00000"/>
              </a:solidFill>
            </a:endParaRPr>
          </a:p>
          <a:p>
            <a:r>
              <a:rPr lang="en-GB" dirty="0"/>
              <a:t>Surface recognition algorithm detects surface particles and the other necessary data about a particle.  Surface recognition finds surface particles by calculating the weight value in a ranged area. </a:t>
            </a:r>
            <a:endParaRPr lang="tr-TR" dirty="0"/>
          </a:p>
          <a:p>
            <a:r>
              <a:rPr lang="en-GB" dirty="0"/>
              <a:t>Focusing on finding surface particles is necessary for the drawing part in the POF system.  Because of the surface recognition component, the POF system works more efficiently and better performance obtained.</a:t>
            </a:r>
            <a:endParaRPr lang="tr-TR" dirty="0"/>
          </a:p>
        </p:txBody>
      </p:sp>
      <p:sp>
        <p:nvSpPr>
          <p:cNvPr id="25" name="Dikdörtgen 24">
            <a:extLst>
              <a:ext uri="{FF2B5EF4-FFF2-40B4-BE49-F238E27FC236}">
                <a16:creationId xmlns:a16="http://schemas.microsoft.com/office/drawing/2014/main" id="{F490EB54-7763-4B4F-9CC3-1B11C32187B5}"/>
              </a:ext>
            </a:extLst>
          </p:cNvPr>
          <p:cNvSpPr/>
          <p:nvPr/>
        </p:nvSpPr>
        <p:spPr>
          <a:xfrm>
            <a:off x="433642" y="15774406"/>
            <a:ext cx="7023778" cy="2708434"/>
          </a:xfrm>
          <a:prstGeom prst="rect">
            <a:avLst/>
          </a:prstGeom>
          <a:solidFill>
            <a:schemeClr val="accent2">
              <a:lumMod val="20000"/>
              <a:lumOff val="80000"/>
            </a:schemeClr>
          </a:solidFill>
        </p:spPr>
        <p:txBody>
          <a:bodyPr wrap="square">
            <a:spAutoFit/>
          </a:bodyPr>
          <a:lstStyle/>
          <a:p>
            <a:r>
              <a:rPr lang="en-GB" sz="4400" b="1" dirty="0"/>
              <a:t>	CONCLUSION</a:t>
            </a:r>
            <a:endParaRPr lang="tr-TR" sz="4400" b="1" dirty="0"/>
          </a:p>
          <a:p>
            <a:r>
              <a:rPr lang="en-GB" dirty="0"/>
              <a:t>The surplus of particles in a simulation can be a computational hardship for the computer. We implement various methods to get better results by doing research. POF project concentrates on solving computational difficulty problems by increasing performance and efficiency. POF makes easier to simulate with higher quantities of particles or getting better results with the same number of particles by using the hash algorithm and surface particle recognition algorithm.</a:t>
            </a:r>
            <a:endParaRPr lang="tr-TR" dirty="0"/>
          </a:p>
        </p:txBody>
      </p:sp>
      <p:sp>
        <p:nvSpPr>
          <p:cNvPr id="26" name="Dikdörtgen 25">
            <a:extLst>
              <a:ext uri="{FF2B5EF4-FFF2-40B4-BE49-F238E27FC236}">
                <a16:creationId xmlns:a16="http://schemas.microsoft.com/office/drawing/2014/main" id="{F7CE3D02-DB39-8641-A4E0-210084F2DF01}"/>
              </a:ext>
            </a:extLst>
          </p:cNvPr>
          <p:cNvSpPr/>
          <p:nvPr/>
        </p:nvSpPr>
        <p:spPr>
          <a:xfrm>
            <a:off x="587127" y="18909046"/>
            <a:ext cx="7522550" cy="5909310"/>
          </a:xfrm>
          <a:prstGeom prst="rect">
            <a:avLst/>
          </a:prstGeom>
          <a:solidFill>
            <a:schemeClr val="accent6">
              <a:lumMod val="20000"/>
              <a:lumOff val="80000"/>
            </a:schemeClr>
          </a:solidFill>
        </p:spPr>
        <p:txBody>
          <a:bodyPr wrap="square">
            <a:spAutoFit/>
          </a:bodyPr>
          <a:lstStyle/>
          <a:p>
            <a:r>
              <a:rPr lang="en-GB" b="1" dirty="0"/>
              <a:t>REFERENCES</a:t>
            </a:r>
            <a:endParaRPr lang="tr-TR" b="1" dirty="0"/>
          </a:p>
          <a:p>
            <a:r>
              <a:rPr lang="en-GB" dirty="0"/>
              <a:t>1-) [AIA12] Akinci, G., </a:t>
            </a:r>
            <a:r>
              <a:rPr lang="en-GB" dirty="0" err="1"/>
              <a:t>Ihmsen</a:t>
            </a:r>
            <a:r>
              <a:rPr lang="en-GB" dirty="0"/>
              <a:t>, M., Akinci, N. and </a:t>
            </a:r>
            <a:r>
              <a:rPr lang="en-GB" dirty="0" err="1"/>
              <a:t>Teschner</a:t>
            </a:r>
            <a:r>
              <a:rPr lang="en-GB" dirty="0"/>
              <a:t>, M. (2012). Parallel Surface Reconstruction for Particle‐Based Fluids. Computer Graphics Forum, 31, 1797-1809.</a:t>
            </a:r>
            <a:endParaRPr lang="tr-TR" dirty="0"/>
          </a:p>
          <a:p>
            <a:r>
              <a:rPr lang="en-GB" dirty="0"/>
              <a:t>2-) [BP94] Paul Bourke 1994, Marching Cubes, viewed 1 December 2019, http://</a:t>
            </a:r>
            <a:r>
              <a:rPr lang="en-GB" dirty="0" err="1"/>
              <a:t>paulbourke.net</a:t>
            </a:r>
            <a:r>
              <a:rPr lang="en-GB" dirty="0"/>
              <a:t>/geometry/polygonise/</a:t>
            </a:r>
            <a:endParaRPr lang="tr-TR" dirty="0"/>
          </a:p>
          <a:p>
            <a:r>
              <a:rPr lang="en-GB" dirty="0"/>
              <a:t>3-) [MCG03] M. Müller, D. </a:t>
            </a:r>
            <a:r>
              <a:rPr lang="en-GB" dirty="0" err="1"/>
              <a:t>Charypar</a:t>
            </a:r>
            <a:r>
              <a:rPr lang="en-GB" dirty="0"/>
              <a:t>, and M. Gross (2003). Particle-based fluid simulation for interactive applications. In Proceedings of the 2003 ACM SIGGRAPH/</a:t>
            </a:r>
            <a:r>
              <a:rPr lang="en-GB" dirty="0" err="1"/>
              <a:t>Eurographics</a:t>
            </a:r>
            <a:r>
              <a:rPr lang="en-GB" dirty="0"/>
              <a:t> Symposium on Computer Animation (SCA ’03), 154–159.</a:t>
            </a:r>
            <a:endParaRPr lang="tr-TR" dirty="0"/>
          </a:p>
          <a:p>
            <a:r>
              <a:rPr lang="en-GB" dirty="0"/>
              <a:t>4-) [PTB03] </a:t>
            </a:r>
            <a:r>
              <a:rPr lang="en-GB" dirty="0" err="1"/>
              <a:t>Premžoe</a:t>
            </a:r>
            <a:r>
              <a:rPr lang="en-GB" dirty="0"/>
              <a:t>, S. , </a:t>
            </a:r>
            <a:r>
              <a:rPr lang="en-GB" dirty="0" err="1"/>
              <a:t>Tasdizen</a:t>
            </a:r>
            <a:r>
              <a:rPr lang="en-GB" dirty="0"/>
              <a:t>, T. , Bigler, J. , </a:t>
            </a:r>
            <a:r>
              <a:rPr lang="en-GB" dirty="0" err="1"/>
              <a:t>Lefohn</a:t>
            </a:r>
            <a:r>
              <a:rPr lang="en-GB" dirty="0"/>
              <a:t>, A. and Whitaker, R. T. (2003). Particle‐Based Simulation of Fluids. Computer Graphics Forum, 22, 401-410.</a:t>
            </a:r>
            <a:endParaRPr lang="tr-TR" dirty="0"/>
          </a:p>
          <a:p>
            <a:r>
              <a:rPr lang="en-GB" dirty="0"/>
              <a:t>5-) [TH03] </a:t>
            </a:r>
            <a:r>
              <a:rPr lang="en-GB" dirty="0" err="1"/>
              <a:t>Teschner</a:t>
            </a:r>
            <a:r>
              <a:rPr lang="en-GB" dirty="0"/>
              <a:t>, M., Heidelberger, B., Müller, M., </a:t>
            </a:r>
            <a:r>
              <a:rPr lang="en-GB" dirty="0" err="1"/>
              <a:t>Pomerantes</a:t>
            </a:r>
            <a:r>
              <a:rPr lang="en-GB" dirty="0"/>
              <a:t>, D., and Gross, M.H. (2003). Optimized Spatial Hashing for Collision Detection of Deformable Objects. VMV.</a:t>
            </a:r>
            <a:endParaRPr lang="tr-TR" dirty="0"/>
          </a:p>
          <a:p>
            <a:r>
              <a:rPr lang="en-GB" dirty="0"/>
              <a:t>6-) [WH87] </a:t>
            </a:r>
            <a:r>
              <a:rPr lang="en-GB" dirty="0" err="1"/>
              <a:t>Lorensen</a:t>
            </a:r>
            <a:r>
              <a:rPr lang="en-GB" dirty="0"/>
              <a:t>, William &amp; Cline, Harvey. (1987). Marching Cubes: A High Resolution 3D Surface Construction Algorithm. ACM SIGGRAPH Computer Graphics. 21. 163-. 10.1145/37401.37422.</a:t>
            </a:r>
            <a:endParaRPr lang="tr-TR" dirty="0"/>
          </a:p>
          <a:p>
            <a:r>
              <a:rPr lang="en-GB" dirty="0"/>
              <a:t>7-) ZB05] Zhu, Y., &amp; </a:t>
            </a:r>
            <a:r>
              <a:rPr lang="en-GB" dirty="0" err="1"/>
              <a:t>Bridson</a:t>
            </a:r>
            <a:r>
              <a:rPr lang="en-GB" dirty="0"/>
              <a:t>, R. (2005). Animating sand as a fluid. (New York, NY, USA, 2005) ACM Trans. Graph., 24, 965-972.</a:t>
            </a:r>
            <a:endParaRPr lang="tr-TR" dirty="0"/>
          </a:p>
        </p:txBody>
      </p:sp>
      <p:sp>
        <p:nvSpPr>
          <p:cNvPr id="27" name="Yukarı Aşağı Ok 26">
            <a:extLst>
              <a:ext uri="{FF2B5EF4-FFF2-40B4-BE49-F238E27FC236}">
                <a16:creationId xmlns:a16="http://schemas.microsoft.com/office/drawing/2014/main" id="{56B4D04B-1EA2-D54F-9158-A80B385323CA}"/>
              </a:ext>
            </a:extLst>
          </p:cNvPr>
          <p:cNvSpPr/>
          <p:nvPr/>
        </p:nvSpPr>
        <p:spPr>
          <a:xfrm>
            <a:off x="12596864" y="6731958"/>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Aşağı Ok 28">
            <a:extLst>
              <a:ext uri="{FF2B5EF4-FFF2-40B4-BE49-F238E27FC236}">
                <a16:creationId xmlns:a16="http://schemas.microsoft.com/office/drawing/2014/main" id="{EE92DC62-3661-8A48-95B6-A9AE018D139B}"/>
              </a:ext>
            </a:extLst>
          </p:cNvPr>
          <p:cNvSpPr/>
          <p:nvPr/>
        </p:nvSpPr>
        <p:spPr>
          <a:xfrm>
            <a:off x="10058400" y="13927096"/>
            <a:ext cx="628650" cy="1908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Aşağı Ok 29">
            <a:extLst>
              <a:ext uri="{FF2B5EF4-FFF2-40B4-BE49-F238E27FC236}">
                <a16:creationId xmlns:a16="http://schemas.microsoft.com/office/drawing/2014/main" id="{AD230517-F8FA-754E-B4B5-D22BBF11B87C}"/>
              </a:ext>
            </a:extLst>
          </p:cNvPr>
          <p:cNvSpPr/>
          <p:nvPr/>
        </p:nvSpPr>
        <p:spPr>
          <a:xfrm>
            <a:off x="12950920" y="13865541"/>
            <a:ext cx="628650" cy="1908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Aşağı Ok 30">
            <a:extLst>
              <a:ext uri="{FF2B5EF4-FFF2-40B4-BE49-F238E27FC236}">
                <a16:creationId xmlns:a16="http://schemas.microsoft.com/office/drawing/2014/main" id="{7177AA37-3102-0F43-9C88-BD259845E7C1}"/>
              </a:ext>
            </a:extLst>
          </p:cNvPr>
          <p:cNvSpPr/>
          <p:nvPr/>
        </p:nvSpPr>
        <p:spPr>
          <a:xfrm>
            <a:off x="16230689" y="13862600"/>
            <a:ext cx="628650" cy="1908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76180677"/>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{D34F6883-9073-E34B-8EE6-82BBDE9A1F29}tf10001120</Template>
  <TotalTime>36</TotalTime>
  <Words>866</Words>
  <Application>Microsoft Macintosh PowerPoint</Application>
  <PresentationFormat>Özel</PresentationFormat>
  <Paragraphs>28</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Calibri Light</vt:lpstr>
      <vt:lpstr>Office Teması</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İSMAİL MEKAN</dc:creator>
  <cp:lastModifiedBy>İSMAİL MEKAN</cp:lastModifiedBy>
  <cp:revision>5</cp:revision>
  <dcterms:created xsi:type="dcterms:W3CDTF">2020-05-16T21:00:27Z</dcterms:created>
  <dcterms:modified xsi:type="dcterms:W3CDTF">2020-05-16T21:43:11Z</dcterms:modified>
</cp:coreProperties>
</file>