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61" r:id="rId4"/>
    <p:sldId id="266" r:id="rId5"/>
    <p:sldId id="260" r:id="rId6"/>
    <p:sldId id="263" r:id="rId7"/>
    <p:sldId id="264" r:id="rId8"/>
    <p:sldId id="267" r:id="rId9"/>
    <p:sldId id="258"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autoAdjust="0"/>
    <p:restoredTop sz="94660"/>
  </p:normalViewPr>
  <p:slideViewPr>
    <p:cSldViewPr snapToGrid="0">
      <p:cViewPr varScale="1">
        <p:scale>
          <a:sx n="68" d="100"/>
          <a:sy n="68"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2591-5D3A-4CAA-9913-187BC04B6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0216D-B267-46A4-B7E5-2957F5464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A3140-05D5-4910-9806-1F31BAD09555}"/>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1EE2BCED-6B83-4AFD-8F78-9E4DD87F6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AB1B2-E226-4808-98D4-097856242F4B}"/>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00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4F9-F0AB-417F-B882-4306C5CAF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B4A8D-59A8-478B-8250-6AA7B6ED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50AB6-4E97-4270-8E4D-B43AC3FBE64B}"/>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1D1E1D58-71E3-4ED1-B302-D0564D6A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7AED-4D96-47A1-ACD5-1C9BC1B25C1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2248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BBBB3-9B2A-4221-9EF8-09F4C9C05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BF85-6FBD-4B8E-8346-A46449E4B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AF2EA-FFE9-4982-92B8-E2B773B8B059}"/>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C8A01503-5F98-49B3-8BA1-C5FE8C956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8FFF-9D34-48C4-BD81-4037A2E298E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1528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E5F7-E66B-4E2C-BF41-57C776ADC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9312D-C331-48D3-8609-52B1F1432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6652-282A-4290-B63E-2FD75709EC09}"/>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CAF5D8C9-180E-4DA2-A65E-7478C6F98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A51F-B19A-40C2-B57D-4601514139A6}"/>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11307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C34C-0221-4FAC-AA19-B6DCA10A8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22677-4181-451C-9BFB-3436552F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9A69D-EF88-44E5-ADC6-02EF5CB776C4}"/>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0F9648ED-9B05-4B86-A803-CDE27EB9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09760-7C25-42B0-8D82-08087B1EF837}"/>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2006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8392-B9CD-49A1-A85E-100D4FF4E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234F-EC76-4E08-8CAE-183E7F8AB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1E12E-892C-431D-88D7-3B6CABFF7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64B44-A89A-4B4F-845A-A6946EA7C943}"/>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6" name="Footer Placeholder 5">
            <a:extLst>
              <a:ext uri="{FF2B5EF4-FFF2-40B4-BE49-F238E27FC236}">
                <a16:creationId xmlns:a16="http://schemas.microsoft.com/office/drawing/2014/main" id="{C1B1C4CF-F46E-460D-8D6A-EC7E137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EFF3-11A8-4793-BBF8-35AD39B8810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955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B97-EBB9-4CA0-BAD4-A572E9580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FBCDB-30B4-4701-9E87-5D7B4EBBA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7D8B4-1F82-4E03-9D62-A2902ACD8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4DAB4-39DE-4314-8AB4-A9EC57D97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E2C21-8BC3-49F3-A7E5-283BAF208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0BB71-8974-4836-A6E2-23BD7055CBDC}"/>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8" name="Footer Placeholder 7">
            <a:extLst>
              <a:ext uri="{FF2B5EF4-FFF2-40B4-BE49-F238E27FC236}">
                <a16:creationId xmlns:a16="http://schemas.microsoft.com/office/drawing/2014/main" id="{7100C288-8EB8-479E-A823-62E0F946E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E5E2D-3F43-47E9-A2BD-6C6567F1932C}"/>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01712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248-D5CD-477F-B23C-ED63C4E6E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3CD1A-92EE-4FE3-A58F-FD54A1B8B1DF}"/>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4" name="Footer Placeholder 3">
            <a:extLst>
              <a:ext uri="{FF2B5EF4-FFF2-40B4-BE49-F238E27FC236}">
                <a16:creationId xmlns:a16="http://schemas.microsoft.com/office/drawing/2014/main" id="{618915CA-E9CC-478B-B1EB-F8E609FD1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82476-BA6F-4384-A8E0-D2560BEC982D}"/>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52096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E4D2-0CFB-4D73-BE58-93A0564F8E81}"/>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3" name="Footer Placeholder 2">
            <a:extLst>
              <a:ext uri="{FF2B5EF4-FFF2-40B4-BE49-F238E27FC236}">
                <a16:creationId xmlns:a16="http://schemas.microsoft.com/office/drawing/2014/main" id="{EE390800-4948-43A6-B3E9-35DFB173B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E3540-075E-412D-96B2-35A8E38FCEC3}"/>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249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830C-6794-4478-919A-1C8570AC1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FF571-3595-41D4-80EF-F5B4F1BA5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DF7CDC-8D09-475F-9F18-140A93C20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351EC-7EB6-4A08-AAE6-A372F4D1385B}"/>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6" name="Footer Placeholder 5">
            <a:extLst>
              <a:ext uri="{FF2B5EF4-FFF2-40B4-BE49-F238E27FC236}">
                <a16:creationId xmlns:a16="http://schemas.microsoft.com/office/drawing/2014/main" id="{C7E568FF-D2BB-4337-9E71-0F01E496A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A4B94-C556-41CA-AD27-FD2761F676D0}"/>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543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3BDF-FC0A-4A91-B7BE-E608340A9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9F32C-F73C-42DC-9F9D-F9AE98E77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0D4DA-4859-40F3-8C47-6126D337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9809C-E526-48CA-A4F2-0F3075248125}"/>
              </a:ext>
            </a:extLst>
          </p:cNvPr>
          <p:cNvSpPr>
            <a:spLocks noGrp="1"/>
          </p:cNvSpPr>
          <p:nvPr>
            <p:ph type="dt" sz="half" idx="10"/>
          </p:nvPr>
        </p:nvSpPr>
        <p:spPr/>
        <p:txBody>
          <a:bodyPr/>
          <a:lstStyle/>
          <a:p>
            <a:fld id="{D7EE5B6A-E6A7-4CF6-8E18-CD9BC4991183}" type="datetimeFigureOut">
              <a:rPr lang="en-US" smtClean="0"/>
              <a:t>5/19/2020</a:t>
            </a:fld>
            <a:endParaRPr lang="en-US"/>
          </a:p>
        </p:txBody>
      </p:sp>
      <p:sp>
        <p:nvSpPr>
          <p:cNvPr id="6" name="Footer Placeholder 5">
            <a:extLst>
              <a:ext uri="{FF2B5EF4-FFF2-40B4-BE49-F238E27FC236}">
                <a16:creationId xmlns:a16="http://schemas.microsoft.com/office/drawing/2014/main" id="{867C579F-C3C2-44B8-992F-85C6117B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3AE33-4D0E-4935-ABB5-BFA19F73316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84899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B9D5F-C0A2-4C8A-B48C-B38BD315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60061-F822-47E6-863F-A18C2E0FC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884CB-80E3-479E-8D46-FA77810A2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E5B6A-E6A7-4CF6-8E18-CD9BC4991183}" type="datetimeFigureOut">
              <a:rPr lang="en-US" smtClean="0"/>
              <a:t>5/19/2020</a:t>
            </a:fld>
            <a:endParaRPr lang="en-US"/>
          </a:p>
        </p:txBody>
      </p:sp>
      <p:sp>
        <p:nvSpPr>
          <p:cNvPr id="5" name="Footer Placeholder 4">
            <a:extLst>
              <a:ext uri="{FF2B5EF4-FFF2-40B4-BE49-F238E27FC236}">
                <a16:creationId xmlns:a16="http://schemas.microsoft.com/office/drawing/2014/main" id="{D50BAA33-2E6A-4AA3-B398-846601E15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07652-14F0-453C-9BE8-8E1370F96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C809D-8670-4DFD-9DF6-5D0272962978}" type="slidenum">
              <a:rPr lang="en-US" smtClean="0"/>
              <a:t>‹#›</a:t>
            </a:fld>
            <a:endParaRPr lang="en-US"/>
          </a:p>
        </p:txBody>
      </p:sp>
    </p:spTree>
    <p:extLst>
      <p:ext uri="{BB962C8B-B14F-4D97-AF65-F5344CB8AC3E}">
        <p14:creationId xmlns:p14="http://schemas.microsoft.com/office/powerpoint/2010/main" val="314732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8B0EBD87-6B5F-400F-A15F-0926F29DCE90}"/>
              </a:ext>
            </a:extLst>
          </p:cNvPr>
          <p:cNvSpPr>
            <a:spLocks noGrp="1"/>
          </p:cNvSpPr>
          <p:nvPr>
            <p:ph type="title"/>
          </p:nvPr>
        </p:nvSpPr>
        <p:spPr>
          <a:xfrm>
            <a:off x="4966817" y="2385238"/>
            <a:ext cx="2258361" cy="1398972"/>
          </a:xfrm>
        </p:spPr>
        <p:txBody>
          <a:bodyPr>
            <a:normAutofit/>
          </a:bodyPr>
          <a:lstStyle/>
          <a:p>
            <a:pPr algn="ctr"/>
            <a:r>
              <a:rPr lang="tr-TR" sz="7200" dirty="0">
                <a:solidFill>
                  <a:srgbClr val="FFFFFF"/>
                </a:solidFill>
                <a:latin typeface="Arial" panose="020B0604020202020204" pitchFamily="34" charset="0"/>
                <a:cs typeface="Arial" panose="020B0604020202020204" pitchFamily="34" charset="0"/>
              </a:rPr>
              <a:t>POF</a:t>
            </a:r>
            <a:endParaRPr lang="en-US" sz="7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8BBF85-EE63-4D48-95E0-08AD2DD1F8AD}"/>
              </a:ext>
            </a:extLst>
          </p:cNvPr>
          <p:cNvSpPr>
            <a:spLocks noGrp="1"/>
          </p:cNvSpPr>
          <p:nvPr>
            <p:ph idx="1"/>
          </p:nvPr>
        </p:nvSpPr>
        <p:spPr>
          <a:xfrm>
            <a:off x="3908472" y="4117854"/>
            <a:ext cx="4375053" cy="594823"/>
          </a:xfrm>
        </p:spPr>
        <p:txBody>
          <a:bodyPr anchor="t">
            <a:normAutofit/>
          </a:bodyPr>
          <a:lstStyle/>
          <a:p>
            <a:pPr marL="0" indent="0">
              <a:buNone/>
            </a:pPr>
            <a:r>
              <a:rPr lang="tr-TR" sz="2400" dirty="0" err="1">
                <a:solidFill>
                  <a:schemeClr val="tx2"/>
                </a:solidFill>
                <a:latin typeface="Arial" panose="020B0604020202020204" pitchFamily="34" charset="0"/>
                <a:cs typeface="Arial" panose="020B0604020202020204" pitchFamily="34" charset="0"/>
              </a:rPr>
              <a:t>Performance</a:t>
            </a:r>
            <a:r>
              <a:rPr lang="tr-TR" sz="2400" dirty="0">
                <a:solidFill>
                  <a:schemeClr val="tx2"/>
                </a:solidFill>
                <a:latin typeface="Arial" panose="020B0604020202020204" pitchFamily="34" charset="0"/>
                <a:cs typeface="Arial" panose="020B0604020202020204" pitchFamily="34" charset="0"/>
              </a:rPr>
              <a:t> </a:t>
            </a:r>
            <a:r>
              <a:rPr lang="tr-TR" sz="2400" dirty="0" err="1">
                <a:solidFill>
                  <a:schemeClr val="tx2"/>
                </a:solidFill>
                <a:latin typeface="Arial" panose="020B0604020202020204" pitchFamily="34" charset="0"/>
                <a:cs typeface="Arial" panose="020B0604020202020204" pitchFamily="34" charset="0"/>
              </a:rPr>
              <a:t>Optimized</a:t>
            </a:r>
            <a:r>
              <a:rPr lang="tr-TR" sz="2400" dirty="0">
                <a:solidFill>
                  <a:schemeClr val="tx2"/>
                </a:solidFill>
                <a:latin typeface="Arial" panose="020B0604020202020204" pitchFamily="34" charset="0"/>
                <a:cs typeface="Arial" panose="020B0604020202020204" pitchFamily="34" charset="0"/>
              </a:rPr>
              <a:t> </a:t>
            </a:r>
            <a:r>
              <a:rPr lang="tr-TR" sz="2400" dirty="0" err="1">
                <a:solidFill>
                  <a:schemeClr val="tx2"/>
                </a:solidFill>
                <a:latin typeface="Arial" panose="020B0604020202020204" pitchFamily="34" charset="0"/>
                <a:cs typeface="Arial" panose="020B0604020202020204" pitchFamily="34" charset="0"/>
              </a:rPr>
              <a:t>Fluids</a:t>
            </a:r>
            <a:endParaRPr lang="en-US" sz="2400" dirty="0">
              <a:solidFill>
                <a:schemeClr val="tx2"/>
              </a:solidFill>
              <a:latin typeface="Arial" panose="020B0604020202020204" pitchFamily="34" charset="0"/>
              <a:cs typeface="Arial" panose="020B0604020202020204" pitchFamily="34" charset="0"/>
            </a:endParaRPr>
          </a:p>
          <a:p>
            <a:endParaRPr lang="en-US" sz="2400" dirty="0">
              <a:solidFill>
                <a:srgbClr val="FFFFFF"/>
              </a:solidFill>
            </a:endParaRPr>
          </a:p>
        </p:txBody>
      </p:sp>
    </p:spTree>
    <p:extLst>
      <p:ext uri="{BB962C8B-B14F-4D97-AF65-F5344CB8AC3E}">
        <p14:creationId xmlns:p14="http://schemas.microsoft.com/office/powerpoint/2010/main" val="2467246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2FD1B0-F33F-42FB-B816-E148F654D12B}"/>
              </a:ext>
            </a:extLst>
          </p:cNvPr>
          <p:cNvSpPr>
            <a:spLocks noGrp="1"/>
          </p:cNvSpPr>
          <p:nvPr>
            <p:ph type="title"/>
          </p:nvPr>
        </p:nvSpPr>
        <p:spPr>
          <a:xfrm>
            <a:off x="1115568" y="548640"/>
            <a:ext cx="10168128" cy="1179576"/>
          </a:xfrm>
        </p:spPr>
        <p:txBody>
          <a:bodyPr>
            <a:normAutofit/>
          </a:bodyPr>
          <a:lstStyle/>
          <a:p>
            <a:pPr algn="ctr"/>
            <a:r>
              <a:rPr lang="tr-TR" sz="4000" dirty="0">
                <a:latin typeface="Arial" panose="020B0604020202020204" pitchFamily="34" charset="0"/>
                <a:cs typeface="Arial" panose="020B0604020202020204" pitchFamily="34" charset="0"/>
              </a:rPr>
              <a:t>THANK YOU FOR LISTENING </a:t>
            </a:r>
            <a:r>
              <a:rPr lang="tr-TR" sz="4000" dirty="0">
                <a:latin typeface="Arial" panose="020B0604020202020204" pitchFamily="34" charset="0"/>
                <a:cs typeface="Arial" panose="020B0604020202020204" pitchFamily="34" charset="0"/>
                <a:sym typeface="Wingdings" panose="05000000000000000000" pitchFamily="2" charset="2"/>
              </a:rPr>
              <a:t></a:t>
            </a:r>
            <a:endParaRPr lang="en-US" sz="4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376414-6E71-49FC-A54C-87327D60E72B}"/>
              </a:ext>
            </a:extLst>
          </p:cNvPr>
          <p:cNvSpPr>
            <a:spLocks noGrp="1"/>
          </p:cNvSpPr>
          <p:nvPr>
            <p:ph idx="1"/>
          </p:nvPr>
        </p:nvSpPr>
        <p:spPr>
          <a:xfrm>
            <a:off x="3080824" y="2756690"/>
            <a:ext cx="5459671" cy="3363425"/>
          </a:xfrm>
        </p:spPr>
        <p:txBody>
          <a:bodyPr>
            <a:normAutofit/>
          </a:bodyPr>
          <a:lstStyle/>
          <a:p>
            <a:endParaRPr lang="tr-TR" sz="2200" dirty="0">
              <a:latin typeface="Times New Roman" panose="02020603050405020304" pitchFamily="18" charset="0"/>
              <a:cs typeface="Times New Roman" panose="02020603050405020304" pitchFamily="18" charset="0"/>
            </a:endParaRPr>
          </a:p>
          <a:p>
            <a:endParaRPr lang="tr-TR" sz="2200" dirty="0">
              <a:latin typeface="Times New Roman" panose="02020603050405020304" pitchFamily="18" charset="0"/>
              <a:cs typeface="Times New Roman" panose="02020603050405020304" pitchFamily="18" charset="0"/>
            </a:endParaRPr>
          </a:p>
          <a:p>
            <a:endParaRPr lang="tr-TR"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Baran Budak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15070001012</a:t>
            </a:r>
          </a:p>
          <a:p>
            <a:pPr algn="ctr"/>
            <a:r>
              <a:rPr lang="en-US" sz="2200" dirty="0">
                <a:latin typeface="Times New Roman" panose="02020603050405020304" pitchFamily="18" charset="0"/>
                <a:cs typeface="Times New Roman" panose="02020603050405020304" pitchFamily="18" charset="0"/>
              </a:rPr>
              <a:t>Cihanser </a:t>
            </a:r>
            <a:r>
              <a:rPr lang="en-US" sz="2200" dirty="0" err="1">
                <a:latin typeface="Times New Roman" panose="02020603050405020304" pitchFamily="18" charset="0"/>
                <a:cs typeface="Times New Roman" panose="02020603050405020304" pitchFamily="18" charset="0"/>
              </a:rPr>
              <a:t>Çalışkan</a:t>
            </a:r>
            <a:r>
              <a:rPr lang="en-US" sz="2200"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16070001020</a:t>
            </a:r>
          </a:p>
          <a:p>
            <a:pPr algn="ctr"/>
            <a:r>
              <a:rPr lang="en-US" sz="2200" dirty="0" err="1">
                <a:latin typeface="Times New Roman" panose="02020603050405020304" pitchFamily="18" charset="0"/>
                <a:cs typeface="Times New Roman" panose="02020603050405020304" pitchFamily="18" charset="0"/>
              </a:rPr>
              <a:t>İsmail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Mekan</a:t>
            </a:r>
            <a:r>
              <a:rPr lang="en-US" sz="2200"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15070001048</a:t>
            </a:r>
          </a:p>
          <a:p>
            <a:endParaRPr lang="en-US" sz="2200" dirty="0"/>
          </a:p>
        </p:txBody>
      </p:sp>
    </p:spTree>
    <p:extLst>
      <p:ext uri="{BB962C8B-B14F-4D97-AF65-F5344CB8AC3E}">
        <p14:creationId xmlns:p14="http://schemas.microsoft.com/office/powerpoint/2010/main" val="54834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917CFA-91C9-4070-BE81-0A9B64B572D3}"/>
              </a:ext>
            </a:extLst>
          </p:cNvPr>
          <p:cNvSpPr>
            <a:spLocks noGrp="1"/>
          </p:cNvSpPr>
          <p:nvPr>
            <p:ph type="title"/>
          </p:nvPr>
        </p:nvSpPr>
        <p:spPr>
          <a:xfrm>
            <a:off x="1012874" y="826680"/>
            <a:ext cx="9999900" cy="1325563"/>
          </a:xfrm>
        </p:spPr>
        <p:txBody>
          <a:bodyPr>
            <a:normAutofit/>
          </a:bodyPr>
          <a:lstStyle/>
          <a:p>
            <a:pPr algn="ctr"/>
            <a:r>
              <a:rPr lang="tr-TR" sz="4800" dirty="0">
                <a:solidFill>
                  <a:srgbClr val="FFFFFF"/>
                </a:solidFill>
                <a:latin typeface="Arial" panose="020B0604020202020204" pitchFamily="34" charset="0"/>
                <a:cs typeface="Arial" panose="020B0604020202020204" pitchFamily="34" charset="0"/>
              </a:rPr>
              <a:t>Problem 			                 Solution</a:t>
            </a:r>
            <a:endParaRPr lang="en-US" sz="48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BB64B-FD29-4516-9DB2-7EA5236C393F}"/>
              </a:ext>
            </a:extLst>
          </p:cNvPr>
          <p:cNvSpPr>
            <a:spLocks noGrp="1"/>
          </p:cNvSpPr>
          <p:nvPr>
            <p:ph idx="1"/>
          </p:nvPr>
        </p:nvSpPr>
        <p:spPr>
          <a:xfrm>
            <a:off x="1179227" y="2978923"/>
            <a:ext cx="4485364" cy="2693976"/>
          </a:xfrm>
        </p:spPr>
        <p:txBody>
          <a:bodyPr>
            <a:normAutofit/>
          </a:bodyPr>
          <a:lstStyle/>
          <a:p>
            <a:pPr marL="0" indent="0">
              <a:buNone/>
            </a:pPr>
            <a:r>
              <a:rPr lang="en-GB" sz="1800" dirty="0">
                <a:solidFill>
                  <a:srgbClr val="000000"/>
                </a:solidFill>
                <a:latin typeface="Times New Roman" panose="02020603050405020304" pitchFamily="18" charset="0"/>
                <a:cs typeface="Times New Roman" panose="02020603050405020304" pitchFamily="18" charset="0"/>
              </a:rPr>
              <a:t>There are millions of particles in a small number of liquids. Simulation control particles by physics-based calculations to obtain fluid behaviours. Simulation having difficulties in calculations dependent on a surplus of particles and time and memory complexity increases indirectly.</a:t>
            </a:r>
            <a:r>
              <a:rPr lang="tr-TR" sz="1800" dirty="0">
                <a:solidFill>
                  <a:srgbClr val="000000"/>
                </a:solidFill>
                <a:latin typeface="Times New Roman" panose="02020603050405020304" pitchFamily="18" charset="0"/>
                <a:cs typeface="Times New Roman" panose="02020603050405020304" pitchFamily="18" charset="0"/>
              </a:rPr>
              <a:t> </a:t>
            </a:r>
            <a:r>
              <a:rPr lang="en-GB" sz="1800" dirty="0">
                <a:solidFill>
                  <a:srgbClr val="000000"/>
                </a:solidFill>
                <a:latin typeface="Times New Roman" panose="02020603050405020304" pitchFamily="18" charset="0"/>
                <a:cs typeface="Times New Roman" panose="02020603050405020304" pitchFamily="18" charset="0"/>
              </a:rPr>
              <a:t>Visualizing millions of particles on a scene are a tedious job. </a:t>
            </a:r>
            <a:endParaRPr lang="tr-TR" sz="1800" dirty="0">
              <a:solidFill>
                <a:srgbClr val="000000"/>
              </a:solidFill>
              <a:latin typeface="Times New Roman" panose="02020603050405020304" pitchFamily="18" charset="0"/>
              <a:cs typeface="Times New Roman" panose="02020603050405020304" pitchFamily="18" charset="0"/>
            </a:endParaRPr>
          </a:p>
          <a:p>
            <a:endParaRPr lang="en-GB" sz="18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59AE5-2E8A-4330-A4BD-2FBDDF6F61E9}"/>
              </a:ext>
            </a:extLst>
          </p:cNvPr>
          <p:cNvSpPr txBox="1"/>
          <p:nvPr/>
        </p:nvSpPr>
        <p:spPr>
          <a:xfrm>
            <a:off x="6527409" y="2978923"/>
            <a:ext cx="4485365" cy="2031325"/>
          </a:xfrm>
          <a:prstGeom prst="rect">
            <a:avLst/>
          </a:prstGeom>
          <a:noFill/>
        </p:spPr>
        <p:txBody>
          <a:bodyPr wrap="square" rtlCol="0">
            <a:spAutoFit/>
          </a:bodyPr>
          <a:lstStyle/>
          <a:p>
            <a:r>
              <a:rPr lang="en-US" dirty="0"/>
              <a:t>The main goal of the project is researching ways of enhancing the performance and efficiency of particle-based fluid simulation.</a:t>
            </a:r>
          </a:p>
          <a:p>
            <a:r>
              <a:rPr lang="en-US" dirty="0"/>
              <a:t>We aim to achieve these goals by reaching particles faster, storing particles in special structures and applying another visualization method into the POF system.</a:t>
            </a:r>
            <a:r>
              <a:rPr lang="tr-TR" dirty="0"/>
              <a:t> </a:t>
            </a:r>
            <a:endParaRPr lang="en-US" dirty="0"/>
          </a:p>
        </p:txBody>
      </p:sp>
    </p:spTree>
    <p:extLst>
      <p:ext uri="{BB962C8B-B14F-4D97-AF65-F5344CB8AC3E}">
        <p14:creationId xmlns:p14="http://schemas.microsoft.com/office/powerpoint/2010/main" val="373741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E01F103-A6E8-4A71-9C27-1C275DA0745B}"/>
              </a:ext>
            </a:extLst>
          </p:cNvPr>
          <p:cNvSpPr>
            <a:spLocks noGrp="1"/>
          </p:cNvSpPr>
          <p:nvPr>
            <p:ph type="title"/>
          </p:nvPr>
        </p:nvSpPr>
        <p:spPr>
          <a:xfrm>
            <a:off x="955828" y="2136312"/>
            <a:ext cx="2139064" cy="1450950"/>
          </a:xfrm>
        </p:spPr>
        <p:txBody>
          <a:bodyPr>
            <a:normAutofit/>
          </a:bodyPr>
          <a:lstStyle/>
          <a:p>
            <a:r>
              <a:rPr lang="tr-TR" sz="7200" dirty="0">
                <a:solidFill>
                  <a:srgbClr val="FFFFFF"/>
                </a:solidFill>
                <a:latin typeface="Arial" panose="020B0604020202020204" pitchFamily="34" charset="0"/>
                <a:cs typeface="Arial" panose="020B0604020202020204" pitchFamily="34" charset="0"/>
              </a:rPr>
              <a:t>AIM</a:t>
            </a:r>
            <a:endParaRPr lang="en-US" sz="7200" dirty="0">
              <a:solidFill>
                <a:srgbClr val="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05613D-B871-47EA-B8F5-D38BE836CE81}"/>
              </a:ext>
            </a:extLst>
          </p:cNvPr>
          <p:cNvSpPr>
            <a:spLocks noGrp="1"/>
          </p:cNvSpPr>
          <p:nvPr>
            <p:ph idx="1"/>
          </p:nvPr>
        </p:nvSpPr>
        <p:spPr>
          <a:xfrm>
            <a:off x="6049049" y="518526"/>
            <a:ext cx="5438101" cy="2527261"/>
          </a:xfrm>
        </p:spPr>
        <p:txBody>
          <a:bodyPr anchor="ctr">
            <a:normAutofit/>
          </a:bodyPr>
          <a:lstStyle/>
          <a:p>
            <a:r>
              <a:rPr lang="en-US" sz="1800" dirty="0">
                <a:solidFill>
                  <a:srgbClr val="000000"/>
                </a:solidFill>
                <a:latin typeface="Times New Roman" panose="02020603050405020304" pitchFamily="18" charset="0"/>
                <a:cs typeface="Times New Roman" panose="02020603050405020304" pitchFamily="18" charset="0"/>
              </a:rPr>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p>
        </p:txBody>
      </p:sp>
    </p:spTree>
    <p:extLst>
      <p:ext uri="{BB962C8B-B14F-4D97-AF65-F5344CB8AC3E}">
        <p14:creationId xmlns:p14="http://schemas.microsoft.com/office/powerpoint/2010/main" val="14995509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1A8DC8-7BAA-4DF2-8F1C-CDCDBD27B43A}"/>
              </a:ext>
            </a:extLst>
          </p:cNvPr>
          <p:cNvSpPr>
            <a:spLocks noGrp="1"/>
          </p:cNvSpPr>
          <p:nvPr>
            <p:ph type="title"/>
          </p:nvPr>
        </p:nvSpPr>
        <p:spPr>
          <a:xfrm>
            <a:off x="0" y="2293032"/>
            <a:ext cx="4473525" cy="1817319"/>
          </a:xfrm>
        </p:spPr>
        <p:txBody>
          <a:bodyPr>
            <a:noAutofit/>
          </a:bodyPr>
          <a:lstStyle/>
          <a:p>
            <a:r>
              <a:rPr lang="tr-TR" sz="7200" dirty="0" err="1">
                <a:solidFill>
                  <a:srgbClr val="FFFFFF"/>
                </a:solidFill>
                <a:latin typeface="Arial" panose="020B0604020202020204" pitchFamily="34" charset="0"/>
                <a:cs typeface="Arial" panose="020B0604020202020204" pitchFamily="34" charset="0"/>
              </a:rPr>
              <a:t>Objectives</a:t>
            </a:r>
            <a:endParaRPr lang="en-US" sz="7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83C1693-FBD7-43A3-8446-BEDFEAB330F7}"/>
              </a:ext>
            </a:extLst>
          </p:cNvPr>
          <p:cNvSpPr>
            <a:spLocks noGrp="1"/>
          </p:cNvSpPr>
          <p:nvPr>
            <p:ph idx="1"/>
          </p:nvPr>
        </p:nvSpPr>
        <p:spPr>
          <a:xfrm>
            <a:off x="5739620" y="163048"/>
            <a:ext cx="5980952" cy="4231835"/>
          </a:xfrm>
        </p:spPr>
        <p:txBody>
          <a:bodyPr anchor="ctr">
            <a:norm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The project main objective is making research and implementing the methods in the research papers on particle-based fluid simulations. The implementation of these algorithms consists of two main parts in the POF system: Hash system and surface recognition.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In conclusion, the POF project objective is making research and implement to obtain better performance on finding particles and recognizing surface particles on particle-based fluid simulations.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94525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4093FABE-DD7F-42ED-9611-0F744AC30165}"/>
              </a:ext>
            </a:extLst>
          </p:cNvPr>
          <p:cNvSpPr>
            <a:spLocks noGrp="1"/>
          </p:cNvSpPr>
          <p:nvPr>
            <p:ph type="title"/>
          </p:nvPr>
        </p:nvSpPr>
        <p:spPr>
          <a:xfrm>
            <a:off x="182881" y="689317"/>
            <a:ext cx="5092504" cy="1275703"/>
          </a:xfrm>
        </p:spPr>
        <p:txBody>
          <a:bodyPr>
            <a:normAutofit/>
          </a:bodyPr>
          <a:lstStyle/>
          <a:p>
            <a:r>
              <a:rPr lang="tr-TR" sz="4000" dirty="0">
                <a:solidFill>
                  <a:srgbClr val="FFFFFF"/>
                </a:solidFill>
                <a:latin typeface="Arial" panose="020B0604020202020204" pitchFamily="34" charset="0"/>
                <a:cs typeface="Arial" panose="020B0604020202020204" pitchFamily="34" charset="0"/>
              </a:rPr>
              <a:t>IMPLEMENTATİON</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7E7E225-8628-4B81-B621-939402774710}"/>
              </a:ext>
            </a:extLst>
          </p:cNvPr>
          <p:cNvSpPr>
            <a:spLocks noGrp="1"/>
          </p:cNvSpPr>
          <p:nvPr>
            <p:ph idx="1"/>
          </p:nvPr>
        </p:nvSpPr>
        <p:spPr>
          <a:xfrm>
            <a:off x="182881" y="1849013"/>
            <a:ext cx="4906574" cy="2329092"/>
          </a:xfrm>
        </p:spPr>
        <p:txBody>
          <a:bodyPr anchor="ctr">
            <a:normAutofit/>
          </a:bodyPr>
          <a:lstStyle/>
          <a:p>
            <a:r>
              <a:rPr lang="en-US" sz="1800" dirty="0">
                <a:solidFill>
                  <a:srgbClr val="FFFFFF"/>
                </a:solidFill>
                <a:latin typeface="Times New Roman" panose="02020603050405020304" pitchFamily="18" charset="0"/>
                <a:cs typeface="Times New Roman" panose="02020603050405020304" pitchFamily="18" charset="0"/>
              </a:rPr>
              <a:t>The implementation is of three main parts: First implementation Hasher benefits to the POF by accessing particles easier. The second implementation is surface recognition which is an algorithm used from </a:t>
            </a:r>
            <a:r>
              <a:rPr lang="en-US" sz="1800" dirty="0" err="1">
                <a:solidFill>
                  <a:srgbClr val="FFFFFF"/>
                </a:solidFill>
                <a:latin typeface="Times New Roman" panose="02020603050405020304" pitchFamily="18" charset="0"/>
                <a:cs typeface="Times New Roman" panose="02020603050405020304" pitchFamily="18" charset="0"/>
              </a:rPr>
              <a:t>Akıncı</a:t>
            </a:r>
            <a:r>
              <a:rPr lang="en-US" sz="1800" dirty="0">
                <a:solidFill>
                  <a:srgbClr val="FFFFFF"/>
                </a:solidFill>
                <a:latin typeface="Times New Roman" panose="02020603050405020304" pitchFamily="18" charset="0"/>
                <a:cs typeface="Times New Roman" panose="02020603050405020304" pitchFamily="18" charset="0"/>
              </a:rPr>
              <a:t>, G. et al. (2012) [1] to draw vertices of surface particles. The third implementation is written by Zhu, Y. et al. [7], offers an alternative way to simulate liquids.</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0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2" name="Rectangle 11">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56CAB-E3CE-4D1F-B4FD-FFDF44039E9D}"/>
              </a:ext>
            </a:extLst>
          </p:cNvPr>
          <p:cNvSpPr>
            <a:spLocks noGrp="1"/>
          </p:cNvSpPr>
          <p:nvPr>
            <p:ph type="title"/>
          </p:nvPr>
        </p:nvSpPr>
        <p:spPr>
          <a:xfrm>
            <a:off x="279400" y="365760"/>
            <a:ext cx="4764383" cy="993793"/>
          </a:xfrm>
        </p:spPr>
        <p:txBody>
          <a:bodyPr vert="horz" lIns="91440" tIns="45720" rIns="91440" bIns="45720" rtlCol="0" anchor="ctr">
            <a:normAutofit/>
          </a:bodyPr>
          <a:lstStyle/>
          <a:p>
            <a:r>
              <a:rPr lang="tr-TR" sz="4800" dirty="0">
                <a:solidFill>
                  <a:srgbClr val="000000"/>
                </a:solidFill>
                <a:latin typeface="Arial" panose="020B0604020202020204" pitchFamily="34" charset="0"/>
                <a:cs typeface="Arial" panose="020B0604020202020204" pitchFamily="34" charset="0"/>
              </a:rPr>
              <a:t>HASH SYSTEM</a:t>
            </a:r>
            <a:endParaRPr lang="en-US" sz="4800" kern="1200" dirty="0">
              <a:solidFill>
                <a:srgbClr val="0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8628D12-09CA-40D2-8D8C-8BC1351AC0C0}"/>
              </a:ext>
            </a:extLst>
          </p:cNvPr>
          <p:cNvSpPr txBox="1"/>
          <p:nvPr/>
        </p:nvSpPr>
        <p:spPr>
          <a:xfrm>
            <a:off x="279400" y="1674674"/>
            <a:ext cx="4764383" cy="2031325"/>
          </a:xfrm>
          <a:prstGeom prst="rect">
            <a:avLst/>
          </a:prstGeom>
          <a:noFill/>
        </p:spPr>
        <p:txBody>
          <a:bodyPr wrap="square" rtlCol="0">
            <a:spAutoFit/>
          </a:bodyPr>
          <a:lstStyle/>
          <a:p>
            <a:r>
              <a:rPr lang="en-US" dirty="0"/>
              <a:t>Hash</a:t>
            </a:r>
            <a:r>
              <a:rPr lang="tr-TR" dirty="0"/>
              <a:t> </a:t>
            </a:r>
            <a:r>
              <a:rPr lang="en-US" dirty="0"/>
              <a:t>system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p>
        </p:txBody>
      </p:sp>
    </p:spTree>
    <p:extLst>
      <p:ext uri="{BB962C8B-B14F-4D97-AF65-F5344CB8AC3E}">
        <p14:creationId xmlns:p14="http://schemas.microsoft.com/office/powerpoint/2010/main" val="381515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422031" y="382633"/>
            <a:ext cx="7728609" cy="1344891"/>
          </a:xfrm>
        </p:spPr>
        <p:txBody>
          <a:bodyPr vert="horz" lIns="91440" tIns="45720" rIns="91440" bIns="45720" rtlCol="0" anchor="ctr">
            <a:normAutofit/>
          </a:bodyPr>
          <a:lstStyle/>
          <a:p>
            <a:r>
              <a:rPr lang="tr-TR" sz="4800" dirty="0">
                <a:solidFill>
                  <a:srgbClr val="000000"/>
                </a:solidFill>
                <a:latin typeface="Arial" panose="020B0604020202020204" pitchFamily="34" charset="0"/>
                <a:cs typeface="Arial" panose="020B0604020202020204" pitchFamily="34" charset="0"/>
              </a:rPr>
              <a:t>SURFACE RECOGNITION</a:t>
            </a:r>
            <a:endParaRPr lang="en-US" sz="4800" kern="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6E39AF-075C-4204-ABA9-10898F5B25EA}"/>
              </a:ext>
            </a:extLst>
          </p:cNvPr>
          <p:cNvSpPr txBox="1"/>
          <p:nvPr/>
        </p:nvSpPr>
        <p:spPr>
          <a:xfrm>
            <a:off x="422031" y="1816774"/>
            <a:ext cx="7413674" cy="2031325"/>
          </a:xfrm>
          <a:prstGeom prst="rect">
            <a:avLst/>
          </a:prstGeom>
          <a:noFill/>
        </p:spPr>
        <p:txBody>
          <a:bodyPr wrap="square" rtlCol="0">
            <a:spAutoFit/>
          </a:bodyPr>
          <a:lstStyle/>
          <a:p>
            <a:r>
              <a:rPr lang="en-US" dirty="0"/>
              <a:t>Surface recognition algorithm detects surface particles and the other necessary data about a particle.  Surface recognition finds surface particles by calculating the weight value in a ranged area. </a:t>
            </a:r>
          </a:p>
          <a:p>
            <a:r>
              <a:rPr lang="en-US" dirty="0"/>
              <a:t>Focusing on finding surface particles is necessary for the drawing part in the POF system.  Because of the surface recognition component, the POF system works more efficiently and better performance obtained.</a:t>
            </a:r>
          </a:p>
          <a:p>
            <a:endParaRPr lang="en-US" dirty="0"/>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600" dirty="0">
                <a:solidFill>
                  <a:schemeClr val="bg1"/>
                </a:solidFill>
                <a:latin typeface="Arial" panose="020B0604020202020204" pitchFamily="34" charset="0"/>
                <a:cs typeface="Arial" panose="020B0604020202020204" pitchFamily="34" charset="0"/>
              </a:rPr>
              <a:t>Mathematical </a:t>
            </a:r>
            <a:r>
              <a:rPr lang="tr-TR" sz="1600" dirty="0" err="1">
                <a:solidFill>
                  <a:schemeClr val="bg1"/>
                </a:solidFill>
                <a:latin typeface="Arial" panose="020B0604020202020204" pitchFamily="34" charset="0"/>
                <a:cs typeface="Arial" panose="020B0604020202020204" pitchFamily="34" charset="0"/>
              </a:rPr>
              <a:t>Expressions</a:t>
            </a:r>
            <a:r>
              <a:rPr lang="tr-TR" sz="1600" dirty="0">
                <a:solidFill>
                  <a:schemeClr val="bg1"/>
                </a:solidFill>
                <a:latin typeface="Arial" panose="020B0604020202020204" pitchFamily="34" charset="0"/>
                <a:cs typeface="Arial" panose="020B0604020202020204" pitchFamily="34" charset="0"/>
              </a:rPr>
              <a:t> of </a:t>
            </a:r>
            <a:r>
              <a:rPr lang="tr-TR" sz="1600" dirty="0" err="1">
                <a:solidFill>
                  <a:schemeClr val="bg1"/>
                </a:solidFill>
                <a:latin typeface="Arial" panose="020B0604020202020204" pitchFamily="34" charset="0"/>
                <a:cs typeface="Arial" panose="020B0604020202020204" pitchFamily="34" charset="0"/>
              </a:rPr>
              <a:t>Surface</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Recognition</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System</a:t>
            </a:r>
            <a:endParaRPr lang="en-US" sz="16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6E40293-A912-4ECE-B1FC-340556585C94}"/>
                  </a:ext>
                </a:extLst>
              </p:cNvPr>
              <p:cNvSpPr txBox="1"/>
              <p:nvPr/>
            </p:nvSpPr>
            <p:spPr>
              <a:xfrm>
                <a:off x="422031" y="5317589"/>
                <a:ext cx="3587261" cy="7780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95000"/>
                                </a:schemeClr>
                              </a:solidFill>
                            </a:rPr>
                          </m:ctrlPr>
                        </m:accPr>
                        <m:e>
                          <m:r>
                            <a:rPr lang="en-GB" i="1">
                              <a:solidFill>
                                <a:schemeClr val="bg1">
                                  <a:lumMod val="95000"/>
                                </a:schemeClr>
                              </a:solidFill>
                            </a:rPr>
                            <m:t>𝑥</m:t>
                          </m:r>
                        </m:e>
                      </m:acc>
                      <m:r>
                        <a:rPr lang="en-GB" i="1">
                          <a:solidFill>
                            <a:schemeClr val="bg1">
                              <a:lumMod val="95000"/>
                            </a:schemeClr>
                          </a:solidFill>
                        </a:rPr>
                        <m:t>= </m:t>
                      </m:r>
                      <m:f>
                        <m:fPr>
                          <m:ctrlPr>
                            <a:rPr lang="en-US" i="1">
                              <a:solidFill>
                                <a:schemeClr val="bg1">
                                  <a:lumMod val="95000"/>
                                </a:schemeClr>
                              </a:solidFill>
                            </a:rPr>
                          </m:ctrlPr>
                        </m:fPr>
                        <m:num>
                          <m:sSub>
                            <m:sSubPr>
                              <m:ctrlPr>
                                <a:rPr lang="en-US" i="1">
                                  <a:solidFill>
                                    <a:schemeClr val="bg1">
                                      <a:lumMod val="95000"/>
                                    </a:schemeClr>
                                  </a:solidFill>
                                </a:rPr>
                              </m:ctrlPr>
                            </m:sSubPr>
                            <m:e>
                              <m:r>
                                <a:rPr lang="en-GB" i="1">
                                  <a:solidFill>
                                    <a:schemeClr val="bg1">
                                      <a:lumMod val="95000"/>
                                    </a:schemeClr>
                                  </a:solidFill>
                                </a:rPr>
                                <m:t>𝛴</m:t>
                              </m:r>
                            </m:e>
                            <m:sub>
                              <m:r>
                                <a:rPr lang="en-GB" i="1">
                                  <a:solidFill>
                                    <a:schemeClr val="bg1">
                                      <a:lumMod val="95000"/>
                                    </a:schemeClr>
                                  </a:solidFill>
                                </a:rPr>
                                <m:t>𝑗</m:t>
                              </m:r>
                            </m:sub>
                          </m:sSub>
                          <m:sSub>
                            <m:sSubPr>
                              <m:ctrlPr>
                                <a:rPr lang="en-US" i="1">
                                  <a:solidFill>
                                    <a:schemeClr val="bg1">
                                      <a:lumMod val="95000"/>
                                    </a:schemeClr>
                                  </a:solidFill>
                                </a:rPr>
                              </m:ctrlPr>
                            </m:sSubPr>
                            <m:e>
                              <m:r>
                                <a:rPr lang="en-GB" i="1">
                                  <a:solidFill>
                                    <a:schemeClr val="bg1">
                                      <a:lumMod val="95000"/>
                                    </a:schemeClr>
                                  </a:solidFill>
                                </a:rPr>
                                <m:t>𝑥</m:t>
                              </m:r>
                            </m:e>
                            <m:sub>
                              <m:r>
                                <a:rPr lang="en-GB" i="1">
                                  <a:solidFill>
                                    <a:schemeClr val="bg1">
                                      <a:lumMod val="95000"/>
                                    </a:schemeClr>
                                  </a:solidFill>
                                </a:rPr>
                                <m:t>𝑗</m:t>
                              </m:r>
                            </m:sub>
                          </m:sSub>
                          <m:r>
                            <a:rPr lang="en-GB" i="1">
                              <a:solidFill>
                                <a:schemeClr val="bg1">
                                  <a:lumMod val="95000"/>
                                </a:schemeClr>
                              </a:solidFill>
                            </a:rPr>
                            <m:t>𝑘</m:t>
                          </m:r>
                          <m:d>
                            <m:dPr>
                              <m:ctrlPr>
                                <a:rPr lang="en-US" i="1">
                                  <a:solidFill>
                                    <a:schemeClr val="bg1">
                                      <a:lumMod val="95000"/>
                                    </a:schemeClr>
                                  </a:solidFill>
                                </a:rPr>
                              </m:ctrlPr>
                            </m:dPr>
                            <m:e>
                              <m:d>
                                <m:dPr>
                                  <m:begChr m:val="|"/>
                                  <m:endChr m:val="|"/>
                                  <m:ctrlPr>
                                    <a:rPr lang="en-US" i="1">
                                      <a:solidFill>
                                        <a:schemeClr val="bg1">
                                          <a:lumMod val="95000"/>
                                        </a:schemeClr>
                                      </a:solidFill>
                                    </a:rPr>
                                  </m:ctrlPr>
                                </m:dPr>
                                <m:e>
                                  <m:r>
                                    <a:rPr lang="en-GB" i="1">
                                      <a:solidFill>
                                        <a:schemeClr val="bg1">
                                          <a:lumMod val="95000"/>
                                        </a:schemeClr>
                                      </a:solidFill>
                                    </a:rPr>
                                    <m:t>𝑥</m:t>
                                  </m:r>
                                  <m:r>
                                    <a:rPr lang="en-GB" i="1">
                                      <a:solidFill>
                                        <a:schemeClr val="bg1">
                                          <a:lumMod val="95000"/>
                                        </a:schemeClr>
                                      </a:solidFill>
                                    </a:rPr>
                                    <m:t>−</m:t>
                                  </m:r>
                                  <m:sSub>
                                    <m:sSubPr>
                                      <m:ctrlPr>
                                        <a:rPr lang="en-US" i="1">
                                          <a:solidFill>
                                            <a:schemeClr val="bg1">
                                              <a:lumMod val="95000"/>
                                            </a:schemeClr>
                                          </a:solidFill>
                                        </a:rPr>
                                      </m:ctrlPr>
                                    </m:sSubPr>
                                    <m:e>
                                      <m:r>
                                        <a:rPr lang="en-GB" i="1">
                                          <a:solidFill>
                                            <a:schemeClr val="bg1">
                                              <a:lumMod val="95000"/>
                                            </a:schemeClr>
                                          </a:solidFill>
                                        </a:rPr>
                                        <m:t>𝑥</m:t>
                                      </m:r>
                                    </m:e>
                                    <m:sub>
                                      <m:r>
                                        <a:rPr lang="en-GB" i="1">
                                          <a:solidFill>
                                            <a:schemeClr val="bg1">
                                              <a:lumMod val="95000"/>
                                            </a:schemeClr>
                                          </a:solidFill>
                                        </a:rPr>
                                        <m:t>𝑗</m:t>
                                      </m:r>
                                    </m:sub>
                                  </m:sSub>
                                </m:e>
                              </m:d>
                              <m:r>
                                <a:rPr lang="en-GB" i="1">
                                  <a:solidFill>
                                    <a:schemeClr val="bg1">
                                      <a:lumMod val="95000"/>
                                    </a:schemeClr>
                                  </a:solidFill>
                                </a:rPr>
                                <m:t>∕</m:t>
                              </m:r>
                              <m:r>
                                <a:rPr lang="en-GB" i="1">
                                  <a:solidFill>
                                    <a:schemeClr val="bg1">
                                      <a:lumMod val="95000"/>
                                    </a:schemeClr>
                                  </a:solidFill>
                                </a:rPr>
                                <m:t>𝑅</m:t>
                              </m:r>
                            </m:e>
                          </m:d>
                        </m:num>
                        <m:den>
                          <m:sSub>
                            <m:sSubPr>
                              <m:ctrlPr>
                                <a:rPr lang="en-US" i="1">
                                  <a:solidFill>
                                    <a:schemeClr val="bg1">
                                      <a:lumMod val="95000"/>
                                    </a:schemeClr>
                                  </a:solidFill>
                                </a:rPr>
                              </m:ctrlPr>
                            </m:sSubPr>
                            <m:e>
                              <m:r>
                                <a:rPr lang="en-GB" i="1">
                                  <a:solidFill>
                                    <a:schemeClr val="bg1">
                                      <a:lumMod val="95000"/>
                                    </a:schemeClr>
                                  </a:solidFill>
                                </a:rPr>
                                <m:t>𝛴</m:t>
                              </m:r>
                            </m:e>
                            <m:sub>
                              <m:r>
                                <a:rPr lang="en-GB" i="1">
                                  <a:solidFill>
                                    <a:schemeClr val="bg1">
                                      <a:lumMod val="95000"/>
                                    </a:schemeClr>
                                  </a:solidFill>
                                </a:rPr>
                                <m:t>𝑗</m:t>
                              </m:r>
                            </m:sub>
                          </m:sSub>
                          <m:r>
                            <a:rPr lang="en-GB" i="1">
                              <a:solidFill>
                                <a:schemeClr val="bg1">
                                  <a:lumMod val="95000"/>
                                </a:schemeClr>
                              </a:solidFill>
                            </a:rPr>
                            <m:t>𝑘</m:t>
                          </m:r>
                          <m:d>
                            <m:dPr>
                              <m:ctrlPr>
                                <a:rPr lang="en-US" i="1">
                                  <a:solidFill>
                                    <a:schemeClr val="bg1">
                                      <a:lumMod val="95000"/>
                                    </a:schemeClr>
                                  </a:solidFill>
                                </a:rPr>
                              </m:ctrlPr>
                            </m:dPr>
                            <m:e>
                              <m:d>
                                <m:dPr>
                                  <m:begChr m:val="|"/>
                                  <m:endChr m:val="|"/>
                                  <m:ctrlPr>
                                    <a:rPr lang="en-US" i="1">
                                      <a:solidFill>
                                        <a:schemeClr val="bg1">
                                          <a:lumMod val="95000"/>
                                        </a:schemeClr>
                                      </a:solidFill>
                                    </a:rPr>
                                  </m:ctrlPr>
                                </m:dPr>
                                <m:e>
                                  <m:r>
                                    <a:rPr lang="en-GB" i="1">
                                      <a:solidFill>
                                        <a:schemeClr val="bg1">
                                          <a:lumMod val="95000"/>
                                        </a:schemeClr>
                                      </a:solidFill>
                                    </a:rPr>
                                    <m:t>𝑥</m:t>
                                  </m:r>
                                  <m:r>
                                    <a:rPr lang="en-GB" i="1">
                                      <a:solidFill>
                                        <a:schemeClr val="bg1">
                                          <a:lumMod val="95000"/>
                                        </a:schemeClr>
                                      </a:solidFill>
                                    </a:rPr>
                                    <m:t>−</m:t>
                                  </m:r>
                                  <m:sSub>
                                    <m:sSubPr>
                                      <m:ctrlPr>
                                        <a:rPr lang="en-US" i="1">
                                          <a:solidFill>
                                            <a:schemeClr val="bg1">
                                              <a:lumMod val="95000"/>
                                            </a:schemeClr>
                                          </a:solidFill>
                                        </a:rPr>
                                      </m:ctrlPr>
                                    </m:sSubPr>
                                    <m:e>
                                      <m:r>
                                        <a:rPr lang="en-GB" i="1">
                                          <a:solidFill>
                                            <a:schemeClr val="bg1">
                                              <a:lumMod val="95000"/>
                                            </a:schemeClr>
                                          </a:solidFill>
                                        </a:rPr>
                                        <m:t>𝑥</m:t>
                                      </m:r>
                                    </m:e>
                                    <m:sub>
                                      <m:r>
                                        <a:rPr lang="en-GB" i="1">
                                          <a:solidFill>
                                            <a:schemeClr val="bg1">
                                              <a:lumMod val="95000"/>
                                            </a:schemeClr>
                                          </a:solidFill>
                                        </a:rPr>
                                        <m:t>𝑗</m:t>
                                      </m:r>
                                    </m:sub>
                                  </m:sSub>
                                </m:e>
                              </m:d>
                              <m:r>
                                <a:rPr lang="en-GB" i="1">
                                  <a:solidFill>
                                    <a:schemeClr val="bg1">
                                      <a:lumMod val="95000"/>
                                    </a:schemeClr>
                                  </a:solidFill>
                                </a:rPr>
                                <m:t>∕</m:t>
                              </m:r>
                              <m:r>
                                <a:rPr lang="en-GB" i="1">
                                  <a:solidFill>
                                    <a:schemeClr val="bg1">
                                      <a:lumMod val="95000"/>
                                    </a:schemeClr>
                                  </a:solidFill>
                                </a:rPr>
                                <m:t>𝑅</m:t>
                              </m:r>
                            </m:e>
                          </m:d>
                        </m:den>
                      </m:f>
                    </m:oMath>
                  </m:oMathPara>
                </a14:m>
                <a:endParaRPr lang="en-US" dirty="0">
                  <a:solidFill>
                    <a:schemeClr val="bg1">
                      <a:lumMod val="95000"/>
                    </a:schemeClr>
                  </a:solidFill>
                </a:endParaRPr>
              </a:p>
            </p:txBody>
          </p:sp>
        </mc:Choice>
        <mc:Fallback>
          <p:sp>
            <p:nvSpPr>
              <p:cNvPr id="6" name="TextBox 5">
                <a:extLst>
                  <a:ext uri="{FF2B5EF4-FFF2-40B4-BE49-F238E27FC236}">
                    <a16:creationId xmlns:a16="http://schemas.microsoft.com/office/drawing/2014/main" id="{F6E40293-A912-4ECE-B1FC-340556585C94}"/>
                  </a:ext>
                </a:extLst>
              </p:cNvPr>
              <p:cNvSpPr txBox="1">
                <a:spLocks noRot="1" noChangeAspect="1" noMove="1" noResize="1" noEditPoints="1" noAdjustHandles="1" noChangeArrowheads="1" noChangeShapeType="1" noTextEdit="1"/>
              </p:cNvSpPr>
              <p:nvPr/>
            </p:nvSpPr>
            <p:spPr>
              <a:xfrm>
                <a:off x="422031" y="5317589"/>
                <a:ext cx="3587261" cy="7780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5862C11-BCDD-4AA6-818A-B0113526C3A1}"/>
                  </a:ext>
                </a:extLst>
              </p:cNvPr>
              <p:cNvSpPr txBox="1"/>
              <p:nvPr/>
            </p:nvSpPr>
            <p:spPr>
              <a:xfrm>
                <a:off x="4128868" y="5500945"/>
                <a:ext cx="2504050" cy="639983"/>
              </a:xfrm>
              <a:prstGeom prst="rect">
                <a:avLst/>
              </a:prstGeom>
              <a:noFill/>
            </p:spPr>
            <p:txBody>
              <a:bodyPr wrap="square" rtlCol="0">
                <a:spAutoFit/>
              </a:bodyPr>
              <a:lstStyle/>
              <a:p>
                <a14:m>
                  <m:oMath xmlns:m="http://schemas.openxmlformats.org/officeDocument/2006/math">
                    <m:r>
                      <a:rPr lang="en-GB" sz="18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𝜙</m:t>
                    </m:r>
                    <m:d>
                      <m:dPr>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acc>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e>
                    </m:acc>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𝑓</m:t>
                    </m:r>
                  </m:oMath>
                </a14:m>
                <a:r>
                  <a:rPr lang="en-GB" sz="1800"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mc:Choice>
        <mc:Fallback>
          <p:sp>
            <p:nvSpPr>
              <p:cNvPr id="7" name="TextBox 6">
                <a:extLst>
                  <a:ext uri="{FF2B5EF4-FFF2-40B4-BE49-F238E27FC236}">
                    <a16:creationId xmlns:a16="http://schemas.microsoft.com/office/drawing/2014/main" id="{B5862C11-BCDD-4AA6-818A-B0113526C3A1}"/>
                  </a:ext>
                </a:extLst>
              </p:cNvPr>
              <p:cNvSpPr txBox="1">
                <a:spLocks noRot="1" noChangeAspect="1" noMove="1" noResize="1" noEditPoints="1" noAdjustHandles="1" noChangeArrowheads="1" noChangeShapeType="1" noTextEdit="1"/>
              </p:cNvSpPr>
              <p:nvPr/>
            </p:nvSpPr>
            <p:spPr>
              <a:xfrm>
                <a:off x="4128868" y="5500945"/>
                <a:ext cx="2504050" cy="639983"/>
              </a:xfrm>
              <a:prstGeom prst="rect">
                <a:avLst/>
              </a:prstGeom>
              <a:blipFill>
                <a:blip r:embed="rId4"/>
                <a:stretch>
                  <a:fillRect l="-487"/>
                </a:stretch>
              </a:blipFill>
            </p:spPr>
            <p:txBody>
              <a:bodyPr/>
              <a:lstStyle/>
              <a:p>
                <a:r>
                  <a:rPr lang="en-US">
                    <a:noFill/>
                  </a:rPr>
                  <a:t> </a:t>
                </a:r>
              </a:p>
            </p:txBody>
          </p:sp>
        </mc:Fallback>
      </mc:AlternateContent>
    </p:spTree>
    <p:extLst>
      <p:ext uri="{BB962C8B-B14F-4D97-AF65-F5344CB8AC3E}">
        <p14:creationId xmlns:p14="http://schemas.microsoft.com/office/powerpoint/2010/main" val="378174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311220" y="5421108"/>
            <a:ext cx="8892741" cy="982634"/>
          </a:xfrm>
        </p:spPr>
        <p:txBody>
          <a:bodyPr vert="horz" lIns="91440" tIns="45720" rIns="91440" bIns="45720" rtlCol="0" anchor="ctr">
            <a:noAutofit/>
          </a:bodyPr>
          <a:lstStyle/>
          <a:p>
            <a:r>
              <a:rPr lang="en-US" sz="6000" kern="1200" dirty="0">
                <a:solidFill>
                  <a:schemeClr val="bg1"/>
                </a:solidFill>
                <a:latin typeface="Arial" panose="020B0604020202020204" pitchFamily="34" charset="0"/>
                <a:cs typeface="Arial" panose="020B0604020202020204" pitchFamily="34" charset="0"/>
              </a:rPr>
              <a:t>TESTING RESULTS</a:t>
            </a:r>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0B8093F5-D903-4EA7-BAA0-AB2F5D70B3D1}"/>
              </a:ext>
            </a:extLst>
          </p:cNvPr>
          <p:cNvPicPr>
            <a:picLocks noChangeAspect="1"/>
          </p:cNvPicPr>
          <p:nvPr/>
        </p:nvPicPr>
        <p:blipFill rotWithShape="1">
          <a:blip r:embed="rId3">
            <a:extLst>
              <a:ext uri="{28A0092B-C50C-407E-A947-70E740481C1C}">
                <a14:useLocalDpi xmlns:a14="http://schemas.microsoft.com/office/drawing/2010/main" val="0"/>
              </a:ext>
            </a:extLst>
          </a:blip>
          <a:srcRect l="11701" r="14118" b="2"/>
          <a:stretch/>
        </p:blipFill>
        <p:spPr>
          <a:xfrm>
            <a:off x="-25339" y="0"/>
            <a:ext cx="6095974" cy="4252522"/>
          </a:xfrm>
          <a:prstGeom prst="rect">
            <a:avLst/>
          </a:prstGeom>
        </p:spPr>
      </p:pic>
      <p:pic>
        <p:nvPicPr>
          <p:cNvPr id="14" name="Picture 13" descr="A close up of a map&#10;&#10;Description automatically generated">
            <a:extLst>
              <a:ext uri="{FF2B5EF4-FFF2-40B4-BE49-F238E27FC236}">
                <a16:creationId xmlns:a16="http://schemas.microsoft.com/office/drawing/2014/main" id="{1088C3F6-4E02-49CF-9C1C-01925323E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635" y="21493"/>
            <a:ext cx="6154190" cy="4252522"/>
          </a:xfrm>
          <a:prstGeom prst="rect">
            <a:avLst/>
          </a:prstGeom>
        </p:spPr>
      </p:pic>
    </p:spTree>
    <p:extLst>
      <p:ext uri="{BB962C8B-B14F-4D97-AF65-F5344CB8AC3E}">
        <p14:creationId xmlns:p14="http://schemas.microsoft.com/office/powerpoint/2010/main" val="107861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07A2D-2A3B-4533-878E-93EFCE932D5D}"/>
              </a:ext>
            </a:extLst>
          </p:cNvPr>
          <p:cNvSpPr>
            <a:spLocks noGrp="1"/>
          </p:cNvSpPr>
          <p:nvPr>
            <p:ph type="title"/>
          </p:nvPr>
        </p:nvSpPr>
        <p:spPr>
          <a:xfrm>
            <a:off x="225082" y="2560319"/>
            <a:ext cx="4065563" cy="1136943"/>
          </a:xfrm>
        </p:spPr>
        <p:txBody>
          <a:bodyPr>
            <a:normAutofit/>
          </a:bodyPr>
          <a:lstStyle/>
          <a:p>
            <a:r>
              <a:rPr lang="tr-TR" sz="6000" dirty="0" err="1">
                <a:solidFill>
                  <a:srgbClr val="FFFFFF"/>
                </a:solidFill>
                <a:latin typeface="Arial" panose="020B0604020202020204" pitchFamily="34" charset="0"/>
                <a:cs typeface="Arial" panose="020B0604020202020204" pitchFamily="34" charset="0"/>
              </a:rPr>
              <a:t>Conclusion</a:t>
            </a:r>
            <a:endParaRPr lang="en-US" sz="6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DAB321-5804-4075-9C62-CF80A3DDEA0A}"/>
              </a:ext>
            </a:extLst>
          </p:cNvPr>
          <p:cNvSpPr>
            <a:spLocks noGrp="1"/>
          </p:cNvSpPr>
          <p:nvPr>
            <p:ph idx="1"/>
          </p:nvPr>
        </p:nvSpPr>
        <p:spPr>
          <a:xfrm>
            <a:off x="5898875" y="492369"/>
            <a:ext cx="5286767" cy="3401842"/>
          </a:xfrm>
        </p:spPr>
        <p:txBody>
          <a:bodyPr anchor="ctr">
            <a:norm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216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543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POF</vt:lpstr>
      <vt:lpstr>Problem                     Solution</vt:lpstr>
      <vt:lpstr>AIM</vt:lpstr>
      <vt:lpstr>Objectives</vt:lpstr>
      <vt:lpstr>IMPLEMENTATİON</vt:lpstr>
      <vt:lpstr>HASH SYSTEM</vt:lpstr>
      <vt:lpstr>SURFACE RECOGNITION</vt:lpstr>
      <vt:lpstr>TESTING RESULTS</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POF</dc:title>
  <dc:creator>cihanser çalışkan</dc:creator>
  <cp:lastModifiedBy>cihanser çalışkan</cp:lastModifiedBy>
  <cp:revision>1</cp:revision>
  <dcterms:created xsi:type="dcterms:W3CDTF">2020-05-19T11:16:31Z</dcterms:created>
  <dcterms:modified xsi:type="dcterms:W3CDTF">2020-05-19T11:53:14Z</dcterms:modified>
</cp:coreProperties>
</file>