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71" r:id="rId3"/>
    <p:sldId id="273" r:id="rId4"/>
    <p:sldId id="274" r:id="rId5"/>
    <p:sldId id="261" r:id="rId6"/>
    <p:sldId id="266" r:id="rId7"/>
    <p:sldId id="260" r:id="rId8"/>
    <p:sldId id="268" r:id="rId9"/>
    <p:sldId id="264" r:id="rId10"/>
    <p:sldId id="267" r:id="rId11"/>
    <p:sldId id="269" r:id="rId12"/>
    <p:sldId id="258"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1" autoAdjust="0"/>
    <p:restoredTop sz="94660"/>
  </p:normalViewPr>
  <p:slideViewPr>
    <p:cSldViewPr snapToGrid="0">
      <p:cViewPr varScale="1">
        <p:scale>
          <a:sx n="79" d="100"/>
          <a:sy n="79" d="100"/>
        </p:scale>
        <p:origin x="1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145231-CC98-4D7C-B1B9-4B0CBB7EBE63}" type="doc">
      <dgm:prSet loTypeId="urn:microsoft.com/office/officeart/2005/8/layout/hierarchy1" loCatId="hierarchy" qsTypeId="urn:microsoft.com/office/officeart/2005/8/quickstyle/simple5" qsCatId="simple" csTypeId="urn:microsoft.com/office/officeart/2005/8/colors/colorful1" csCatId="colorful" phldr="1"/>
      <dgm:spPr/>
      <dgm:t>
        <a:bodyPr/>
        <a:lstStyle/>
        <a:p>
          <a:endParaRPr lang="en-US"/>
        </a:p>
      </dgm:t>
    </dgm:pt>
    <dgm:pt modelId="{30656417-0839-4C27-89E5-2E20D757048E}">
      <dgm:prSet custT="1"/>
      <dgm:spPr/>
      <dgm:t>
        <a:bodyPr/>
        <a:lstStyle/>
        <a:p>
          <a:r>
            <a:rPr lang="en-US" sz="1800" dirty="0"/>
            <a:t>Baran Budak </a:t>
          </a:r>
          <a:r>
            <a:rPr lang="tr-TR" sz="1800" dirty="0"/>
            <a:t> </a:t>
          </a:r>
          <a:r>
            <a:rPr lang="en-US" sz="1800" dirty="0"/>
            <a:t>15070001012</a:t>
          </a:r>
        </a:p>
      </dgm:t>
    </dgm:pt>
    <dgm:pt modelId="{D022A3DD-B702-40F0-BD9C-30CF827E7C82}" type="parTrans" cxnId="{9AADE565-14F9-41A7-9462-1F27BEA73306}">
      <dgm:prSet/>
      <dgm:spPr/>
      <dgm:t>
        <a:bodyPr/>
        <a:lstStyle/>
        <a:p>
          <a:endParaRPr lang="en-US"/>
        </a:p>
      </dgm:t>
    </dgm:pt>
    <dgm:pt modelId="{8DD4815F-CFE4-4008-A587-79D0D832CAC8}" type="sibTrans" cxnId="{9AADE565-14F9-41A7-9462-1F27BEA73306}">
      <dgm:prSet/>
      <dgm:spPr/>
      <dgm:t>
        <a:bodyPr/>
        <a:lstStyle/>
        <a:p>
          <a:endParaRPr lang="en-US"/>
        </a:p>
      </dgm:t>
    </dgm:pt>
    <dgm:pt modelId="{41AF34CD-FDDE-46CB-AFD2-23763E32C968}">
      <dgm:prSet custT="1"/>
      <dgm:spPr/>
      <dgm:t>
        <a:bodyPr/>
        <a:lstStyle/>
        <a:p>
          <a:r>
            <a:rPr lang="en-US" sz="1800" dirty="0"/>
            <a:t>Cihanser </a:t>
          </a:r>
          <a:r>
            <a:rPr lang="tr-TR" sz="1800" noProof="0" dirty="0" err="1"/>
            <a:t>Çalışkan</a:t>
          </a:r>
          <a:r>
            <a:rPr lang="tr-TR" sz="1800" noProof="0" dirty="0"/>
            <a:t> </a:t>
          </a:r>
          <a:r>
            <a:rPr lang="en-US" sz="1800" dirty="0"/>
            <a:t>16070001020</a:t>
          </a:r>
        </a:p>
      </dgm:t>
    </dgm:pt>
    <dgm:pt modelId="{356DF782-7B12-40EC-8C77-9E6901C3F34A}" type="parTrans" cxnId="{4485CA3B-75A1-4487-A3CF-AA95BD912F79}">
      <dgm:prSet/>
      <dgm:spPr/>
      <dgm:t>
        <a:bodyPr/>
        <a:lstStyle/>
        <a:p>
          <a:endParaRPr lang="en-US"/>
        </a:p>
      </dgm:t>
    </dgm:pt>
    <dgm:pt modelId="{A57E0104-C794-45D7-9D76-2BD21D3D6265}" type="sibTrans" cxnId="{4485CA3B-75A1-4487-A3CF-AA95BD912F79}">
      <dgm:prSet/>
      <dgm:spPr/>
      <dgm:t>
        <a:bodyPr/>
        <a:lstStyle/>
        <a:p>
          <a:endParaRPr lang="en-US"/>
        </a:p>
      </dgm:t>
    </dgm:pt>
    <dgm:pt modelId="{DE406F45-E025-4955-BDA4-9CF6E913ACDB}">
      <dgm:prSet custT="1"/>
      <dgm:spPr/>
      <dgm:t>
        <a:bodyPr/>
        <a:lstStyle/>
        <a:p>
          <a:r>
            <a:rPr lang="en-US" sz="1800" dirty="0" err="1"/>
            <a:t>İsmail</a:t>
          </a:r>
          <a:r>
            <a:rPr lang="en-US" sz="1800" dirty="0"/>
            <a:t> </a:t>
          </a:r>
          <a:r>
            <a:rPr lang="en-US" sz="1800" dirty="0" err="1"/>
            <a:t>Mekan</a:t>
          </a:r>
          <a:r>
            <a:rPr lang="en-US" sz="1800" dirty="0"/>
            <a:t> 15070001048</a:t>
          </a:r>
        </a:p>
      </dgm:t>
    </dgm:pt>
    <dgm:pt modelId="{4C5C8B69-2A6F-4594-B8B1-7650AC852779}" type="parTrans" cxnId="{A390621A-0E58-4490-BF99-42AE481AE046}">
      <dgm:prSet/>
      <dgm:spPr/>
      <dgm:t>
        <a:bodyPr/>
        <a:lstStyle/>
        <a:p>
          <a:endParaRPr lang="en-US"/>
        </a:p>
      </dgm:t>
    </dgm:pt>
    <dgm:pt modelId="{001F69E3-B720-410C-9607-C7F5BE141FA7}" type="sibTrans" cxnId="{A390621A-0E58-4490-BF99-42AE481AE046}">
      <dgm:prSet/>
      <dgm:spPr/>
      <dgm:t>
        <a:bodyPr/>
        <a:lstStyle/>
        <a:p>
          <a:endParaRPr lang="en-US"/>
        </a:p>
      </dgm:t>
    </dgm:pt>
    <dgm:pt modelId="{C0864616-AE78-472F-84C3-89DD73129D73}" type="pres">
      <dgm:prSet presAssocID="{6E145231-CC98-4D7C-B1B9-4B0CBB7EBE63}" presName="hierChild1" presStyleCnt="0">
        <dgm:presLayoutVars>
          <dgm:chPref val="1"/>
          <dgm:dir/>
          <dgm:animOne val="branch"/>
          <dgm:animLvl val="lvl"/>
          <dgm:resizeHandles/>
        </dgm:presLayoutVars>
      </dgm:prSet>
      <dgm:spPr/>
    </dgm:pt>
    <dgm:pt modelId="{A26C0239-DCAA-4B94-A704-15B3164BB205}" type="pres">
      <dgm:prSet presAssocID="{30656417-0839-4C27-89E5-2E20D757048E}" presName="hierRoot1" presStyleCnt="0"/>
      <dgm:spPr/>
    </dgm:pt>
    <dgm:pt modelId="{1AB5D7B6-C1ED-4681-8C76-93EEA050F2FB}" type="pres">
      <dgm:prSet presAssocID="{30656417-0839-4C27-89E5-2E20D757048E}" presName="composite" presStyleCnt="0"/>
      <dgm:spPr/>
    </dgm:pt>
    <dgm:pt modelId="{879B3568-7B0C-49E4-A8BC-6D73153CDE95}" type="pres">
      <dgm:prSet presAssocID="{30656417-0839-4C27-89E5-2E20D757048E}" presName="background" presStyleLbl="node0" presStyleIdx="0" presStyleCnt="3"/>
      <dgm:spPr/>
    </dgm:pt>
    <dgm:pt modelId="{54FE5C66-9237-4DED-9395-931E03F41CCE}" type="pres">
      <dgm:prSet presAssocID="{30656417-0839-4C27-89E5-2E20D757048E}" presName="text" presStyleLbl="fgAcc0" presStyleIdx="0" presStyleCnt="3">
        <dgm:presLayoutVars>
          <dgm:chPref val="3"/>
        </dgm:presLayoutVars>
      </dgm:prSet>
      <dgm:spPr/>
    </dgm:pt>
    <dgm:pt modelId="{E945D780-56FA-41B5-A7E8-471403062226}" type="pres">
      <dgm:prSet presAssocID="{30656417-0839-4C27-89E5-2E20D757048E}" presName="hierChild2" presStyleCnt="0"/>
      <dgm:spPr/>
    </dgm:pt>
    <dgm:pt modelId="{8031C7BC-8E0B-4176-98E1-3C1A65E59249}" type="pres">
      <dgm:prSet presAssocID="{41AF34CD-FDDE-46CB-AFD2-23763E32C968}" presName="hierRoot1" presStyleCnt="0"/>
      <dgm:spPr/>
    </dgm:pt>
    <dgm:pt modelId="{EDE964DA-5746-4361-AE06-9C15F5810A64}" type="pres">
      <dgm:prSet presAssocID="{41AF34CD-FDDE-46CB-AFD2-23763E32C968}" presName="composite" presStyleCnt="0"/>
      <dgm:spPr/>
    </dgm:pt>
    <dgm:pt modelId="{D98FC8AF-CC1D-446D-9FD2-F01D72E14CAC}" type="pres">
      <dgm:prSet presAssocID="{41AF34CD-FDDE-46CB-AFD2-23763E32C968}" presName="background" presStyleLbl="node0" presStyleIdx="1" presStyleCnt="3"/>
      <dgm:spPr/>
    </dgm:pt>
    <dgm:pt modelId="{C5DE896F-530E-46C1-8710-D689DA79B133}" type="pres">
      <dgm:prSet presAssocID="{41AF34CD-FDDE-46CB-AFD2-23763E32C968}" presName="text" presStyleLbl="fgAcc0" presStyleIdx="1" presStyleCnt="3">
        <dgm:presLayoutVars>
          <dgm:chPref val="3"/>
        </dgm:presLayoutVars>
      </dgm:prSet>
      <dgm:spPr/>
    </dgm:pt>
    <dgm:pt modelId="{F8993EA4-9114-4977-914C-45CA09124454}" type="pres">
      <dgm:prSet presAssocID="{41AF34CD-FDDE-46CB-AFD2-23763E32C968}" presName="hierChild2" presStyleCnt="0"/>
      <dgm:spPr/>
    </dgm:pt>
    <dgm:pt modelId="{BA013AF2-CE5C-4B3F-904C-1A0FE92B1E95}" type="pres">
      <dgm:prSet presAssocID="{DE406F45-E025-4955-BDA4-9CF6E913ACDB}" presName="hierRoot1" presStyleCnt="0"/>
      <dgm:spPr/>
    </dgm:pt>
    <dgm:pt modelId="{FC282A99-A36D-401B-8BCC-F5A8361CAFE9}" type="pres">
      <dgm:prSet presAssocID="{DE406F45-E025-4955-BDA4-9CF6E913ACDB}" presName="composite" presStyleCnt="0"/>
      <dgm:spPr/>
    </dgm:pt>
    <dgm:pt modelId="{93398E2C-6038-4A51-B68C-83F5F9353E67}" type="pres">
      <dgm:prSet presAssocID="{DE406F45-E025-4955-BDA4-9CF6E913ACDB}" presName="background" presStyleLbl="node0" presStyleIdx="2" presStyleCnt="3"/>
      <dgm:spPr/>
    </dgm:pt>
    <dgm:pt modelId="{1DBCDB76-2722-475A-9BB1-D69975C98F8F}" type="pres">
      <dgm:prSet presAssocID="{DE406F45-E025-4955-BDA4-9CF6E913ACDB}" presName="text" presStyleLbl="fgAcc0" presStyleIdx="2" presStyleCnt="3">
        <dgm:presLayoutVars>
          <dgm:chPref val="3"/>
        </dgm:presLayoutVars>
      </dgm:prSet>
      <dgm:spPr/>
    </dgm:pt>
    <dgm:pt modelId="{EA12B22C-898A-4EEA-B864-8964F37A79AB}" type="pres">
      <dgm:prSet presAssocID="{DE406F45-E025-4955-BDA4-9CF6E913ACDB}" presName="hierChild2" presStyleCnt="0"/>
      <dgm:spPr/>
    </dgm:pt>
  </dgm:ptLst>
  <dgm:cxnLst>
    <dgm:cxn modelId="{A390621A-0E58-4490-BF99-42AE481AE046}" srcId="{6E145231-CC98-4D7C-B1B9-4B0CBB7EBE63}" destId="{DE406F45-E025-4955-BDA4-9CF6E913ACDB}" srcOrd="2" destOrd="0" parTransId="{4C5C8B69-2A6F-4594-B8B1-7650AC852779}" sibTransId="{001F69E3-B720-410C-9607-C7F5BE141FA7}"/>
    <dgm:cxn modelId="{362DA427-4EE7-4722-B2CE-728B241AE3A9}" type="presOf" srcId="{6E145231-CC98-4D7C-B1B9-4B0CBB7EBE63}" destId="{C0864616-AE78-472F-84C3-89DD73129D73}" srcOrd="0" destOrd="0" presId="urn:microsoft.com/office/officeart/2005/8/layout/hierarchy1"/>
    <dgm:cxn modelId="{4485CA3B-75A1-4487-A3CF-AA95BD912F79}" srcId="{6E145231-CC98-4D7C-B1B9-4B0CBB7EBE63}" destId="{41AF34CD-FDDE-46CB-AFD2-23763E32C968}" srcOrd="1" destOrd="0" parTransId="{356DF782-7B12-40EC-8C77-9E6901C3F34A}" sibTransId="{A57E0104-C794-45D7-9D76-2BD21D3D6265}"/>
    <dgm:cxn modelId="{9AADE565-14F9-41A7-9462-1F27BEA73306}" srcId="{6E145231-CC98-4D7C-B1B9-4B0CBB7EBE63}" destId="{30656417-0839-4C27-89E5-2E20D757048E}" srcOrd="0" destOrd="0" parTransId="{D022A3DD-B702-40F0-BD9C-30CF827E7C82}" sibTransId="{8DD4815F-CFE4-4008-A587-79D0D832CAC8}"/>
    <dgm:cxn modelId="{BDD3137D-9E13-499D-AB46-B596D61D7B88}" type="presOf" srcId="{41AF34CD-FDDE-46CB-AFD2-23763E32C968}" destId="{C5DE896F-530E-46C1-8710-D689DA79B133}" srcOrd="0" destOrd="0" presId="urn:microsoft.com/office/officeart/2005/8/layout/hierarchy1"/>
    <dgm:cxn modelId="{E27364A1-7F6C-4727-BFC1-94AE76833433}" type="presOf" srcId="{DE406F45-E025-4955-BDA4-9CF6E913ACDB}" destId="{1DBCDB76-2722-475A-9BB1-D69975C98F8F}" srcOrd="0" destOrd="0" presId="urn:microsoft.com/office/officeart/2005/8/layout/hierarchy1"/>
    <dgm:cxn modelId="{8E2239C2-6409-4592-B034-F470B3ACB35B}" type="presOf" srcId="{30656417-0839-4C27-89E5-2E20D757048E}" destId="{54FE5C66-9237-4DED-9395-931E03F41CCE}" srcOrd="0" destOrd="0" presId="urn:microsoft.com/office/officeart/2005/8/layout/hierarchy1"/>
    <dgm:cxn modelId="{BEE85F77-E8AC-44E7-9D05-E31DE08507F5}" type="presParOf" srcId="{C0864616-AE78-472F-84C3-89DD73129D73}" destId="{A26C0239-DCAA-4B94-A704-15B3164BB205}" srcOrd="0" destOrd="0" presId="urn:microsoft.com/office/officeart/2005/8/layout/hierarchy1"/>
    <dgm:cxn modelId="{5615D0DB-0385-48A6-9777-7B61571E3BF8}" type="presParOf" srcId="{A26C0239-DCAA-4B94-A704-15B3164BB205}" destId="{1AB5D7B6-C1ED-4681-8C76-93EEA050F2FB}" srcOrd="0" destOrd="0" presId="urn:microsoft.com/office/officeart/2005/8/layout/hierarchy1"/>
    <dgm:cxn modelId="{B87C3018-C01A-4AEA-8C95-DEC9A84BDCCA}" type="presParOf" srcId="{1AB5D7B6-C1ED-4681-8C76-93EEA050F2FB}" destId="{879B3568-7B0C-49E4-A8BC-6D73153CDE95}" srcOrd="0" destOrd="0" presId="urn:microsoft.com/office/officeart/2005/8/layout/hierarchy1"/>
    <dgm:cxn modelId="{44A0DFDD-8423-4EC7-98B3-B7D82BD8CCF1}" type="presParOf" srcId="{1AB5D7B6-C1ED-4681-8C76-93EEA050F2FB}" destId="{54FE5C66-9237-4DED-9395-931E03F41CCE}" srcOrd="1" destOrd="0" presId="urn:microsoft.com/office/officeart/2005/8/layout/hierarchy1"/>
    <dgm:cxn modelId="{9556E0B4-F625-4393-9834-C6067F4331D9}" type="presParOf" srcId="{A26C0239-DCAA-4B94-A704-15B3164BB205}" destId="{E945D780-56FA-41B5-A7E8-471403062226}" srcOrd="1" destOrd="0" presId="urn:microsoft.com/office/officeart/2005/8/layout/hierarchy1"/>
    <dgm:cxn modelId="{D4BF5F99-60F9-40FC-BF74-9A7E75C3FA2D}" type="presParOf" srcId="{C0864616-AE78-472F-84C3-89DD73129D73}" destId="{8031C7BC-8E0B-4176-98E1-3C1A65E59249}" srcOrd="1" destOrd="0" presId="urn:microsoft.com/office/officeart/2005/8/layout/hierarchy1"/>
    <dgm:cxn modelId="{ACE06408-6E49-45A8-AA7D-D5DF75E49E18}" type="presParOf" srcId="{8031C7BC-8E0B-4176-98E1-3C1A65E59249}" destId="{EDE964DA-5746-4361-AE06-9C15F5810A64}" srcOrd="0" destOrd="0" presId="urn:microsoft.com/office/officeart/2005/8/layout/hierarchy1"/>
    <dgm:cxn modelId="{E01C858D-C154-46CA-858C-50BB82B66918}" type="presParOf" srcId="{EDE964DA-5746-4361-AE06-9C15F5810A64}" destId="{D98FC8AF-CC1D-446D-9FD2-F01D72E14CAC}" srcOrd="0" destOrd="0" presId="urn:microsoft.com/office/officeart/2005/8/layout/hierarchy1"/>
    <dgm:cxn modelId="{88B18C07-EF8F-4249-8B2B-6460578F0CBD}" type="presParOf" srcId="{EDE964DA-5746-4361-AE06-9C15F5810A64}" destId="{C5DE896F-530E-46C1-8710-D689DA79B133}" srcOrd="1" destOrd="0" presId="urn:microsoft.com/office/officeart/2005/8/layout/hierarchy1"/>
    <dgm:cxn modelId="{E7970875-6CDF-4388-80F9-753F31CB1ADC}" type="presParOf" srcId="{8031C7BC-8E0B-4176-98E1-3C1A65E59249}" destId="{F8993EA4-9114-4977-914C-45CA09124454}" srcOrd="1" destOrd="0" presId="urn:microsoft.com/office/officeart/2005/8/layout/hierarchy1"/>
    <dgm:cxn modelId="{DB49FA4D-E0B8-4EE3-9BF3-56F64F821824}" type="presParOf" srcId="{C0864616-AE78-472F-84C3-89DD73129D73}" destId="{BA013AF2-CE5C-4B3F-904C-1A0FE92B1E95}" srcOrd="2" destOrd="0" presId="urn:microsoft.com/office/officeart/2005/8/layout/hierarchy1"/>
    <dgm:cxn modelId="{B7AF1226-97C4-4BAA-8E51-3153ECC4FC58}" type="presParOf" srcId="{BA013AF2-CE5C-4B3F-904C-1A0FE92B1E95}" destId="{FC282A99-A36D-401B-8BCC-F5A8361CAFE9}" srcOrd="0" destOrd="0" presId="urn:microsoft.com/office/officeart/2005/8/layout/hierarchy1"/>
    <dgm:cxn modelId="{AE517926-6BB5-422F-B865-CC88AFFB0309}" type="presParOf" srcId="{FC282A99-A36D-401B-8BCC-F5A8361CAFE9}" destId="{93398E2C-6038-4A51-B68C-83F5F9353E67}" srcOrd="0" destOrd="0" presId="urn:microsoft.com/office/officeart/2005/8/layout/hierarchy1"/>
    <dgm:cxn modelId="{41697268-2BFE-4FE5-A7CC-C8B9594FFF70}" type="presParOf" srcId="{FC282A99-A36D-401B-8BCC-F5A8361CAFE9}" destId="{1DBCDB76-2722-475A-9BB1-D69975C98F8F}" srcOrd="1" destOrd="0" presId="urn:microsoft.com/office/officeart/2005/8/layout/hierarchy1"/>
    <dgm:cxn modelId="{71A501E9-B34A-4A0E-A85C-C989F132ACAD}" type="presParOf" srcId="{BA013AF2-CE5C-4B3F-904C-1A0FE92B1E95}" destId="{EA12B22C-898A-4EEA-B864-8964F37A79A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768DA-D185-4636-B12A-3053BD0D911D}"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C66B1ED8-375A-49BF-996A-B6A8D07EC5A3}">
      <dgm:prSet phldrT="[Text]"/>
      <dgm:spPr/>
      <dgm:t>
        <a:bodyPr/>
        <a:lstStyle/>
        <a:p>
          <a:r>
            <a:rPr lang="tr-TR" dirty="0"/>
            <a:t>Advisor: Mehmet Ufuk Çağlayan</a:t>
          </a:r>
          <a:endParaRPr lang="en-US" dirty="0"/>
        </a:p>
      </dgm:t>
    </dgm:pt>
    <dgm:pt modelId="{547B69DF-48B6-40F4-9B97-75C28CC6A076}" type="parTrans" cxnId="{96DFDACC-9959-436F-8A91-01FA10C92CE0}">
      <dgm:prSet/>
      <dgm:spPr/>
      <dgm:t>
        <a:bodyPr/>
        <a:lstStyle/>
        <a:p>
          <a:endParaRPr lang="en-US"/>
        </a:p>
      </dgm:t>
    </dgm:pt>
    <dgm:pt modelId="{361EE535-279A-4184-B245-A673FA511E62}" type="sibTrans" cxnId="{96DFDACC-9959-436F-8A91-01FA10C92CE0}">
      <dgm:prSet/>
      <dgm:spPr/>
      <dgm:t>
        <a:bodyPr/>
        <a:lstStyle/>
        <a:p>
          <a:endParaRPr lang="en-US"/>
        </a:p>
      </dgm:t>
    </dgm:pt>
    <dgm:pt modelId="{9CD354AD-1A04-4841-9C66-BD304F63FA26}" type="pres">
      <dgm:prSet presAssocID="{1EB768DA-D185-4636-B12A-3053BD0D911D}" presName="diagram" presStyleCnt="0">
        <dgm:presLayoutVars>
          <dgm:dir/>
          <dgm:resizeHandles val="exact"/>
        </dgm:presLayoutVars>
      </dgm:prSet>
      <dgm:spPr/>
    </dgm:pt>
    <dgm:pt modelId="{D4F90D22-524A-4A19-9F5D-B9634168FE1E}" type="pres">
      <dgm:prSet presAssocID="{C66B1ED8-375A-49BF-996A-B6A8D07EC5A3}" presName="node" presStyleLbl="node1" presStyleIdx="0" presStyleCnt="1" custScaleX="105241" custScaleY="15918" custLinFactNeighborX="0" custLinFactNeighborY="-7">
        <dgm:presLayoutVars>
          <dgm:bulletEnabled val="1"/>
        </dgm:presLayoutVars>
      </dgm:prSet>
      <dgm:spPr/>
    </dgm:pt>
  </dgm:ptLst>
  <dgm:cxnLst>
    <dgm:cxn modelId="{2D6EC54D-59F9-4F8B-8262-A72D412E8B03}" type="presOf" srcId="{C66B1ED8-375A-49BF-996A-B6A8D07EC5A3}" destId="{D4F90D22-524A-4A19-9F5D-B9634168FE1E}" srcOrd="0" destOrd="0" presId="urn:microsoft.com/office/officeart/2005/8/layout/default"/>
    <dgm:cxn modelId="{59326FC7-EDC0-497E-A4C6-161A464CA2AD}" type="presOf" srcId="{1EB768DA-D185-4636-B12A-3053BD0D911D}" destId="{9CD354AD-1A04-4841-9C66-BD304F63FA26}" srcOrd="0" destOrd="0" presId="urn:microsoft.com/office/officeart/2005/8/layout/default"/>
    <dgm:cxn modelId="{96DFDACC-9959-436F-8A91-01FA10C92CE0}" srcId="{1EB768DA-D185-4636-B12A-3053BD0D911D}" destId="{C66B1ED8-375A-49BF-996A-B6A8D07EC5A3}" srcOrd="0" destOrd="0" parTransId="{547B69DF-48B6-40F4-9B97-75C28CC6A076}" sibTransId="{361EE535-279A-4184-B245-A673FA511E62}"/>
    <dgm:cxn modelId="{21C23458-6A29-43D6-8216-BBE23F9A071F}" type="presParOf" srcId="{9CD354AD-1A04-4841-9C66-BD304F63FA26}" destId="{D4F90D22-524A-4A19-9F5D-B9634168FE1E}" srcOrd="0"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B3568-7B0C-49E4-A8BC-6D73153CDE95}">
      <dsp:nvSpPr>
        <dsp:cNvPr id="0" name=""/>
        <dsp:cNvSpPr/>
      </dsp:nvSpPr>
      <dsp:spPr>
        <a:xfrm>
          <a:off x="0" y="251663"/>
          <a:ext cx="1955627" cy="12418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4FE5C66-9237-4DED-9395-931E03F41CCE}">
      <dsp:nvSpPr>
        <dsp:cNvPr id="0" name=""/>
        <dsp:cNvSpPr/>
      </dsp:nvSpPr>
      <dsp:spPr>
        <a:xfrm>
          <a:off x="217291" y="458090"/>
          <a:ext cx="1955627" cy="12418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Baran Budak </a:t>
          </a:r>
          <a:r>
            <a:rPr lang="tr-TR" sz="1800" kern="1200" dirty="0"/>
            <a:t> </a:t>
          </a:r>
          <a:r>
            <a:rPr lang="en-US" sz="1800" kern="1200" dirty="0"/>
            <a:t>15070001012</a:t>
          </a:r>
        </a:p>
      </dsp:txBody>
      <dsp:txXfrm>
        <a:off x="253663" y="494462"/>
        <a:ext cx="1882883" cy="1169079"/>
      </dsp:txXfrm>
    </dsp:sp>
    <dsp:sp modelId="{D98FC8AF-CC1D-446D-9FD2-F01D72E14CAC}">
      <dsp:nvSpPr>
        <dsp:cNvPr id="0" name=""/>
        <dsp:cNvSpPr/>
      </dsp:nvSpPr>
      <dsp:spPr>
        <a:xfrm>
          <a:off x="2390211" y="251663"/>
          <a:ext cx="1955627" cy="12418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5DE896F-530E-46C1-8710-D689DA79B133}">
      <dsp:nvSpPr>
        <dsp:cNvPr id="0" name=""/>
        <dsp:cNvSpPr/>
      </dsp:nvSpPr>
      <dsp:spPr>
        <a:xfrm>
          <a:off x="2607503" y="458090"/>
          <a:ext cx="1955627" cy="12418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Cihanser </a:t>
          </a:r>
          <a:r>
            <a:rPr lang="tr-TR" sz="1800" kern="1200" noProof="0" dirty="0" err="1"/>
            <a:t>Çalışkan</a:t>
          </a:r>
          <a:r>
            <a:rPr lang="tr-TR" sz="1800" kern="1200" noProof="0" dirty="0"/>
            <a:t> </a:t>
          </a:r>
          <a:r>
            <a:rPr lang="en-US" sz="1800" kern="1200" dirty="0"/>
            <a:t>16070001020</a:t>
          </a:r>
        </a:p>
      </dsp:txBody>
      <dsp:txXfrm>
        <a:off x="2643875" y="494462"/>
        <a:ext cx="1882883" cy="1169079"/>
      </dsp:txXfrm>
    </dsp:sp>
    <dsp:sp modelId="{93398E2C-6038-4A51-B68C-83F5F9353E67}">
      <dsp:nvSpPr>
        <dsp:cNvPr id="0" name=""/>
        <dsp:cNvSpPr/>
      </dsp:nvSpPr>
      <dsp:spPr>
        <a:xfrm>
          <a:off x="4780423" y="251663"/>
          <a:ext cx="1955627" cy="12418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DBCDB76-2722-475A-9BB1-D69975C98F8F}">
      <dsp:nvSpPr>
        <dsp:cNvPr id="0" name=""/>
        <dsp:cNvSpPr/>
      </dsp:nvSpPr>
      <dsp:spPr>
        <a:xfrm>
          <a:off x="4997715" y="458090"/>
          <a:ext cx="1955627" cy="12418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İsmail</a:t>
          </a:r>
          <a:r>
            <a:rPr lang="en-US" sz="1800" kern="1200" dirty="0"/>
            <a:t> </a:t>
          </a:r>
          <a:r>
            <a:rPr lang="en-US" sz="1800" kern="1200" dirty="0" err="1"/>
            <a:t>Mekan</a:t>
          </a:r>
          <a:r>
            <a:rPr lang="en-US" sz="1800" kern="1200" dirty="0"/>
            <a:t> 15070001048</a:t>
          </a:r>
        </a:p>
      </dsp:txBody>
      <dsp:txXfrm>
        <a:off x="5034087" y="494462"/>
        <a:ext cx="1882883" cy="11690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90D22-524A-4A19-9F5D-B9634168FE1E}">
      <dsp:nvSpPr>
        <dsp:cNvPr id="0" name=""/>
        <dsp:cNvSpPr/>
      </dsp:nvSpPr>
      <dsp:spPr>
        <a:xfrm>
          <a:off x="17" y="0"/>
          <a:ext cx="6894200" cy="62566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tr-TR" sz="2900" kern="1200" dirty="0"/>
            <a:t>Advisor: Mehmet Ufuk Çağlayan</a:t>
          </a:r>
          <a:endParaRPr lang="en-US" sz="2900" kern="1200" dirty="0"/>
        </a:p>
      </dsp:txBody>
      <dsp:txXfrm>
        <a:off x="17" y="0"/>
        <a:ext cx="6894200" cy="6256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2591-5D3A-4CAA-9913-187BC04B6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90216D-B267-46A4-B7E5-2957F5464F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1A3140-05D5-4910-9806-1F31BAD09555}"/>
              </a:ext>
            </a:extLst>
          </p:cNvPr>
          <p:cNvSpPr>
            <a:spLocks noGrp="1"/>
          </p:cNvSpPr>
          <p:nvPr>
            <p:ph type="dt" sz="half" idx="10"/>
          </p:nvPr>
        </p:nvSpPr>
        <p:spPr/>
        <p:txBody>
          <a:bodyPr/>
          <a:lstStyle/>
          <a:p>
            <a:fld id="{D7EE5B6A-E6A7-4CF6-8E18-CD9BC4991183}" type="datetimeFigureOut">
              <a:rPr lang="en-US" smtClean="0"/>
              <a:t>5/31/2020</a:t>
            </a:fld>
            <a:endParaRPr lang="en-US"/>
          </a:p>
        </p:txBody>
      </p:sp>
      <p:sp>
        <p:nvSpPr>
          <p:cNvPr id="5" name="Footer Placeholder 4">
            <a:extLst>
              <a:ext uri="{FF2B5EF4-FFF2-40B4-BE49-F238E27FC236}">
                <a16:creationId xmlns:a16="http://schemas.microsoft.com/office/drawing/2014/main" id="{1EE2BCED-6B83-4AFD-8F78-9E4DD87F6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AB1B2-E226-4808-98D4-097856242F4B}"/>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400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94F9-F0AB-417F-B882-4306C5CAF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7B4A8D-59A8-478B-8250-6AA7B6ED3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50AB6-4E97-4270-8E4D-B43AC3FBE64B}"/>
              </a:ext>
            </a:extLst>
          </p:cNvPr>
          <p:cNvSpPr>
            <a:spLocks noGrp="1"/>
          </p:cNvSpPr>
          <p:nvPr>
            <p:ph type="dt" sz="half" idx="10"/>
          </p:nvPr>
        </p:nvSpPr>
        <p:spPr/>
        <p:txBody>
          <a:bodyPr/>
          <a:lstStyle/>
          <a:p>
            <a:fld id="{D7EE5B6A-E6A7-4CF6-8E18-CD9BC4991183}" type="datetimeFigureOut">
              <a:rPr lang="en-US" smtClean="0"/>
              <a:t>5/31/2020</a:t>
            </a:fld>
            <a:endParaRPr lang="en-US"/>
          </a:p>
        </p:txBody>
      </p:sp>
      <p:sp>
        <p:nvSpPr>
          <p:cNvPr id="5" name="Footer Placeholder 4">
            <a:extLst>
              <a:ext uri="{FF2B5EF4-FFF2-40B4-BE49-F238E27FC236}">
                <a16:creationId xmlns:a16="http://schemas.microsoft.com/office/drawing/2014/main" id="{1D1E1D58-71E3-4ED1-B302-D0564D6A3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87AED-4D96-47A1-ACD5-1C9BC1B25C14}"/>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322482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0BBBB3-9B2A-4221-9EF8-09F4C9C053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DBF85-6FBD-4B8E-8346-A46449E4B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AF2EA-FFE9-4982-92B8-E2B773B8B059}"/>
              </a:ext>
            </a:extLst>
          </p:cNvPr>
          <p:cNvSpPr>
            <a:spLocks noGrp="1"/>
          </p:cNvSpPr>
          <p:nvPr>
            <p:ph type="dt" sz="half" idx="10"/>
          </p:nvPr>
        </p:nvSpPr>
        <p:spPr/>
        <p:txBody>
          <a:bodyPr/>
          <a:lstStyle/>
          <a:p>
            <a:fld id="{D7EE5B6A-E6A7-4CF6-8E18-CD9BC4991183}" type="datetimeFigureOut">
              <a:rPr lang="en-US" smtClean="0"/>
              <a:t>5/31/2020</a:t>
            </a:fld>
            <a:endParaRPr lang="en-US"/>
          </a:p>
        </p:txBody>
      </p:sp>
      <p:sp>
        <p:nvSpPr>
          <p:cNvPr id="5" name="Footer Placeholder 4">
            <a:extLst>
              <a:ext uri="{FF2B5EF4-FFF2-40B4-BE49-F238E27FC236}">
                <a16:creationId xmlns:a16="http://schemas.microsoft.com/office/drawing/2014/main" id="{C8A01503-5F98-49B3-8BA1-C5FE8C956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58FFF-9D34-48C4-BD81-4037A2E298E5}"/>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315280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E5F7-E66B-4E2C-BF41-57C776ADC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A9312D-C331-48D3-8609-52B1F1432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16652-282A-4290-B63E-2FD75709EC09}"/>
              </a:ext>
            </a:extLst>
          </p:cNvPr>
          <p:cNvSpPr>
            <a:spLocks noGrp="1"/>
          </p:cNvSpPr>
          <p:nvPr>
            <p:ph type="dt" sz="half" idx="10"/>
          </p:nvPr>
        </p:nvSpPr>
        <p:spPr/>
        <p:txBody>
          <a:bodyPr/>
          <a:lstStyle/>
          <a:p>
            <a:fld id="{D7EE5B6A-E6A7-4CF6-8E18-CD9BC4991183}" type="datetimeFigureOut">
              <a:rPr lang="en-US" smtClean="0"/>
              <a:t>5/31/2020</a:t>
            </a:fld>
            <a:endParaRPr lang="en-US"/>
          </a:p>
        </p:txBody>
      </p:sp>
      <p:sp>
        <p:nvSpPr>
          <p:cNvPr id="5" name="Footer Placeholder 4">
            <a:extLst>
              <a:ext uri="{FF2B5EF4-FFF2-40B4-BE49-F238E27FC236}">
                <a16:creationId xmlns:a16="http://schemas.microsoft.com/office/drawing/2014/main" id="{CAF5D8C9-180E-4DA2-A65E-7478C6F98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AA51F-B19A-40C2-B57D-4601514139A6}"/>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113071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C34C-0221-4FAC-AA19-B6DCA10A8D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822677-4181-451C-9BFB-3436552F1F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29A69D-EF88-44E5-ADC6-02EF5CB776C4}"/>
              </a:ext>
            </a:extLst>
          </p:cNvPr>
          <p:cNvSpPr>
            <a:spLocks noGrp="1"/>
          </p:cNvSpPr>
          <p:nvPr>
            <p:ph type="dt" sz="half" idx="10"/>
          </p:nvPr>
        </p:nvSpPr>
        <p:spPr/>
        <p:txBody>
          <a:bodyPr/>
          <a:lstStyle/>
          <a:p>
            <a:fld id="{D7EE5B6A-E6A7-4CF6-8E18-CD9BC4991183}" type="datetimeFigureOut">
              <a:rPr lang="en-US" smtClean="0"/>
              <a:t>5/31/2020</a:t>
            </a:fld>
            <a:endParaRPr lang="en-US"/>
          </a:p>
        </p:txBody>
      </p:sp>
      <p:sp>
        <p:nvSpPr>
          <p:cNvPr id="5" name="Footer Placeholder 4">
            <a:extLst>
              <a:ext uri="{FF2B5EF4-FFF2-40B4-BE49-F238E27FC236}">
                <a16:creationId xmlns:a16="http://schemas.microsoft.com/office/drawing/2014/main" id="{0F9648ED-9B05-4B86-A803-CDE27EB92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09760-7C25-42B0-8D82-08087B1EF837}"/>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420063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8392-B9CD-49A1-A85E-100D4FF4EE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5234F-EC76-4E08-8CAE-183E7F8ABA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C1E12E-892C-431D-88D7-3B6CABFF7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C64B44-A89A-4B4F-845A-A6946EA7C943}"/>
              </a:ext>
            </a:extLst>
          </p:cNvPr>
          <p:cNvSpPr>
            <a:spLocks noGrp="1"/>
          </p:cNvSpPr>
          <p:nvPr>
            <p:ph type="dt" sz="half" idx="10"/>
          </p:nvPr>
        </p:nvSpPr>
        <p:spPr/>
        <p:txBody>
          <a:bodyPr/>
          <a:lstStyle/>
          <a:p>
            <a:fld id="{D7EE5B6A-E6A7-4CF6-8E18-CD9BC4991183}" type="datetimeFigureOut">
              <a:rPr lang="en-US" smtClean="0"/>
              <a:t>5/31/2020</a:t>
            </a:fld>
            <a:endParaRPr lang="en-US"/>
          </a:p>
        </p:txBody>
      </p:sp>
      <p:sp>
        <p:nvSpPr>
          <p:cNvPr id="6" name="Footer Placeholder 5">
            <a:extLst>
              <a:ext uri="{FF2B5EF4-FFF2-40B4-BE49-F238E27FC236}">
                <a16:creationId xmlns:a16="http://schemas.microsoft.com/office/drawing/2014/main" id="{C1B1C4CF-F46E-460D-8D6A-EC7E13785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11EFF3-11A8-4793-BBF8-35AD39B88104}"/>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9550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AB97-EBB9-4CA0-BAD4-A572E95805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2FBCDB-30B4-4701-9E87-5D7B4EBBA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17D8B4-1F82-4E03-9D62-A2902ACD8E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44DAB4-39DE-4314-8AB4-A9EC57D97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5E2C21-8BC3-49F3-A7E5-283BAF208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0BB71-8974-4836-A6E2-23BD7055CBDC}"/>
              </a:ext>
            </a:extLst>
          </p:cNvPr>
          <p:cNvSpPr>
            <a:spLocks noGrp="1"/>
          </p:cNvSpPr>
          <p:nvPr>
            <p:ph type="dt" sz="half" idx="10"/>
          </p:nvPr>
        </p:nvSpPr>
        <p:spPr/>
        <p:txBody>
          <a:bodyPr/>
          <a:lstStyle/>
          <a:p>
            <a:fld id="{D7EE5B6A-E6A7-4CF6-8E18-CD9BC4991183}" type="datetimeFigureOut">
              <a:rPr lang="en-US" smtClean="0"/>
              <a:t>5/31/2020</a:t>
            </a:fld>
            <a:endParaRPr lang="en-US"/>
          </a:p>
        </p:txBody>
      </p:sp>
      <p:sp>
        <p:nvSpPr>
          <p:cNvPr id="8" name="Footer Placeholder 7">
            <a:extLst>
              <a:ext uri="{FF2B5EF4-FFF2-40B4-BE49-F238E27FC236}">
                <a16:creationId xmlns:a16="http://schemas.microsoft.com/office/drawing/2014/main" id="{7100C288-8EB8-479E-A823-62E0F946E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BE5E2D-3F43-47E9-A2BD-6C6567F1932C}"/>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301712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0248-D5CD-477F-B23C-ED63C4E6E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33CD1A-92EE-4FE3-A58F-FD54A1B8B1DF}"/>
              </a:ext>
            </a:extLst>
          </p:cNvPr>
          <p:cNvSpPr>
            <a:spLocks noGrp="1"/>
          </p:cNvSpPr>
          <p:nvPr>
            <p:ph type="dt" sz="half" idx="10"/>
          </p:nvPr>
        </p:nvSpPr>
        <p:spPr/>
        <p:txBody>
          <a:bodyPr/>
          <a:lstStyle/>
          <a:p>
            <a:fld id="{D7EE5B6A-E6A7-4CF6-8E18-CD9BC4991183}" type="datetimeFigureOut">
              <a:rPr lang="en-US" smtClean="0"/>
              <a:t>5/31/2020</a:t>
            </a:fld>
            <a:endParaRPr lang="en-US"/>
          </a:p>
        </p:txBody>
      </p:sp>
      <p:sp>
        <p:nvSpPr>
          <p:cNvPr id="4" name="Footer Placeholder 3">
            <a:extLst>
              <a:ext uri="{FF2B5EF4-FFF2-40B4-BE49-F238E27FC236}">
                <a16:creationId xmlns:a16="http://schemas.microsoft.com/office/drawing/2014/main" id="{618915CA-E9CC-478B-B1EB-F8E609FD1E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282476-BA6F-4384-A8E0-D2560BEC982D}"/>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252096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8E4D2-0CFB-4D73-BE58-93A0564F8E81}"/>
              </a:ext>
            </a:extLst>
          </p:cNvPr>
          <p:cNvSpPr>
            <a:spLocks noGrp="1"/>
          </p:cNvSpPr>
          <p:nvPr>
            <p:ph type="dt" sz="half" idx="10"/>
          </p:nvPr>
        </p:nvSpPr>
        <p:spPr/>
        <p:txBody>
          <a:bodyPr/>
          <a:lstStyle/>
          <a:p>
            <a:fld id="{D7EE5B6A-E6A7-4CF6-8E18-CD9BC4991183}" type="datetimeFigureOut">
              <a:rPr lang="en-US" smtClean="0"/>
              <a:t>5/31/2020</a:t>
            </a:fld>
            <a:endParaRPr lang="en-US"/>
          </a:p>
        </p:txBody>
      </p:sp>
      <p:sp>
        <p:nvSpPr>
          <p:cNvPr id="3" name="Footer Placeholder 2">
            <a:extLst>
              <a:ext uri="{FF2B5EF4-FFF2-40B4-BE49-F238E27FC236}">
                <a16:creationId xmlns:a16="http://schemas.microsoft.com/office/drawing/2014/main" id="{EE390800-4948-43A6-B3E9-35DFB173BA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8E3540-075E-412D-96B2-35A8E38FCEC3}"/>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2249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830C-6794-4478-919A-1C8570AC1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9FF571-3595-41D4-80EF-F5B4F1BA5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DF7CDC-8D09-475F-9F18-140A93C20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351EC-7EB6-4A08-AAE6-A372F4D1385B}"/>
              </a:ext>
            </a:extLst>
          </p:cNvPr>
          <p:cNvSpPr>
            <a:spLocks noGrp="1"/>
          </p:cNvSpPr>
          <p:nvPr>
            <p:ph type="dt" sz="half" idx="10"/>
          </p:nvPr>
        </p:nvSpPr>
        <p:spPr/>
        <p:txBody>
          <a:bodyPr/>
          <a:lstStyle/>
          <a:p>
            <a:fld id="{D7EE5B6A-E6A7-4CF6-8E18-CD9BC4991183}" type="datetimeFigureOut">
              <a:rPr lang="en-US" smtClean="0"/>
              <a:t>5/31/2020</a:t>
            </a:fld>
            <a:endParaRPr lang="en-US"/>
          </a:p>
        </p:txBody>
      </p:sp>
      <p:sp>
        <p:nvSpPr>
          <p:cNvPr id="6" name="Footer Placeholder 5">
            <a:extLst>
              <a:ext uri="{FF2B5EF4-FFF2-40B4-BE49-F238E27FC236}">
                <a16:creationId xmlns:a16="http://schemas.microsoft.com/office/drawing/2014/main" id="{C7E568FF-D2BB-4337-9E71-0F01E496A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A4B94-C556-41CA-AD27-FD2761F676D0}"/>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5432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3BDF-FC0A-4A91-B7BE-E608340A9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49F32C-F73C-42DC-9F9D-F9AE98E773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70D4DA-4859-40F3-8C47-6126D3376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9809C-E526-48CA-A4F2-0F3075248125}"/>
              </a:ext>
            </a:extLst>
          </p:cNvPr>
          <p:cNvSpPr>
            <a:spLocks noGrp="1"/>
          </p:cNvSpPr>
          <p:nvPr>
            <p:ph type="dt" sz="half" idx="10"/>
          </p:nvPr>
        </p:nvSpPr>
        <p:spPr/>
        <p:txBody>
          <a:bodyPr/>
          <a:lstStyle/>
          <a:p>
            <a:fld id="{D7EE5B6A-E6A7-4CF6-8E18-CD9BC4991183}" type="datetimeFigureOut">
              <a:rPr lang="en-US" smtClean="0"/>
              <a:t>5/31/2020</a:t>
            </a:fld>
            <a:endParaRPr lang="en-US"/>
          </a:p>
        </p:txBody>
      </p:sp>
      <p:sp>
        <p:nvSpPr>
          <p:cNvPr id="6" name="Footer Placeholder 5">
            <a:extLst>
              <a:ext uri="{FF2B5EF4-FFF2-40B4-BE49-F238E27FC236}">
                <a16:creationId xmlns:a16="http://schemas.microsoft.com/office/drawing/2014/main" id="{867C579F-C3C2-44B8-992F-85C6117B2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3AE33-4D0E-4935-ABB5-BFA19F733165}"/>
              </a:ext>
            </a:extLst>
          </p:cNvPr>
          <p:cNvSpPr>
            <a:spLocks noGrp="1"/>
          </p:cNvSpPr>
          <p:nvPr>
            <p:ph type="sldNum" sz="quarter" idx="12"/>
          </p:nvPr>
        </p:nvSpPr>
        <p:spPr/>
        <p:txBody>
          <a:bodyPr/>
          <a:lstStyle/>
          <a:p>
            <a:fld id="{698C809D-8670-4DFD-9DF6-5D0272962978}" type="slidenum">
              <a:rPr lang="en-US" smtClean="0"/>
              <a:t>‹#›</a:t>
            </a:fld>
            <a:endParaRPr lang="en-US"/>
          </a:p>
        </p:txBody>
      </p:sp>
    </p:spTree>
    <p:extLst>
      <p:ext uri="{BB962C8B-B14F-4D97-AF65-F5344CB8AC3E}">
        <p14:creationId xmlns:p14="http://schemas.microsoft.com/office/powerpoint/2010/main" val="284899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B9D5F-C0A2-4C8A-B48C-B38BD3159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560061-F822-47E6-863F-A18C2E0FC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884CB-80E3-479E-8D46-FA77810A2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E5B6A-E6A7-4CF6-8E18-CD9BC4991183}" type="datetimeFigureOut">
              <a:rPr lang="en-US" smtClean="0"/>
              <a:t>5/31/2020</a:t>
            </a:fld>
            <a:endParaRPr lang="en-US"/>
          </a:p>
        </p:txBody>
      </p:sp>
      <p:sp>
        <p:nvSpPr>
          <p:cNvPr id="5" name="Footer Placeholder 4">
            <a:extLst>
              <a:ext uri="{FF2B5EF4-FFF2-40B4-BE49-F238E27FC236}">
                <a16:creationId xmlns:a16="http://schemas.microsoft.com/office/drawing/2014/main" id="{D50BAA33-2E6A-4AA3-B398-846601E15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E07652-14F0-453C-9BE8-8E1370F964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C809D-8670-4DFD-9DF6-5D0272962978}" type="slidenum">
              <a:rPr lang="en-US" smtClean="0"/>
              <a:t>‹#›</a:t>
            </a:fld>
            <a:endParaRPr lang="en-US"/>
          </a:p>
        </p:txBody>
      </p:sp>
    </p:spTree>
    <p:extLst>
      <p:ext uri="{BB962C8B-B14F-4D97-AF65-F5344CB8AC3E}">
        <p14:creationId xmlns:p14="http://schemas.microsoft.com/office/powerpoint/2010/main" val="3147320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a:extLst>
              <a:ext uri="{FF2B5EF4-FFF2-40B4-BE49-F238E27FC236}">
                <a16:creationId xmlns:a16="http://schemas.microsoft.com/office/drawing/2014/main" id="{8B0EBD87-6B5F-400F-A15F-0926F29DCE90}"/>
              </a:ext>
            </a:extLst>
          </p:cNvPr>
          <p:cNvSpPr>
            <a:spLocks noGrp="1"/>
          </p:cNvSpPr>
          <p:nvPr>
            <p:ph type="title"/>
          </p:nvPr>
        </p:nvSpPr>
        <p:spPr>
          <a:xfrm>
            <a:off x="4851469" y="2729514"/>
            <a:ext cx="2489060" cy="1398972"/>
          </a:xfrm>
        </p:spPr>
        <p:txBody>
          <a:bodyPr>
            <a:noAutofit/>
          </a:bodyPr>
          <a:lstStyle/>
          <a:p>
            <a:pPr algn="ctr"/>
            <a:r>
              <a:rPr lang="tr-TR" sz="8000" dirty="0">
                <a:solidFill>
                  <a:srgbClr val="FFFFFF"/>
                </a:solidFill>
                <a:latin typeface="Arial" panose="020B0604020202020204" pitchFamily="34" charset="0"/>
                <a:cs typeface="Arial" panose="020B0604020202020204" pitchFamily="34" charset="0"/>
              </a:rPr>
              <a:t>POF</a:t>
            </a:r>
            <a:endParaRPr lang="en-US" sz="80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F8BBF85-EE63-4D48-95E0-08AD2DD1F8AD}"/>
              </a:ext>
            </a:extLst>
          </p:cNvPr>
          <p:cNvSpPr>
            <a:spLocks noGrp="1"/>
          </p:cNvSpPr>
          <p:nvPr>
            <p:ph idx="1"/>
          </p:nvPr>
        </p:nvSpPr>
        <p:spPr>
          <a:xfrm>
            <a:off x="3949502" y="4128486"/>
            <a:ext cx="4292993" cy="594823"/>
          </a:xfrm>
        </p:spPr>
        <p:txBody>
          <a:bodyPr anchor="t">
            <a:normAutofit/>
          </a:bodyPr>
          <a:lstStyle/>
          <a:p>
            <a:pPr marL="0" indent="0">
              <a:buNone/>
            </a:pPr>
            <a:r>
              <a:rPr lang="en-US" sz="2400" dirty="0">
                <a:solidFill>
                  <a:schemeClr val="tx1">
                    <a:lumMod val="75000"/>
                  </a:schemeClr>
                </a:solidFill>
                <a:latin typeface="Arial" panose="020B0604020202020204" pitchFamily="34" charset="0"/>
                <a:cs typeface="Arial" panose="020B0604020202020204" pitchFamily="34" charset="0"/>
              </a:rPr>
              <a:t>Performance</a:t>
            </a:r>
            <a:r>
              <a:rPr lang="tr-TR" sz="2400" dirty="0">
                <a:solidFill>
                  <a:schemeClr val="tx1">
                    <a:lumMod val="75000"/>
                  </a:schemeClr>
                </a:solidFill>
                <a:latin typeface="Arial" panose="020B0604020202020204" pitchFamily="34" charset="0"/>
                <a:cs typeface="Arial" panose="020B0604020202020204" pitchFamily="34" charset="0"/>
              </a:rPr>
              <a:t> </a:t>
            </a:r>
            <a:r>
              <a:rPr lang="en-US" sz="2400" dirty="0">
                <a:solidFill>
                  <a:schemeClr val="tx1">
                    <a:lumMod val="75000"/>
                  </a:schemeClr>
                </a:solidFill>
                <a:latin typeface="Arial" panose="020B0604020202020204" pitchFamily="34" charset="0"/>
                <a:cs typeface="Arial" panose="020B0604020202020204" pitchFamily="34" charset="0"/>
              </a:rPr>
              <a:t>Optimized</a:t>
            </a:r>
            <a:r>
              <a:rPr lang="tr-TR" sz="2400" dirty="0">
                <a:solidFill>
                  <a:schemeClr val="tx1">
                    <a:lumMod val="75000"/>
                  </a:schemeClr>
                </a:solidFill>
                <a:latin typeface="Arial" panose="020B0604020202020204" pitchFamily="34" charset="0"/>
                <a:cs typeface="Arial" panose="020B0604020202020204" pitchFamily="34" charset="0"/>
              </a:rPr>
              <a:t> </a:t>
            </a:r>
            <a:r>
              <a:rPr lang="en-US" sz="2400" dirty="0">
                <a:solidFill>
                  <a:schemeClr val="tx1">
                    <a:lumMod val="75000"/>
                  </a:schemeClr>
                </a:solidFill>
                <a:latin typeface="Arial" panose="020B0604020202020204" pitchFamily="34" charset="0"/>
                <a:cs typeface="Arial" panose="020B0604020202020204" pitchFamily="34" charset="0"/>
              </a:rPr>
              <a:t>Fluids</a:t>
            </a:r>
          </a:p>
          <a:p>
            <a:endParaRPr lang="en-US" sz="2400" dirty="0">
              <a:solidFill>
                <a:schemeClr val="tx1">
                  <a:lumMod val="75000"/>
                </a:schemeClr>
              </a:solidFill>
            </a:endParaRPr>
          </a:p>
        </p:txBody>
      </p:sp>
    </p:spTree>
    <p:extLst>
      <p:ext uri="{BB962C8B-B14F-4D97-AF65-F5344CB8AC3E}">
        <p14:creationId xmlns:p14="http://schemas.microsoft.com/office/powerpoint/2010/main" val="24672461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7631AA08-6CC5-4D07-ADED-AD60ED24F73F}"/>
              </a:ext>
            </a:extLst>
          </p:cNvPr>
          <p:cNvSpPr>
            <a:spLocks noGrp="1"/>
          </p:cNvSpPr>
          <p:nvPr>
            <p:ph type="title"/>
          </p:nvPr>
        </p:nvSpPr>
        <p:spPr>
          <a:xfrm>
            <a:off x="4096556" y="35084"/>
            <a:ext cx="3986740" cy="757145"/>
          </a:xfrm>
        </p:spPr>
        <p:txBody>
          <a:bodyPr vert="horz" lIns="91440" tIns="45720" rIns="91440" bIns="45720" rtlCol="0" anchor="ctr">
            <a:normAutofit fontScale="90000"/>
          </a:bodyPr>
          <a:lstStyle/>
          <a:p>
            <a:r>
              <a:rPr lang="en-US" sz="4000" u="sng" dirty="0">
                <a:solidFill>
                  <a:srgbClr val="FFFFFF"/>
                </a:solidFill>
                <a:latin typeface="Arial" panose="020B0604020202020204" pitchFamily="34" charset="0"/>
                <a:cs typeface="Arial" panose="020B0604020202020204" pitchFamily="34" charset="0"/>
              </a:rPr>
              <a:t>TEST RESULTS 1</a:t>
            </a:r>
          </a:p>
        </p:txBody>
      </p:sp>
      <p:sp>
        <p:nvSpPr>
          <p:cNvPr id="3" name="TextBox 2">
            <a:extLst>
              <a:ext uri="{FF2B5EF4-FFF2-40B4-BE49-F238E27FC236}">
                <a16:creationId xmlns:a16="http://schemas.microsoft.com/office/drawing/2014/main" id="{43EDD980-85E9-4A6D-AA9E-F4F9C1310BD4}"/>
              </a:ext>
            </a:extLst>
          </p:cNvPr>
          <p:cNvSpPr txBox="1"/>
          <p:nvPr/>
        </p:nvSpPr>
        <p:spPr>
          <a:xfrm>
            <a:off x="239240" y="589621"/>
            <a:ext cx="11452888" cy="1963031"/>
          </a:xfrm>
          <a:prstGeom prst="rect">
            <a:avLst/>
          </a:prstGeom>
        </p:spPr>
        <p:txBody>
          <a:bodyPr vert="horz" lIns="91440" tIns="45720" rIns="91440" bIns="45720" rtlCol="0" anchor="ctr">
            <a:noAutofit/>
          </a:bodyPr>
          <a:lstStyle/>
          <a:p>
            <a:pPr>
              <a:lnSpc>
                <a:spcPct val="90000"/>
              </a:lnSpc>
              <a:spcAft>
                <a:spcPts val="600"/>
              </a:spcAft>
            </a:pPr>
            <a:r>
              <a:rPr lang="en-US" b="0" i="0" dirty="0">
                <a:solidFill>
                  <a:schemeClr val="bg1"/>
                </a:solidFill>
                <a:effectLst/>
                <a:latin typeface="Times New Roman" panose="02020603050405020304" pitchFamily="18" charset="0"/>
                <a:cs typeface="Times New Roman" panose="02020603050405020304" pitchFamily="18" charset="0"/>
              </a:rPr>
              <a:t>The c</a:t>
            </a:r>
            <a:r>
              <a:rPr lang="tr-TR" b="0" i="0" dirty="0">
                <a:solidFill>
                  <a:schemeClr val="bg1"/>
                </a:solidFill>
                <a:effectLst/>
                <a:latin typeface="Times New Roman" panose="02020603050405020304" pitchFamily="18" charset="0"/>
                <a:cs typeface="Times New Roman" panose="02020603050405020304" pitchFamily="18" charset="0"/>
              </a:rPr>
              <a:t>h</a:t>
            </a:r>
            <a:r>
              <a:rPr lang="en-US" b="0" i="0" dirty="0">
                <a:solidFill>
                  <a:schemeClr val="bg1"/>
                </a:solidFill>
                <a:effectLst/>
                <a:latin typeface="Times New Roman" panose="02020603050405020304" pitchFamily="18" charset="0"/>
                <a:cs typeface="Times New Roman" panose="02020603050405020304" pitchFamily="18" charset="0"/>
              </a:rPr>
              <a:t>art shows the first 100 frames of the scene. The chart represents the surface recognition algorithm execution time per frame. Test scene divided into 5 phases. In the chart, the initial execution time is about 700 milliseconds(</a:t>
            </a:r>
            <a:r>
              <a:rPr lang="en-US" b="0" i="0" dirty="0" err="1">
                <a:solidFill>
                  <a:schemeClr val="bg1"/>
                </a:solidFill>
                <a:effectLst/>
                <a:latin typeface="Times New Roman" panose="02020603050405020304" pitchFamily="18" charset="0"/>
                <a:cs typeface="Times New Roman" panose="02020603050405020304" pitchFamily="18" charset="0"/>
              </a:rPr>
              <a:t>ms</a:t>
            </a:r>
            <a:r>
              <a:rPr lang="en-US" b="0" i="0" dirty="0">
                <a:solidFill>
                  <a:schemeClr val="bg1"/>
                </a:solidFill>
                <a:effectLst/>
                <a:latin typeface="Times New Roman" panose="02020603050405020304" pitchFamily="18" charset="0"/>
                <a:cs typeface="Times New Roman" panose="02020603050405020304" pitchFamily="18" charset="0"/>
              </a:rPr>
              <a:t>) and increasing when moving on the ramp. When the particles pass the ramp and moves through the sphere and capsule obstacles, complexity is decreasing exponentially. Now of particles collide with obstacles, particle complexity is increasing, and execution take more time. After the particles pass obstacles in the last phase, particle complexity is decreasing, and surface execution is getting faster.</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 up of a map&#10;&#10;Description automatically generated">
            <a:extLst>
              <a:ext uri="{FF2B5EF4-FFF2-40B4-BE49-F238E27FC236}">
                <a16:creationId xmlns:a16="http://schemas.microsoft.com/office/drawing/2014/main" id="{1088C3F6-4E02-49CF-9C1C-01925323E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40" y="2977735"/>
            <a:ext cx="5523095" cy="3714282"/>
          </a:xfrm>
          <a:prstGeom prst="rect">
            <a:avLst/>
          </a:prstGeom>
        </p:spPr>
      </p:pic>
      <p:pic>
        <p:nvPicPr>
          <p:cNvPr id="13" name="Picture 12" descr="A close up of a logo&#10;&#10;Description automatically generated">
            <a:extLst>
              <a:ext uri="{FF2B5EF4-FFF2-40B4-BE49-F238E27FC236}">
                <a16:creationId xmlns:a16="http://schemas.microsoft.com/office/drawing/2014/main" id="{0B8093F5-D903-4EA7-BAA0-AB2F5D70B3D1}"/>
              </a:ext>
            </a:extLst>
          </p:cNvPr>
          <p:cNvPicPr>
            <a:picLocks noChangeAspect="1"/>
          </p:cNvPicPr>
          <p:nvPr/>
        </p:nvPicPr>
        <p:blipFill rotWithShape="1">
          <a:blip r:embed="rId4">
            <a:extLst>
              <a:ext uri="{28A0092B-C50C-407E-A947-70E740481C1C}">
                <a14:useLocalDpi xmlns:a14="http://schemas.microsoft.com/office/drawing/2010/main" val="0"/>
              </a:ext>
            </a:extLst>
          </a:blip>
          <a:srcRect l="11701" r="14118" b="2"/>
          <a:stretch/>
        </p:blipFill>
        <p:spPr>
          <a:xfrm>
            <a:off x="6449199" y="3007713"/>
            <a:ext cx="5023334" cy="3504298"/>
          </a:xfrm>
          <a:prstGeom prst="rect">
            <a:avLst/>
          </a:prstGeom>
        </p:spPr>
      </p:pic>
      <p:sp>
        <p:nvSpPr>
          <p:cNvPr id="9" name="Title 1">
            <a:extLst>
              <a:ext uri="{FF2B5EF4-FFF2-40B4-BE49-F238E27FC236}">
                <a16:creationId xmlns:a16="http://schemas.microsoft.com/office/drawing/2014/main" id="{9FB5D0FC-A6A0-4F67-8397-9F191AA6A9BB}"/>
              </a:ext>
            </a:extLst>
          </p:cNvPr>
          <p:cNvSpPr txBox="1">
            <a:spLocks/>
          </p:cNvSpPr>
          <p:nvPr/>
        </p:nvSpPr>
        <p:spPr>
          <a:xfrm>
            <a:off x="422031" y="4405858"/>
            <a:ext cx="5936566" cy="986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861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6">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8">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7631AA08-6CC5-4D07-ADED-AD60ED24F73F}"/>
              </a:ext>
            </a:extLst>
          </p:cNvPr>
          <p:cNvSpPr>
            <a:spLocks noGrp="1"/>
          </p:cNvSpPr>
          <p:nvPr>
            <p:ph type="title"/>
          </p:nvPr>
        </p:nvSpPr>
        <p:spPr>
          <a:xfrm>
            <a:off x="4055526" y="0"/>
            <a:ext cx="4088730" cy="949287"/>
          </a:xfrm>
        </p:spPr>
        <p:txBody>
          <a:bodyPr vert="horz" lIns="91440" tIns="45720" rIns="91440" bIns="45720" rtlCol="0" anchor="ctr">
            <a:normAutofit fontScale="90000"/>
          </a:bodyPr>
          <a:lstStyle/>
          <a:p>
            <a:r>
              <a:rPr lang="en-US" sz="4000" u="sng" dirty="0">
                <a:solidFill>
                  <a:srgbClr val="FFFFFF"/>
                </a:solidFill>
                <a:latin typeface="Arial" panose="020B0604020202020204" pitchFamily="34" charset="0"/>
                <a:cs typeface="Arial" panose="020B0604020202020204" pitchFamily="34" charset="0"/>
              </a:rPr>
              <a:t>TEST RESULTS 2</a:t>
            </a:r>
          </a:p>
        </p:txBody>
      </p:sp>
      <p:sp>
        <p:nvSpPr>
          <p:cNvPr id="3" name="TextBox 2">
            <a:extLst>
              <a:ext uri="{FF2B5EF4-FFF2-40B4-BE49-F238E27FC236}">
                <a16:creationId xmlns:a16="http://schemas.microsoft.com/office/drawing/2014/main" id="{A9F573F1-7F6A-40F7-A1B5-301C4A8A462E}"/>
              </a:ext>
            </a:extLst>
          </p:cNvPr>
          <p:cNvSpPr txBox="1"/>
          <p:nvPr/>
        </p:nvSpPr>
        <p:spPr>
          <a:xfrm>
            <a:off x="197677" y="604548"/>
            <a:ext cx="11793598" cy="1850392"/>
          </a:xfrm>
          <a:prstGeom prst="rect">
            <a:avLst/>
          </a:prstGeom>
        </p:spPr>
        <p:txBody>
          <a:bodyPr vert="horz" lIns="91440" tIns="45720" rIns="91440" bIns="45720" rtlCol="0" anchor="ctr">
            <a:noAutofit/>
          </a:bodyPr>
          <a:lstStyle/>
          <a:p>
            <a:pPr>
              <a:lnSpc>
                <a:spcPct val="90000"/>
              </a:lnSpc>
              <a:spcAft>
                <a:spcPts val="600"/>
              </a:spcAft>
            </a:pPr>
            <a:r>
              <a:rPr lang="en-US" b="0" i="0" dirty="0">
                <a:solidFill>
                  <a:srgbClr val="FFFFFF"/>
                </a:solidFill>
                <a:effectLst/>
                <a:latin typeface="Times New Roman" panose="02020603050405020304" pitchFamily="18" charset="0"/>
                <a:cs typeface="Times New Roman" panose="02020603050405020304" pitchFamily="18" charset="0"/>
              </a:rPr>
              <a:t>We prepared another test measuring scale as particle number. So, we prepared four test cases 1000 particles, 2000 particles, 3000 particles, 4096 particles We decided that measuring the first 60 frames of every particle cases for the testing. Every other variable is the same except for the particle number. The other lines of the different particle numbers are very similar to the yellow line that represents 4096 particles. In this test scene, we measured 60 frames and we did not include particles are colliding to the obstacles phase. The little spike at the right of the first chart is not exist compared. Analyze results of both graphics is complexity drop exponentially.</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29" name="Rectangle 20">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A427381D-807F-4C94-845A-D3C2643F3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26" y="2805364"/>
            <a:ext cx="5555390" cy="3722111"/>
          </a:xfrm>
          <a:prstGeom prst="rect">
            <a:avLst/>
          </a:prstGeom>
        </p:spPr>
      </p:pic>
      <p:pic>
        <p:nvPicPr>
          <p:cNvPr id="6" name="Picture 5" descr="A picture containing table, umbrella&#10;&#10;Description automatically generated">
            <a:extLst>
              <a:ext uri="{FF2B5EF4-FFF2-40B4-BE49-F238E27FC236}">
                <a16:creationId xmlns:a16="http://schemas.microsoft.com/office/drawing/2014/main" id="{129DB2DA-2316-4E56-8F65-190D001045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76" y="3233291"/>
            <a:ext cx="5595377" cy="2657804"/>
          </a:xfrm>
          <a:prstGeom prst="rect">
            <a:avLst/>
          </a:prstGeom>
        </p:spPr>
      </p:pic>
      <p:sp>
        <p:nvSpPr>
          <p:cNvPr id="9" name="Title 1">
            <a:extLst>
              <a:ext uri="{FF2B5EF4-FFF2-40B4-BE49-F238E27FC236}">
                <a16:creationId xmlns:a16="http://schemas.microsoft.com/office/drawing/2014/main" id="{9FB5D0FC-A6A0-4F67-8397-9F191AA6A9BB}"/>
              </a:ext>
            </a:extLst>
          </p:cNvPr>
          <p:cNvSpPr txBox="1">
            <a:spLocks/>
          </p:cNvSpPr>
          <p:nvPr/>
        </p:nvSpPr>
        <p:spPr>
          <a:xfrm>
            <a:off x="422031" y="4405858"/>
            <a:ext cx="5936566" cy="986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198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607A2D-2A3B-4533-878E-93EFCE932D5D}"/>
              </a:ext>
            </a:extLst>
          </p:cNvPr>
          <p:cNvSpPr>
            <a:spLocks noGrp="1"/>
          </p:cNvSpPr>
          <p:nvPr>
            <p:ph type="title"/>
          </p:nvPr>
        </p:nvSpPr>
        <p:spPr>
          <a:xfrm>
            <a:off x="225082" y="2560319"/>
            <a:ext cx="4065563" cy="1136943"/>
          </a:xfrm>
        </p:spPr>
        <p:txBody>
          <a:bodyPr>
            <a:normAutofit/>
          </a:bodyPr>
          <a:lstStyle/>
          <a:p>
            <a:r>
              <a:rPr lang="en-US" sz="6000" dirty="0">
                <a:solidFill>
                  <a:srgbClr val="FFFFFF"/>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24DAB321-5804-4075-9C62-CF80A3DDEA0A}"/>
              </a:ext>
            </a:extLst>
          </p:cNvPr>
          <p:cNvSpPr>
            <a:spLocks noGrp="1"/>
          </p:cNvSpPr>
          <p:nvPr>
            <p:ph idx="1"/>
          </p:nvPr>
        </p:nvSpPr>
        <p:spPr>
          <a:xfrm>
            <a:off x="5987970" y="690389"/>
            <a:ext cx="5987969" cy="4271755"/>
          </a:xfrm>
        </p:spPr>
        <p:txBody>
          <a:bodyPr anchor="ctr">
            <a:noAutofit/>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our video, we explained what the POF system is. We informed about the project objectives and talked about the hash system and surface identification algorithms of our POF project. In the last part, we discussed the performance tests of the algorithms we applied to our project.  POF is applicable for scientific research purposes or animation, film, game and construction fields.</a:t>
            </a:r>
            <a:endParaRPr lang="tr-T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7216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2FD1B0-F33F-42FB-B816-E148F654D12B}"/>
              </a:ext>
            </a:extLst>
          </p:cNvPr>
          <p:cNvSpPr>
            <a:spLocks noGrp="1"/>
          </p:cNvSpPr>
          <p:nvPr>
            <p:ph type="title"/>
          </p:nvPr>
        </p:nvSpPr>
        <p:spPr>
          <a:xfrm>
            <a:off x="643467" y="640080"/>
            <a:ext cx="3096427" cy="5613236"/>
          </a:xfrm>
        </p:spPr>
        <p:txBody>
          <a:bodyPr anchor="ctr">
            <a:normAutofit/>
          </a:bodyPr>
          <a:lstStyle/>
          <a:p>
            <a:pPr algn="ctr"/>
            <a:r>
              <a:rPr lang="tr-TR" sz="4100" dirty="0">
                <a:solidFill>
                  <a:srgbClr val="FFFFFF"/>
                </a:solidFill>
                <a:latin typeface="Arial" panose="020B0604020202020204" pitchFamily="34" charset="0"/>
                <a:cs typeface="Arial" panose="020B0604020202020204" pitchFamily="34" charset="0"/>
              </a:rPr>
              <a:t>THANK YOU FOR LISTENING </a:t>
            </a:r>
            <a:r>
              <a:rPr lang="tr-TR" sz="4100" dirty="0">
                <a:solidFill>
                  <a:srgbClr val="FFFFFF"/>
                </a:solidFill>
                <a:latin typeface="Arial" panose="020B0604020202020204" pitchFamily="34" charset="0"/>
                <a:cs typeface="Arial" panose="020B0604020202020204" pitchFamily="34" charset="0"/>
                <a:sym typeface="Wingdings" panose="05000000000000000000" pitchFamily="2" charset="2"/>
              </a:rPr>
              <a:t></a:t>
            </a:r>
            <a:endParaRPr lang="en-US" sz="4100" dirty="0">
              <a:solidFill>
                <a:srgbClr val="FFFFFF"/>
              </a:solidFill>
              <a:latin typeface="Arial" panose="020B0604020202020204" pitchFamily="34" charset="0"/>
              <a:cs typeface="Arial" panose="020B0604020202020204" pitchFamily="34" charset="0"/>
            </a:endParaRPr>
          </a:p>
        </p:txBody>
      </p:sp>
      <p:pic>
        <p:nvPicPr>
          <p:cNvPr id="7" name="Picture 6" descr="A picture containing drawing&#10;&#10;Description automatically generated">
            <a:extLst>
              <a:ext uri="{FF2B5EF4-FFF2-40B4-BE49-F238E27FC236}">
                <a16:creationId xmlns:a16="http://schemas.microsoft.com/office/drawing/2014/main" id="{E289EAF9-4713-485A-8269-F46DA8B3F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385" y="3434815"/>
            <a:ext cx="7873364" cy="2716310"/>
          </a:xfrm>
          <a:prstGeom prst="rect">
            <a:avLst/>
          </a:prstGeom>
        </p:spPr>
      </p:pic>
      <p:graphicFrame>
        <p:nvGraphicFramePr>
          <p:cNvPr id="16" name="Content Placeholder 2">
            <a:extLst>
              <a:ext uri="{FF2B5EF4-FFF2-40B4-BE49-F238E27FC236}">
                <a16:creationId xmlns:a16="http://schemas.microsoft.com/office/drawing/2014/main" id="{81076D98-31C9-4DFB-ACA9-20ED52724C52}"/>
              </a:ext>
            </a:extLst>
          </p:cNvPr>
          <p:cNvGraphicFramePr>
            <a:graphicFrameLocks noGrp="1"/>
          </p:cNvGraphicFramePr>
          <p:nvPr>
            <p:ph idx="1"/>
            <p:extLst>
              <p:ext uri="{D42A27DB-BD31-4B8C-83A1-F6EECF244321}">
                <p14:modId xmlns:p14="http://schemas.microsoft.com/office/powerpoint/2010/main" val="3447903304"/>
              </p:ext>
            </p:extLst>
          </p:nvPr>
        </p:nvGraphicFramePr>
        <p:xfrm>
          <a:off x="4655394" y="1471609"/>
          <a:ext cx="6953343" cy="1951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3480F092-17A5-4DB8-8911-B2C08CA44788}"/>
              </a:ext>
            </a:extLst>
          </p:cNvPr>
          <p:cNvGraphicFramePr/>
          <p:nvPr>
            <p:extLst>
              <p:ext uri="{D42A27DB-BD31-4B8C-83A1-F6EECF244321}">
                <p14:modId xmlns:p14="http://schemas.microsoft.com/office/powerpoint/2010/main" val="2098116552"/>
              </p:ext>
            </p:extLst>
          </p:nvPr>
        </p:nvGraphicFramePr>
        <p:xfrm>
          <a:off x="4654296" y="640080"/>
          <a:ext cx="6894235" cy="6261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4834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917CFA-91C9-4070-BE81-0A9B64B572D3}"/>
              </a:ext>
            </a:extLst>
          </p:cNvPr>
          <p:cNvSpPr>
            <a:spLocks noGrp="1"/>
          </p:cNvSpPr>
          <p:nvPr>
            <p:ph type="title"/>
          </p:nvPr>
        </p:nvSpPr>
        <p:spPr>
          <a:xfrm>
            <a:off x="1179226" y="946246"/>
            <a:ext cx="4019075" cy="861443"/>
          </a:xfrm>
        </p:spPr>
        <p:txBody>
          <a:bodyPr>
            <a:normAutofit/>
          </a:bodyPr>
          <a:lstStyle/>
          <a:p>
            <a:pPr algn="ctr"/>
            <a:r>
              <a:rPr lang="en-US" sz="4800" dirty="0">
                <a:solidFill>
                  <a:srgbClr val="FFFFFF"/>
                </a:solidFill>
                <a:latin typeface="Arial" panose="020B0604020202020204" pitchFamily="34" charset="0"/>
                <a:cs typeface="Arial" panose="020B0604020202020204" pitchFamily="34" charset="0"/>
              </a:rPr>
              <a:t>What</a:t>
            </a:r>
            <a:r>
              <a:rPr lang="tr-TR" sz="4800" dirty="0">
                <a:solidFill>
                  <a:srgbClr val="FFFFFF"/>
                </a:solidFill>
                <a:latin typeface="Arial" panose="020B0604020202020204" pitchFamily="34" charset="0"/>
                <a:cs typeface="Arial" panose="020B0604020202020204" pitchFamily="34" charset="0"/>
              </a:rPr>
              <a:t> is POF?</a:t>
            </a:r>
            <a:endParaRPr lang="en-US" sz="48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39BB64B-FD29-4516-9DB2-7EA5236C393F}"/>
              </a:ext>
            </a:extLst>
          </p:cNvPr>
          <p:cNvSpPr>
            <a:spLocks noGrp="1"/>
          </p:cNvSpPr>
          <p:nvPr>
            <p:ph idx="1"/>
          </p:nvPr>
        </p:nvSpPr>
        <p:spPr>
          <a:xfrm>
            <a:off x="6282596" y="1849186"/>
            <a:ext cx="5400737" cy="417077"/>
          </a:xfrm>
        </p:spPr>
        <p:txBody>
          <a:bodyPr>
            <a:normAutofit lnSpcReduction="10000"/>
          </a:bodyPr>
          <a:lstStyle/>
          <a:p>
            <a:pPr marL="0" indent="0">
              <a:buNone/>
            </a:pPr>
            <a:r>
              <a:rPr lang="tr-TR" sz="2400" dirty="0">
                <a:solidFill>
                  <a:schemeClr val="bg1"/>
                </a:solidFill>
                <a:latin typeface="Times New Roman" panose="02020603050405020304" pitchFamily="18" charset="0"/>
                <a:cs typeface="Times New Roman" panose="02020603050405020304" pitchFamily="18" charset="0"/>
              </a:rPr>
              <a:t>POF: </a:t>
            </a:r>
            <a:r>
              <a:rPr lang="en-US" sz="2400" dirty="0">
                <a:solidFill>
                  <a:schemeClr val="bg1"/>
                </a:solidFill>
                <a:latin typeface="Times New Roman" panose="02020603050405020304" pitchFamily="18" charset="0"/>
                <a:cs typeface="Times New Roman" panose="02020603050405020304" pitchFamily="18" charset="0"/>
              </a:rPr>
              <a:t>Performance Optimized Fluids</a:t>
            </a:r>
          </a:p>
        </p:txBody>
      </p:sp>
      <p:sp>
        <p:nvSpPr>
          <p:cNvPr id="6" name="Title 1">
            <a:extLst>
              <a:ext uri="{FF2B5EF4-FFF2-40B4-BE49-F238E27FC236}">
                <a16:creationId xmlns:a16="http://schemas.microsoft.com/office/drawing/2014/main" id="{41436EB9-2EDA-4FA4-81DB-1C15DB7136DB}"/>
              </a:ext>
            </a:extLst>
          </p:cNvPr>
          <p:cNvSpPr txBox="1">
            <a:spLocks/>
          </p:cNvSpPr>
          <p:nvPr/>
        </p:nvSpPr>
        <p:spPr>
          <a:xfrm>
            <a:off x="7234783" y="2919541"/>
            <a:ext cx="3856069" cy="590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Arial" panose="020B0604020202020204" pitchFamily="34" charset="0"/>
                <a:cs typeface="Arial" panose="020B0604020202020204" pitchFamily="34" charset="0"/>
              </a:rPr>
              <a:t>What</a:t>
            </a:r>
            <a:r>
              <a:rPr lang="tr-TR" sz="2800" dirty="0">
                <a:latin typeface="Arial" panose="020B0604020202020204" pitchFamily="34" charset="0"/>
                <a:cs typeface="Arial" panose="020B0604020202020204" pitchFamily="34" charset="0"/>
              </a:rPr>
              <a:t> is NVIDIA </a:t>
            </a:r>
            <a:r>
              <a:rPr lang="en-US" sz="2800" dirty="0">
                <a:latin typeface="Arial" panose="020B0604020202020204" pitchFamily="34" charset="0"/>
                <a:cs typeface="Arial" panose="020B0604020202020204" pitchFamily="34" charset="0"/>
              </a:rPr>
              <a:t>Flex</a:t>
            </a:r>
            <a:r>
              <a:rPr lang="tr-TR"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2FBA0E09-1F78-49E3-ACDC-D03C8C13995E}"/>
              </a:ext>
            </a:extLst>
          </p:cNvPr>
          <p:cNvSpPr txBox="1">
            <a:spLocks/>
          </p:cNvSpPr>
          <p:nvPr/>
        </p:nvSpPr>
        <p:spPr>
          <a:xfrm>
            <a:off x="7234783" y="3643415"/>
            <a:ext cx="4448550" cy="33842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rgbClr val="000000"/>
                </a:solidFill>
                <a:effectLst/>
                <a:latin typeface="Times New Roman" panose="02020603050405020304" pitchFamily="18" charset="0"/>
                <a:ea typeface="Times New Roman" panose="02020603050405020304" pitchFamily="18" charset="0"/>
              </a:rPr>
              <a:t>In our project, we used a particle-based fluid simulation published by NVIDIA company called Flex. Flex is a particle-based fluid simulation software that we use an external source. The task of Flex in our project is to create simulation data so that way POF can receive and use this data. Because of Flex, the parameters can be arranged how the fluid behaves among itself and how particles interact with other objects.</a:t>
            </a:r>
            <a:endParaRPr lang="tr-TR" sz="2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AAFB9C-A020-4669-A645-2C43171CB7BF}"/>
              </a:ext>
            </a:extLst>
          </p:cNvPr>
          <p:cNvSpPr txBox="1"/>
          <p:nvPr/>
        </p:nvSpPr>
        <p:spPr>
          <a:xfrm>
            <a:off x="1011936" y="2752920"/>
            <a:ext cx="5400736"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POF is a </a:t>
            </a:r>
            <a:r>
              <a:rPr lang="en-US" dirty="0">
                <a:latin typeface="Times New Roman" panose="02020603050405020304" pitchFamily="18" charset="0"/>
                <a:cs typeface="Times New Roman" panose="02020603050405020304" pitchFamily="18" charset="0"/>
              </a:rPr>
              <a:t>stable algorithm implementing, testing and comparing system that can be used for anyone who is interested about fluid simulation areas.</a:t>
            </a:r>
          </a:p>
        </p:txBody>
      </p:sp>
      <p:sp>
        <p:nvSpPr>
          <p:cNvPr id="5" name="TextBox 4">
            <a:extLst>
              <a:ext uri="{FF2B5EF4-FFF2-40B4-BE49-F238E27FC236}">
                <a16:creationId xmlns:a16="http://schemas.microsoft.com/office/drawing/2014/main" id="{6B621BBE-8C93-4005-8FF2-940F61ED21AD}"/>
              </a:ext>
            </a:extLst>
          </p:cNvPr>
          <p:cNvSpPr txBox="1"/>
          <p:nvPr/>
        </p:nvSpPr>
        <p:spPr>
          <a:xfrm>
            <a:off x="1011936" y="3869044"/>
            <a:ext cx="5400736"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POF system provides more optimized and faster surface identification and visualization on particle-based fluid simulations. This project is research-based.  We research possible solutions for the problem and examined a lot of research papers for the algorithms. We discussed the pros and cons of various methods and decided to use specific algorithms for the mentioned reasons. The POF system divided into a structure that has various algorithms.</a:t>
            </a:r>
          </a:p>
        </p:txBody>
      </p:sp>
    </p:spTree>
    <p:extLst>
      <p:ext uri="{BB962C8B-B14F-4D97-AF65-F5344CB8AC3E}">
        <p14:creationId xmlns:p14="http://schemas.microsoft.com/office/powerpoint/2010/main" val="277555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917CFA-91C9-4070-BE81-0A9B64B572D3}"/>
              </a:ext>
            </a:extLst>
          </p:cNvPr>
          <p:cNvSpPr>
            <a:spLocks noGrp="1"/>
          </p:cNvSpPr>
          <p:nvPr>
            <p:ph type="title"/>
          </p:nvPr>
        </p:nvSpPr>
        <p:spPr>
          <a:xfrm>
            <a:off x="1756002" y="958180"/>
            <a:ext cx="2883877" cy="861443"/>
          </a:xfrm>
        </p:spPr>
        <p:txBody>
          <a:bodyPr>
            <a:normAutofit/>
          </a:bodyPr>
          <a:lstStyle/>
          <a:p>
            <a:pPr algn="ctr"/>
            <a:r>
              <a:rPr lang="tr-TR" sz="4800" dirty="0">
                <a:solidFill>
                  <a:srgbClr val="FFFFFF"/>
                </a:solidFill>
                <a:latin typeface="Arial" panose="020B0604020202020204" pitchFamily="34" charset="0"/>
                <a:cs typeface="Arial" panose="020B0604020202020204" pitchFamily="34" charset="0"/>
              </a:rPr>
              <a:t>Problem </a:t>
            </a:r>
            <a:endParaRPr lang="en-US" sz="48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39BB64B-FD29-4516-9DB2-7EA5236C393F}"/>
              </a:ext>
            </a:extLst>
          </p:cNvPr>
          <p:cNvSpPr>
            <a:spLocks noGrp="1"/>
          </p:cNvSpPr>
          <p:nvPr>
            <p:ph idx="1"/>
          </p:nvPr>
        </p:nvSpPr>
        <p:spPr>
          <a:xfrm>
            <a:off x="1179227" y="2978923"/>
            <a:ext cx="4485364" cy="2693976"/>
          </a:xfrm>
        </p:spPr>
        <p:txBody>
          <a:bodyPr>
            <a:normAutofit/>
          </a:bodyPr>
          <a:lstStyle/>
          <a:p>
            <a:pPr marL="0" indent="0">
              <a:buNone/>
            </a:pPr>
            <a:r>
              <a:rPr lang="en-GB" sz="1800" dirty="0">
                <a:solidFill>
                  <a:srgbClr val="000000"/>
                </a:solidFill>
                <a:latin typeface="Times New Roman" panose="02020603050405020304" pitchFamily="18" charset="0"/>
                <a:cs typeface="Times New Roman" panose="02020603050405020304" pitchFamily="18" charset="0"/>
              </a:rPr>
              <a:t>There are millions of particles in a small number of liquids. Simulation control particles by physics-based calculations to obtain fluid behaviours. Simulation having difficulties in calculations dependent on a surplus of particles and time and memory complexity increases indirectly.</a:t>
            </a:r>
            <a:r>
              <a:rPr lang="tr-TR" sz="1800" dirty="0">
                <a:solidFill>
                  <a:srgbClr val="000000"/>
                </a:solidFill>
                <a:latin typeface="Times New Roman" panose="02020603050405020304" pitchFamily="18" charset="0"/>
                <a:cs typeface="Times New Roman" panose="02020603050405020304" pitchFamily="18" charset="0"/>
              </a:rPr>
              <a:t> </a:t>
            </a:r>
            <a:r>
              <a:rPr lang="en-GB" sz="1800" dirty="0">
                <a:solidFill>
                  <a:srgbClr val="000000"/>
                </a:solidFill>
                <a:latin typeface="Times New Roman" panose="02020603050405020304" pitchFamily="18" charset="0"/>
                <a:cs typeface="Times New Roman" panose="02020603050405020304" pitchFamily="18" charset="0"/>
              </a:rPr>
              <a:t>Visualizing millions of particles on a scene are a tedious job. </a:t>
            </a:r>
            <a:endParaRPr lang="tr-TR" sz="1800" dirty="0">
              <a:solidFill>
                <a:srgbClr val="000000"/>
              </a:solidFill>
              <a:latin typeface="Times New Roman" panose="02020603050405020304" pitchFamily="18" charset="0"/>
              <a:cs typeface="Times New Roman" panose="02020603050405020304" pitchFamily="18" charset="0"/>
            </a:endParaRPr>
          </a:p>
          <a:p>
            <a:endParaRPr lang="en-GB" sz="18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259AE5-2E8A-4330-A4BD-2FBDDF6F61E9}"/>
              </a:ext>
            </a:extLst>
          </p:cNvPr>
          <p:cNvSpPr txBox="1"/>
          <p:nvPr/>
        </p:nvSpPr>
        <p:spPr>
          <a:xfrm>
            <a:off x="6527409" y="2978923"/>
            <a:ext cx="4485365"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main goal of the project is researching ways of enhancing the performance and efficiency of particle-based fluid simulation.</a:t>
            </a:r>
          </a:p>
          <a:p>
            <a:r>
              <a:rPr lang="en-US" dirty="0">
                <a:latin typeface="Times New Roman" panose="02020603050405020304" pitchFamily="18" charset="0"/>
                <a:cs typeface="Times New Roman" panose="02020603050405020304" pitchFamily="18" charset="0"/>
              </a:rPr>
              <a:t>We aim to achieve these goals by reaching particles faster, storing particles in special structures and applying another visualization method into the POF system.</a:t>
            </a:r>
            <a:r>
              <a:rPr lang="tr-TR"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CD361BB8-BCAA-440C-9F1A-717ABBFADA8D}"/>
              </a:ext>
            </a:extLst>
          </p:cNvPr>
          <p:cNvSpPr txBox="1">
            <a:spLocks/>
          </p:cNvSpPr>
          <p:nvPr/>
        </p:nvSpPr>
        <p:spPr>
          <a:xfrm>
            <a:off x="7057177" y="946246"/>
            <a:ext cx="2883877" cy="861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800" dirty="0">
                <a:solidFill>
                  <a:srgbClr val="FFFFFF"/>
                </a:solidFill>
                <a:latin typeface="Arial" panose="020B0604020202020204" pitchFamily="34" charset="0"/>
                <a:cs typeface="Arial" panose="020B0604020202020204" pitchFamily="34" charset="0"/>
              </a:rPr>
              <a:t>Solution</a:t>
            </a:r>
            <a:endParaRPr lang="en-US" sz="48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741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AFD9742-5460-4B55-8CE9-464D12ACFB3E}"/>
              </a:ext>
            </a:extLst>
          </p:cNvPr>
          <p:cNvSpPr>
            <a:spLocks noGrp="1"/>
          </p:cNvSpPr>
          <p:nvPr>
            <p:ph type="title"/>
          </p:nvPr>
        </p:nvSpPr>
        <p:spPr>
          <a:xfrm>
            <a:off x="622983" y="402220"/>
            <a:ext cx="6728793" cy="1066802"/>
          </a:xfrm>
        </p:spPr>
        <p:txBody>
          <a:bodyPr>
            <a:noAutofit/>
          </a:bodyPr>
          <a:lstStyle/>
          <a:p>
            <a:r>
              <a:rPr lang="tr-TR" sz="5400" dirty="0">
                <a:solidFill>
                  <a:srgbClr val="3F3F3F"/>
                </a:solidFill>
                <a:latin typeface="Arial" panose="020B0604020202020204" pitchFamily="34" charset="0"/>
                <a:cs typeface="Arial" panose="020B0604020202020204" pitchFamily="34" charset="0"/>
              </a:rPr>
              <a:t>POF </a:t>
            </a:r>
            <a:r>
              <a:rPr lang="en-US" sz="5400" dirty="0">
                <a:solidFill>
                  <a:srgbClr val="3F3F3F"/>
                </a:solidFill>
                <a:latin typeface="Arial" panose="020B0604020202020204" pitchFamily="34" charset="0"/>
                <a:cs typeface="Arial" panose="020B0604020202020204" pitchFamily="34" charset="0"/>
              </a:rPr>
              <a:t>Requirements</a:t>
            </a:r>
          </a:p>
        </p:txBody>
      </p:sp>
      <p:sp>
        <p:nvSpPr>
          <p:cNvPr id="3" name="Content Placeholder 2">
            <a:extLst>
              <a:ext uri="{FF2B5EF4-FFF2-40B4-BE49-F238E27FC236}">
                <a16:creationId xmlns:a16="http://schemas.microsoft.com/office/drawing/2014/main" id="{542A8A39-D06F-4722-B60B-768BC03D68FB}"/>
              </a:ext>
            </a:extLst>
          </p:cNvPr>
          <p:cNvSpPr>
            <a:spLocks noGrp="1"/>
          </p:cNvSpPr>
          <p:nvPr>
            <p:ph idx="1"/>
          </p:nvPr>
        </p:nvSpPr>
        <p:spPr>
          <a:xfrm>
            <a:off x="896008" y="2584820"/>
            <a:ext cx="6114392" cy="3389260"/>
          </a:xfrm>
        </p:spPr>
        <p:txBody>
          <a:bodyPr anchor="ctr">
            <a:normAutofit/>
          </a:bodyPr>
          <a:lstStyle/>
          <a:p>
            <a:r>
              <a:rPr lang="en-US" sz="2400" dirty="0">
                <a:solidFill>
                  <a:srgbClr val="FFFFFF"/>
                </a:solidFill>
                <a:latin typeface="Times New Roman" panose="02020603050405020304" pitchFamily="18" charset="0"/>
                <a:cs typeface="Times New Roman" panose="02020603050405020304" pitchFamily="18" charset="0"/>
              </a:rPr>
              <a:t>Retrieving Particle Data</a:t>
            </a:r>
            <a:r>
              <a:rPr lang="tr-TR" sz="2400" dirty="0">
                <a:solidFill>
                  <a:srgbClr val="FFFFFF"/>
                </a:solidFill>
                <a:latin typeface="Times New Roman" panose="02020603050405020304" pitchFamily="18" charset="0"/>
                <a:cs typeface="Times New Roman" panose="02020603050405020304" pitchFamily="18" charset="0"/>
              </a:rPr>
              <a:t>.</a:t>
            </a:r>
            <a:endParaRPr lang="en-US" sz="2400" dirty="0">
              <a:solidFill>
                <a:srgbClr val="FFFFFF"/>
              </a:solidFill>
              <a:latin typeface="Times New Roman" panose="02020603050405020304" pitchFamily="18" charset="0"/>
              <a:cs typeface="Times New Roman" panose="02020603050405020304" pitchFamily="18" charset="0"/>
            </a:endParaRPr>
          </a:p>
          <a:p>
            <a:r>
              <a:rPr lang="en-US" sz="2400" dirty="0">
                <a:solidFill>
                  <a:srgbClr val="FFFFFF"/>
                </a:solidFill>
                <a:latin typeface="Times New Roman" panose="02020603050405020304" pitchFamily="18" charset="0"/>
                <a:cs typeface="Times New Roman" panose="02020603050405020304" pitchFamily="18" charset="0"/>
              </a:rPr>
              <a:t>Constructing</a:t>
            </a:r>
            <a:r>
              <a:rPr lang="tr-TR" sz="2400" dirty="0">
                <a:solidFill>
                  <a:srgbClr val="FFFFFF"/>
                </a:solidFill>
                <a:latin typeface="Times New Roman" panose="02020603050405020304" pitchFamily="18" charset="0"/>
                <a:cs typeface="Times New Roman" panose="02020603050405020304" pitchFamily="18" charset="0"/>
              </a:rPr>
              <a:t> </a:t>
            </a:r>
            <a:r>
              <a:rPr lang="en-US" sz="2400" dirty="0">
                <a:solidFill>
                  <a:srgbClr val="FFFFFF"/>
                </a:solidFill>
                <a:latin typeface="Times New Roman" panose="02020603050405020304" pitchFamily="18" charset="0"/>
                <a:cs typeface="Times New Roman" panose="02020603050405020304" pitchFamily="18" charset="0"/>
              </a:rPr>
              <a:t>Spatial Hash</a:t>
            </a:r>
            <a:r>
              <a:rPr lang="tr-TR" sz="2400" dirty="0">
                <a:solidFill>
                  <a:srgbClr val="FFFFFF"/>
                </a:solidFill>
                <a:latin typeface="Times New Roman" panose="02020603050405020304" pitchFamily="18" charset="0"/>
                <a:cs typeface="Times New Roman" panose="02020603050405020304" pitchFamily="18" charset="0"/>
              </a:rPr>
              <a:t>.</a:t>
            </a:r>
            <a:r>
              <a:rPr lang="en-US" sz="2400" dirty="0">
                <a:solidFill>
                  <a:srgbClr val="FFFFFF"/>
                </a:solidFill>
                <a:latin typeface="Times New Roman" panose="02020603050405020304" pitchFamily="18" charset="0"/>
                <a:cs typeface="Times New Roman" panose="02020603050405020304" pitchFamily="18" charset="0"/>
              </a:rPr>
              <a:t> </a:t>
            </a:r>
            <a:r>
              <a:rPr lang="tr-TR" sz="2400" dirty="0">
                <a:solidFill>
                  <a:srgbClr val="FFFFFF"/>
                </a:solidFill>
                <a:latin typeface="Times New Roman" panose="02020603050405020304" pitchFamily="18" charset="0"/>
                <a:cs typeface="Times New Roman" panose="02020603050405020304" pitchFamily="18" charset="0"/>
              </a:rPr>
              <a:t>(</a:t>
            </a:r>
            <a:r>
              <a:rPr lang="en-US" sz="2400" dirty="0">
                <a:solidFill>
                  <a:srgbClr val="FFFFFF"/>
                </a:solidFill>
                <a:latin typeface="Times New Roman" panose="02020603050405020304" pitchFamily="18" charset="0"/>
                <a:cs typeface="Times New Roman" panose="02020603050405020304" pitchFamily="18" charset="0"/>
              </a:rPr>
              <a:t>Divide Into Cells</a:t>
            </a:r>
            <a:r>
              <a:rPr lang="tr-TR" sz="2400" dirty="0">
                <a:solidFill>
                  <a:srgbClr val="FFFFFF"/>
                </a:solidFill>
                <a:latin typeface="Times New Roman" panose="02020603050405020304" pitchFamily="18" charset="0"/>
                <a:cs typeface="Times New Roman" panose="02020603050405020304" pitchFamily="18" charset="0"/>
              </a:rPr>
              <a:t>)</a:t>
            </a:r>
            <a:endParaRPr lang="en-US" sz="2400" dirty="0">
              <a:solidFill>
                <a:srgbClr val="FFFFFF"/>
              </a:solidFill>
              <a:latin typeface="Times New Roman" panose="02020603050405020304" pitchFamily="18" charset="0"/>
              <a:cs typeface="Times New Roman" panose="02020603050405020304" pitchFamily="18" charset="0"/>
            </a:endParaRPr>
          </a:p>
          <a:p>
            <a:r>
              <a:rPr lang="en-US" sz="2400" dirty="0">
                <a:solidFill>
                  <a:srgbClr val="FFFFFF"/>
                </a:solidFill>
                <a:latin typeface="Times New Roman" panose="02020603050405020304" pitchFamily="18" charset="0"/>
                <a:cs typeface="Times New Roman" panose="02020603050405020304" pitchFamily="18" charset="0"/>
              </a:rPr>
              <a:t>Constructing</a:t>
            </a:r>
            <a:r>
              <a:rPr lang="tr-TR" sz="2400" dirty="0">
                <a:solidFill>
                  <a:srgbClr val="FFFFFF"/>
                </a:solidFill>
                <a:latin typeface="Times New Roman" panose="02020603050405020304" pitchFamily="18" charset="0"/>
                <a:cs typeface="Times New Roman" panose="02020603050405020304" pitchFamily="18" charset="0"/>
              </a:rPr>
              <a:t> </a:t>
            </a:r>
            <a:r>
              <a:rPr lang="en-US" sz="2400" dirty="0">
                <a:solidFill>
                  <a:srgbClr val="FFFFFF"/>
                </a:solidFill>
                <a:latin typeface="Times New Roman" panose="02020603050405020304" pitchFamily="18" charset="0"/>
                <a:cs typeface="Times New Roman" panose="02020603050405020304" pitchFamily="18" charset="0"/>
              </a:rPr>
              <a:t>Surface Recognition</a:t>
            </a:r>
            <a:r>
              <a:rPr lang="tr-TR" sz="2400" dirty="0">
                <a:solidFill>
                  <a:srgbClr val="FFFFFF"/>
                </a:solidFill>
                <a:latin typeface="Times New Roman" panose="02020603050405020304" pitchFamily="18" charset="0"/>
                <a:cs typeface="Times New Roman" panose="02020603050405020304" pitchFamily="18" charset="0"/>
              </a:rPr>
              <a:t> </a:t>
            </a:r>
            <a:r>
              <a:rPr lang="en-US" sz="2400" dirty="0">
                <a:solidFill>
                  <a:srgbClr val="FFFFFF"/>
                </a:solidFill>
                <a:latin typeface="Times New Roman" panose="02020603050405020304" pitchFamily="18" charset="0"/>
                <a:cs typeface="Times New Roman" panose="02020603050405020304" pitchFamily="18" charset="0"/>
              </a:rPr>
              <a:t>System</a:t>
            </a:r>
            <a:r>
              <a:rPr lang="tr-TR" sz="2400" dirty="0">
                <a:solidFill>
                  <a:srgbClr val="FFFFFF"/>
                </a:solidFill>
                <a:latin typeface="Times New Roman" panose="02020603050405020304" pitchFamily="18" charset="0"/>
                <a:cs typeface="Times New Roman" panose="02020603050405020304" pitchFamily="18" charset="0"/>
              </a:rPr>
              <a:t>.</a:t>
            </a:r>
            <a:endParaRPr lang="en-US" sz="2400" dirty="0">
              <a:solidFill>
                <a:srgbClr val="FFFFFF"/>
              </a:solidFill>
              <a:latin typeface="Times New Roman" panose="02020603050405020304" pitchFamily="18" charset="0"/>
              <a:cs typeface="Times New Roman" panose="02020603050405020304" pitchFamily="18" charset="0"/>
            </a:endParaRPr>
          </a:p>
          <a:p>
            <a:r>
              <a:rPr lang="en-US" sz="2400" dirty="0">
                <a:solidFill>
                  <a:srgbClr val="FFFFFF"/>
                </a:solidFill>
                <a:latin typeface="Times New Roman" panose="02020603050405020304" pitchFamily="18" charset="0"/>
                <a:cs typeface="Times New Roman" panose="02020603050405020304" pitchFamily="18" charset="0"/>
              </a:rPr>
              <a:t>Improving</a:t>
            </a:r>
            <a:r>
              <a:rPr lang="tr-TR" sz="2400" dirty="0">
                <a:solidFill>
                  <a:srgbClr val="FFFFFF"/>
                </a:solidFill>
                <a:latin typeface="Times New Roman" panose="02020603050405020304" pitchFamily="18" charset="0"/>
                <a:cs typeface="Times New Roman" panose="02020603050405020304" pitchFamily="18" charset="0"/>
              </a:rPr>
              <a:t> </a:t>
            </a:r>
            <a:r>
              <a:rPr lang="en-US" sz="2400" dirty="0">
                <a:solidFill>
                  <a:srgbClr val="FFFFFF"/>
                </a:solidFill>
                <a:latin typeface="Times New Roman" panose="02020603050405020304" pitchFamily="18" charset="0"/>
                <a:cs typeface="Times New Roman" panose="02020603050405020304" pitchFamily="18" charset="0"/>
              </a:rPr>
              <a:t>Efficiency</a:t>
            </a:r>
            <a:r>
              <a:rPr lang="tr-TR" sz="2400" dirty="0">
                <a:solidFill>
                  <a:srgbClr val="FFFFFF"/>
                </a:solidFill>
                <a:latin typeface="Times New Roman" panose="02020603050405020304" pitchFamily="18" charset="0"/>
                <a:cs typeface="Times New Roman" panose="02020603050405020304" pitchFamily="18" charset="0"/>
              </a:rPr>
              <a:t>.</a:t>
            </a:r>
            <a:endParaRPr lang="en-US" sz="2400" dirty="0">
              <a:solidFill>
                <a:srgbClr val="FFFFFF"/>
              </a:solidFill>
              <a:latin typeface="Times New Roman" panose="02020603050405020304" pitchFamily="18" charset="0"/>
              <a:cs typeface="Times New Roman" panose="02020603050405020304" pitchFamily="18" charset="0"/>
            </a:endParaRPr>
          </a:p>
          <a:p>
            <a:r>
              <a:rPr lang="en-US" sz="2400" dirty="0">
                <a:solidFill>
                  <a:srgbClr val="FFFFFF"/>
                </a:solidFill>
                <a:latin typeface="Times New Roman" panose="02020603050405020304" pitchFamily="18" charset="0"/>
                <a:cs typeface="Times New Roman" panose="02020603050405020304" pitchFamily="18" charset="0"/>
              </a:rPr>
              <a:t>Increasing</a:t>
            </a:r>
            <a:r>
              <a:rPr lang="tr-TR" sz="2400" dirty="0">
                <a:solidFill>
                  <a:srgbClr val="FFFFFF"/>
                </a:solidFill>
                <a:latin typeface="Times New Roman" panose="02020603050405020304" pitchFamily="18" charset="0"/>
                <a:cs typeface="Times New Roman" panose="02020603050405020304" pitchFamily="18" charset="0"/>
              </a:rPr>
              <a:t> </a:t>
            </a:r>
            <a:r>
              <a:rPr lang="en-US" sz="2400" dirty="0">
                <a:solidFill>
                  <a:srgbClr val="FFFFFF"/>
                </a:solidFill>
                <a:latin typeface="Times New Roman" panose="02020603050405020304" pitchFamily="18" charset="0"/>
                <a:cs typeface="Times New Roman" panose="02020603050405020304" pitchFamily="18" charset="0"/>
              </a:rPr>
              <a:t>Usability</a:t>
            </a:r>
            <a:r>
              <a:rPr lang="tr-TR" sz="2400" dirty="0">
                <a:solidFill>
                  <a:srgbClr val="FFFFFF"/>
                </a:solidFill>
                <a:latin typeface="Times New Roman" panose="02020603050405020304" pitchFamily="18" charset="0"/>
                <a:cs typeface="Times New Roman" panose="02020603050405020304" pitchFamily="18" charset="0"/>
              </a:rPr>
              <a:t>.</a:t>
            </a:r>
            <a:endParaRPr lang="en-US" sz="2400" dirty="0">
              <a:solidFill>
                <a:srgbClr val="FFFFFF"/>
              </a:solidFill>
              <a:latin typeface="Times New Roman" panose="02020603050405020304" pitchFamily="18" charset="0"/>
              <a:cs typeface="Times New Roman" panose="02020603050405020304" pitchFamily="18" charset="0"/>
            </a:endParaRPr>
          </a:p>
          <a:p>
            <a:r>
              <a:rPr lang="en-US" sz="2400" dirty="0">
                <a:solidFill>
                  <a:srgbClr val="FFFFFF"/>
                </a:solidFill>
                <a:latin typeface="Times New Roman" panose="02020603050405020304" pitchFamily="18" charset="0"/>
                <a:cs typeface="Times New Roman" panose="02020603050405020304" pitchFamily="18" charset="0"/>
              </a:rPr>
              <a:t>Creating</a:t>
            </a:r>
            <a:r>
              <a:rPr lang="tr-TR" sz="2400" dirty="0">
                <a:solidFill>
                  <a:srgbClr val="FFFFFF"/>
                </a:solidFill>
                <a:latin typeface="Times New Roman" panose="02020603050405020304" pitchFamily="18" charset="0"/>
                <a:cs typeface="Times New Roman" panose="02020603050405020304" pitchFamily="18" charset="0"/>
              </a:rPr>
              <a:t> Te</a:t>
            </a:r>
            <a:r>
              <a:rPr lang="en-US" sz="2400" dirty="0">
                <a:solidFill>
                  <a:srgbClr val="FFFFFF"/>
                </a:solidFill>
                <a:latin typeface="Times New Roman" panose="02020603050405020304" pitchFamily="18" charset="0"/>
                <a:cs typeface="Times New Roman" panose="02020603050405020304" pitchFamily="18" charset="0"/>
              </a:rPr>
              <a:t>stab</a:t>
            </a:r>
            <a:r>
              <a:rPr lang="tr-TR" sz="2400" dirty="0">
                <a:solidFill>
                  <a:srgbClr val="FFFFFF"/>
                </a:solidFill>
                <a:latin typeface="Times New Roman" panose="02020603050405020304" pitchFamily="18" charset="0"/>
                <a:cs typeface="Times New Roman" panose="02020603050405020304" pitchFamily="18" charset="0"/>
              </a:rPr>
              <a:t>le Platform.</a:t>
            </a:r>
            <a:endParaRPr lang="en-US" sz="2400" dirty="0">
              <a:solidFill>
                <a:srgbClr val="FFFFFF"/>
              </a:solidFill>
              <a:latin typeface="Times New Roman" panose="02020603050405020304" pitchFamily="18" charset="0"/>
              <a:cs typeface="Times New Roman" panose="02020603050405020304" pitchFamily="18" charset="0"/>
            </a:endParaRPr>
          </a:p>
          <a:p>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95670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7E01F103-A6E8-4A71-9C27-1C275DA0745B}"/>
              </a:ext>
            </a:extLst>
          </p:cNvPr>
          <p:cNvSpPr>
            <a:spLocks noGrp="1"/>
          </p:cNvSpPr>
          <p:nvPr>
            <p:ph type="title"/>
          </p:nvPr>
        </p:nvSpPr>
        <p:spPr>
          <a:xfrm>
            <a:off x="631680" y="1663945"/>
            <a:ext cx="2139064" cy="1450950"/>
          </a:xfrm>
        </p:spPr>
        <p:txBody>
          <a:bodyPr>
            <a:normAutofit/>
          </a:bodyPr>
          <a:lstStyle/>
          <a:p>
            <a:r>
              <a:rPr lang="tr-TR" sz="7200" dirty="0">
                <a:solidFill>
                  <a:srgbClr val="FFFFFF"/>
                </a:solidFill>
                <a:latin typeface="Arial" panose="020B0604020202020204" pitchFamily="34" charset="0"/>
                <a:cs typeface="Arial" panose="020B0604020202020204" pitchFamily="34" charset="0"/>
              </a:rPr>
              <a:t>AIM</a:t>
            </a:r>
            <a:endParaRPr lang="en-US" sz="7200" dirty="0">
              <a:solidFill>
                <a:srgbClr val="FFFFFF"/>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ed, table, white, sitting&#10;&#10;Description automatically generated">
            <a:extLst>
              <a:ext uri="{FF2B5EF4-FFF2-40B4-BE49-F238E27FC236}">
                <a16:creationId xmlns:a16="http://schemas.microsoft.com/office/drawing/2014/main" id="{391DFFB2-DE73-4F9C-9449-91169B71B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146" y="4150202"/>
            <a:ext cx="3483641" cy="2932176"/>
          </a:xfrm>
          <a:prstGeom prst="rect">
            <a:avLst/>
          </a:prstGeom>
        </p:spPr>
      </p:pic>
      <p:sp>
        <p:nvSpPr>
          <p:cNvPr id="14" name="TextBox 13">
            <a:extLst>
              <a:ext uri="{FF2B5EF4-FFF2-40B4-BE49-F238E27FC236}">
                <a16:creationId xmlns:a16="http://schemas.microsoft.com/office/drawing/2014/main" id="{6134CD12-5D56-4362-957F-24B3FB4A8CD0}"/>
              </a:ext>
            </a:extLst>
          </p:cNvPr>
          <p:cNvSpPr txBox="1"/>
          <p:nvPr/>
        </p:nvSpPr>
        <p:spPr>
          <a:xfrm>
            <a:off x="5746261" y="168641"/>
            <a:ext cx="6149784" cy="4801314"/>
          </a:xfrm>
          <a:prstGeom prst="rect">
            <a:avLst/>
          </a:prstGeom>
          <a:noFill/>
        </p:spPr>
        <p:txBody>
          <a:bodyPr wrap="square" rtlCol="0">
            <a:spAutoFit/>
          </a:bodyPr>
          <a:lstStyle/>
          <a:p>
            <a:pPr algn="just">
              <a:spcAft>
                <a:spcPts val="0"/>
              </a:spcAft>
            </a:pPr>
            <a:r>
              <a:rPr lang="en-GB" sz="1800" dirty="0">
                <a:solidFill>
                  <a:schemeClr val="bg1"/>
                </a:solidFill>
                <a:effectLst/>
                <a:latin typeface="Times New Roman" panose="02020603050405020304" pitchFamily="18" charset="0"/>
                <a:ea typeface="Times New Roman" panose="02020603050405020304" pitchFamily="18" charset="0"/>
              </a:rPr>
              <a:t>During the POF project, we were researching ways of enhancing the performance and efficiency of particle-based fluid simulation. Creating a suitable and stable platform for executing a particle-based fluid simulation is one of our primary project goals. This platform is Unity for our project. Constructing a more user-friendly platform for testing and comparing various algorithms for scientific research is another project goal.</a:t>
            </a:r>
            <a:endParaRPr lang="tr-TR" dirty="0">
              <a:solidFill>
                <a:schemeClr val="bg1"/>
              </a:solidFill>
              <a:latin typeface="Times New Roman" panose="02020603050405020304" pitchFamily="18" charset="0"/>
              <a:ea typeface="Times New Roman" panose="02020603050405020304" pitchFamily="18" charset="0"/>
            </a:endParaRPr>
          </a:p>
          <a:p>
            <a:pPr algn="just">
              <a:spcAft>
                <a:spcPts val="0"/>
              </a:spcAft>
            </a:pPr>
            <a:r>
              <a:rPr lang="en-GB" sz="1800" dirty="0">
                <a:solidFill>
                  <a:schemeClr val="bg1"/>
                </a:solidFill>
                <a:effectLst/>
                <a:latin typeface="Times New Roman" panose="02020603050405020304" pitchFamily="18" charset="0"/>
                <a:ea typeface="Times New Roman" panose="02020603050405020304" pitchFamily="18" charset="0"/>
              </a:rPr>
              <a:t>We aim to achieve these goals by reaching particles faster by constructing a spatial hash sub-system. To detect surface particles, we must implement surface recognition sub-system.</a:t>
            </a:r>
            <a:endParaRPr lang="en-US" sz="1800" dirty="0">
              <a:solidFill>
                <a:schemeClr val="bg1"/>
              </a:solidFill>
              <a:effectLst/>
              <a:latin typeface="Times New Roman" panose="02020603050405020304" pitchFamily="18" charset="0"/>
              <a:ea typeface="Times New Roman" panose="02020603050405020304" pitchFamily="18" charset="0"/>
            </a:endParaRPr>
          </a:p>
          <a:p>
            <a:pPr algn="just">
              <a:spcAft>
                <a:spcPts val="0"/>
              </a:spcAft>
            </a:pPr>
            <a:r>
              <a:rPr lang="en-GB" sz="1800" dirty="0">
                <a:solidFill>
                  <a:schemeClr val="bg1"/>
                </a:solidFill>
                <a:effectLst/>
                <a:latin typeface="Times New Roman" panose="02020603050405020304" pitchFamily="18" charset="0"/>
                <a:ea typeface="Times New Roman" panose="02020603050405020304" pitchFamily="18" charset="0"/>
              </a:rPr>
              <a:t>Our project has no predetermined method because POF is a research and development based. We can research and implement new methods during the project.</a:t>
            </a:r>
            <a:endParaRPr lang="tr-TR" sz="1800" dirty="0">
              <a:solidFill>
                <a:schemeClr val="bg1"/>
              </a:solidFill>
              <a:effectLst/>
              <a:latin typeface="Times New Roman" panose="02020603050405020304" pitchFamily="18" charset="0"/>
              <a:ea typeface="Times New Roman" panose="02020603050405020304" pitchFamily="18" charset="0"/>
            </a:endParaRPr>
          </a:p>
          <a:p>
            <a:pPr algn="just">
              <a:spcAft>
                <a:spcPts val="0"/>
              </a:spcAft>
            </a:pPr>
            <a:endParaRPr lang="tr-TR" sz="1800" dirty="0">
              <a:solidFill>
                <a:schemeClr val="bg1"/>
              </a:solidFill>
              <a:effectLst/>
              <a:latin typeface="Times New Roman" panose="02020603050405020304" pitchFamily="18" charset="0"/>
              <a:ea typeface="Times New Roman" panose="02020603050405020304" pitchFamily="18" charset="0"/>
            </a:endParaRPr>
          </a:p>
          <a:p>
            <a:pPr algn="just">
              <a:spcAft>
                <a:spcPts val="0"/>
              </a:spcAft>
            </a:pPr>
            <a:endParaRPr lang="tr-TR" sz="1800" dirty="0">
              <a:solidFill>
                <a:schemeClr val="bg1"/>
              </a:solidFill>
              <a:effectLst/>
              <a:latin typeface="Times New Roman" panose="02020603050405020304" pitchFamily="18" charset="0"/>
              <a:ea typeface="Times New Roman" panose="02020603050405020304" pitchFamily="18" charset="0"/>
            </a:endParaRPr>
          </a:p>
          <a:p>
            <a:pPr algn="just">
              <a:spcAft>
                <a:spcPts val="0"/>
              </a:spcAft>
            </a:pPr>
            <a:endParaRPr lang="en-US" sz="1800" dirty="0">
              <a:solidFill>
                <a:schemeClr val="bg1"/>
              </a:solidFill>
              <a:effectLst/>
              <a:latin typeface="Times New Roman" panose="02020603050405020304" pitchFamily="18" charset="0"/>
              <a:ea typeface="Times New Roman" panose="02020603050405020304" pitchFamily="18" charset="0"/>
            </a:endParaRPr>
          </a:p>
          <a:p>
            <a:endParaRPr lang="en-US" dirty="0">
              <a:solidFill>
                <a:schemeClr val="bg1"/>
              </a:solidFill>
            </a:endParaRPr>
          </a:p>
        </p:txBody>
      </p:sp>
    </p:spTree>
    <p:extLst>
      <p:ext uri="{BB962C8B-B14F-4D97-AF65-F5344CB8AC3E}">
        <p14:creationId xmlns:p14="http://schemas.microsoft.com/office/powerpoint/2010/main" val="14995509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1A8DC8-7BAA-4DF2-8F1C-CDCDBD27B43A}"/>
              </a:ext>
            </a:extLst>
          </p:cNvPr>
          <p:cNvSpPr>
            <a:spLocks noGrp="1"/>
          </p:cNvSpPr>
          <p:nvPr>
            <p:ph type="title"/>
          </p:nvPr>
        </p:nvSpPr>
        <p:spPr>
          <a:xfrm>
            <a:off x="140677" y="2520340"/>
            <a:ext cx="4473525" cy="1817319"/>
          </a:xfrm>
        </p:spPr>
        <p:txBody>
          <a:bodyPr>
            <a:noAutofit/>
          </a:bodyPr>
          <a:lstStyle/>
          <a:p>
            <a:r>
              <a:rPr lang="en-US" sz="7200" dirty="0">
                <a:solidFill>
                  <a:srgbClr val="FFFFFF"/>
                </a:solidFill>
                <a:latin typeface="Arial" panose="020B0604020202020204" pitchFamily="34" charset="0"/>
                <a:cs typeface="Arial" panose="020B0604020202020204" pitchFamily="34" charset="0"/>
              </a:rPr>
              <a:t>Objectives</a:t>
            </a:r>
          </a:p>
        </p:txBody>
      </p:sp>
      <p:pic>
        <p:nvPicPr>
          <p:cNvPr id="5" name="Picture 4" descr="A picture containing sitting, tiled, white, computer&#10;&#10;Description automatically generated">
            <a:extLst>
              <a:ext uri="{FF2B5EF4-FFF2-40B4-BE49-F238E27FC236}">
                <a16:creationId xmlns:a16="http://schemas.microsoft.com/office/drawing/2014/main" id="{9B1D7E64-E171-45E5-B279-053239B1A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9891" y="3600799"/>
            <a:ext cx="4334632" cy="2792640"/>
          </a:xfrm>
          <a:prstGeom prst="rect">
            <a:avLst/>
          </a:prstGeom>
        </p:spPr>
      </p:pic>
      <p:sp>
        <p:nvSpPr>
          <p:cNvPr id="11" name="Content Placeholder 2">
            <a:extLst>
              <a:ext uri="{FF2B5EF4-FFF2-40B4-BE49-F238E27FC236}">
                <a16:creationId xmlns:a16="http://schemas.microsoft.com/office/drawing/2014/main" id="{69A66F84-7D25-4DB4-9394-FE81ACCAA8E8}"/>
              </a:ext>
            </a:extLst>
          </p:cNvPr>
          <p:cNvSpPr>
            <a:spLocks noGrp="1"/>
          </p:cNvSpPr>
          <p:nvPr>
            <p:ph idx="1"/>
          </p:nvPr>
        </p:nvSpPr>
        <p:spPr>
          <a:xfrm>
            <a:off x="6082110" y="220721"/>
            <a:ext cx="5980952" cy="3380078"/>
          </a:xfrm>
        </p:spPr>
        <p:txBody>
          <a:bodyPr anchor="ctr">
            <a:normAutofit/>
          </a:bodyPr>
          <a:lstStyle/>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project main objective is making research and implementing the methods in the research papers on particle-based fluid simulations. The implementation of these algorithms consists of two main parts in the POF system: Hash system and surface recognition.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 conclusion, the POF project objective is making research and implement to obtain better performance on finding particles and recognizing surface particles on particle-based fluid simulations.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25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4093FABE-DD7F-42ED-9611-0F744AC30165}"/>
              </a:ext>
            </a:extLst>
          </p:cNvPr>
          <p:cNvSpPr>
            <a:spLocks noGrp="1"/>
          </p:cNvSpPr>
          <p:nvPr>
            <p:ph type="title"/>
          </p:nvPr>
        </p:nvSpPr>
        <p:spPr>
          <a:xfrm>
            <a:off x="300492" y="567420"/>
            <a:ext cx="5261316" cy="1275703"/>
          </a:xfrm>
        </p:spPr>
        <p:txBody>
          <a:bodyPr>
            <a:noAutofit/>
          </a:bodyPr>
          <a:lstStyle/>
          <a:p>
            <a:r>
              <a:rPr lang="tr-TR" dirty="0">
                <a:solidFill>
                  <a:srgbClr val="FFFFFF"/>
                </a:solidFill>
                <a:latin typeface="Arial" panose="020B0604020202020204" pitchFamily="34" charset="0"/>
                <a:cs typeface="Arial" panose="020B0604020202020204" pitchFamily="34" charset="0"/>
              </a:rPr>
              <a:t>IMPLEMENTATİON</a:t>
            </a:r>
            <a:endParaRPr lang="en-US"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7E7E225-8628-4B81-B621-939402774710}"/>
              </a:ext>
            </a:extLst>
          </p:cNvPr>
          <p:cNvSpPr>
            <a:spLocks noGrp="1"/>
          </p:cNvSpPr>
          <p:nvPr>
            <p:ph idx="1"/>
          </p:nvPr>
        </p:nvSpPr>
        <p:spPr>
          <a:xfrm>
            <a:off x="283332" y="1703011"/>
            <a:ext cx="5295636" cy="3924567"/>
          </a:xfrm>
        </p:spPr>
        <p:txBody>
          <a:bodyPr anchor="ctr">
            <a:noAutofit/>
          </a:bodyPr>
          <a:lstStyle/>
          <a:p>
            <a:pPr marL="0" indent="0">
              <a:buNone/>
            </a:pPr>
            <a:r>
              <a:rPr lang="tr-TR" sz="2000" dirty="0">
                <a:solidFill>
                  <a:srgbClr val="FFFFFF"/>
                </a:solidFill>
                <a:latin typeface="Times New Roman" panose="02020603050405020304" pitchFamily="18" charset="0"/>
                <a:cs typeface="Times New Roman" panose="02020603050405020304" pitchFamily="18" charset="0"/>
              </a:rPr>
              <a:t>How </a:t>
            </a:r>
            <a:r>
              <a:rPr lang="en-US" sz="2000" dirty="0">
                <a:solidFill>
                  <a:srgbClr val="FFFFFF"/>
                </a:solidFill>
                <a:latin typeface="Times New Roman" panose="02020603050405020304" pitchFamily="18" charset="0"/>
                <a:cs typeface="Times New Roman" panose="02020603050405020304" pitchFamily="18" charset="0"/>
              </a:rPr>
              <a:t>System</a:t>
            </a:r>
            <a:r>
              <a:rPr lang="tr-TR" sz="2000" dirty="0">
                <a:solidFill>
                  <a:srgbClr val="FFFFFF"/>
                </a:solidFill>
                <a:latin typeface="Times New Roman" panose="02020603050405020304" pitchFamily="18" charset="0"/>
                <a:cs typeface="Times New Roman" panose="02020603050405020304" pitchFamily="18" charset="0"/>
              </a:rPr>
              <a:t> Works?</a:t>
            </a:r>
          </a:p>
          <a:p>
            <a:pPr marL="0" indent="0">
              <a:buNone/>
            </a:pPr>
            <a:r>
              <a:rPr lang="en-US" sz="2000" dirty="0">
                <a:solidFill>
                  <a:srgbClr val="FFFFFF"/>
                </a:solidFill>
                <a:latin typeface="Times New Roman" panose="02020603050405020304" pitchFamily="18" charset="0"/>
                <a:cs typeface="Times New Roman" panose="02020603050405020304" pitchFamily="18" charset="0"/>
              </a:rPr>
              <a:t>1) Spatial Hash:</a:t>
            </a:r>
          </a:p>
          <a:p>
            <a:r>
              <a:rPr lang="en-US" sz="1800" dirty="0">
                <a:solidFill>
                  <a:srgbClr val="FFFFFF"/>
                </a:solidFill>
                <a:latin typeface="Times New Roman" panose="02020603050405020304" pitchFamily="18" charset="0"/>
                <a:cs typeface="Times New Roman" panose="02020603050405020304" pitchFamily="18" charset="0"/>
              </a:rPr>
              <a:t>Helps us to find particles in 3D.</a:t>
            </a:r>
          </a:p>
          <a:p>
            <a:r>
              <a:rPr lang="en-US" sz="1800" dirty="0">
                <a:solidFill>
                  <a:srgbClr val="FFFFFF"/>
                </a:solidFill>
                <a:latin typeface="Times New Roman" panose="02020603050405020304" pitchFamily="18" charset="0"/>
                <a:cs typeface="Times New Roman" panose="02020603050405020304" pitchFamily="18" charset="0"/>
              </a:rPr>
              <a:t>Access particles faster.</a:t>
            </a:r>
            <a:endParaRPr lang="tr-TR" sz="18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sz="1800" dirty="0">
              <a:solidFill>
                <a:srgbClr val="FFFFFF"/>
              </a:solidFill>
              <a:latin typeface="Times New Roman" panose="02020603050405020304" pitchFamily="18" charset="0"/>
              <a:cs typeface="Times New Roman" panose="02020603050405020304" pitchFamily="18" charset="0"/>
            </a:endParaRPr>
          </a:p>
          <a:p>
            <a:pPr marL="0" indent="0">
              <a:buNone/>
            </a:pPr>
            <a:r>
              <a:rPr lang="en-US" sz="2000" dirty="0">
                <a:solidFill>
                  <a:srgbClr val="FFFFFF"/>
                </a:solidFill>
                <a:latin typeface="Times New Roman" panose="02020603050405020304" pitchFamily="18" charset="0"/>
                <a:cs typeface="Times New Roman" panose="02020603050405020304" pitchFamily="18" charset="0"/>
              </a:rPr>
              <a:t>2) Surface Recognition:</a:t>
            </a:r>
          </a:p>
          <a:p>
            <a:r>
              <a:rPr lang="en-US" sz="1800" dirty="0">
                <a:solidFill>
                  <a:srgbClr val="FFFFFF"/>
                </a:solidFill>
                <a:latin typeface="Times New Roman" panose="02020603050405020304" pitchFamily="18" charset="0"/>
                <a:cs typeface="Times New Roman" panose="02020603050405020304" pitchFamily="18" charset="0"/>
              </a:rPr>
              <a:t>Finds the surface particles</a:t>
            </a:r>
            <a:r>
              <a:rPr lang="tr-TR" sz="1800" dirty="0">
                <a:solidFill>
                  <a:srgbClr val="FFFFFF"/>
                </a:solidFill>
                <a:latin typeface="Times New Roman" panose="02020603050405020304" pitchFamily="18" charset="0"/>
                <a:cs typeface="Times New Roman" panose="02020603050405020304" pitchFamily="18" charset="0"/>
              </a:rPr>
              <a:t> </a:t>
            </a:r>
            <a:r>
              <a:rPr lang="en-US" sz="1800" dirty="0">
                <a:solidFill>
                  <a:srgbClr val="FFFFFF"/>
                </a:solidFill>
                <a:latin typeface="Times New Roman" panose="02020603050405020304" pitchFamily="18" charset="0"/>
                <a:cs typeface="Times New Roman" panose="02020603050405020304" pitchFamily="18" charset="0"/>
              </a:rPr>
              <a:t>by calculating the effects of the neighbor of each particle and accepts as a surface particle</a:t>
            </a:r>
            <a:r>
              <a:rPr lang="tr-TR" sz="1800" dirty="0">
                <a:solidFill>
                  <a:srgbClr val="FFFFFF"/>
                </a:solidFill>
                <a:latin typeface="Times New Roman" panose="02020603050405020304" pitchFamily="18" charset="0"/>
                <a:cs typeface="Times New Roman" panose="02020603050405020304" pitchFamily="18" charset="0"/>
              </a:rPr>
              <a:t> </a:t>
            </a:r>
            <a:r>
              <a:rPr lang="en-US" sz="1800" dirty="0">
                <a:solidFill>
                  <a:srgbClr val="FFFFFF"/>
                </a:solidFill>
                <a:latin typeface="Times New Roman" panose="02020603050405020304" pitchFamily="18" charset="0"/>
                <a:cs typeface="Times New Roman" panose="02020603050405020304" pitchFamily="18" charset="0"/>
              </a:rPr>
              <a:t>when the value is smaller than the kernel value accept it as a surface particle</a:t>
            </a:r>
            <a:r>
              <a:rPr lang="tr-TR" sz="1800" dirty="0">
                <a:solidFill>
                  <a:srgbClr val="FFFFFF"/>
                </a:solidFill>
                <a:latin typeface="Times New Roman" panose="02020603050405020304" pitchFamily="18" charset="0"/>
                <a:cs typeface="Times New Roman" panose="02020603050405020304" pitchFamily="18" charset="0"/>
              </a:rPr>
              <a:t>.</a:t>
            </a: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49FA0D22-9A4E-4DBA-B83F-290E80CA4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174" y="689317"/>
            <a:ext cx="5718945" cy="5179226"/>
          </a:xfrm>
          <a:prstGeom prst="rect">
            <a:avLst/>
          </a:prstGeom>
        </p:spPr>
      </p:pic>
    </p:spTree>
    <p:extLst>
      <p:ext uri="{BB962C8B-B14F-4D97-AF65-F5344CB8AC3E}">
        <p14:creationId xmlns:p14="http://schemas.microsoft.com/office/powerpoint/2010/main" val="23510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97A56CAB-E3CE-4D1F-B4FD-FFDF44039E9D}"/>
              </a:ext>
            </a:extLst>
          </p:cNvPr>
          <p:cNvSpPr>
            <a:spLocks noGrp="1"/>
          </p:cNvSpPr>
          <p:nvPr>
            <p:ph type="title"/>
          </p:nvPr>
        </p:nvSpPr>
        <p:spPr>
          <a:xfrm>
            <a:off x="495448" y="383447"/>
            <a:ext cx="4698344" cy="1146298"/>
          </a:xfrm>
        </p:spPr>
        <p:txBody>
          <a:bodyPr vert="horz" lIns="91440" tIns="45720" rIns="91440" bIns="45720" rtlCol="0" anchor="ctr">
            <a:normAutofit/>
          </a:bodyPr>
          <a:lstStyle/>
          <a:p>
            <a:r>
              <a:rPr lang="en-US" sz="5300" dirty="0">
                <a:solidFill>
                  <a:srgbClr val="FFFFFF"/>
                </a:solidFill>
                <a:latin typeface="Arial" panose="020B0604020202020204" pitchFamily="34" charset="0"/>
                <a:cs typeface="Arial" panose="020B0604020202020204" pitchFamily="34" charset="0"/>
              </a:rPr>
              <a:t>Spatial</a:t>
            </a:r>
            <a:r>
              <a:rPr lang="tr-TR" sz="5300" dirty="0">
                <a:solidFill>
                  <a:srgbClr val="FFFFFF"/>
                </a:solidFill>
                <a:latin typeface="Arial" panose="020B0604020202020204" pitchFamily="34" charset="0"/>
                <a:cs typeface="Arial" panose="020B0604020202020204" pitchFamily="34" charset="0"/>
              </a:rPr>
              <a:t> </a:t>
            </a:r>
            <a:r>
              <a:rPr lang="en-US" sz="5300" dirty="0">
                <a:solidFill>
                  <a:srgbClr val="FFFFFF"/>
                </a:solidFill>
                <a:latin typeface="Arial" panose="020B0604020202020204" pitchFamily="34" charset="0"/>
                <a:cs typeface="Arial" panose="020B0604020202020204" pitchFamily="34" charset="0"/>
              </a:rPr>
              <a:t>Hash</a:t>
            </a:r>
          </a:p>
        </p:txBody>
      </p:sp>
      <p:sp>
        <p:nvSpPr>
          <p:cNvPr id="21" name="Rectangle 20">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le of snow&#10;&#10;Description automatically generated">
            <a:extLst>
              <a:ext uri="{FF2B5EF4-FFF2-40B4-BE49-F238E27FC236}">
                <a16:creationId xmlns:a16="http://schemas.microsoft.com/office/drawing/2014/main" id="{652A76AB-D08A-452E-8FC1-44A3BC749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822" y="297608"/>
            <a:ext cx="4562014" cy="238365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6DEADC77-33DB-4527-99DB-97D15E3013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822" y="2977735"/>
            <a:ext cx="5591344" cy="3032449"/>
          </a:xfrm>
          <a:prstGeom prst="rect">
            <a:avLst/>
          </a:prstGeom>
        </p:spPr>
      </p:pic>
      <p:sp>
        <p:nvSpPr>
          <p:cNvPr id="5" name="TextBox 4">
            <a:extLst>
              <a:ext uri="{FF2B5EF4-FFF2-40B4-BE49-F238E27FC236}">
                <a16:creationId xmlns:a16="http://schemas.microsoft.com/office/drawing/2014/main" id="{20264E0B-3F01-4F6F-B655-49359FA8018D}"/>
              </a:ext>
            </a:extLst>
          </p:cNvPr>
          <p:cNvSpPr txBox="1"/>
          <p:nvPr/>
        </p:nvSpPr>
        <p:spPr>
          <a:xfrm>
            <a:off x="97536" y="2596896"/>
            <a:ext cx="6108501" cy="428669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What is Spatial Hash?</a:t>
            </a:r>
            <a:endParaRPr lang="tr-TR"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Spatial hash is a system that allows us to map the position of the particle in a 3D space, and with the spatial hashing algorithm, we converted the position data of the particles into a hash table.</a:t>
            </a:r>
            <a:endParaRPr lang="tr-TR"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What</a:t>
            </a:r>
            <a:r>
              <a:rPr lang="tr-T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are</a:t>
            </a:r>
            <a:r>
              <a:rPr lang="tr-T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the benefit</a:t>
            </a:r>
            <a:r>
              <a:rPr lang="tr-TR" b="1" dirty="0">
                <a:latin typeface="Times New Roman" panose="02020603050405020304" pitchFamily="18" charset="0"/>
                <a:cs typeface="Times New Roman" panose="02020603050405020304" pitchFamily="18" charset="0"/>
              </a:rPr>
              <a:t>s</a:t>
            </a:r>
            <a:r>
              <a:rPr lang="en-US" b="1" dirty="0">
                <a:latin typeface="Times New Roman" panose="02020603050405020304" pitchFamily="18" charset="0"/>
                <a:cs typeface="Times New Roman" panose="02020603050405020304" pitchFamily="18" charset="0"/>
              </a:rPr>
              <a:t> of spatial</a:t>
            </a:r>
            <a:r>
              <a:rPr lang="tr-TR" b="1" dirty="0">
                <a:latin typeface="Times New Roman" panose="02020603050405020304" pitchFamily="18" charset="0"/>
                <a:cs typeface="Times New Roman" panose="02020603050405020304" pitchFamily="18" charset="0"/>
              </a:rPr>
              <a:t> h</a:t>
            </a:r>
            <a:r>
              <a:rPr lang="en-US" b="1" dirty="0">
                <a:latin typeface="Times New Roman" panose="02020603050405020304" pitchFamily="18" charset="0"/>
                <a:cs typeface="Times New Roman" panose="02020603050405020304" pitchFamily="18" charset="0"/>
              </a:rPr>
              <a:t>ash</a:t>
            </a:r>
            <a:r>
              <a:rPr lang="tr-TR" b="1" dirty="0">
                <a:latin typeface="Times New Roman" panose="02020603050405020304" pitchFamily="18" charset="0"/>
                <a:cs typeface="Times New Roman" panose="02020603050405020304" pitchFamily="18" charset="0"/>
              </a:rPr>
              <a:t> s</a:t>
            </a:r>
            <a:r>
              <a:rPr lang="en-US" b="1" noProof="1">
                <a:latin typeface="Times New Roman" panose="02020603050405020304" pitchFamily="18" charset="0"/>
                <a:cs typeface="Times New Roman" panose="02020603050405020304" pitchFamily="18" charset="0"/>
              </a:rPr>
              <a:t>ystem</a:t>
            </a:r>
            <a:r>
              <a:rPr lang="tr-TR"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hash system allows us to quickly access the position of the particles in the 3D space, when we evaluate in terms of performance our surface identification algorithm is based on a particle and its neighboring particles, but when we searched for these particles, we were looking at 4000 particles one by one linearly which causes to the bottleneck of the particle search. Therefore it was inevitable to apply the Spatial hash algorithm and as a result, we obtain execution times between 4 and 6 milliseconds.</a:t>
            </a:r>
          </a:p>
        </p:txBody>
      </p:sp>
    </p:spTree>
    <p:extLst>
      <p:ext uri="{BB962C8B-B14F-4D97-AF65-F5344CB8AC3E}">
        <p14:creationId xmlns:p14="http://schemas.microsoft.com/office/powerpoint/2010/main" val="110051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599"/>
            <a:ext cx="12192000" cy="62484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flipV="1">
            <a:off x="0" y="2374533"/>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Rectangle 11">
            <a:extLst>
              <a:ext uri="{FF2B5EF4-FFF2-40B4-BE49-F238E27FC236}">
                <a16:creationId xmlns:a16="http://schemas.microsoft.com/office/drawing/2014/main" id="{92CA431A-BC84-45C3-8430-0459E54A2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238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AA08-6CC5-4D07-ADED-AD60ED24F73F}"/>
              </a:ext>
            </a:extLst>
          </p:cNvPr>
          <p:cNvSpPr>
            <a:spLocks noGrp="1"/>
          </p:cNvSpPr>
          <p:nvPr>
            <p:ph type="title"/>
          </p:nvPr>
        </p:nvSpPr>
        <p:spPr>
          <a:xfrm>
            <a:off x="422031" y="149874"/>
            <a:ext cx="7557444" cy="1271820"/>
          </a:xfrm>
        </p:spPr>
        <p:txBody>
          <a:bodyPr vert="horz" lIns="91440" tIns="45720" rIns="91440" bIns="45720" rtlCol="0" anchor="ctr">
            <a:noAutofit/>
          </a:bodyPr>
          <a:lstStyle/>
          <a:p>
            <a:r>
              <a:rPr lang="tr-TR" sz="4800" dirty="0">
                <a:solidFill>
                  <a:srgbClr val="000000"/>
                </a:solidFill>
                <a:latin typeface="Arial" panose="020B0604020202020204" pitchFamily="34" charset="0"/>
                <a:cs typeface="Arial" panose="020B0604020202020204" pitchFamily="34" charset="0"/>
              </a:rPr>
              <a:t>SURFACE RECOGNITION</a:t>
            </a:r>
            <a:endParaRPr lang="en-US" sz="4800" kern="1200" dirty="0">
              <a:solidFill>
                <a:srgbClr val="000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B6E39AF-075C-4204-ABA9-10898F5B25EA}"/>
              </a:ext>
            </a:extLst>
          </p:cNvPr>
          <p:cNvSpPr txBox="1"/>
          <p:nvPr/>
        </p:nvSpPr>
        <p:spPr>
          <a:xfrm>
            <a:off x="0" y="2579400"/>
            <a:ext cx="6254498" cy="1559529"/>
          </a:xfrm>
          <a:prstGeom prst="rect">
            <a:avLst/>
          </a:prstGeom>
          <a:noFill/>
        </p:spPr>
        <p:txBody>
          <a:bodyPr wrap="square" rtlCol="0">
            <a:spAutoFit/>
          </a:bodyPr>
          <a:lstStyle/>
          <a:p>
            <a:pPr marL="457200" algn="just">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surface recognizer algorithm detects surface particles and their cells so we can discard inactive cells and focus on the surface particles. This method makes the system more efficient and results with better performance by discarding unnecessary cells. The POF system finds each particle.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03646F50-59AD-4098-B5F1-85B7A14EE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1238" y="1377650"/>
            <a:ext cx="5258731" cy="3477218"/>
          </a:xfrm>
          <a:prstGeom prst="rect">
            <a:avLst/>
          </a:prstGeom>
        </p:spPr>
      </p:pic>
      <p:sp>
        <p:nvSpPr>
          <p:cNvPr id="4" name="TextBox 3">
            <a:extLst>
              <a:ext uri="{FF2B5EF4-FFF2-40B4-BE49-F238E27FC236}">
                <a16:creationId xmlns:a16="http://schemas.microsoft.com/office/drawing/2014/main" id="{AB8F1419-5DD4-4FA9-8CF4-196E586854AF}"/>
              </a:ext>
            </a:extLst>
          </p:cNvPr>
          <p:cNvSpPr txBox="1"/>
          <p:nvPr/>
        </p:nvSpPr>
        <p:spPr>
          <a:xfrm>
            <a:off x="-3048" y="1383486"/>
            <a:ext cx="6257546" cy="1463606"/>
          </a:xfrm>
          <a:prstGeom prst="rect">
            <a:avLst/>
          </a:prstGeom>
          <a:noFill/>
        </p:spPr>
        <p:txBody>
          <a:bodyPr wrap="square" rtlCol="0">
            <a:spAutoFit/>
          </a:bodyPr>
          <a:lstStyle/>
          <a:p>
            <a:pPr marL="457200"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What is surface</a:t>
            </a:r>
            <a:r>
              <a:rPr lang="tr-TR" b="1" dirty="0">
                <a:latin typeface="Times New Roman" panose="02020603050405020304" pitchFamily="18" charset="0"/>
                <a:ea typeface="Calibri" panose="020F0502020204030204" pitchFamily="34" charset="0"/>
                <a:cs typeface="Times New Roman" panose="02020603050405020304" pitchFamily="18" charset="0"/>
              </a:rPr>
              <a:t>?</a:t>
            </a:r>
          </a:p>
          <a:p>
            <a:pPr marL="457200"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Surface has a different meaning in our project:</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particles that will be rendered in the scene. </a:t>
            </a:r>
            <a:endParaRPr lang="tr-TR"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81744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1143</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POF</vt:lpstr>
      <vt:lpstr>What is POF?</vt:lpstr>
      <vt:lpstr>Problem </vt:lpstr>
      <vt:lpstr>POF Requirements</vt:lpstr>
      <vt:lpstr>AIM</vt:lpstr>
      <vt:lpstr>Objectives</vt:lpstr>
      <vt:lpstr>IMPLEMENTATİON</vt:lpstr>
      <vt:lpstr>Spatial Hash</vt:lpstr>
      <vt:lpstr>SURFACE RECOGNITION</vt:lpstr>
      <vt:lpstr>TEST RESULTS 1</vt:lpstr>
      <vt:lpstr>TEST RESULTS 2</vt:lpstr>
      <vt:lpstr>Conclusion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POF</dc:title>
  <dc:creator>Cihanser Çalışkan</dc:creator>
  <cp:lastModifiedBy>Cihanser Çalışkan</cp:lastModifiedBy>
  <cp:revision>6</cp:revision>
  <dcterms:created xsi:type="dcterms:W3CDTF">2020-05-31T16:53:50Z</dcterms:created>
  <dcterms:modified xsi:type="dcterms:W3CDTF">2020-05-31T17:40:18Z</dcterms:modified>
</cp:coreProperties>
</file>