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2" r:id="rId3"/>
    <p:sldId id="261" r:id="rId4"/>
    <p:sldId id="266" r:id="rId5"/>
    <p:sldId id="260" r:id="rId6"/>
    <p:sldId id="263" r:id="rId7"/>
    <p:sldId id="268" r:id="rId8"/>
    <p:sldId id="264" r:id="rId9"/>
    <p:sldId id="267" r:id="rId10"/>
    <p:sldId id="258"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35" autoAdjust="0"/>
    <p:restoredTop sz="94660"/>
  </p:normalViewPr>
  <p:slideViewPr>
    <p:cSldViewPr snapToGrid="0">
      <p:cViewPr varScale="1">
        <p:scale>
          <a:sx n="68" d="100"/>
          <a:sy n="68" d="100"/>
        </p:scale>
        <p:origin x="58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22591-5D3A-4CAA-9913-187BC04B68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90216D-B267-46A4-B7E5-2957F5464F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1A3140-05D5-4910-9806-1F31BAD09555}"/>
              </a:ext>
            </a:extLst>
          </p:cNvPr>
          <p:cNvSpPr>
            <a:spLocks noGrp="1"/>
          </p:cNvSpPr>
          <p:nvPr>
            <p:ph type="dt" sz="half" idx="10"/>
          </p:nvPr>
        </p:nvSpPr>
        <p:spPr/>
        <p:txBody>
          <a:bodyPr/>
          <a:lstStyle/>
          <a:p>
            <a:fld id="{D7EE5B6A-E6A7-4CF6-8E18-CD9BC4991183}" type="datetimeFigureOut">
              <a:rPr lang="en-US" smtClean="0"/>
              <a:t>5/20/2020</a:t>
            </a:fld>
            <a:endParaRPr lang="en-US"/>
          </a:p>
        </p:txBody>
      </p:sp>
      <p:sp>
        <p:nvSpPr>
          <p:cNvPr id="5" name="Footer Placeholder 4">
            <a:extLst>
              <a:ext uri="{FF2B5EF4-FFF2-40B4-BE49-F238E27FC236}">
                <a16:creationId xmlns:a16="http://schemas.microsoft.com/office/drawing/2014/main" id="{1EE2BCED-6B83-4AFD-8F78-9E4DD87F61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3AB1B2-E226-4808-98D4-097856242F4B}"/>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4009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94F9-F0AB-417F-B882-4306C5CAF1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7B4A8D-59A8-478B-8250-6AA7B6ED33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550AB6-4E97-4270-8E4D-B43AC3FBE64B}"/>
              </a:ext>
            </a:extLst>
          </p:cNvPr>
          <p:cNvSpPr>
            <a:spLocks noGrp="1"/>
          </p:cNvSpPr>
          <p:nvPr>
            <p:ph type="dt" sz="half" idx="10"/>
          </p:nvPr>
        </p:nvSpPr>
        <p:spPr/>
        <p:txBody>
          <a:bodyPr/>
          <a:lstStyle/>
          <a:p>
            <a:fld id="{D7EE5B6A-E6A7-4CF6-8E18-CD9BC4991183}" type="datetimeFigureOut">
              <a:rPr lang="en-US" smtClean="0"/>
              <a:t>5/20/2020</a:t>
            </a:fld>
            <a:endParaRPr lang="en-US"/>
          </a:p>
        </p:txBody>
      </p:sp>
      <p:sp>
        <p:nvSpPr>
          <p:cNvPr id="5" name="Footer Placeholder 4">
            <a:extLst>
              <a:ext uri="{FF2B5EF4-FFF2-40B4-BE49-F238E27FC236}">
                <a16:creationId xmlns:a16="http://schemas.microsoft.com/office/drawing/2014/main" id="{1D1E1D58-71E3-4ED1-B302-D0564D6A3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87AED-4D96-47A1-ACD5-1C9BC1B25C14}"/>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3224821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0BBBB3-9B2A-4221-9EF8-09F4C9C053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4DBF85-6FBD-4B8E-8346-A46449E4B1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7AF2EA-FFE9-4982-92B8-E2B773B8B059}"/>
              </a:ext>
            </a:extLst>
          </p:cNvPr>
          <p:cNvSpPr>
            <a:spLocks noGrp="1"/>
          </p:cNvSpPr>
          <p:nvPr>
            <p:ph type="dt" sz="half" idx="10"/>
          </p:nvPr>
        </p:nvSpPr>
        <p:spPr/>
        <p:txBody>
          <a:bodyPr/>
          <a:lstStyle/>
          <a:p>
            <a:fld id="{D7EE5B6A-E6A7-4CF6-8E18-CD9BC4991183}" type="datetimeFigureOut">
              <a:rPr lang="en-US" smtClean="0"/>
              <a:t>5/20/2020</a:t>
            </a:fld>
            <a:endParaRPr lang="en-US"/>
          </a:p>
        </p:txBody>
      </p:sp>
      <p:sp>
        <p:nvSpPr>
          <p:cNvPr id="5" name="Footer Placeholder 4">
            <a:extLst>
              <a:ext uri="{FF2B5EF4-FFF2-40B4-BE49-F238E27FC236}">
                <a16:creationId xmlns:a16="http://schemas.microsoft.com/office/drawing/2014/main" id="{C8A01503-5F98-49B3-8BA1-C5FE8C956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E58FFF-9D34-48C4-BD81-4037A2E298E5}"/>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3152804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E5F7-E66B-4E2C-BF41-57C776ADCA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A9312D-C331-48D3-8609-52B1F14326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F16652-282A-4290-B63E-2FD75709EC09}"/>
              </a:ext>
            </a:extLst>
          </p:cNvPr>
          <p:cNvSpPr>
            <a:spLocks noGrp="1"/>
          </p:cNvSpPr>
          <p:nvPr>
            <p:ph type="dt" sz="half" idx="10"/>
          </p:nvPr>
        </p:nvSpPr>
        <p:spPr/>
        <p:txBody>
          <a:bodyPr/>
          <a:lstStyle/>
          <a:p>
            <a:fld id="{D7EE5B6A-E6A7-4CF6-8E18-CD9BC4991183}" type="datetimeFigureOut">
              <a:rPr lang="en-US" smtClean="0"/>
              <a:t>5/20/2020</a:t>
            </a:fld>
            <a:endParaRPr lang="en-US"/>
          </a:p>
        </p:txBody>
      </p:sp>
      <p:sp>
        <p:nvSpPr>
          <p:cNvPr id="5" name="Footer Placeholder 4">
            <a:extLst>
              <a:ext uri="{FF2B5EF4-FFF2-40B4-BE49-F238E27FC236}">
                <a16:creationId xmlns:a16="http://schemas.microsoft.com/office/drawing/2014/main" id="{CAF5D8C9-180E-4DA2-A65E-7478C6F984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AA51F-B19A-40C2-B57D-4601514139A6}"/>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113071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1C34C-0221-4FAC-AA19-B6DCA10A8D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822677-4181-451C-9BFB-3436552F1F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29A69D-EF88-44E5-ADC6-02EF5CB776C4}"/>
              </a:ext>
            </a:extLst>
          </p:cNvPr>
          <p:cNvSpPr>
            <a:spLocks noGrp="1"/>
          </p:cNvSpPr>
          <p:nvPr>
            <p:ph type="dt" sz="half" idx="10"/>
          </p:nvPr>
        </p:nvSpPr>
        <p:spPr/>
        <p:txBody>
          <a:bodyPr/>
          <a:lstStyle/>
          <a:p>
            <a:fld id="{D7EE5B6A-E6A7-4CF6-8E18-CD9BC4991183}" type="datetimeFigureOut">
              <a:rPr lang="en-US" smtClean="0"/>
              <a:t>5/20/2020</a:t>
            </a:fld>
            <a:endParaRPr lang="en-US"/>
          </a:p>
        </p:txBody>
      </p:sp>
      <p:sp>
        <p:nvSpPr>
          <p:cNvPr id="5" name="Footer Placeholder 4">
            <a:extLst>
              <a:ext uri="{FF2B5EF4-FFF2-40B4-BE49-F238E27FC236}">
                <a16:creationId xmlns:a16="http://schemas.microsoft.com/office/drawing/2014/main" id="{0F9648ED-9B05-4B86-A803-CDE27EB92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E09760-7C25-42B0-8D82-08087B1EF837}"/>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4200631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B8392-B9CD-49A1-A85E-100D4FF4EE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15234F-EC76-4E08-8CAE-183E7F8ABA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C1E12E-892C-431D-88D7-3B6CABFF76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C64B44-A89A-4B4F-845A-A6946EA7C943}"/>
              </a:ext>
            </a:extLst>
          </p:cNvPr>
          <p:cNvSpPr>
            <a:spLocks noGrp="1"/>
          </p:cNvSpPr>
          <p:nvPr>
            <p:ph type="dt" sz="half" idx="10"/>
          </p:nvPr>
        </p:nvSpPr>
        <p:spPr/>
        <p:txBody>
          <a:bodyPr/>
          <a:lstStyle/>
          <a:p>
            <a:fld id="{D7EE5B6A-E6A7-4CF6-8E18-CD9BC4991183}" type="datetimeFigureOut">
              <a:rPr lang="en-US" smtClean="0"/>
              <a:t>5/20/2020</a:t>
            </a:fld>
            <a:endParaRPr lang="en-US"/>
          </a:p>
        </p:txBody>
      </p:sp>
      <p:sp>
        <p:nvSpPr>
          <p:cNvPr id="6" name="Footer Placeholder 5">
            <a:extLst>
              <a:ext uri="{FF2B5EF4-FFF2-40B4-BE49-F238E27FC236}">
                <a16:creationId xmlns:a16="http://schemas.microsoft.com/office/drawing/2014/main" id="{C1B1C4CF-F46E-460D-8D6A-EC7E13785E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11EFF3-11A8-4793-BBF8-35AD39B88104}"/>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95504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0AB97-EBB9-4CA0-BAD4-A572E95805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2FBCDB-30B4-4701-9E87-5D7B4EBBA9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17D8B4-1F82-4E03-9D62-A2902ACD8E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44DAB4-39DE-4314-8AB4-A9EC57D97E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5E2C21-8BC3-49F3-A7E5-283BAF2081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F0BB71-8974-4836-A6E2-23BD7055CBDC}"/>
              </a:ext>
            </a:extLst>
          </p:cNvPr>
          <p:cNvSpPr>
            <a:spLocks noGrp="1"/>
          </p:cNvSpPr>
          <p:nvPr>
            <p:ph type="dt" sz="half" idx="10"/>
          </p:nvPr>
        </p:nvSpPr>
        <p:spPr/>
        <p:txBody>
          <a:bodyPr/>
          <a:lstStyle/>
          <a:p>
            <a:fld id="{D7EE5B6A-E6A7-4CF6-8E18-CD9BC4991183}" type="datetimeFigureOut">
              <a:rPr lang="en-US" smtClean="0"/>
              <a:t>5/20/2020</a:t>
            </a:fld>
            <a:endParaRPr lang="en-US"/>
          </a:p>
        </p:txBody>
      </p:sp>
      <p:sp>
        <p:nvSpPr>
          <p:cNvPr id="8" name="Footer Placeholder 7">
            <a:extLst>
              <a:ext uri="{FF2B5EF4-FFF2-40B4-BE49-F238E27FC236}">
                <a16:creationId xmlns:a16="http://schemas.microsoft.com/office/drawing/2014/main" id="{7100C288-8EB8-479E-A823-62E0F946E7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BE5E2D-3F43-47E9-A2BD-6C6567F1932C}"/>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3017126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10248-D5CD-477F-B23C-ED63C4E6E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33CD1A-92EE-4FE3-A58F-FD54A1B8B1DF}"/>
              </a:ext>
            </a:extLst>
          </p:cNvPr>
          <p:cNvSpPr>
            <a:spLocks noGrp="1"/>
          </p:cNvSpPr>
          <p:nvPr>
            <p:ph type="dt" sz="half" idx="10"/>
          </p:nvPr>
        </p:nvSpPr>
        <p:spPr/>
        <p:txBody>
          <a:bodyPr/>
          <a:lstStyle/>
          <a:p>
            <a:fld id="{D7EE5B6A-E6A7-4CF6-8E18-CD9BC4991183}" type="datetimeFigureOut">
              <a:rPr lang="en-US" smtClean="0"/>
              <a:t>5/20/2020</a:t>
            </a:fld>
            <a:endParaRPr lang="en-US"/>
          </a:p>
        </p:txBody>
      </p:sp>
      <p:sp>
        <p:nvSpPr>
          <p:cNvPr id="4" name="Footer Placeholder 3">
            <a:extLst>
              <a:ext uri="{FF2B5EF4-FFF2-40B4-BE49-F238E27FC236}">
                <a16:creationId xmlns:a16="http://schemas.microsoft.com/office/drawing/2014/main" id="{618915CA-E9CC-478B-B1EB-F8E609FD1E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282476-BA6F-4384-A8E0-D2560BEC982D}"/>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2520964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38E4D2-0CFB-4D73-BE58-93A0564F8E81}"/>
              </a:ext>
            </a:extLst>
          </p:cNvPr>
          <p:cNvSpPr>
            <a:spLocks noGrp="1"/>
          </p:cNvSpPr>
          <p:nvPr>
            <p:ph type="dt" sz="half" idx="10"/>
          </p:nvPr>
        </p:nvSpPr>
        <p:spPr/>
        <p:txBody>
          <a:bodyPr/>
          <a:lstStyle/>
          <a:p>
            <a:fld id="{D7EE5B6A-E6A7-4CF6-8E18-CD9BC4991183}" type="datetimeFigureOut">
              <a:rPr lang="en-US" smtClean="0"/>
              <a:t>5/20/2020</a:t>
            </a:fld>
            <a:endParaRPr lang="en-US"/>
          </a:p>
        </p:txBody>
      </p:sp>
      <p:sp>
        <p:nvSpPr>
          <p:cNvPr id="3" name="Footer Placeholder 2">
            <a:extLst>
              <a:ext uri="{FF2B5EF4-FFF2-40B4-BE49-F238E27FC236}">
                <a16:creationId xmlns:a16="http://schemas.microsoft.com/office/drawing/2014/main" id="{EE390800-4948-43A6-B3E9-35DFB173BA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8E3540-075E-412D-96B2-35A8E38FCEC3}"/>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2249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4830C-6794-4478-919A-1C8570AC1C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9FF571-3595-41D4-80EF-F5B4F1BA5F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DF7CDC-8D09-475F-9F18-140A93C209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F351EC-7EB6-4A08-AAE6-A372F4D1385B}"/>
              </a:ext>
            </a:extLst>
          </p:cNvPr>
          <p:cNvSpPr>
            <a:spLocks noGrp="1"/>
          </p:cNvSpPr>
          <p:nvPr>
            <p:ph type="dt" sz="half" idx="10"/>
          </p:nvPr>
        </p:nvSpPr>
        <p:spPr/>
        <p:txBody>
          <a:bodyPr/>
          <a:lstStyle/>
          <a:p>
            <a:fld id="{D7EE5B6A-E6A7-4CF6-8E18-CD9BC4991183}" type="datetimeFigureOut">
              <a:rPr lang="en-US" smtClean="0"/>
              <a:t>5/20/2020</a:t>
            </a:fld>
            <a:endParaRPr lang="en-US"/>
          </a:p>
        </p:txBody>
      </p:sp>
      <p:sp>
        <p:nvSpPr>
          <p:cNvPr id="6" name="Footer Placeholder 5">
            <a:extLst>
              <a:ext uri="{FF2B5EF4-FFF2-40B4-BE49-F238E27FC236}">
                <a16:creationId xmlns:a16="http://schemas.microsoft.com/office/drawing/2014/main" id="{C7E568FF-D2BB-4337-9E71-0F01E496AF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4A4B94-C556-41CA-AD27-FD2761F676D0}"/>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54329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13BDF-FC0A-4A91-B7BE-E608340A95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49F32C-F73C-42DC-9F9D-F9AE98E773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70D4DA-4859-40F3-8C47-6126D33765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09809C-E526-48CA-A4F2-0F3075248125}"/>
              </a:ext>
            </a:extLst>
          </p:cNvPr>
          <p:cNvSpPr>
            <a:spLocks noGrp="1"/>
          </p:cNvSpPr>
          <p:nvPr>
            <p:ph type="dt" sz="half" idx="10"/>
          </p:nvPr>
        </p:nvSpPr>
        <p:spPr/>
        <p:txBody>
          <a:bodyPr/>
          <a:lstStyle/>
          <a:p>
            <a:fld id="{D7EE5B6A-E6A7-4CF6-8E18-CD9BC4991183}" type="datetimeFigureOut">
              <a:rPr lang="en-US" smtClean="0"/>
              <a:t>5/20/2020</a:t>
            </a:fld>
            <a:endParaRPr lang="en-US"/>
          </a:p>
        </p:txBody>
      </p:sp>
      <p:sp>
        <p:nvSpPr>
          <p:cNvPr id="6" name="Footer Placeholder 5">
            <a:extLst>
              <a:ext uri="{FF2B5EF4-FFF2-40B4-BE49-F238E27FC236}">
                <a16:creationId xmlns:a16="http://schemas.microsoft.com/office/drawing/2014/main" id="{867C579F-C3C2-44B8-992F-85C6117B25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03AE33-4D0E-4935-ABB5-BFA19F733165}"/>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2848996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FB9D5F-C0A2-4C8A-B48C-B38BD31591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560061-F822-47E6-863F-A18C2E0FC5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A884CB-80E3-479E-8D46-FA77810A2B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EE5B6A-E6A7-4CF6-8E18-CD9BC4991183}" type="datetimeFigureOut">
              <a:rPr lang="en-US" smtClean="0"/>
              <a:t>5/20/2020</a:t>
            </a:fld>
            <a:endParaRPr lang="en-US"/>
          </a:p>
        </p:txBody>
      </p:sp>
      <p:sp>
        <p:nvSpPr>
          <p:cNvPr id="5" name="Footer Placeholder 4">
            <a:extLst>
              <a:ext uri="{FF2B5EF4-FFF2-40B4-BE49-F238E27FC236}">
                <a16:creationId xmlns:a16="http://schemas.microsoft.com/office/drawing/2014/main" id="{D50BAA33-2E6A-4AA3-B398-846601E151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E07652-14F0-453C-9BE8-8E1370F964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C809D-8670-4DFD-9DF6-5D0272962978}" type="slidenum">
              <a:rPr lang="en-US" smtClean="0"/>
              <a:t>‹#›</a:t>
            </a:fld>
            <a:endParaRPr lang="en-US"/>
          </a:p>
        </p:txBody>
      </p:sp>
    </p:spTree>
    <p:extLst>
      <p:ext uri="{BB962C8B-B14F-4D97-AF65-F5344CB8AC3E}">
        <p14:creationId xmlns:p14="http://schemas.microsoft.com/office/powerpoint/2010/main" val="3147320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63C11A00-A2A3-417C-B33D-DC753ED7C3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3964" t="3964" r="3964" b="3964"/>
          <a:stretch>
            <a:fillRect/>
          </a:stretch>
        </p:blipFill>
        <p:spPr>
          <a:xfrm>
            <a:off x="0" y="1"/>
            <a:ext cx="12192000" cy="6857998"/>
          </a:xfrm>
          <a:custGeom>
            <a:avLst/>
            <a:gdLst>
              <a:gd name="connsiteX0" fmla="*/ 0 w 12192000"/>
              <a:gd name="connsiteY0" fmla="*/ 0 h 6857998"/>
              <a:gd name="connsiteX1" fmla="*/ 12192000 w 12192000"/>
              <a:gd name="connsiteY1" fmla="*/ 0 h 6857998"/>
              <a:gd name="connsiteX2" fmla="*/ 12192000 w 12192000"/>
              <a:gd name="connsiteY2" fmla="*/ 6857998 h 6857998"/>
              <a:gd name="connsiteX3" fmla="*/ 0 w 12192000"/>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12192000" h="6857998">
                <a:moveTo>
                  <a:pt x="0" y="0"/>
                </a:moveTo>
                <a:lnTo>
                  <a:pt x="12192000" y="0"/>
                </a:lnTo>
                <a:lnTo>
                  <a:pt x="12192000" y="6857998"/>
                </a:lnTo>
                <a:lnTo>
                  <a:pt x="0" y="6857998"/>
                </a:lnTo>
                <a:close/>
              </a:path>
            </a:pathLst>
          </a:custGeom>
        </p:spPr>
      </p:pic>
      <p:sp>
        <p:nvSpPr>
          <p:cNvPr id="2" name="Title 1">
            <a:extLst>
              <a:ext uri="{FF2B5EF4-FFF2-40B4-BE49-F238E27FC236}">
                <a16:creationId xmlns:a16="http://schemas.microsoft.com/office/drawing/2014/main" id="{8B0EBD87-6B5F-400F-A15F-0926F29DCE90}"/>
              </a:ext>
            </a:extLst>
          </p:cNvPr>
          <p:cNvSpPr>
            <a:spLocks noGrp="1"/>
          </p:cNvSpPr>
          <p:nvPr>
            <p:ph type="title"/>
          </p:nvPr>
        </p:nvSpPr>
        <p:spPr>
          <a:xfrm>
            <a:off x="4966817" y="2385238"/>
            <a:ext cx="2258361" cy="1398972"/>
          </a:xfrm>
        </p:spPr>
        <p:txBody>
          <a:bodyPr>
            <a:normAutofit/>
          </a:bodyPr>
          <a:lstStyle/>
          <a:p>
            <a:pPr algn="ctr"/>
            <a:r>
              <a:rPr lang="tr-TR" sz="7200" dirty="0">
                <a:solidFill>
                  <a:srgbClr val="FFFFFF"/>
                </a:solidFill>
                <a:latin typeface="Arial" panose="020B0604020202020204" pitchFamily="34" charset="0"/>
                <a:cs typeface="Arial" panose="020B0604020202020204" pitchFamily="34" charset="0"/>
              </a:rPr>
              <a:t>POF</a:t>
            </a:r>
            <a:endParaRPr lang="en-US" sz="7200" dirty="0">
              <a:solidFill>
                <a:srgbClr val="FFFFFF"/>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F8BBF85-EE63-4D48-95E0-08AD2DD1F8AD}"/>
              </a:ext>
            </a:extLst>
          </p:cNvPr>
          <p:cNvSpPr>
            <a:spLocks noGrp="1"/>
          </p:cNvSpPr>
          <p:nvPr>
            <p:ph idx="1"/>
          </p:nvPr>
        </p:nvSpPr>
        <p:spPr>
          <a:xfrm>
            <a:off x="3908472" y="4117854"/>
            <a:ext cx="4375053" cy="594823"/>
          </a:xfrm>
        </p:spPr>
        <p:txBody>
          <a:bodyPr anchor="t">
            <a:normAutofit/>
          </a:bodyPr>
          <a:lstStyle/>
          <a:p>
            <a:pPr marL="0" indent="0">
              <a:buNone/>
            </a:pPr>
            <a:r>
              <a:rPr lang="tr-TR" sz="2400" dirty="0" err="1">
                <a:solidFill>
                  <a:schemeClr val="tx2"/>
                </a:solidFill>
                <a:latin typeface="Arial" panose="020B0604020202020204" pitchFamily="34" charset="0"/>
                <a:cs typeface="Arial" panose="020B0604020202020204" pitchFamily="34" charset="0"/>
              </a:rPr>
              <a:t>Performance</a:t>
            </a:r>
            <a:r>
              <a:rPr lang="tr-TR" sz="2400" dirty="0">
                <a:solidFill>
                  <a:schemeClr val="tx2"/>
                </a:solidFill>
                <a:latin typeface="Arial" panose="020B0604020202020204" pitchFamily="34" charset="0"/>
                <a:cs typeface="Arial" panose="020B0604020202020204" pitchFamily="34" charset="0"/>
              </a:rPr>
              <a:t> </a:t>
            </a:r>
            <a:r>
              <a:rPr lang="tr-TR" sz="2400" dirty="0" err="1">
                <a:solidFill>
                  <a:schemeClr val="tx2"/>
                </a:solidFill>
                <a:latin typeface="Arial" panose="020B0604020202020204" pitchFamily="34" charset="0"/>
                <a:cs typeface="Arial" panose="020B0604020202020204" pitchFamily="34" charset="0"/>
              </a:rPr>
              <a:t>Optimized</a:t>
            </a:r>
            <a:r>
              <a:rPr lang="tr-TR" sz="2400" dirty="0">
                <a:solidFill>
                  <a:schemeClr val="tx2"/>
                </a:solidFill>
                <a:latin typeface="Arial" panose="020B0604020202020204" pitchFamily="34" charset="0"/>
                <a:cs typeface="Arial" panose="020B0604020202020204" pitchFamily="34" charset="0"/>
              </a:rPr>
              <a:t> </a:t>
            </a:r>
            <a:r>
              <a:rPr lang="tr-TR" sz="2400" dirty="0" err="1">
                <a:solidFill>
                  <a:schemeClr val="tx2"/>
                </a:solidFill>
                <a:latin typeface="Arial" panose="020B0604020202020204" pitchFamily="34" charset="0"/>
                <a:cs typeface="Arial" panose="020B0604020202020204" pitchFamily="34" charset="0"/>
              </a:rPr>
              <a:t>Fluids</a:t>
            </a:r>
            <a:endParaRPr lang="en-US" sz="2400" dirty="0">
              <a:solidFill>
                <a:schemeClr val="tx2"/>
              </a:solidFill>
              <a:latin typeface="Arial" panose="020B0604020202020204" pitchFamily="34" charset="0"/>
              <a:cs typeface="Arial" panose="020B0604020202020204" pitchFamily="34" charset="0"/>
            </a:endParaRPr>
          </a:p>
          <a:p>
            <a:endParaRPr lang="en-US" sz="2400" dirty="0">
              <a:solidFill>
                <a:srgbClr val="FFFFFF"/>
              </a:solidFill>
            </a:endParaRPr>
          </a:p>
        </p:txBody>
      </p:sp>
    </p:spTree>
    <p:extLst>
      <p:ext uri="{BB962C8B-B14F-4D97-AF65-F5344CB8AC3E}">
        <p14:creationId xmlns:p14="http://schemas.microsoft.com/office/powerpoint/2010/main" val="246724618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C607A2D-2A3B-4533-878E-93EFCE932D5D}"/>
              </a:ext>
            </a:extLst>
          </p:cNvPr>
          <p:cNvSpPr>
            <a:spLocks noGrp="1"/>
          </p:cNvSpPr>
          <p:nvPr>
            <p:ph type="title"/>
          </p:nvPr>
        </p:nvSpPr>
        <p:spPr>
          <a:xfrm>
            <a:off x="225082" y="2560319"/>
            <a:ext cx="4065563" cy="1136943"/>
          </a:xfrm>
        </p:spPr>
        <p:txBody>
          <a:bodyPr>
            <a:normAutofit/>
          </a:bodyPr>
          <a:lstStyle/>
          <a:p>
            <a:r>
              <a:rPr lang="tr-TR" sz="6000" dirty="0" err="1">
                <a:solidFill>
                  <a:srgbClr val="FFFFFF"/>
                </a:solidFill>
                <a:latin typeface="Arial" panose="020B0604020202020204" pitchFamily="34" charset="0"/>
                <a:cs typeface="Arial" panose="020B0604020202020204" pitchFamily="34" charset="0"/>
              </a:rPr>
              <a:t>Conclusion</a:t>
            </a:r>
            <a:endParaRPr lang="en-US" sz="6000" dirty="0">
              <a:solidFill>
                <a:srgbClr val="FFFFFF"/>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4DAB321-5804-4075-9C62-CF80A3DDEA0A}"/>
              </a:ext>
            </a:extLst>
          </p:cNvPr>
          <p:cNvSpPr>
            <a:spLocks noGrp="1"/>
          </p:cNvSpPr>
          <p:nvPr>
            <p:ph idx="1"/>
          </p:nvPr>
        </p:nvSpPr>
        <p:spPr>
          <a:xfrm>
            <a:off x="5898875" y="492369"/>
            <a:ext cx="5286767" cy="3401842"/>
          </a:xfrm>
        </p:spPr>
        <p:txBody>
          <a:bodyPr anchor="ctr">
            <a:normAutofit/>
          </a:bodyPr>
          <a:lstStyle/>
          <a:p>
            <a:pPr>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surplus of particles in a simulation can be a computational hardship for the computer. We implement various methods to get better results by doing research. POF project concentrates on solving computational difficulty problems by increasing performance and efficiency. POF makes easier to simulate with higher quantities of particles or getting better results with the same number of particles by using the hash algorithm and surface particle recognition algorithm.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DCB59CC2-F960-4D36-AF65-56E598EEBF92}"/>
              </a:ext>
            </a:extLst>
          </p:cNvPr>
          <p:cNvSpPr txBox="1"/>
          <p:nvPr/>
        </p:nvSpPr>
        <p:spPr>
          <a:xfrm>
            <a:off x="6082111" y="5042118"/>
            <a:ext cx="6109888" cy="1815882"/>
          </a:xfrm>
          <a:prstGeom prst="rect">
            <a:avLst/>
          </a:prstGeom>
          <a:noFill/>
        </p:spPr>
        <p:txBody>
          <a:bodyPr wrap="square" rtlCol="0">
            <a:spAutoFit/>
          </a:bodyPr>
          <a:lstStyle/>
          <a:p>
            <a:r>
              <a:rPr lang="tr-TR" sz="1400" b="1" dirty="0" err="1">
                <a:latin typeface="Times New Roman" panose="02020603050405020304" pitchFamily="18" charset="0"/>
                <a:cs typeface="Times New Roman" panose="02020603050405020304" pitchFamily="18" charset="0"/>
              </a:rPr>
              <a:t>References</a:t>
            </a:r>
            <a:endParaRPr lang="tr-TR" sz="1400" b="1" dirty="0">
              <a:latin typeface="Times New Roman" panose="02020603050405020304" pitchFamily="18"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1-) [AIA12] Akinci, G., </a:t>
            </a:r>
            <a:r>
              <a:rPr lang="en-US" sz="1400" dirty="0" err="1">
                <a:latin typeface="Times New Roman" panose="02020603050405020304" pitchFamily="18" charset="0"/>
                <a:cs typeface="Times New Roman" panose="02020603050405020304" pitchFamily="18" charset="0"/>
              </a:rPr>
              <a:t>Ihmsen</a:t>
            </a:r>
            <a:r>
              <a:rPr lang="en-US" sz="1400" dirty="0">
                <a:latin typeface="Times New Roman" panose="02020603050405020304" pitchFamily="18" charset="0"/>
                <a:cs typeface="Times New Roman" panose="02020603050405020304" pitchFamily="18" charset="0"/>
              </a:rPr>
              <a:t>, M., Akinci, N. and </a:t>
            </a:r>
            <a:r>
              <a:rPr lang="en-US" sz="1400" dirty="0" err="1">
                <a:latin typeface="Times New Roman" panose="02020603050405020304" pitchFamily="18" charset="0"/>
                <a:cs typeface="Times New Roman" panose="02020603050405020304" pitchFamily="18" charset="0"/>
              </a:rPr>
              <a:t>Teschner</a:t>
            </a:r>
            <a:r>
              <a:rPr lang="en-US" sz="1400" dirty="0">
                <a:latin typeface="Times New Roman" panose="02020603050405020304" pitchFamily="18" charset="0"/>
                <a:cs typeface="Times New Roman" panose="02020603050405020304" pitchFamily="18" charset="0"/>
              </a:rPr>
              <a:t>, M. (2012). Parallel Surface Reconstruction for Particle‐Based Fluids. Computer Graphics Forum, 31, 1797-1809.</a:t>
            </a:r>
            <a:endParaRPr lang="tr-TR" sz="1400" dirty="0">
              <a:latin typeface="Times New Roman" panose="02020603050405020304" pitchFamily="18" charset="0"/>
              <a:cs typeface="Times New Roman" panose="02020603050405020304" pitchFamily="18" charset="0"/>
            </a:endParaRPr>
          </a:p>
          <a:p>
            <a:r>
              <a:rPr lang="tr-TR" sz="1400" dirty="0">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 ZB05] Zhu, Y., &amp; Bridson, R. (2005). Animating sand as a fluid. (New York, NY, USA, 2005) ACM Trans. Graph., 24, 965-972.</a:t>
            </a:r>
            <a:endParaRPr lang="tr-TR"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7216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2FD1B0-F33F-42FB-B816-E148F654D12B}"/>
              </a:ext>
            </a:extLst>
          </p:cNvPr>
          <p:cNvSpPr>
            <a:spLocks noGrp="1"/>
          </p:cNvSpPr>
          <p:nvPr>
            <p:ph type="title"/>
          </p:nvPr>
        </p:nvSpPr>
        <p:spPr>
          <a:xfrm>
            <a:off x="1115568" y="548640"/>
            <a:ext cx="10168128" cy="1179576"/>
          </a:xfrm>
        </p:spPr>
        <p:txBody>
          <a:bodyPr>
            <a:normAutofit/>
          </a:bodyPr>
          <a:lstStyle/>
          <a:p>
            <a:pPr algn="ctr"/>
            <a:r>
              <a:rPr lang="tr-TR" sz="4000" dirty="0">
                <a:latin typeface="Arial" panose="020B0604020202020204" pitchFamily="34" charset="0"/>
                <a:cs typeface="Arial" panose="020B0604020202020204" pitchFamily="34" charset="0"/>
              </a:rPr>
              <a:t>THANK YOU FOR LISTENING </a:t>
            </a:r>
            <a:r>
              <a:rPr lang="tr-TR" sz="4000" dirty="0">
                <a:latin typeface="Arial" panose="020B0604020202020204" pitchFamily="34" charset="0"/>
                <a:cs typeface="Arial" panose="020B0604020202020204" pitchFamily="34" charset="0"/>
                <a:sym typeface="Wingdings" panose="05000000000000000000" pitchFamily="2" charset="2"/>
              </a:rPr>
              <a:t></a:t>
            </a:r>
            <a:endParaRPr lang="en-US" sz="40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1376414-6E71-49FC-A54C-87327D60E72B}"/>
              </a:ext>
            </a:extLst>
          </p:cNvPr>
          <p:cNvSpPr>
            <a:spLocks noGrp="1"/>
          </p:cNvSpPr>
          <p:nvPr>
            <p:ph idx="1"/>
          </p:nvPr>
        </p:nvSpPr>
        <p:spPr>
          <a:xfrm>
            <a:off x="3080824" y="2756690"/>
            <a:ext cx="5459671" cy="3363425"/>
          </a:xfrm>
        </p:spPr>
        <p:txBody>
          <a:bodyPr>
            <a:normAutofit/>
          </a:bodyPr>
          <a:lstStyle/>
          <a:p>
            <a:endParaRPr lang="tr-TR" sz="2200" dirty="0">
              <a:latin typeface="Times New Roman" panose="02020603050405020304" pitchFamily="18" charset="0"/>
              <a:cs typeface="Times New Roman" panose="02020603050405020304" pitchFamily="18" charset="0"/>
            </a:endParaRPr>
          </a:p>
          <a:p>
            <a:endParaRPr lang="tr-TR" sz="2200" dirty="0">
              <a:latin typeface="Times New Roman" panose="02020603050405020304" pitchFamily="18" charset="0"/>
              <a:cs typeface="Times New Roman" panose="02020603050405020304" pitchFamily="18" charset="0"/>
            </a:endParaRPr>
          </a:p>
          <a:p>
            <a:endParaRPr lang="tr-TR" sz="2200" dirty="0">
              <a:latin typeface="Times New Roman" panose="02020603050405020304" pitchFamily="18" charset="0"/>
              <a:cs typeface="Times New Roman" panose="02020603050405020304" pitchFamily="18" charset="0"/>
            </a:endParaRPr>
          </a:p>
          <a:p>
            <a:pPr algn="ctr"/>
            <a:r>
              <a:rPr lang="en-US" sz="2200" dirty="0">
                <a:latin typeface="Times New Roman" panose="02020603050405020304" pitchFamily="18" charset="0"/>
                <a:cs typeface="Times New Roman" panose="02020603050405020304" pitchFamily="18" charset="0"/>
              </a:rPr>
              <a:t>Baran Budak </a:t>
            </a:r>
            <a:r>
              <a:rPr lang="tr-TR"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15070001012</a:t>
            </a:r>
          </a:p>
          <a:p>
            <a:pPr algn="ctr"/>
            <a:r>
              <a:rPr lang="en-US" sz="2200" dirty="0">
                <a:latin typeface="Times New Roman" panose="02020603050405020304" pitchFamily="18" charset="0"/>
                <a:cs typeface="Times New Roman" panose="02020603050405020304" pitchFamily="18" charset="0"/>
              </a:rPr>
              <a:t>Cihanser </a:t>
            </a:r>
            <a:r>
              <a:rPr lang="en-US" sz="2200" dirty="0" err="1">
                <a:latin typeface="Times New Roman" panose="02020603050405020304" pitchFamily="18" charset="0"/>
                <a:cs typeface="Times New Roman" panose="02020603050405020304" pitchFamily="18" charset="0"/>
              </a:rPr>
              <a:t>Çalışkan</a:t>
            </a:r>
            <a:r>
              <a:rPr lang="en-US" sz="2200" dirty="0">
                <a:latin typeface="Times New Roman" panose="02020603050405020304" pitchFamily="18" charset="0"/>
                <a:cs typeface="Times New Roman" panose="02020603050405020304" pitchFamily="18" charset="0"/>
              </a:rPr>
              <a:t> </a:t>
            </a:r>
            <a:r>
              <a:rPr lang="tr-TR"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16070001020</a:t>
            </a:r>
          </a:p>
          <a:p>
            <a:pPr algn="ctr"/>
            <a:r>
              <a:rPr lang="en-US" sz="2200" dirty="0" err="1">
                <a:latin typeface="Times New Roman" panose="02020603050405020304" pitchFamily="18" charset="0"/>
                <a:cs typeface="Times New Roman" panose="02020603050405020304" pitchFamily="18" charset="0"/>
              </a:rPr>
              <a:t>İsmail</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Mekan</a:t>
            </a:r>
            <a:r>
              <a:rPr lang="en-US" sz="2200" dirty="0">
                <a:latin typeface="Times New Roman" panose="02020603050405020304" pitchFamily="18" charset="0"/>
                <a:cs typeface="Times New Roman" panose="02020603050405020304" pitchFamily="18" charset="0"/>
              </a:rPr>
              <a:t> </a:t>
            </a:r>
            <a:r>
              <a:rPr lang="tr-TR"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15070001048</a:t>
            </a:r>
          </a:p>
          <a:p>
            <a:endParaRPr lang="en-US" sz="2200" dirty="0"/>
          </a:p>
        </p:txBody>
      </p:sp>
    </p:spTree>
    <p:extLst>
      <p:ext uri="{BB962C8B-B14F-4D97-AF65-F5344CB8AC3E}">
        <p14:creationId xmlns:p14="http://schemas.microsoft.com/office/powerpoint/2010/main" val="548347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9917CFA-91C9-4070-BE81-0A9B64B572D3}"/>
              </a:ext>
            </a:extLst>
          </p:cNvPr>
          <p:cNvSpPr>
            <a:spLocks noGrp="1"/>
          </p:cNvSpPr>
          <p:nvPr>
            <p:ph type="title"/>
          </p:nvPr>
        </p:nvSpPr>
        <p:spPr>
          <a:xfrm>
            <a:off x="1012874" y="826680"/>
            <a:ext cx="9999900" cy="1325563"/>
          </a:xfrm>
        </p:spPr>
        <p:txBody>
          <a:bodyPr>
            <a:normAutofit/>
          </a:bodyPr>
          <a:lstStyle/>
          <a:p>
            <a:pPr algn="ctr"/>
            <a:r>
              <a:rPr lang="tr-TR" sz="4800" dirty="0">
                <a:solidFill>
                  <a:srgbClr val="FFFFFF"/>
                </a:solidFill>
                <a:latin typeface="Arial" panose="020B0604020202020204" pitchFamily="34" charset="0"/>
                <a:cs typeface="Arial" panose="020B0604020202020204" pitchFamily="34" charset="0"/>
              </a:rPr>
              <a:t>Problem 			                 Solution</a:t>
            </a:r>
            <a:endParaRPr lang="en-US" sz="4800" dirty="0">
              <a:solidFill>
                <a:srgbClr val="FFFFFF"/>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39BB64B-FD29-4516-9DB2-7EA5236C393F}"/>
              </a:ext>
            </a:extLst>
          </p:cNvPr>
          <p:cNvSpPr>
            <a:spLocks noGrp="1"/>
          </p:cNvSpPr>
          <p:nvPr>
            <p:ph idx="1"/>
          </p:nvPr>
        </p:nvSpPr>
        <p:spPr>
          <a:xfrm>
            <a:off x="1179227" y="2978923"/>
            <a:ext cx="4485364" cy="2693976"/>
          </a:xfrm>
        </p:spPr>
        <p:txBody>
          <a:bodyPr>
            <a:normAutofit/>
          </a:bodyPr>
          <a:lstStyle/>
          <a:p>
            <a:pPr marL="0" indent="0">
              <a:buNone/>
            </a:pPr>
            <a:r>
              <a:rPr lang="en-GB" sz="1800" dirty="0">
                <a:solidFill>
                  <a:srgbClr val="000000"/>
                </a:solidFill>
                <a:latin typeface="Times New Roman" panose="02020603050405020304" pitchFamily="18" charset="0"/>
                <a:cs typeface="Times New Roman" panose="02020603050405020304" pitchFamily="18" charset="0"/>
              </a:rPr>
              <a:t>There are millions of particles in a small number of liquids. Simulation control particles by physics-based calculations to obtain fluid behaviours. Simulation having difficulties in calculations dependent on a surplus of particles and time and memory complexity increases indirectly.</a:t>
            </a:r>
            <a:r>
              <a:rPr lang="tr-TR" sz="1800" dirty="0">
                <a:solidFill>
                  <a:srgbClr val="000000"/>
                </a:solidFill>
                <a:latin typeface="Times New Roman" panose="02020603050405020304" pitchFamily="18" charset="0"/>
                <a:cs typeface="Times New Roman" panose="02020603050405020304" pitchFamily="18" charset="0"/>
              </a:rPr>
              <a:t> </a:t>
            </a:r>
            <a:r>
              <a:rPr lang="en-GB" sz="1800" dirty="0">
                <a:solidFill>
                  <a:srgbClr val="000000"/>
                </a:solidFill>
                <a:latin typeface="Times New Roman" panose="02020603050405020304" pitchFamily="18" charset="0"/>
                <a:cs typeface="Times New Roman" panose="02020603050405020304" pitchFamily="18" charset="0"/>
              </a:rPr>
              <a:t>Visualizing millions of particles on a scene are a tedious job. </a:t>
            </a:r>
            <a:endParaRPr lang="tr-TR" sz="1800" dirty="0">
              <a:solidFill>
                <a:srgbClr val="000000"/>
              </a:solidFill>
              <a:latin typeface="Times New Roman" panose="02020603050405020304" pitchFamily="18" charset="0"/>
              <a:cs typeface="Times New Roman" panose="02020603050405020304" pitchFamily="18" charset="0"/>
            </a:endParaRPr>
          </a:p>
          <a:p>
            <a:endParaRPr lang="en-GB" sz="1800" dirty="0">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5259AE5-2E8A-4330-A4BD-2FBDDF6F61E9}"/>
              </a:ext>
            </a:extLst>
          </p:cNvPr>
          <p:cNvSpPr txBox="1"/>
          <p:nvPr/>
        </p:nvSpPr>
        <p:spPr>
          <a:xfrm>
            <a:off x="6527409" y="2978923"/>
            <a:ext cx="4485365"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main goal of the project is researching ways of enhancing the performance and efficiency of particle-based fluid simulation.</a:t>
            </a:r>
          </a:p>
          <a:p>
            <a:r>
              <a:rPr lang="en-US" dirty="0">
                <a:latin typeface="Times New Roman" panose="02020603050405020304" pitchFamily="18" charset="0"/>
                <a:cs typeface="Times New Roman" panose="02020603050405020304" pitchFamily="18" charset="0"/>
              </a:rPr>
              <a:t>We aim to achieve these goals by reaching particles faster, storing particles in special structures and applying another visualization method into the POF system.</a:t>
            </a:r>
            <a:r>
              <a:rPr lang="tr-TR"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7415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7E01F103-A6E8-4A71-9C27-1C275DA0745B}"/>
              </a:ext>
            </a:extLst>
          </p:cNvPr>
          <p:cNvSpPr>
            <a:spLocks noGrp="1"/>
          </p:cNvSpPr>
          <p:nvPr>
            <p:ph type="title"/>
          </p:nvPr>
        </p:nvSpPr>
        <p:spPr>
          <a:xfrm>
            <a:off x="955828" y="2136312"/>
            <a:ext cx="2139064" cy="1450950"/>
          </a:xfrm>
        </p:spPr>
        <p:txBody>
          <a:bodyPr>
            <a:normAutofit/>
          </a:bodyPr>
          <a:lstStyle/>
          <a:p>
            <a:r>
              <a:rPr lang="tr-TR" sz="7200" dirty="0">
                <a:solidFill>
                  <a:srgbClr val="FFFFFF"/>
                </a:solidFill>
                <a:latin typeface="Arial" panose="020B0604020202020204" pitchFamily="34" charset="0"/>
                <a:cs typeface="Arial" panose="020B0604020202020204" pitchFamily="34" charset="0"/>
              </a:rPr>
              <a:t>AIM</a:t>
            </a:r>
            <a:endParaRPr lang="en-US" sz="7200" dirty="0">
              <a:solidFill>
                <a:srgbClr val="FFFFFF"/>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05613D-B871-47EA-B8F5-D38BE836CE81}"/>
              </a:ext>
            </a:extLst>
          </p:cNvPr>
          <p:cNvSpPr>
            <a:spLocks noGrp="1"/>
          </p:cNvSpPr>
          <p:nvPr>
            <p:ph idx="1"/>
          </p:nvPr>
        </p:nvSpPr>
        <p:spPr>
          <a:xfrm>
            <a:off x="6049049" y="518526"/>
            <a:ext cx="5438101" cy="2527261"/>
          </a:xfrm>
        </p:spPr>
        <p:txBody>
          <a:bodyPr anchor="ctr">
            <a:normAutofit/>
          </a:bodyPr>
          <a:lstStyle/>
          <a:p>
            <a:r>
              <a:rPr lang="en-US" sz="1800" dirty="0">
                <a:solidFill>
                  <a:srgbClr val="000000"/>
                </a:solidFill>
                <a:latin typeface="Times New Roman" panose="02020603050405020304" pitchFamily="18" charset="0"/>
                <a:cs typeface="Times New Roman" panose="02020603050405020304" pitchFamily="18" charset="0"/>
              </a:rPr>
              <a:t>The POF project based on researching particle-based fluid simulation and improving the performance of the particle-based fluid simulation. Increasing the effectiveness and performance of a particle-based fluid simulation is a primary aim. These goals achieved by implementing algorithms to the POF system such as using special structures to detect and store particles.</a:t>
            </a:r>
          </a:p>
        </p:txBody>
      </p:sp>
      <p:pic>
        <p:nvPicPr>
          <p:cNvPr id="5" name="Picture 4" descr="A picture containing red, table, white, sitting&#10;&#10;Description automatically generated">
            <a:extLst>
              <a:ext uri="{FF2B5EF4-FFF2-40B4-BE49-F238E27FC236}">
                <a16:creationId xmlns:a16="http://schemas.microsoft.com/office/drawing/2014/main" id="{391DFFB2-DE73-4F9C-9449-91169B71B2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9922" y="3345120"/>
            <a:ext cx="3817930" cy="3213547"/>
          </a:xfrm>
          <a:prstGeom prst="rect">
            <a:avLst/>
          </a:prstGeom>
        </p:spPr>
      </p:pic>
      <p:sp>
        <p:nvSpPr>
          <p:cNvPr id="6" name="TextBox 5">
            <a:extLst>
              <a:ext uri="{FF2B5EF4-FFF2-40B4-BE49-F238E27FC236}">
                <a16:creationId xmlns:a16="http://schemas.microsoft.com/office/drawing/2014/main" id="{15D94266-840B-4303-9D0B-BEFB59A1D8B9}"/>
              </a:ext>
            </a:extLst>
          </p:cNvPr>
          <p:cNvSpPr txBox="1"/>
          <p:nvPr/>
        </p:nvSpPr>
        <p:spPr>
          <a:xfrm>
            <a:off x="9159531" y="6057436"/>
            <a:ext cx="2195274" cy="307777"/>
          </a:xfrm>
          <a:prstGeom prst="rect">
            <a:avLst/>
          </a:prstGeom>
          <a:noFill/>
        </p:spPr>
        <p:txBody>
          <a:bodyPr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Fig</a:t>
            </a:r>
            <a:r>
              <a:rPr lang="tr-TR" sz="1400" b="1" dirty="0">
                <a:solidFill>
                  <a:schemeClr val="bg1"/>
                </a:solidFill>
                <a:latin typeface="Times New Roman" panose="02020603050405020304" pitchFamily="18" charset="0"/>
                <a:cs typeface="Times New Roman" panose="02020603050405020304" pitchFamily="18" charset="0"/>
              </a:rPr>
              <a:t> 2: </a:t>
            </a:r>
            <a:r>
              <a:rPr lang="tr-TR" sz="1400" dirty="0">
                <a:solidFill>
                  <a:schemeClr val="bg1"/>
                </a:solidFill>
                <a:latin typeface="Times New Roman" panose="02020603050405020304" pitchFamily="18" charset="0"/>
                <a:cs typeface="Times New Roman" panose="02020603050405020304" pitchFamily="18" charset="0"/>
              </a:rPr>
              <a:t>Hash </a:t>
            </a:r>
            <a:r>
              <a:rPr lang="en-US" sz="1400" dirty="0">
                <a:solidFill>
                  <a:schemeClr val="bg1"/>
                </a:solidFill>
                <a:latin typeface="Times New Roman" panose="02020603050405020304" pitchFamily="18" charset="0"/>
                <a:cs typeface="Times New Roman" panose="02020603050405020304" pitchFamily="18" charset="0"/>
              </a:rPr>
              <a:t>System</a:t>
            </a:r>
            <a:r>
              <a:rPr lang="tr-TR" sz="1400" dirty="0">
                <a:solidFill>
                  <a:schemeClr val="bg1"/>
                </a:solidFill>
                <a:latin typeface="Times New Roman" panose="02020603050405020304" pitchFamily="18" charset="0"/>
                <a:cs typeface="Times New Roman" panose="02020603050405020304" pitchFamily="18" charset="0"/>
              </a:rPr>
              <a:t>-2</a:t>
            </a:r>
            <a:endParaRPr lang="en-US" sz="1400" dirty="0">
              <a:solidFill>
                <a:schemeClr val="bg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9C78050-19B8-4609-9F5C-080F3BBD8F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6305" y="3408005"/>
            <a:ext cx="2918713" cy="2156647"/>
          </a:xfrm>
          <a:prstGeom prst="rect">
            <a:avLst/>
          </a:prstGeom>
        </p:spPr>
      </p:pic>
      <p:sp>
        <p:nvSpPr>
          <p:cNvPr id="13" name="TextBox 12">
            <a:extLst>
              <a:ext uri="{FF2B5EF4-FFF2-40B4-BE49-F238E27FC236}">
                <a16:creationId xmlns:a16="http://schemas.microsoft.com/office/drawing/2014/main" id="{C6490758-AEC4-4C2D-AFD1-FEAFA7D1EC07}"/>
              </a:ext>
            </a:extLst>
          </p:cNvPr>
          <p:cNvSpPr txBox="1"/>
          <p:nvPr/>
        </p:nvSpPr>
        <p:spPr>
          <a:xfrm>
            <a:off x="6280462" y="6057437"/>
            <a:ext cx="2127268" cy="307777"/>
          </a:xfrm>
          <a:prstGeom prst="rect">
            <a:avLst/>
          </a:prstGeom>
          <a:noFill/>
        </p:spPr>
        <p:txBody>
          <a:bodyPr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Fig</a:t>
            </a:r>
            <a:r>
              <a:rPr lang="tr-TR" sz="1400" b="1" dirty="0">
                <a:solidFill>
                  <a:schemeClr val="bg1"/>
                </a:solidFill>
                <a:latin typeface="Times New Roman" panose="02020603050405020304" pitchFamily="18" charset="0"/>
                <a:cs typeface="Times New Roman" panose="02020603050405020304" pitchFamily="18" charset="0"/>
              </a:rPr>
              <a:t> 1: </a:t>
            </a:r>
            <a:r>
              <a:rPr lang="tr-TR" sz="1400" dirty="0">
                <a:solidFill>
                  <a:schemeClr val="bg1"/>
                </a:solidFill>
                <a:latin typeface="Times New Roman" panose="02020603050405020304" pitchFamily="18" charset="0"/>
                <a:cs typeface="Times New Roman" panose="02020603050405020304" pitchFamily="18" charset="0"/>
              </a:rPr>
              <a:t>Hash </a:t>
            </a:r>
            <a:r>
              <a:rPr lang="en-US" sz="1400" dirty="0">
                <a:solidFill>
                  <a:schemeClr val="bg1"/>
                </a:solidFill>
                <a:latin typeface="Times New Roman" panose="02020603050405020304" pitchFamily="18" charset="0"/>
                <a:cs typeface="Times New Roman" panose="02020603050405020304" pitchFamily="18" charset="0"/>
              </a:rPr>
              <a:t>System</a:t>
            </a:r>
            <a:r>
              <a:rPr lang="tr-TR" sz="1400" dirty="0">
                <a:solidFill>
                  <a:schemeClr val="bg1"/>
                </a:solidFill>
                <a:latin typeface="Times New Roman" panose="02020603050405020304" pitchFamily="18" charset="0"/>
                <a:cs typeface="Times New Roman" panose="02020603050405020304" pitchFamily="18" charset="0"/>
              </a:rPr>
              <a:t>-1</a:t>
            </a:r>
            <a:endParaRPr lang="en-US"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955090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C1A8DC8-7BAA-4DF2-8F1C-CDCDBD27B43A}"/>
              </a:ext>
            </a:extLst>
          </p:cNvPr>
          <p:cNvSpPr>
            <a:spLocks noGrp="1"/>
          </p:cNvSpPr>
          <p:nvPr>
            <p:ph type="title"/>
          </p:nvPr>
        </p:nvSpPr>
        <p:spPr>
          <a:xfrm>
            <a:off x="0" y="2293032"/>
            <a:ext cx="4473525" cy="1817319"/>
          </a:xfrm>
        </p:spPr>
        <p:txBody>
          <a:bodyPr>
            <a:noAutofit/>
          </a:bodyPr>
          <a:lstStyle/>
          <a:p>
            <a:r>
              <a:rPr lang="en-US" sz="7200" dirty="0">
                <a:solidFill>
                  <a:srgbClr val="FFFFFF"/>
                </a:solidFill>
                <a:latin typeface="Arial" panose="020B0604020202020204" pitchFamily="34" charset="0"/>
                <a:cs typeface="Arial" panose="020B0604020202020204" pitchFamily="34" charset="0"/>
              </a:rPr>
              <a:t>Objectives</a:t>
            </a:r>
          </a:p>
        </p:txBody>
      </p:sp>
      <p:sp>
        <p:nvSpPr>
          <p:cNvPr id="3" name="Content Placeholder 2">
            <a:extLst>
              <a:ext uri="{FF2B5EF4-FFF2-40B4-BE49-F238E27FC236}">
                <a16:creationId xmlns:a16="http://schemas.microsoft.com/office/drawing/2014/main" id="{183C1693-FBD7-43A3-8446-BEDFEAB330F7}"/>
              </a:ext>
            </a:extLst>
          </p:cNvPr>
          <p:cNvSpPr>
            <a:spLocks noGrp="1"/>
          </p:cNvSpPr>
          <p:nvPr>
            <p:ph idx="1"/>
          </p:nvPr>
        </p:nvSpPr>
        <p:spPr>
          <a:xfrm>
            <a:off x="5754860" y="342641"/>
            <a:ext cx="5980952" cy="3490072"/>
          </a:xfrm>
        </p:spPr>
        <p:txBody>
          <a:bodyPr anchor="ctr">
            <a:normAutofit/>
          </a:bodyPr>
          <a:lstStyle/>
          <a:p>
            <a:pPr>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project main objective is making research and implementing the methods in the research papers on particle-based fluid simulations. The implementation of these algorithms consists of two main parts in the POF system: Hash system and surface recognition.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In conclusion, the POF project objective is making research and implement to obtain better performance on finding particles and recognizing surface particles on particle-based fluid simulations.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solidFill>
                <a:srgbClr val="000000"/>
              </a:solidFill>
              <a:latin typeface="Times New Roman" panose="02020603050405020304" pitchFamily="18" charset="0"/>
              <a:cs typeface="Times New Roman" panose="02020603050405020304" pitchFamily="18" charset="0"/>
            </a:endParaRPr>
          </a:p>
        </p:txBody>
      </p:sp>
      <p:pic>
        <p:nvPicPr>
          <p:cNvPr id="5" name="Picture 4" descr="A picture containing sitting, tiled, white, computer&#10;&#10;Description automatically generated">
            <a:extLst>
              <a:ext uri="{FF2B5EF4-FFF2-40B4-BE49-F238E27FC236}">
                <a16:creationId xmlns:a16="http://schemas.microsoft.com/office/drawing/2014/main" id="{9B1D7E64-E171-45E5-B279-053239B1AC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9891" y="3600799"/>
            <a:ext cx="4334632" cy="2792640"/>
          </a:xfrm>
          <a:prstGeom prst="rect">
            <a:avLst/>
          </a:prstGeom>
        </p:spPr>
      </p:pic>
      <p:sp>
        <p:nvSpPr>
          <p:cNvPr id="6" name="TextBox 5">
            <a:extLst>
              <a:ext uri="{FF2B5EF4-FFF2-40B4-BE49-F238E27FC236}">
                <a16:creationId xmlns:a16="http://schemas.microsoft.com/office/drawing/2014/main" id="{4B63133F-0DAB-4CCE-9FA8-481F61D536FD}"/>
              </a:ext>
            </a:extLst>
          </p:cNvPr>
          <p:cNvSpPr txBox="1"/>
          <p:nvPr/>
        </p:nvSpPr>
        <p:spPr>
          <a:xfrm>
            <a:off x="7141827" y="6393439"/>
            <a:ext cx="2270760" cy="307777"/>
          </a:xfrm>
          <a:prstGeom prst="rect">
            <a:avLst/>
          </a:prstGeom>
          <a:noFill/>
        </p:spPr>
        <p:txBody>
          <a:bodyPr wrap="square" rtlCol="0">
            <a:spAutoFit/>
          </a:bodyPr>
          <a:lstStyle/>
          <a:p>
            <a:r>
              <a:rPr lang="tr-TR" sz="1400" b="1" dirty="0" err="1">
                <a:latin typeface="Times New Roman" panose="02020603050405020304" pitchFamily="18" charset="0"/>
                <a:cs typeface="Times New Roman" panose="02020603050405020304" pitchFamily="18" charset="0"/>
              </a:rPr>
              <a:t>Fig</a:t>
            </a:r>
            <a:r>
              <a:rPr lang="tr-TR" sz="1400" b="1" dirty="0">
                <a:latin typeface="Times New Roman" panose="02020603050405020304" pitchFamily="18" charset="0"/>
                <a:cs typeface="Times New Roman" panose="02020603050405020304" pitchFamily="18" charset="0"/>
              </a:rPr>
              <a:t> 2: </a:t>
            </a:r>
            <a:r>
              <a:rPr lang="tr-TR" sz="1400" dirty="0">
                <a:latin typeface="Times New Roman" panose="02020603050405020304" pitchFamily="18" charset="0"/>
                <a:cs typeface="Times New Roman" panose="02020603050405020304" pitchFamily="18" charset="0"/>
              </a:rPr>
              <a:t>Perfect </a:t>
            </a:r>
            <a:r>
              <a:rPr lang="tr-TR" sz="1400" dirty="0" err="1">
                <a:latin typeface="Times New Roman" panose="02020603050405020304" pitchFamily="18" charset="0"/>
                <a:cs typeface="Times New Roman" panose="02020603050405020304" pitchFamily="18" charset="0"/>
              </a:rPr>
              <a:t>Cube</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5250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12188952"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7101"/>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a:extLst>
              <a:ext uri="{FF2B5EF4-FFF2-40B4-BE49-F238E27FC236}">
                <a16:creationId xmlns:a16="http://schemas.microsoft.com/office/drawing/2014/main" id="{4093FABE-DD7F-42ED-9611-0F744AC30165}"/>
              </a:ext>
            </a:extLst>
          </p:cNvPr>
          <p:cNvSpPr>
            <a:spLocks noGrp="1"/>
          </p:cNvSpPr>
          <p:nvPr>
            <p:ph type="title"/>
          </p:nvPr>
        </p:nvSpPr>
        <p:spPr>
          <a:xfrm>
            <a:off x="182881" y="689317"/>
            <a:ext cx="5092504" cy="1275703"/>
          </a:xfrm>
        </p:spPr>
        <p:txBody>
          <a:bodyPr>
            <a:normAutofit/>
          </a:bodyPr>
          <a:lstStyle/>
          <a:p>
            <a:r>
              <a:rPr lang="tr-TR" sz="4000" dirty="0">
                <a:solidFill>
                  <a:srgbClr val="FFFFFF"/>
                </a:solidFill>
                <a:latin typeface="Arial" panose="020B0604020202020204" pitchFamily="34" charset="0"/>
                <a:cs typeface="Arial" panose="020B0604020202020204" pitchFamily="34" charset="0"/>
              </a:rPr>
              <a:t>IMPLEMENTATİON</a:t>
            </a:r>
            <a:endParaRPr lang="en-US" sz="4000" dirty="0">
              <a:solidFill>
                <a:srgbClr val="FFFFFF"/>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7E7E225-8628-4B81-B621-939402774710}"/>
              </a:ext>
            </a:extLst>
          </p:cNvPr>
          <p:cNvSpPr>
            <a:spLocks noGrp="1"/>
          </p:cNvSpPr>
          <p:nvPr>
            <p:ph idx="1"/>
          </p:nvPr>
        </p:nvSpPr>
        <p:spPr>
          <a:xfrm>
            <a:off x="182881" y="1849013"/>
            <a:ext cx="4906574" cy="2329092"/>
          </a:xfrm>
        </p:spPr>
        <p:txBody>
          <a:bodyPr anchor="ctr">
            <a:normAutofit/>
          </a:bodyPr>
          <a:lstStyle/>
          <a:p>
            <a:r>
              <a:rPr lang="en-US" sz="1800" dirty="0">
                <a:solidFill>
                  <a:srgbClr val="FFFFFF"/>
                </a:solidFill>
                <a:latin typeface="Times New Roman" panose="02020603050405020304" pitchFamily="18" charset="0"/>
                <a:cs typeface="Times New Roman" panose="02020603050405020304" pitchFamily="18" charset="0"/>
              </a:rPr>
              <a:t>The implementation is of three main parts: First implementation Hasher benefits to the POF by accessing particles easier. The second implementation is surface recognition which is an algorithm used from </a:t>
            </a:r>
            <a:r>
              <a:rPr lang="tr-TR" sz="1800" dirty="0">
                <a:solidFill>
                  <a:srgbClr val="FFFFFF"/>
                </a:solidFill>
                <a:latin typeface="Times New Roman" panose="02020603050405020304" pitchFamily="18" charset="0"/>
                <a:cs typeface="Times New Roman" panose="02020603050405020304" pitchFamily="18" charset="0"/>
              </a:rPr>
              <a:t>Akıncı</a:t>
            </a:r>
            <a:r>
              <a:rPr lang="en-US" sz="1800" dirty="0">
                <a:solidFill>
                  <a:srgbClr val="FFFFFF"/>
                </a:solidFill>
                <a:latin typeface="Times New Roman" panose="02020603050405020304" pitchFamily="18" charset="0"/>
                <a:cs typeface="Times New Roman" panose="02020603050405020304" pitchFamily="18" charset="0"/>
              </a:rPr>
              <a:t>, G. et al. (2012) [1] to draw vertices of surface particles. The third implementation is written by Zhu, Y. et al. [</a:t>
            </a:r>
            <a:r>
              <a:rPr lang="tr-TR" sz="1800" dirty="0">
                <a:solidFill>
                  <a:srgbClr val="FFFFFF"/>
                </a:solidFill>
                <a:latin typeface="Times New Roman" panose="02020603050405020304" pitchFamily="18" charset="0"/>
                <a:cs typeface="Times New Roman" panose="02020603050405020304" pitchFamily="18" charset="0"/>
              </a:rPr>
              <a:t>2</a:t>
            </a:r>
            <a:r>
              <a:rPr lang="en-US" sz="1800" dirty="0">
                <a:solidFill>
                  <a:srgbClr val="FFFFFF"/>
                </a:solidFill>
                <a:latin typeface="Times New Roman" panose="02020603050405020304" pitchFamily="18" charset="0"/>
                <a:cs typeface="Times New Roman" panose="02020603050405020304" pitchFamily="18" charset="0"/>
              </a:rPr>
              <a:t>], offers an alternative way to simulate liquids.</a:t>
            </a:r>
          </a:p>
        </p:txBody>
      </p:sp>
      <p:sp>
        <p:nvSpPr>
          <p:cNvPr id="14" name="Rectangle 13">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red, sitting, table, game&#10;&#10;Description automatically generated">
            <a:extLst>
              <a:ext uri="{FF2B5EF4-FFF2-40B4-BE49-F238E27FC236}">
                <a16:creationId xmlns:a16="http://schemas.microsoft.com/office/drawing/2014/main" id="{0B845AA8-48FB-477A-B56C-405B01EE65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845" y="4205540"/>
            <a:ext cx="2846832" cy="2013613"/>
          </a:xfrm>
          <a:prstGeom prst="rect">
            <a:avLst/>
          </a:prstGeom>
        </p:spPr>
      </p:pic>
      <p:pic>
        <p:nvPicPr>
          <p:cNvPr id="7" name="Picture 6" descr="A close up of a map&#10;&#10;Description automatically generated">
            <a:extLst>
              <a:ext uri="{FF2B5EF4-FFF2-40B4-BE49-F238E27FC236}">
                <a16:creationId xmlns:a16="http://schemas.microsoft.com/office/drawing/2014/main" id="{49FA0D22-9A4E-4DBA-B83F-290E80CA45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174" y="689317"/>
            <a:ext cx="5718945" cy="5179226"/>
          </a:xfrm>
          <a:prstGeom prst="rect">
            <a:avLst/>
          </a:prstGeom>
        </p:spPr>
      </p:pic>
      <p:sp>
        <p:nvSpPr>
          <p:cNvPr id="9" name="TextBox 8">
            <a:extLst>
              <a:ext uri="{FF2B5EF4-FFF2-40B4-BE49-F238E27FC236}">
                <a16:creationId xmlns:a16="http://schemas.microsoft.com/office/drawing/2014/main" id="{F8BDE00A-3721-42D4-82AA-AEFFCB4DA8DC}"/>
              </a:ext>
            </a:extLst>
          </p:cNvPr>
          <p:cNvSpPr txBox="1"/>
          <p:nvPr/>
        </p:nvSpPr>
        <p:spPr>
          <a:xfrm>
            <a:off x="502747" y="6317720"/>
            <a:ext cx="3611880" cy="307777"/>
          </a:xfrm>
          <a:prstGeom prst="rect">
            <a:avLst/>
          </a:prstGeom>
          <a:noFill/>
        </p:spPr>
        <p:txBody>
          <a:bodyPr wrap="square" rtlCol="0">
            <a:spAutoFit/>
          </a:bodyPr>
          <a:lstStyle/>
          <a:p>
            <a:r>
              <a:rPr lang="tr-TR" sz="1400" b="1" dirty="0" err="1">
                <a:latin typeface="Times New Roman" panose="02020603050405020304" pitchFamily="18" charset="0"/>
                <a:cs typeface="Times New Roman" panose="02020603050405020304" pitchFamily="18" charset="0"/>
              </a:rPr>
              <a:t>Fig</a:t>
            </a:r>
            <a:r>
              <a:rPr lang="tr-TR" sz="1400" b="1" dirty="0">
                <a:latin typeface="Times New Roman" panose="02020603050405020304" pitchFamily="18" charset="0"/>
                <a:cs typeface="Times New Roman" panose="02020603050405020304" pitchFamily="18" charset="0"/>
              </a:rPr>
              <a:t> 4: </a:t>
            </a:r>
            <a:r>
              <a:rPr lang="tr-TR" sz="1400" dirty="0" err="1">
                <a:latin typeface="Times New Roman" panose="02020603050405020304" pitchFamily="18" charset="0"/>
                <a:cs typeface="Times New Roman" panose="02020603050405020304" pitchFamily="18" charset="0"/>
              </a:rPr>
              <a:t>Tracking</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Particle</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within</a:t>
            </a:r>
            <a:r>
              <a:rPr lang="tr-TR" sz="1400" dirty="0">
                <a:latin typeface="Times New Roman" panose="02020603050405020304" pitchFamily="18" charset="0"/>
                <a:cs typeface="Times New Roman" panose="02020603050405020304" pitchFamily="18" charset="0"/>
              </a:rPr>
              <a:t> a Cell</a:t>
            </a:r>
            <a:endParaRPr lang="en-US" sz="1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682D371-A00B-4F49-B91B-3AFC5A8A7180}"/>
              </a:ext>
            </a:extLst>
          </p:cNvPr>
          <p:cNvSpPr txBox="1"/>
          <p:nvPr/>
        </p:nvSpPr>
        <p:spPr>
          <a:xfrm>
            <a:off x="8077375" y="6004117"/>
            <a:ext cx="2955012"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Fig</a:t>
            </a:r>
            <a:r>
              <a:rPr lang="tr-TR" sz="1400" b="1" dirty="0">
                <a:latin typeface="Times New Roman" panose="02020603050405020304" pitchFamily="18" charset="0"/>
                <a:cs typeface="Times New Roman" panose="02020603050405020304" pitchFamily="18" charset="0"/>
              </a:rPr>
              <a:t> 5: </a:t>
            </a:r>
            <a:r>
              <a:rPr lang="tr-TR" sz="1400" dirty="0" err="1">
                <a:latin typeface="Times New Roman" panose="02020603050405020304" pitchFamily="18" charset="0"/>
                <a:cs typeface="Times New Roman" panose="02020603050405020304" pitchFamily="18" charset="0"/>
              </a:rPr>
              <a:t>Finding</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Surface</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Particles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100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7027C52-EAEF-417D-B99C-DBFD6D134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9400" y="0"/>
            <a:ext cx="1191260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F0977BDD-F21B-4E52-8FAE-69AA18080B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9933" t="3964" b="3964"/>
          <a:stretch/>
        </p:blipFill>
        <p:spPr>
          <a:xfrm flipH="1">
            <a:off x="5562194" y="1"/>
            <a:ext cx="6629806"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12" name="Rectangle 11">
            <a:extLst>
              <a:ext uri="{FF2B5EF4-FFF2-40B4-BE49-F238E27FC236}">
                <a16:creationId xmlns:a16="http://schemas.microsoft.com/office/drawing/2014/main" id="{9FF39A25-DBCE-442D-A2E3-C0FE3312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0073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A56CAB-E3CE-4D1F-B4FD-FFDF44039E9D}"/>
              </a:ext>
            </a:extLst>
          </p:cNvPr>
          <p:cNvSpPr>
            <a:spLocks noGrp="1"/>
          </p:cNvSpPr>
          <p:nvPr>
            <p:ph type="title"/>
          </p:nvPr>
        </p:nvSpPr>
        <p:spPr>
          <a:xfrm>
            <a:off x="279400" y="365760"/>
            <a:ext cx="4764383" cy="993793"/>
          </a:xfrm>
        </p:spPr>
        <p:txBody>
          <a:bodyPr vert="horz" lIns="91440" tIns="45720" rIns="91440" bIns="45720" rtlCol="0" anchor="ctr">
            <a:normAutofit/>
          </a:bodyPr>
          <a:lstStyle/>
          <a:p>
            <a:r>
              <a:rPr lang="tr-TR" sz="4800" dirty="0">
                <a:solidFill>
                  <a:srgbClr val="000000"/>
                </a:solidFill>
                <a:latin typeface="Arial" panose="020B0604020202020204" pitchFamily="34" charset="0"/>
                <a:cs typeface="Arial" panose="020B0604020202020204" pitchFamily="34" charset="0"/>
              </a:rPr>
              <a:t>HASH SYSTEM</a:t>
            </a:r>
            <a:endParaRPr lang="en-US" sz="4800" kern="1200" dirty="0">
              <a:solidFill>
                <a:srgbClr val="00000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88628D12-09CA-40D2-8D8C-8BC1351AC0C0}"/>
              </a:ext>
            </a:extLst>
          </p:cNvPr>
          <p:cNvSpPr txBox="1"/>
          <p:nvPr/>
        </p:nvSpPr>
        <p:spPr>
          <a:xfrm>
            <a:off x="279400" y="1674674"/>
            <a:ext cx="4764383" cy="2031325"/>
          </a:xfrm>
          <a:prstGeom prst="rect">
            <a:avLst/>
          </a:prstGeom>
          <a:noFill/>
        </p:spPr>
        <p:txBody>
          <a:bodyPr wrap="square" rtlCol="0">
            <a:spAutoFit/>
          </a:bodyPr>
          <a:lstStyle/>
          <a:p>
            <a:r>
              <a:rPr lang="en-US" dirty="0"/>
              <a:t>Hash</a:t>
            </a:r>
            <a:r>
              <a:rPr lang="tr-TR" dirty="0"/>
              <a:t> </a:t>
            </a:r>
            <a:r>
              <a:rPr lang="en-US" dirty="0"/>
              <a:t>system is a method to mapping particles in a three-dimensional space converted to the one-dimensional hash table that allows very fast access on particles in the 3-dimensional space domain. Hash system analyses particles position data and finds particles faster through a special function.</a:t>
            </a:r>
          </a:p>
        </p:txBody>
      </p:sp>
      <p:pic>
        <p:nvPicPr>
          <p:cNvPr id="5" name="Picture 4">
            <a:extLst>
              <a:ext uri="{FF2B5EF4-FFF2-40B4-BE49-F238E27FC236}">
                <a16:creationId xmlns:a16="http://schemas.microsoft.com/office/drawing/2014/main" id="{A954ED5F-F3F3-43F2-9575-214CB3747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7469" y="239546"/>
            <a:ext cx="4715131" cy="3189454"/>
          </a:xfrm>
          <a:prstGeom prst="rect">
            <a:avLst/>
          </a:prstGeom>
        </p:spPr>
      </p:pic>
      <p:pic>
        <p:nvPicPr>
          <p:cNvPr id="11" name="Picture 10" descr="A pile of snow&#10;&#10;Description automatically generated">
            <a:extLst>
              <a:ext uri="{FF2B5EF4-FFF2-40B4-BE49-F238E27FC236}">
                <a16:creationId xmlns:a16="http://schemas.microsoft.com/office/drawing/2014/main" id="{652A76AB-D08A-452E-8FC1-44A3BC7491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780" y="3734932"/>
            <a:ext cx="5265177" cy="2757308"/>
          </a:xfrm>
          <a:prstGeom prst="rect">
            <a:avLst/>
          </a:prstGeom>
        </p:spPr>
      </p:pic>
      <p:sp>
        <p:nvSpPr>
          <p:cNvPr id="13" name="TextBox 12">
            <a:extLst>
              <a:ext uri="{FF2B5EF4-FFF2-40B4-BE49-F238E27FC236}">
                <a16:creationId xmlns:a16="http://schemas.microsoft.com/office/drawing/2014/main" id="{29FDFD56-94B9-4077-B55D-3F8AEA0C9A76}"/>
              </a:ext>
            </a:extLst>
          </p:cNvPr>
          <p:cNvSpPr txBox="1"/>
          <p:nvPr/>
        </p:nvSpPr>
        <p:spPr>
          <a:xfrm>
            <a:off x="8934638" y="3705999"/>
            <a:ext cx="2195274" cy="307777"/>
          </a:xfrm>
          <a:prstGeom prst="rect">
            <a:avLst/>
          </a:prstGeom>
          <a:noFill/>
        </p:spPr>
        <p:txBody>
          <a:bodyPr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Fig</a:t>
            </a:r>
            <a:r>
              <a:rPr lang="tr-TR" sz="1400" b="1" dirty="0">
                <a:solidFill>
                  <a:schemeClr val="bg1"/>
                </a:solidFill>
                <a:latin typeface="Times New Roman" panose="02020603050405020304" pitchFamily="18" charset="0"/>
                <a:cs typeface="Times New Roman" panose="02020603050405020304" pitchFamily="18" charset="0"/>
              </a:rPr>
              <a:t> 7: </a:t>
            </a:r>
            <a:r>
              <a:rPr lang="tr-TR" sz="1400" dirty="0">
                <a:solidFill>
                  <a:schemeClr val="bg1"/>
                </a:solidFill>
                <a:latin typeface="Times New Roman" panose="02020603050405020304" pitchFamily="18" charset="0"/>
                <a:cs typeface="Times New Roman" panose="02020603050405020304" pitchFamily="18" charset="0"/>
              </a:rPr>
              <a:t>Hash </a:t>
            </a:r>
            <a:r>
              <a:rPr lang="en-US" sz="1400" dirty="0">
                <a:solidFill>
                  <a:schemeClr val="bg1"/>
                </a:solidFill>
                <a:latin typeface="Times New Roman" panose="02020603050405020304" pitchFamily="18" charset="0"/>
                <a:cs typeface="Times New Roman" panose="02020603050405020304" pitchFamily="18" charset="0"/>
              </a:rPr>
              <a:t>System</a:t>
            </a:r>
            <a:r>
              <a:rPr lang="tr-TR" sz="1400" dirty="0">
                <a:solidFill>
                  <a:schemeClr val="bg1"/>
                </a:solidFill>
                <a:latin typeface="Times New Roman" panose="02020603050405020304" pitchFamily="18" charset="0"/>
                <a:cs typeface="Times New Roman" panose="02020603050405020304" pitchFamily="18" charset="0"/>
              </a:rPr>
              <a:t>-4</a:t>
            </a:r>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32AC941-E814-4F56-AD7B-3C0851100D41}"/>
              </a:ext>
            </a:extLst>
          </p:cNvPr>
          <p:cNvSpPr txBox="1"/>
          <p:nvPr/>
        </p:nvSpPr>
        <p:spPr>
          <a:xfrm>
            <a:off x="1430657" y="6521173"/>
            <a:ext cx="2195274" cy="307777"/>
          </a:xfrm>
          <a:prstGeom prst="rect">
            <a:avLst/>
          </a:prstGeom>
          <a:noFill/>
        </p:spPr>
        <p:txBody>
          <a:bodyPr wrap="square" rtlCol="0">
            <a:spAutoFit/>
          </a:bodyPr>
          <a:lstStyle/>
          <a:p>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Fig</a:t>
            </a:r>
            <a:r>
              <a:rPr lang="tr-TR" sz="1400" b="1" dirty="0">
                <a:solidFill>
                  <a:schemeClr val="tx1">
                    <a:lumMod val="95000"/>
                    <a:lumOff val="5000"/>
                  </a:schemeClr>
                </a:solidFill>
                <a:latin typeface="Times New Roman" panose="02020603050405020304" pitchFamily="18" charset="0"/>
                <a:cs typeface="Times New Roman" panose="02020603050405020304" pitchFamily="18" charset="0"/>
              </a:rPr>
              <a:t> 6: </a:t>
            </a:r>
            <a:r>
              <a:rPr lang="tr-TR" sz="1400" dirty="0">
                <a:solidFill>
                  <a:schemeClr val="tx1">
                    <a:lumMod val="95000"/>
                    <a:lumOff val="5000"/>
                  </a:schemeClr>
                </a:solidFill>
                <a:latin typeface="Times New Roman" panose="02020603050405020304" pitchFamily="18" charset="0"/>
                <a:cs typeface="Times New Roman" panose="02020603050405020304" pitchFamily="18" charset="0"/>
              </a:rPr>
              <a:t>Hash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System</a:t>
            </a:r>
            <a:r>
              <a:rPr lang="tr-TR" sz="1400" dirty="0">
                <a:solidFill>
                  <a:schemeClr val="tx1">
                    <a:lumMod val="95000"/>
                    <a:lumOff val="5000"/>
                  </a:schemeClr>
                </a:solidFill>
                <a:latin typeface="Times New Roman" panose="02020603050405020304" pitchFamily="18" charset="0"/>
                <a:cs typeface="Times New Roman" panose="02020603050405020304" pitchFamily="18" charset="0"/>
              </a:rPr>
              <a:t>-3</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5151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A3AA1-44C4-4CBE-8808-D86A411AD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03244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4FDAB746-A9A3-4EC2-8997-5EB71BC964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58445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97A56CAB-E3CE-4D1F-B4FD-FFDF44039E9D}"/>
              </a:ext>
            </a:extLst>
          </p:cNvPr>
          <p:cNvSpPr>
            <a:spLocks noGrp="1"/>
          </p:cNvSpPr>
          <p:nvPr>
            <p:ph type="title"/>
          </p:nvPr>
        </p:nvSpPr>
        <p:spPr>
          <a:xfrm>
            <a:off x="958744" y="546888"/>
            <a:ext cx="4139745" cy="1244397"/>
          </a:xfrm>
        </p:spPr>
        <p:txBody>
          <a:bodyPr vert="horz" lIns="91440" tIns="45720" rIns="91440" bIns="45720" rtlCol="0" anchor="ctr">
            <a:normAutofit/>
          </a:bodyPr>
          <a:lstStyle/>
          <a:p>
            <a:r>
              <a:rPr lang="en-US" sz="4800" dirty="0">
                <a:solidFill>
                  <a:srgbClr val="FFFFFF"/>
                </a:solidFill>
              </a:rPr>
              <a:t>HASH SYSTEM</a:t>
            </a:r>
          </a:p>
        </p:txBody>
      </p:sp>
      <p:sp>
        <p:nvSpPr>
          <p:cNvPr id="4" name="TextBox 3">
            <a:extLst>
              <a:ext uri="{FF2B5EF4-FFF2-40B4-BE49-F238E27FC236}">
                <a16:creationId xmlns:a16="http://schemas.microsoft.com/office/drawing/2014/main" id="{88628D12-09CA-40D2-8D8C-8BC1351AC0C0}"/>
              </a:ext>
            </a:extLst>
          </p:cNvPr>
          <p:cNvSpPr txBox="1"/>
          <p:nvPr/>
        </p:nvSpPr>
        <p:spPr>
          <a:xfrm>
            <a:off x="6355641" y="338328"/>
            <a:ext cx="5029200" cy="177393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solidFill>
                  <a:srgbClr val="FFFFFF"/>
                </a:solidFill>
              </a:rPr>
              <a:t>Hash system is a method to mapping particles in a three-dimensional space converted to the one-dimensional hash table that allows very fast access on particles in the 3-dimensional space domain. Hash system analyses particles position data and finds particles faster through a special function.</a:t>
            </a:r>
          </a:p>
        </p:txBody>
      </p:sp>
      <p:sp>
        <p:nvSpPr>
          <p:cNvPr id="21" name="Rectangle 20">
            <a:extLst>
              <a:ext uri="{FF2B5EF4-FFF2-40B4-BE49-F238E27FC236}">
                <a16:creationId xmlns:a16="http://schemas.microsoft.com/office/drawing/2014/main" id="{091C9E05-1ED5-4438-8E0F-38219974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805364"/>
            <a:ext cx="12188952" cy="40526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954ED5F-F3F3-43F2-9575-214CB3747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744" y="3032449"/>
            <a:ext cx="4588870" cy="3108960"/>
          </a:xfrm>
          <a:prstGeom prst="rect">
            <a:avLst/>
          </a:prstGeom>
        </p:spPr>
      </p:pic>
      <p:pic>
        <p:nvPicPr>
          <p:cNvPr id="11" name="Picture 10" descr="A pile of snow&#10;&#10;Description automatically generated">
            <a:extLst>
              <a:ext uri="{FF2B5EF4-FFF2-40B4-BE49-F238E27FC236}">
                <a16:creationId xmlns:a16="http://schemas.microsoft.com/office/drawing/2014/main" id="{652A76AB-D08A-452E-8FC1-44A3BC7491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5641" y="3237217"/>
            <a:ext cx="5166360" cy="2699423"/>
          </a:xfrm>
          <a:prstGeom prst="rect">
            <a:avLst/>
          </a:prstGeom>
        </p:spPr>
      </p:pic>
      <p:sp>
        <p:nvSpPr>
          <p:cNvPr id="14" name="TextBox 13">
            <a:extLst>
              <a:ext uri="{FF2B5EF4-FFF2-40B4-BE49-F238E27FC236}">
                <a16:creationId xmlns:a16="http://schemas.microsoft.com/office/drawing/2014/main" id="{3427ECC7-07A0-43B6-A2F9-804B31D5D241}"/>
              </a:ext>
            </a:extLst>
          </p:cNvPr>
          <p:cNvSpPr txBox="1"/>
          <p:nvPr/>
        </p:nvSpPr>
        <p:spPr>
          <a:xfrm>
            <a:off x="1994537" y="6134852"/>
            <a:ext cx="2195274" cy="307777"/>
          </a:xfrm>
          <a:prstGeom prst="rect">
            <a:avLst/>
          </a:prstGeom>
          <a:noFill/>
        </p:spPr>
        <p:txBody>
          <a:bodyPr wrap="square" rtlCol="0">
            <a:spAutoFit/>
          </a:bodyPr>
          <a:lstStyle/>
          <a:p>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Fig</a:t>
            </a:r>
            <a:r>
              <a:rPr lang="tr-TR" sz="1400" b="1" dirty="0">
                <a:solidFill>
                  <a:schemeClr val="tx1">
                    <a:lumMod val="95000"/>
                    <a:lumOff val="5000"/>
                  </a:schemeClr>
                </a:solidFill>
                <a:latin typeface="Times New Roman" panose="02020603050405020304" pitchFamily="18" charset="0"/>
                <a:cs typeface="Times New Roman" panose="02020603050405020304" pitchFamily="18" charset="0"/>
              </a:rPr>
              <a:t> 6: </a:t>
            </a:r>
            <a:r>
              <a:rPr lang="tr-TR" sz="1400" dirty="0">
                <a:solidFill>
                  <a:schemeClr val="tx1">
                    <a:lumMod val="95000"/>
                    <a:lumOff val="5000"/>
                  </a:schemeClr>
                </a:solidFill>
                <a:latin typeface="Times New Roman" panose="02020603050405020304" pitchFamily="18" charset="0"/>
                <a:cs typeface="Times New Roman" panose="02020603050405020304" pitchFamily="18" charset="0"/>
              </a:rPr>
              <a:t>Hash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System</a:t>
            </a:r>
            <a:r>
              <a:rPr lang="tr-TR" sz="1400" dirty="0">
                <a:solidFill>
                  <a:schemeClr val="tx1">
                    <a:lumMod val="95000"/>
                    <a:lumOff val="5000"/>
                  </a:schemeClr>
                </a:solidFill>
                <a:latin typeface="Times New Roman" panose="02020603050405020304" pitchFamily="18" charset="0"/>
                <a:cs typeface="Times New Roman" panose="02020603050405020304" pitchFamily="18" charset="0"/>
              </a:rPr>
              <a:t>-3</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43122B6-4440-4D55-9625-76FB3F90FDBF}"/>
              </a:ext>
            </a:extLst>
          </p:cNvPr>
          <p:cNvSpPr txBox="1"/>
          <p:nvPr/>
        </p:nvSpPr>
        <p:spPr>
          <a:xfrm>
            <a:off x="8138994" y="6141408"/>
            <a:ext cx="2195274" cy="307777"/>
          </a:xfrm>
          <a:prstGeom prst="rect">
            <a:avLst/>
          </a:prstGeom>
          <a:noFill/>
        </p:spPr>
        <p:txBody>
          <a:bodyPr wrap="square" rtlCol="0">
            <a:spAutoFit/>
          </a:bodyPr>
          <a:lstStyle/>
          <a:p>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Fig</a:t>
            </a:r>
            <a:r>
              <a:rPr lang="tr-TR" sz="1400" b="1" dirty="0">
                <a:solidFill>
                  <a:schemeClr val="tx1">
                    <a:lumMod val="95000"/>
                    <a:lumOff val="5000"/>
                  </a:schemeClr>
                </a:solidFill>
                <a:latin typeface="Times New Roman" panose="02020603050405020304" pitchFamily="18" charset="0"/>
                <a:cs typeface="Times New Roman" panose="02020603050405020304" pitchFamily="18" charset="0"/>
              </a:rPr>
              <a:t> 7: </a:t>
            </a:r>
            <a:r>
              <a:rPr lang="tr-TR" sz="1400" dirty="0">
                <a:solidFill>
                  <a:schemeClr val="tx1">
                    <a:lumMod val="95000"/>
                    <a:lumOff val="5000"/>
                  </a:schemeClr>
                </a:solidFill>
                <a:latin typeface="Times New Roman" panose="02020603050405020304" pitchFamily="18" charset="0"/>
                <a:cs typeface="Times New Roman" panose="02020603050405020304" pitchFamily="18" charset="0"/>
              </a:rPr>
              <a:t>Hash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System</a:t>
            </a:r>
            <a:r>
              <a:rPr lang="tr-TR" sz="1400" dirty="0">
                <a:solidFill>
                  <a:schemeClr val="tx1">
                    <a:lumMod val="95000"/>
                    <a:lumOff val="5000"/>
                  </a:schemeClr>
                </a:solidFill>
                <a:latin typeface="Times New Roman" panose="02020603050405020304" pitchFamily="18" charset="0"/>
                <a:cs typeface="Times New Roman" panose="02020603050405020304" pitchFamily="18" charset="0"/>
              </a:rPr>
              <a:t>-4</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0512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599"/>
            <a:ext cx="12192000" cy="62484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flipV="1">
            <a:off x="0" y="2374533"/>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Rectangle 11">
            <a:extLst>
              <a:ext uri="{FF2B5EF4-FFF2-40B4-BE49-F238E27FC236}">
                <a16:creationId xmlns:a16="http://schemas.microsoft.com/office/drawing/2014/main" id="{92CA431A-BC84-45C3-8430-0459E54A2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3238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31AA08-6CC5-4D07-ADED-AD60ED24F73F}"/>
              </a:ext>
            </a:extLst>
          </p:cNvPr>
          <p:cNvSpPr>
            <a:spLocks noGrp="1"/>
          </p:cNvSpPr>
          <p:nvPr>
            <p:ph type="title"/>
          </p:nvPr>
        </p:nvSpPr>
        <p:spPr>
          <a:xfrm>
            <a:off x="381379" y="64275"/>
            <a:ext cx="6781421" cy="1271820"/>
          </a:xfrm>
        </p:spPr>
        <p:txBody>
          <a:bodyPr vert="horz" lIns="91440" tIns="45720" rIns="91440" bIns="45720" rtlCol="0" anchor="ctr">
            <a:normAutofit fontScale="90000"/>
          </a:bodyPr>
          <a:lstStyle/>
          <a:p>
            <a:r>
              <a:rPr lang="tr-TR" sz="4800" dirty="0">
                <a:solidFill>
                  <a:srgbClr val="000000"/>
                </a:solidFill>
                <a:latin typeface="Arial" panose="020B0604020202020204" pitchFamily="34" charset="0"/>
                <a:cs typeface="Arial" panose="020B0604020202020204" pitchFamily="34" charset="0"/>
              </a:rPr>
              <a:t>SURFACE RECOGNITION</a:t>
            </a:r>
            <a:endParaRPr lang="en-US" sz="4800" kern="1200" dirty="0">
              <a:solidFill>
                <a:srgbClr val="00000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B6E39AF-075C-4204-ABA9-10898F5B25EA}"/>
              </a:ext>
            </a:extLst>
          </p:cNvPr>
          <p:cNvSpPr txBox="1"/>
          <p:nvPr/>
        </p:nvSpPr>
        <p:spPr>
          <a:xfrm>
            <a:off x="422031" y="1336095"/>
            <a:ext cx="5247249" cy="2585323"/>
          </a:xfrm>
          <a:prstGeom prst="rect">
            <a:avLst/>
          </a:prstGeom>
          <a:noFill/>
        </p:spPr>
        <p:txBody>
          <a:bodyPr wrap="square" rtlCol="0">
            <a:spAutoFit/>
          </a:bodyPr>
          <a:lstStyle/>
          <a:p>
            <a:r>
              <a:rPr lang="en-US" dirty="0"/>
              <a:t>Surface recognition algorithm detects surface particles and the other necessary data about a particle.  Surface recognition finds surface particles by calculating the weight value in a ranged area. </a:t>
            </a:r>
          </a:p>
          <a:p>
            <a:r>
              <a:rPr lang="en-US" dirty="0"/>
              <a:t>Focusing on finding surface particles is necessary for the drawing part in the POF system.  Because of the surface recognition component, the POF system works more efficiently and better performance obtained.</a:t>
            </a:r>
          </a:p>
          <a:p>
            <a:endParaRPr lang="en-US" dirty="0"/>
          </a:p>
        </p:txBody>
      </p:sp>
      <p:sp>
        <p:nvSpPr>
          <p:cNvPr id="9" name="Title 1">
            <a:extLst>
              <a:ext uri="{FF2B5EF4-FFF2-40B4-BE49-F238E27FC236}">
                <a16:creationId xmlns:a16="http://schemas.microsoft.com/office/drawing/2014/main" id="{9FB5D0FC-A6A0-4F67-8397-9F191AA6A9BB}"/>
              </a:ext>
            </a:extLst>
          </p:cNvPr>
          <p:cNvSpPr txBox="1">
            <a:spLocks/>
          </p:cNvSpPr>
          <p:nvPr/>
        </p:nvSpPr>
        <p:spPr>
          <a:xfrm>
            <a:off x="513119" y="4555277"/>
            <a:ext cx="5581357" cy="6844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1600" dirty="0">
                <a:solidFill>
                  <a:schemeClr val="bg1"/>
                </a:solidFill>
                <a:latin typeface="Arial" panose="020B0604020202020204" pitchFamily="34" charset="0"/>
                <a:cs typeface="Arial" panose="020B0604020202020204" pitchFamily="34" charset="0"/>
              </a:rPr>
              <a:t>Mathematical </a:t>
            </a:r>
            <a:r>
              <a:rPr lang="tr-TR" sz="1600" dirty="0" err="1">
                <a:solidFill>
                  <a:schemeClr val="bg1"/>
                </a:solidFill>
                <a:latin typeface="Arial" panose="020B0604020202020204" pitchFamily="34" charset="0"/>
                <a:cs typeface="Arial" panose="020B0604020202020204" pitchFamily="34" charset="0"/>
              </a:rPr>
              <a:t>Expressions</a:t>
            </a:r>
            <a:r>
              <a:rPr lang="tr-TR" sz="1600" dirty="0">
                <a:solidFill>
                  <a:schemeClr val="bg1"/>
                </a:solidFill>
                <a:latin typeface="Arial" panose="020B0604020202020204" pitchFamily="34" charset="0"/>
                <a:cs typeface="Arial" panose="020B0604020202020204" pitchFamily="34" charset="0"/>
              </a:rPr>
              <a:t> of </a:t>
            </a:r>
            <a:r>
              <a:rPr lang="tr-TR" sz="1600" dirty="0" err="1">
                <a:solidFill>
                  <a:schemeClr val="bg1"/>
                </a:solidFill>
                <a:latin typeface="Arial" panose="020B0604020202020204" pitchFamily="34" charset="0"/>
                <a:cs typeface="Arial" panose="020B0604020202020204" pitchFamily="34" charset="0"/>
              </a:rPr>
              <a:t>Surface</a:t>
            </a:r>
            <a:r>
              <a:rPr lang="tr-TR" sz="1600" dirty="0">
                <a:solidFill>
                  <a:schemeClr val="bg1"/>
                </a:solidFill>
                <a:latin typeface="Arial" panose="020B0604020202020204" pitchFamily="34" charset="0"/>
                <a:cs typeface="Arial" panose="020B0604020202020204" pitchFamily="34" charset="0"/>
              </a:rPr>
              <a:t> </a:t>
            </a:r>
            <a:r>
              <a:rPr lang="tr-TR" sz="1600" dirty="0" err="1">
                <a:solidFill>
                  <a:schemeClr val="bg1"/>
                </a:solidFill>
                <a:latin typeface="Arial" panose="020B0604020202020204" pitchFamily="34" charset="0"/>
                <a:cs typeface="Arial" panose="020B0604020202020204" pitchFamily="34" charset="0"/>
              </a:rPr>
              <a:t>Recognition</a:t>
            </a:r>
            <a:r>
              <a:rPr lang="tr-TR" sz="1600" dirty="0">
                <a:solidFill>
                  <a:schemeClr val="bg1"/>
                </a:solidFill>
                <a:latin typeface="Arial" panose="020B0604020202020204" pitchFamily="34" charset="0"/>
                <a:cs typeface="Arial" panose="020B0604020202020204" pitchFamily="34" charset="0"/>
              </a:rPr>
              <a:t> </a:t>
            </a:r>
            <a:r>
              <a:rPr lang="tr-TR" sz="1600" dirty="0" err="1">
                <a:solidFill>
                  <a:schemeClr val="bg1"/>
                </a:solidFill>
                <a:latin typeface="Arial" panose="020B0604020202020204" pitchFamily="34" charset="0"/>
                <a:cs typeface="Arial" panose="020B0604020202020204" pitchFamily="34" charset="0"/>
              </a:rPr>
              <a:t>System</a:t>
            </a:r>
            <a:endParaRPr lang="en-US" sz="1600" dirty="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F6E40293-A912-4ECE-B1FC-340556585C94}"/>
                  </a:ext>
                </a:extLst>
              </p:cNvPr>
              <p:cNvSpPr txBox="1"/>
              <p:nvPr/>
            </p:nvSpPr>
            <p:spPr>
              <a:xfrm>
                <a:off x="699074" y="5153914"/>
                <a:ext cx="3587261" cy="778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chemeClr val="bg1">
                                  <a:lumMod val="95000"/>
                                </a:schemeClr>
                              </a:solidFill>
                              <a:latin typeface="Cambria Math" panose="02040503050406030204" pitchFamily="18" charset="0"/>
                            </a:rPr>
                          </m:ctrlPr>
                        </m:accPr>
                        <m:e>
                          <m:r>
                            <a:rPr lang="en-GB" i="1">
                              <a:solidFill>
                                <a:schemeClr val="bg1">
                                  <a:lumMod val="95000"/>
                                </a:schemeClr>
                              </a:solidFill>
                              <a:latin typeface="Cambria Math" panose="02040503050406030204" pitchFamily="18" charset="0"/>
                            </a:rPr>
                            <m:t>𝑥</m:t>
                          </m:r>
                        </m:e>
                      </m:acc>
                      <m:r>
                        <a:rPr lang="en-GB" i="1">
                          <a:solidFill>
                            <a:schemeClr val="bg1">
                              <a:lumMod val="95000"/>
                            </a:schemeClr>
                          </a:solidFill>
                          <a:latin typeface="Cambria Math" panose="02040503050406030204" pitchFamily="18" charset="0"/>
                        </a:rPr>
                        <m:t>= </m:t>
                      </m:r>
                      <m:f>
                        <m:fPr>
                          <m:ctrlPr>
                            <a:rPr lang="en-US" i="1">
                              <a:solidFill>
                                <a:schemeClr val="bg1">
                                  <a:lumMod val="95000"/>
                                </a:schemeClr>
                              </a:solidFill>
                              <a:latin typeface="Cambria Math" panose="02040503050406030204" pitchFamily="18" charset="0"/>
                            </a:rPr>
                          </m:ctrlPr>
                        </m:fPr>
                        <m:num>
                          <m:sSub>
                            <m:sSubPr>
                              <m:ctrlPr>
                                <a:rPr lang="en-US" i="1">
                                  <a:solidFill>
                                    <a:schemeClr val="bg1">
                                      <a:lumMod val="95000"/>
                                    </a:schemeClr>
                                  </a:solidFill>
                                  <a:latin typeface="Cambria Math" panose="02040503050406030204" pitchFamily="18" charset="0"/>
                                </a:rPr>
                              </m:ctrlPr>
                            </m:sSubPr>
                            <m:e>
                              <m:r>
                                <a:rPr lang="en-GB" i="1">
                                  <a:solidFill>
                                    <a:schemeClr val="bg1">
                                      <a:lumMod val="95000"/>
                                    </a:schemeClr>
                                  </a:solidFill>
                                  <a:latin typeface="Cambria Math" panose="02040503050406030204" pitchFamily="18" charset="0"/>
                                </a:rPr>
                                <m:t>𝛴</m:t>
                              </m:r>
                            </m:e>
                            <m:sub>
                              <m:r>
                                <a:rPr lang="en-GB" i="1">
                                  <a:solidFill>
                                    <a:schemeClr val="bg1">
                                      <a:lumMod val="95000"/>
                                    </a:schemeClr>
                                  </a:solidFill>
                                  <a:latin typeface="Cambria Math" panose="02040503050406030204" pitchFamily="18" charset="0"/>
                                </a:rPr>
                                <m:t>𝑗</m:t>
                              </m:r>
                            </m:sub>
                          </m:sSub>
                          <m:sSub>
                            <m:sSubPr>
                              <m:ctrlPr>
                                <a:rPr lang="en-US" i="1">
                                  <a:solidFill>
                                    <a:schemeClr val="bg1">
                                      <a:lumMod val="95000"/>
                                    </a:schemeClr>
                                  </a:solidFill>
                                  <a:latin typeface="Cambria Math" panose="02040503050406030204" pitchFamily="18" charset="0"/>
                                </a:rPr>
                              </m:ctrlPr>
                            </m:sSubPr>
                            <m:e>
                              <m:r>
                                <a:rPr lang="en-GB" i="1">
                                  <a:solidFill>
                                    <a:schemeClr val="bg1">
                                      <a:lumMod val="95000"/>
                                    </a:schemeClr>
                                  </a:solidFill>
                                  <a:latin typeface="Cambria Math" panose="02040503050406030204" pitchFamily="18" charset="0"/>
                                </a:rPr>
                                <m:t>𝑥</m:t>
                              </m:r>
                            </m:e>
                            <m:sub>
                              <m:r>
                                <a:rPr lang="en-GB" i="1">
                                  <a:solidFill>
                                    <a:schemeClr val="bg1">
                                      <a:lumMod val="95000"/>
                                    </a:schemeClr>
                                  </a:solidFill>
                                  <a:latin typeface="Cambria Math" panose="02040503050406030204" pitchFamily="18" charset="0"/>
                                </a:rPr>
                                <m:t>𝑗</m:t>
                              </m:r>
                            </m:sub>
                          </m:sSub>
                          <m:r>
                            <a:rPr lang="en-GB" i="1">
                              <a:solidFill>
                                <a:schemeClr val="bg1">
                                  <a:lumMod val="95000"/>
                                </a:schemeClr>
                              </a:solidFill>
                              <a:latin typeface="Cambria Math" panose="02040503050406030204" pitchFamily="18" charset="0"/>
                            </a:rPr>
                            <m:t>𝑘</m:t>
                          </m:r>
                          <m:d>
                            <m:dPr>
                              <m:ctrlPr>
                                <a:rPr lang="en-US" i="1">
                                  <a:solidFill>
                                    <a:schemeClr val="bg1">
                                      <a:lumMod val="95000"/>
                                    </a:schemeClr>
                                  </a:solidFill>
                                  <a:latin typeface="Cambria Math" panose="02040503050406030204" pitchFamily="18" charset="0"/>
                                </a:rPr>
                              </m:ctrlPr>
                            </m:dPr>
                            <m:e>
                              <m:d>
                                <m:dPr>
                                  <m:begChr m:val="|"/>
                                  <m:endChr m:val="|"/>
                                  <m:ctrlPr>
                                    <a:rPr lang="en-US" i="1">
                                      <a:solidFill>
                                        <a:schemeClr val="bg1">
                                          <a:lumMod val="95000"/>
                                        </a:schemeClr>
                                      </a:solidFill>
                                      <a:latin typeface="Cambria Math" panose="02040503050406030204" pitchFamily="18" charset="0"/>
                                    </a:rPr>
                                  </m:ctrlPr>
                                </m:dPr>
                                <m:e>
                                  <m:r>
                                    <a:rPr lang="en-GB" i="1">
                                      <a:solidFill>
                                        <a:schemeClr val="bg1">
                                          <a:lumMod val="95000"/>
                                        </a:schemeClr>
                                      </a:solidFill>
                                      <a:latin typeface="Cambria Math" panose="02040503050406030204" pitchFamily="18" charset="0"/>
                                    </a:rPr>
                                    <m:t>𝑥</m:t>
                                  </m:r>
                                  <m:r>
                                    <a:rPr lang="en-GB" i="1">
                                      <a:solidFill>
                                        <a:schemeClr val="bg1">
                                          <a:lumMod val="95000"/>
                                        </a:schemeClr>
                                      </a:solidFill>
                                      <a:latin typeface="Cambria Math" panose="02040503050406030204" pitchFamily="18" charset="0"/>
                                    </a:rPr>
                                    <m:t>−</m:t>
                                  </m:r>
                                  <m:sSub>
                                    <m:sSubPr>
                                      <m:ctrlPr>
                                        <a:rPr lang="en-US" i="1">
                                          <a:solidFill>
                                            <a:schemeClr val="bg1">
                                              <a:lumMod val="95000"/>
                                            </a:schemeClr>
                                          </a:solidFill>
                                          <a:latin typeface="Cambria Math" panose="02040503050406030204" pitchFamily="18" charset="0"/>
                                        </a:rPr>
                                      </m:ctrlPr>
                                    </m:sSubPr>
                                    <m:e>
                                      <m:r>
                                        <a:rPr lang="en-GB" i="1">
                                          <a:solidFill>
                                            <a:schemeClr val="bg1">
                                              <a:lumMod val="95000"/>
                                            </a:schemeClr>
                                          </a:solidFill>
                                          <a:latin typeface="Cambria Math" panose="02040503050406030204" pitchFamily="18" charset="0"/>
                                        </a:rPr>
                                        <m:t>𝑥</m:t>
                                      </m:r>
                                    </m:e>
                                    <m:sub>
                                      <m:r>
                                        <a:rPr lang="en-GB" i="1">
                                          <a:solidFill>
                                            <a:schemeClr val="bg1">
                                              <a:lumMod val="95000"/>
                                            </a:schemeClr>
                                          </a:solidFill>
                                          <a:latin typeface="Cambria Math" panose="02040503050406030204" pitchFamily="18" charset="0"/>
                                        </a:rPr>
                                        <m:t>𝑗</m:t>
                                      </m:r>
                                    </m:sub>
                                  </m:sSub>
                                </m:e>
                              </m:d>
                              <m:r>
                                <a:rPr lang="en-GB" i="1">
                                  <a:solidFill>
                                    <a:schemeClr val="bg1">
                                      <a:lumMod val="95000"/>
                                    </a:schemeClr>
                                  </a:solidFill>
                                  <a:latin typeface="Cambria Math" panose="02040503050406030204" pitchFamily="18" charset="0"/>
                                </a:rPr>
                                <m:t>∕</m:t>
                              </m:r>
                              <m:r>
                                <a:rPr lang="en-GB" i="1">
                                  <a:solidFill>
                                    <a:schemeClr val="bg1">
                                      <a:lumMod val="95000"/>
                                    </a:schemeClr>
                                  </a:solidFill>
                                  <a:latin typeface="Cambria Math" panose="02040503050406030204" pitchFamily="18" charset="0"/>
                                </a:rPr>
                                <m:t>𝑅</m:t>
                              </m:r>
                            </m:e>
                          </m:d>
                        </m:num>
                        <m:den>
                          <m:sSub>
                            <m:sSubPr>
                              <m:ctrlPr>
                                <a:rPr lang="en-US" i="1">
                                  <a:solidFill>
                                    <a:schemeClr val="bg1">
                                      <a:lumMod val="95000"/>
                                    </a:schemeClr>
                                  </a:solidFill>
                                  <a:latin typeface="Cambria Math" panose="02040503050406030204" pitchFamily="18" charset="0"/>
                                </a:rPr>
                              </m:ctrlPr>
                            </m:sSubPr>
                            <m:e>
                              <m:r>
                                <a:rPr lang="en-GB" i="1">
                                  <a:solidFill>
                                    <a:schemeClr val="bg1">
                                      <a:lumMod val="95000"/>
                                    </a:schemeClr>
                                  </a:solidFill>
                                  <a:latin typeface="Cambria Math" panose="02040503050406030204" pitchFamily="18" charset="0"/>
                                </a:rPr>
                                <m:t>𝛴</m:t>
                              </m:r>
                            </m:e>
                            <m:sub>
                              <m:r>
                                <a:rPr lang="en-GB" i="1">
                                  <a:solidFill>
                                    <a:schemeClr val="bg1">
                                      <a:lumMod val="95000"/>
                                    </a:schemeClr>
                                  </a:solidFill>
                                  <a:latin typeface="Cambria Math" panose="02040503050406030204" pitchFamily="18" charset="0"/>
                                </a:rPr>
                                <m:t>𝑗</m:t>
                              </m:r>
                            </m:sub>
                          </m:sSub>
                          <m:r>
                            <a:rPr lang="en-GB" i="1">
                              <a:solidFill>
                                <a:schemeClr val="bg1">
                                  <a:lumMod val="95000"/>
                                </a:schemeClr>
                              </a:solidFill>
                              <a:latin typeface="Cambria Math" panose="02040503050406030204" pitchFamily="18" charset="0"/>
                            </a:rPr>
                            <m:t>𝑘</m:t>
                          </m:r>
                          <m:d>
                            <m:dPr>
                              <m:ctrlPr>
                                <a:rPr lang="en-US" i="1">
                                  <a:solidFill>
                                    <a:schemeClr val="bg1">
                                      <a:lumMod val="95000"/>
                                    </a:schemeClr>
                                  </a:solidFill>
                                  <a:latin typeface="Cambria Math" panose="02040503050406030204" pitchFamily="18" charset="0"/>
                                </a:rPr>
                              </m:ctrlPr>
                            </m:dPr>
                            <m:e>
                              <m:d>
                                <m:dPr>
                                  <m:begChr m:val="|"/>
                                  <m:endChr m:val="|"/>
                                  <m:ctrlPr>
                                    <a:rPr lang="en-US" i="1">
                                      <a:solidFill>
                                        <a:schemeClr val="bg1">
                                          <a:lumMod val="95000"/>
                                        </a:schemeClr>
                                      </a:solidFill>
                                      <a:latin typeface="Cambria Math" panose="02040503050406030204" pitchFamily="18" charset="0"/>
                                    </a:rPr>
                                  </m:ctrlPr>
                                </m:dPr>
                                <m:e>
                                  <m:r>
                                    <a:rPr lang="en-GB" i="1">
                                      <a:solidFill>
                                        <a:schemeClr val="bg1">
                                          <a:lumMod val="95000"/>
                                        </a:schemeClr>
                                      </a:solidFill>
                                      <a:latin typeface="Cambria Math" panose="02040503050406030204" pitchFamily="18" charset="0"/>
                                    </a:rPr>
                                    <m:t>𝑥</m:t>
                                  </m:r>
                                  <m:r>
                                    <a:rPr lang="en-GB" i="1">
                                      <a:solidFill>
                                        <a:schemeClr val="bg1">
                                          <a:lumMod val="95000"/>
                                        </a:schemeClr>
                                      </a:solidFill>
                                      <a:latin typeface="Cambria Math" panose="02040503050406030204" pitchFamily="18" charset="0"/>
                                    </a:rPr>
                                    <m:t>−</m:t>
                                  </m:r>
                                  <m:sSub>
                                    <m:sSubPr>
                                      <m:ctrlPr>
                                        <a:rPr lang="en-US" i="1">
                                          <a:solidFill>
                                            <a:schemeClr val="bg1">
                                              <a:lumMod val="95000"/>
                                            </a:schemeClr>
                                          </a:solidFill>
                                          <a:latin typeface="Cambria Math" panose="02040503050406030204" pitchFamily="18" charset="0"/>
                                        </a:rPr>
                                      </m:ctrlPr>
                                    </m:sSubPr>
                                    <m:e>
                                      <m:r>
                                        <a:rPr lang="en-GB" i="1">
                                          <a:solidFill>
                                            <a:schemeClr val="bg1">
                                              <a:lumMod val="95000"/>
                                            </a:schemeClr>
                                          </a:solidFill>
                                          <a:latin typeface="Cambria Math" panose="02040503050406030204" pitchFamily="18" charset="0"/>
                                        </a:rPr>
                                        <m:t>𝑥</m:t>
                                      </m:r>
                                    </m:e>
                                    <m:sub>
                                      <m:r>
                                        <a:rPr lang="en-GB" i="1">
                                          <a:solidFill>
                                            <a:schemeClr val="bg1">
                                              <a:lumMod val="95000"/>
                                            </a:schemeClr>
                                          </a:solidFill>
                                          <a:latin typeface="Cambria Math" panose="02040503050406030204" pitchFamily="18" charset="0"/>
                                        </a:rPr>
                                        <m:t>𝑗</m:t>
                                      </m:r>
                                    </m:sub>
                                  </m:sSub>
                                </m:e>
                              </m:d>
                              <m:r>
                                <a:rPr lang="en-GB" i="1">
                                  <a:solidFill>
                                    <a:schemeClr val="bg1">
                                      <a:lumMod val="95000"/>
                                    </a:schemeClr>
                                  </a:solidFill>
                                  <a:latin typeface="Cambria Math" panose="02040503050406030204" pitchFamily="18" charset="0"/>
                                </a:rPr>
                                <m:t>∕</m:t>
                              </m:r>
                              <m:r>
                                <a:rPr lang="en-GB" i="1">
                                  <a:solidFill>
                                    <a:schemeClr val="bg1">
                                      <a:lumMod val="95000"/>
                                    </a:schemeClr>
                                  </a:solidFill>
                                  <a:latin typeface="Cambria Math" panose="02040503050406030204" pitchFamily="18" charset="0"/>
                                </a:rPr>
                                <m:t>𝑅</m:t>
                              </m:r>
                            </m:e>
                          </m:d>
                        </m:den>
                      </m:f>
                    </m:oMath>
                  </m:oMathPara>
                </a14:m>
                <a:endParaRPr lang="en-US" dirty="0">
                  <a:solidFill>
                    <a:schemeClr val="bg1">
                      <a:lumMod val="95000"/>
                    </a:schemeClr>
                  </a:solidFill>
                </a:endParaRPr>
              </a:p>
            </p:txBody>
          </p:sp>
        </mc:Choice>
        <mc:Fallback>
          <p:sp>
            <p:nvSpPr>
              <p:cNvPr id="6" name="TextBox 5">
                <a:extLst>
                  <a:ext uri="{FF2B5EF4-FFF2-40B4-BE49-F238E27FC236}">
                    <a16:creationId xmlns:a16="http://schemas.microsoft.com/office/drawing/2014/main" id="{F6E40293-A912-4ECE-B1FC-340556585C94}"/>
                  </a:ext>
                </a:extLst>
              </p:cNvPr>
              <p:cNvSpPr txBox="1">
                <a:spLocks noRot="1" noChangeAspect="1" noMove="1" noResize="1" noEditPoints="1" noAdjustHandles="1" noChangeArrowheads="1" noChangeShapeType="1" noTextEdit="1"/>
              </p:cNvSpPr>
              <p:nvPr/>
            </p:nvSpPr>
            <p:spPr>
              <a:xfrm>
                <a:off x="699074" y="5153914"/>
                <a:ext cx="3587261" cy="77809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5862C11-BCDD-4AA6-818A-B0113526C3A1}"/>
                  </a:ext>
                </a:extLst>
              </p:cNvPr>
              <p:cNvSpPr txBox="1"/>
              <p:nvPr/>
            </p:nvSpPr>
            <p:spPr>
              <a:xfrm>
                <a:off x="1240679" y="6155375"/>
                <a:ext cx="2504050" cy="639983"/>
              </a:xfrm>
              <a:prstGeom prst="rect">
                <a:avLst/>
              </a:prstGeom>
              <a:noFill/>
            </p:spPr>
            <p:txBody>
              <a:bodyPr wrap="square" rtlCol="0">
                <a:spAutoFit/>
              </a:bodyPr>
              <a:lstStyle/>
              <a:p>
                <a14:m>
                  <m:oMath xmlns:m="http://schemas.openxmlformats.org/officeDocument/2006/math">
                    <m:r>
                      <a:rPr lang="en-GB" sz="18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𝜙</m:t>
                    </m:r>
                    <m:d>
                      <m:dPr>
                        <m:ctrlPr>
                          <a:rPr lang="en-US" sz="1800" i="1">
                            <a:solidFill>
                              <a:schemeClr val="bg1"/>
                            </a:solidFill>
                            <a:effectLst/>
                            <a:latin typeface="Cambria Math" panose="02040503050406030204" pitchFamily="18" charset="0"/>
                            <a:cs typeface="Times New Roman" panose="02020603050405020304" pitchFamily="18" charset="0"/>
                          </a:rPr>
                        </m:ctrlPr>
                      </m:dPr>
                      <m:e>
                        <m:r>
                          <a:rPr lang="en-GB"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e>
                    </m:d>
                    <m:r>
                      <a:rPr lang="en-GB"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1800" i="1">
                            <a:solidFill>
                              <a:schemeClr val="bg1"/>
                            </a:solidFill>
                            <a:effectLst/>
                            <a:latin typeface="Cambria Math" panose="02040503050406030204" pitchFamily="18" charset="0"/>
                            <a:cs typeface="Times New Roman" panose="02020603050405020304" pitchFamily="18" charset="0"/>
                          </a:rPr>
                        </m:ctrlPr>
                      </m:dPr>
                      <m:e>
                        <m:r>
                          <a:rPr lang="en-GB"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r>
                          <a:rPr lang="en-GB"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1800" i="1">
                                <a:solidFill>
                                  <a:schemeClr val="bg1"/>
                                </a:solidFill>
                                <a:effectLst/>
                                <a:latin typeface="Cambria Math" panose="02040503050406030204" pitchFamily="18" charset="0"/>
                                <a:cs typeface="Times New Roman" panose="02020603050405020304" pitchFamily="18" charset="0"/>
                              </a:rPr>
                            </m:ctrlPr>
                          </m:accPr>
                          <m:e>
                            <m:r>
                              <a:rPr lang="en-GB"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e>
                        </m:acc>
                      </m:e>
                    </m:d>
                    <m:r>
                      <a:rPr lang="en-GB"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1800" i="1">
                            <a:solidFill>
                              <a:schemeClr val="bg1"/>
                            </a:solidFill>
                            <a:effectLst/>
                            <a:latin typeface="Cambria Math" panose="02040503050406030204" pitchFamily="18" charset="0"/>
                            <a:cs typeface="Times New Roman" panose="02020603050405020304" pitchFamily="18" charset="0"/>
                          </a:rPr>
                        </m:ctrlPr>
                      </m:accPr>
                      <m:e>
                        <m:r>
                          <a:rPr lang="en-GB"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𝑟</m:t>
                        </m:r>
                      </m:e>
                    </m:acc>
                    <m:r>
                      <a:rPr lang="en-GB"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𝑓</m:t>
                    </m:r>
                  </m:oMath>
                </a14:m>
                <a:r>
                  <a:rPr lang="en-GB" sz="1800" dirty="0">
                    <a:solidFill>
                      <a:schemeClr val="bg1"/>
                    </a:solidFill>
                    <a:effectLst/>
                    <a:latin typeface="Times New Roman" panose="02020603050405020304" pitchFamily="18" charset="0"/>
                    <a:ea typeface="Times New Roman" panose="02020603050405020304" pitchFamily="18" charset="0"/>
                  </a:rPr>
                  <a:t>	</a:t>
                </a:r>
                <a:endParaRPr lang="en-US" dirty="0">
                  <a:solidFill>
                    <a:schemeClr val="bg1"/>
                  </a:solidFill>
                </a:endParaRPr>
              </a:p>
            </p:txBody>
          </p:sp>
        </mc:Choice>
        <mc:Fallback>
          <p:sp>
            <p:nvSpPr>
              <p:cNvPr id="7" name="TextBox 6">
                <a:extLst>
                  <a:ext uri="{FF2B5EF4-FFF2-40B4-BE49-F238E27FC236}">
                    <a16:creationId xmlns:a16="http://schemas.microsoft.com/office/drawing/2014/main" id="{B5862C11-BCDD-4AA6-818A-B0113526C3A1}"/>
                  </a:ext>
                </a:extLst>
              </p:cNvPr>
              <p:cNvSpPr txBox="1">
                <a:spLocks noRot="1" noChangeAspect="1" noMove="1" noResize="1" noEditPoints="1" noAdjustHandles="1" noChangeArrowheads="1" noChangeShapeType="1" noTextEdit="1"/>
              </p:cNvSpPr>
              <p:nvPr/>
            </p:nvSpPr>
            <p:spPr>
              <a:xfrm>
                <a:off x="1240679" y="6155375"/>
                <a:ext cx="2504050" cy="639983"/>
              </a:xfrm>
              <a:prstGeom prst="rect">
                <a:avLst/>
              </a:prstGeom>
              <a:blipFill>
                <a:blip r:embed="rId4"/>
                <a:stretch>
                  <a:fillRect l="-73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593D6C20-14F9-40FF-BE2C-187878DBC0A1}"/>
              </a:ext>
            </a:extLst>
          </p:cNvPr>
          <p:cNvSpPr txBox="1"/>
          <p:nvPr/>
        </p:nvSpPr>
        <p:spPr>
          <a:xfrm>
            <a:off x="513119" y="5359325"/>
            <a:ext cx="497879" cy="369332"/>
          </a:xfrm>
          <a:prstGeom prst="rect">
            <a:avLst/>
          </a:prstGeom>
          <a:noFill/>
        </p:spPr>
        <p:txBody>
          <a:bodyPr wrap="square" rtlCol="0">
            <a:spAutoFit/>
          </a:bodyPr>
          <a:lstStyle/>
          <a:p>
            <a:r>
              <a:rPr lang="tr-TR" dirty="0">
                <a:solidFill>
                  <a:schemeClr val="bg1"/>
                </a:solidFill>
                <a:latin typeface="Times New Roman" panose="02020603050405020304" pitchFamily="18" charset="0"/>
                <a:cs typeface="Times New Roman" panose="02020603050405020304" pitchFamily="18" charset="0"/>
              </a:rPr>
              <a:t>1-)</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A335CE9-0578-440F-9D24-EA96775F0C83}"/>
              </a:ext>
            </a:extLst>
          </p:cNvPr>
          <p:cNvSpPr txBox="1"/>
          <p:nvPr/>
        </p:nvSpPr>
        <p:spPr>
          <a:xfrm>
            <a:off x="513119" y="6106035"/>
            <a:ext cx="497879" cy="369332"/>
          </a:xfrm>
          <a:prstGeom prst="rect">
            <a:avLst/>
          </a:prstGeom>
          <a:noFill/>
        </p:spPr>
        <p:txBody>
          <a:bodyPr wrap="square" rtlCol="0">
            <a:spAutoFit/>
          </a:bodyPr>
          <a:lstStyle/>
          <a:p>
            <a:r>
              <a:rPr lang="tr-TR" dirty="0">
                <a:solidFill>
                  <a:schemeClr val="bg1"/>
                </a:solidFill>
                <a:latin typeface="Times New Roman" panose="02020603050405020304" pitchFamily="18" charset="0"/>
                <a:cs typeface="Times New Roman" panose="02020603050405020304" pitchFamily="18" charset="0"/>
              </a:rPr>
              <a:t>2-)</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03646F50-59AD-4098-B5F1-85B7A14EE9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9895" y="1301365"/>
            <a:ext cx="4500074" cy="2975573"/>
          </a:xfrm>
          <a:prstGeom prst="rect">
            <a:avLst/>
          </a:prstGeom>
        </p:spPr>
      </p:pic>
      <p:sp>
        <p:nvSpPr>
          <p:cNvPr id="14" name="TextBox 13">
            <a:extLst>
              <a:ext uri="{FF2B5EF4-FFF2-40B4-BE49-F238E27FC236}">
                <a16:creationId xmlns:a16="http://schemas.microsoft.com/office/drawing/2014/main" id="{797C9D53-F6E2-4D8B-80D1-EECB93D3CB02}"/>
              </a:ext>
            </a:extLst>
          </p:cNvPr>
          <p:cNvSpPr txBox="1"/>
          <p:nvPr/>
        </p:nvSpPr>
        <p:spPr>
          <a:xfrm>
            <a:off x="7162801" y="4247500"/>
            <a:ext cx="5136296" cy="307777"/>
          </a:xfrm>
          <a:prstGeom prst="rect">
            <a:avLst/>
          </a:prstGeom>
          <a:noFill/>
        </p:spPr>
        <p:txBody>
          <a:bodyPr wrap="square" rtlCol="0">
            <a:spAutoFit/>
          </a:bodyPr>
          <a:lstStyle/>
          <a:p>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Fig</a:t>
            </a:r>
            <a:r>
              <a:rPr lang="tr-TR" sz="1400" b="1" dirty="0">
                <a:solidFill>
                  <a:schemeClr val="tx1">
                    <a:lumMod val="95000"/>
                    <a:lumOff val="5000"/>
                  </a:schemeClr>
                </a:solidFill>
                <a:latin typeface="Times New Roman" panose="02020603050405020304" pitchFamily="18" charset="0"/>
                <a:cs typeface="Times New Roman" panose="02020603050405020304" pitchFamily="18" charset="0"/>
              </a:rPr>
              <a:t> 8: </a:t>
            </a:r>
            <a:r>
              <a:rPr lang="tr-TR" sz="1400" dirty="0">
                <a:solidFill>
                  <a:schemeClr val="tx1">
                    <a:lumMod val="95000"/>
                    <a:lumOff val="5000"/>
                  </a:schemeClr>
                </a:solidFill>
                <a:latin typeface="Times New Roman" panose="02020603050405020304" pitchFamily="18" charset="0"/>
                <a:cs typeface="Times New Roman" panose="02020603050405020304" pitchFamily="18" charset="0"/>
              </a:rPr>
              <a:t>Inner </a:t>
            </a:r>
            <a:r>
              <a:rPr lang="tr-TR" sz="1400" dirty="0" err="1">
                <a:solidFill>
                  <a:schemeClr val="tx1">
                    <a:lumMod val="95000"/>
                    <a:lumOff val="5000"/>
                  </a:schemeClr>
                </a:solidFill>
                <a:latin typeface="Times New Roman" panose="02020603050405020304" pitchFamily="18" charset="0"/>
                <a:cs typeface="Times New Roman" panose="02020603050405020304" pitchFamily="18" charset="0"/>
              </a:rPr>
              <a:t>Particles</a:t>
            </a:r>
            <a:r>
              <a:rPr lang="tr-TR"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tr-TR" sz="1400" dirty="0" err="1">
                <a:solidFill>
                  <a:schemeClr val="tx1">
                    <a:lumMod val="95000"/>
                    <a:lumOff val="5000"/>
                  </a:schemeClr>
                </a:solidFill>
                <a:latin typeface="Times New Roman" panose="02020603050405020304" pitchFamily="18" charset="0"/>
                <a:cs typeface="Times New Roman" panose="02020603050405020304" pitchFamily="18" charset="0"/>
              </a:rPr>
              <a:t>Represented</a:t>
            </a:r>
            <a:r>
              <a:rPr lang="tr-TR"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tr-TR" sz="1400" dirty="0" err="1">
                <a:solidFill>
                  <a:schemeClr val="tx1">
                    <a:lumMod val="95000"/>
                    <a:lumOff val="5000"/>
                  </a:schemeClr>
                </a:solidFill>
                <a:latin typeface="Times New Roman" panose="02020603050405020304" pitchFamily="18" charset="0"/>
                <a:cs typeface="Times New Roman" panose="02020603050405020304" pitchFamily="18" charset="0"/>
              </a:rPr>
              <a:t>with</a:t>
            </a:r>
            <a:r>
              <a:rPr lang="tr-TR" sz="1400" dirty="0">
                <a:solidFill>
                  <a:schemeClr val="tx1">
                    <a:lumMod val="95000"/>
                    <a:lumOff val="5000"/>
                  </a:schemeClr>
                </a:solidFill>
                <a:latin typeface="Times New Roman" panose="02020603050405020304" pitchFamily="18" charset="0"/>
                <a:cs typeface="Times New Roman" panose="02020603050405020304" pitchFamily="18" charset="0"/>
              </a:rPr>
              <a:t> Blue in </a:t>
            </a:r>
            <a:r>
              <a:rPr lang="tr-TR" sz="1400" dirty="0" err="1">
                <a:solidFill>
                  <a:schemeClr val="tx1">
                    <a:lumMod val="95000"/>
                    <a:lumOff val="5000"/>
                  </a:schemeClr>
                </a:solidFill>
                <a:latin typeface="Times New Roman" panose="02020603050405020304" pitchFamily="18" charset="0"/>
                <a:cs typeface="Times New Roman" panose="02020603050405020304" pitchFamily="18" charset="0"/>
              </a:rPr>
              <a:t>Surface</a:t>
            </a:r>
            <a:r>
              <a:rPr lang="tr-TR"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tr-TR" sz="1400" dirty="0" err="1">
                <a:solidFill>
                  <a:schemeClr val="tx1">
                    <a:lumMod val="95000"/>
                    <a:lumOff val="5000"/>
                  </a:schemeClr>
                </a:solidFill>
                <a:latin typeface="Times New Roman" panose="02020603050405020304" pitchFamily="18" charset="0"/>
                <a:cs typeface="Times New Roman" panose="02020603050405020304" pitchFamily="18" charset="0"/>
              </a:rPr>
              <a:t>Recognition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1744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599"/>
            <a:ext cx="12192000" cy="62484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flipV="1">
            <a:off x="0" y="2374533"/>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Rectangle 11">
            <a:extLst>
              <a:ext uri="{FF2B5EF4-FFF2-40B4-BE49-F238E27FC236}">
                <a16:creationId xmlns:a16="http://schemas.microsoft.com/office/drawing/2014/main" id="{92CA431A-BC84-45C3-8430-0459E54A2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3238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31AA08-6CC5-4D07-ADED-AD60ED24F73F}"/>
              </a:ext>
            </a:extLst>
          </p:cNvPr>
          <p:cNvSpPr>
            <a:spLocks noGrp="1"/>
          </p:cNvSpPr>
          <p:nvPr>
            <p:ph type="title"/>
          </p:nvPr>
        </p:nvSpPr>
        <p:spPr>
          <a:xfrm>
            <a:off x="311220" y="5421108"/>
            <a:ext cx="8892741" cy="982634"/>
          </a:xfrm>
        </p:spPr>
        <p:txBody>
          <a:bodyPr vert="horz" lIns="91440" tIns="45720" rIns="91440" bIns="45720" rtlCol="0" anchor="ctr">
            <a:noAutofit/>
          </a:bodyPr>
          <a:lstStyle/>
          <a:p>
            <a:r>
              <a:rPr lang="en-US" sz="6000" kern="1200" dirty="0">
                <a:solidFill>
                  <a:schemeClr val="bg1"/>
                </a:solidFill>
                <a:latin typeface="Arial" panose="020B0604020202020204" pitchFamily="34" charset="0"/>
                <a:cs typeface="Arial" panose="020B0604020202020204" pitchFamily="34" charset="0"/>
              </a:rPr>
              <a:t>TEST RESULTS</a:t>
            </a:r>
          </a:p>
        </p:txBody>
      </p:sp>
      <p:sp>
        <p:nvSpPr>
          <p:cNvPr id="9" name="Title 1">
            <a:extLst>
              <a:ext uri="{FF2B5EF4-FFF2-40B4-BE49-F238E27FC236}">
                <a16:creationId xmlns:a16="http://schemas.microsoft.com/office/drawing/2014/main" id="{9FB5D0FC-A6A0-4F67-8397-9F191AA6A9BB}"/>
              </a:ext>
            </a:extLst>
          </p:cNvPr>
          <p:cNvSpPr txBox="1">
            <a:spLocks/>
          </p:cNvSpPr>
          <p:nvPr/>
        </p:nvSpPr>
        <p:spPr>
          <a:xfrm>
            <a:off x="422031" y="4405858"/>
            <a:ext cx="5936566" cy="986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600" dirty="0">
              <a:solidFill>
                <a:schemeClr val="bg1"/>
              </a:solidFill>
              <a:latin typeface="Arial" panose="020B0604020202020204" pitchFamily="34" charset="0"/>
              <a:cs typeface="Arial" panose="020B0604020202020204" pitchFamily="34" charset="0"/>
            </a:endParaRPr>
          </a:p>
        </p:txBody>
      </p:sp>
      <p:pic>
        <p:nvPicPr>
          <p:cNvPr id="13" name="Picture 12" descr="A close up of a logo&#10;&#10;Description automatically generated">
            <a:extLst>
              <a:ext uri="{FF2B5EF4-FFF2-40B4-BE49-F238E27FC236}">
                <a16:creationId xmlns:a16="http://schemas.microsoft.com/office/drawing/2014/main" id="{0B8093F5-D903-4EA7-BAA0-AB2F5D70B3D1}"/>
              </a:ext>
            </a:extLst>
          </p:cNvPr>
          <p:cNvPicPr>
            <a:picLocks noChangeAspect="1"/>
          </p:cNvPicPr>
          <p:nvPr/>
        </p:nvPicPr>
        <p:blipFill rotWithShape="1">
          <a:blip r:embed="rId3">
            <a:extLst>
              <a:ext uri="{28A0092B-C50C-407E-A947-70E740481C1C}">
                <a14:useLocalDpi xmlns:a14="http://schemas.microsoft.com/office/drawing/2010/main" val="0"/>
              </a:ext>
            </a:extLst>
          </a:blip>
          <a:srcRect l="11701" r="14118" b="2"/>
          <a:stretch/>
        </p:blipFill>
        <p:spPr>
          <a:xfrm>
            <a:off x="-25339" y="0"/>
            <a:ext cx="6095974" cy="4252522"/>
          </a:xfrm>
          <a:prstGeom prst="rect">
            <a:avLst/>
          </a:prstGeom>
        </p:spPr>
      </p:pic>
      <p:pic>
        <p:nvPicPr>
          <p:cNvPr id="14" name="Picture 13" descr="A close up of a map&#10;&#10;Description automatically generated">
            <a:extLst>
              <a:ext uri="{FF2B5EF4-FFF2-40B4-BE49-F238E27FC236}">
                <a16:creationId xmlns:a16="http://schemas.microsoft.com/office/drawing/2014/main" id="{1088C3F6-4E02-49CF-9C1C-01925323EE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0635" y="21493"/>
            <a:ext cx="6154190" cy="4252522"/>
          </a:xfrm>
          <a:prstGeom prst="rect">
            <a:avLst/>
          </a:prstGeom>
        </p:spPr>
      </p:pic>
      <p:sp>
        <p:nvSpPr>
          <p:cNvPr id="15" name="TextBox 14">
            <a:extLst>
              <a:ext uri="{FF2B5EF4-FFF2-40B4-BE49-F238E27FC236}">
                <a16:creationId xmlns:a16="http://schemas.microsoft.com/office/drawing/2014/main" id="{AF408610-E082-424C-B89C-00417F34578D}"/>
              </a:ext>
            </a:extLst>
          </p:cNvPr>
          <p:cNvSpPr txBox="1"/>
          <p:nvPr/>
        </p:nvSpPr>
        <p:spPr>
          <a:xfrm>
            <a:off x="1937681" y="4249959"/>
            <a:ext cx="2195274" cy="307777"/>
          </a:xfrm>
          <a:prstGeom prst="rect">
            <a:avLst/>
          </a:prstGeom>
          <a:noFill/>
        </p:spPr>
        <p:txBody>
          <a:bodyPr wrap="square" rtlCol="0">
            <a:spAutoFit/>
          </a:bodyPr>
          <a:lstStyle/>
          <a:p>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Fig</a:t>
            </a:r>
            <a:r>
              <a:rPr lang="tr-TR" sz="1400" b="1" dirty="0">
                <a:solidFill>
                  <a:schemeClr val="tx1">
                    <a:lumMod val="95000"/>
                    <a:lumOff val="5000"/>
                  </a:schemeClr>
                </a:solidFill>
                <a:latin typeface="Times New Roman" panose="02020603050405020304" pitchFamily="18" charset="0"/>
                <a:cs typeface="Times New Roman" panose="02020603050405020304" pitchFamily="18" charset="0"/>
              </a:rPr>
              <a:t> 9: </a:t>
            </a:r>
            <a:r>
              <a:rPr lang="tr-TR" sz="1400" dirty="0">
                <a:solidFill>
                  <a:schemeClr val="tx1">
                    <a:lumMod val="95000"/>
                    <a:lumOff val="5000"/>
                  </a:schemeClr>
                </a:solidFill>
                <a:latin typeface="Times New Roman" panose="02020603050405020304" pitchFamily="18" charset="0"/>
                <a:cs typeface="Times New Roman" panose="02020603050405020304" pitchFamily="18" charset="0"/>
              </a:rPr>
              <a:t>Test </a:t>
            </a:r>
            <a:r>
              <a:rPr lang="tr-TR" sz="1400" dirty="0" err="1">
                <a:solidFill>
                  <a:schemeClr val="tx1">
                    <a:lumMod val="95000"/>
                    <a:lumOff val="5000"/>
                  </a:schemeClr>
                </a:solidFill>
                <a:latin typeface="Times New Roman" panose="02020603050405020304" pitchFamily="18" charset="0"/>
                <a:cs typeface="Times New Roman" panose="02020603050405020304" pitchFamily="18" charset="0"/>
              </a:rPr>
              <a:t>Scene</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617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751</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Times New Roman</vt:lpstr>
      <vt:lpstr>Office Theme</vt:lpstr>
      <vt:lpstr>POF</vt:lpstr>
      <vt:lpstr>Problem                     Solution</vt:lpstr>
      <vt:lpstr>AIM</vt:lpstr>
      <vt:lpstr>Objectives</vt:lpstr>
      <vt:lpstr>IMPLEMENTATİON</vt:lpstr>
      <vt:lpstr>HASH SYSTEM</vt:lpstr>
      <vt:lpstr>HASH SYSTEM</vt:lpstr>
      <vt:lpstr>SURFACE RECOGNITION</vt:lpstr>
      <vt:lpstr>TEST RESULTS</vt:lpstr>
      <vt:lpstr>Conclusion</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POF</dc:title>
  <dc:creator>cihanser çalışkan</dc:creator>
  <cp:lastModifiedBy>cihanser çalışkan</cp:lastModifiedBy>
  <cp:revision>3</cp:revision>
  <dcterms:created xsi:type="dcterms:W3CDTF">2020-05-20T09:50:39Z</dcterms:created>
  <dcterms:modified xsi:type="dcterms:W3CDTF">2020-05-20T09:55:57Z</dcterms:modified>
</cp:coreProperties>
</file>