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F3AE6-1495-4E13-BBAB-C3538C3F6383}" v="110" dt="2023-12-01T16:58:4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4E15C4-506F-49B4-9193-7BC64BDC0A4A}" type="datetime1">
              <a:rPr lang="hu-HU" smtClean="0"/>
              <a:t>2023. 12. 01.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2F5902-0B7A-45C5-9C37-39D18303B4E6}" type="datetime1">
              <a:rPr lang="hu-HU" noProof="0" smtClean="0"/>
              <a:t>2023. 12. 01.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Csoport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Szabadkézi sokszög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Csoport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Téglalap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Egyenlő szárú háromszög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Téglalap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FDEE8EAE-94BE-4CD1-BFBD-FDA61D4C50EB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soport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Csoport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Téglalap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3383B-23D6-48DA-8278-65F38F2CB999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soport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Csoport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Téglalap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982F12ED-E393-49D2-A397-AE475C572C24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Csoport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Csoport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Téglalap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F3C72-7645-4593-947A-515EEB03F6C6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Csoport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Csoport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Téglalap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Egyenlő szárú háromszög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Téglalap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2BF2FC66-9FDD-4596-A605-B23B5EE60CD8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Csoport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Csoport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Téglalap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Téglalap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3977DDA8-68FC-4244-BE14-54F853513646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soport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Csoport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Téglalap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Téglalap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6D0BB120-E69B-47F2-A019-1637C3874834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Csoport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Csoport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Téglalap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E8B5C7-16DA-4771-A379-DE891D8EB9B4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0CC704E-1EF0-480D-9363-F4D610EE291C}" type="datetime1">
              <a:rPr lang="hu-HU" noProof="0" smtClean="0"/>
              <a:t>2023. 12. 01.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Csoport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Szabadkézi sokszög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Szabadkézi sokszög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Szabadkézi sokszög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Szabadkézi sokszög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Szabadkézi sokszög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Szabadkézi sokszög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Szabadkézi sokszög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Csoport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Téglalap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Egyenlő szárú háromszög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Téglalap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16354-63C8-4E60-A1BD-5B29B5ED5C8F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Csoport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Szabadkézi sokszög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Szabadkézi sokszög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Szabadkézi sokszög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Szabadkézi sokszög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Szabadkézi sokszög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Szabadkézi sokszög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Szabadkézi sokszög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Szabadkézi sokszög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Szabadkézi sokszög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Szabadkézi sokszög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Szabadkézi sokszög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Szabadkézi sokszög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Szabadkézi sokszög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Szabadkézi sokszög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Szabadkézi sokszög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Szabadkézi sokszög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Szabadkézi sokszög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Szabadkézi sokszög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Szabadkézi sokszög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Csoport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Téglalap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Egyenlő szárú háromszög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Téglalap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5845D1E-308C-44EF-B7F1-ED08D6972502}" type="datetime1">
              <a:rPr lang="hu-HU" noProof="0" smtClean="0"/>
              <a:t>2023. 12. 01.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  <a:p>
            <a:pPr lvl="5" rtl="0"/>
            <a:r>
              <a:rPr lang="hu-HU" noProof="0"/>
              <a:t>6</a:t>
            </a:r>
          </a:p>
          <a:p>
            <a:pPr lvl="6" rtl="0"/>
            <a:r>
              <a:rPr lang="hu-HU" noProof="0"/>
              <a:t>7</a:t>
            </a:r>
          </a:p>
          <a:p>
            <a:pPr lvl="7" rtl="0"/>
            <a:r>
              <a:rPr lang="hu-HU" noProof="0"/>
              <a:t>8</a:t>
            </a:r>
          </a:p>
          <a:p>
            <a:pPr lvl="8" rtl="0"/>
            <a:r>
              <a:rPr lang="hu-HU" noProof="0"/>
              <a:t>9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BD9CA22-A6E1-48D8-A26F-32A9786DF64A}" type="datetime1">
              <a:rPr lang="hu-HU" noProof="0" smtClean="0"/>
              <a:t>2023. 12. 01.</a:t>
            </a:fld>
            <a:endParaRPr lang="hu-H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D22F896-40B5-4ADD-8801-0D06FADFA095}" type="slidenum">
              <a:rPr lang="hu-HU" noProof="0" smtClean="0"/>
              <a:pPr/>
              <a:t>‹#›</a:t>
            </a:fld>
            <a:endParaRPr lang="hu-HU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>
                <a:ea typeface="Calibri Light"/>
                <a:cs typeface="Calibri Light"/>
              </a:rPr>
              <a:t>Szovjet Enciklopédia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hu-HU" dirty="0" err="1">
                <a:latin typeface="Times New Roman"/>
                <a:cs typeface="Times New Roman"/>
              </a:rPr>
              <a:t>Készitők</a:t>
            </a:r>
            <a:r>
              <a:rPr lang="hu-HU" dirty="0">
                <a:latin typeface="Times New Roman"/>
                <a:cs typeface="Times New Roman"/>
              </a:rPr>
              <a:t>: Egerszegi Erik, Buday Boldizsár, Deme Alex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DF5608-E600-2A34-D88D-AD66313B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24998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hu-HU" sz="4800" dirty="0">
                <a:ea typeface="Calibri Light"/>
                <a:cs typeface="Calibri Light"/>
              </a:rPr>
              <a:t>Információk 1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57E9C5-CE1F-55FC-6B2D-D662862F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hu-HU" sz="1600"/>
              <a:t>A Nagy szovjet enciklopédia (oroszul Большая советская энциклопедия, rövidítve БСЭ), a Szovjetunióban kiadott, három kiadást megért nagyenciklopédia, egyike a legrészletesebb enciklopédiáknak a világon. Oroszországban és a szovjet utódállomokban ma is népszerű, amit a 2001-ben megjelent cd-kiadás sikere is bizonyít. Mindhárom kiadás köteteit a szovjet tudomány legjobb képviselői írták a kommunista párt szigorú felügyelete mellett. Az enciklopédiának saját kiadója volt, amely más enciklopedikus munkákat is megjelentetett. 1957–1990 között folyamatosan (évente) megjelent a Nagy szovjet enciklopédia évkönyve, amely a világban évente végbement fontos változásokról adott számot.</a:t>
            </a:r>
          </a:p>
        </p:txBody>
      </p:sp>
    </p:spTree>
    <p:extLst>
      <p:ext uri="{BB962C8B-B14F-4D97-AF65-F5344CB8AC3E}">
        <p14:creationId xmlns:p14="http://schemas.microsoft.com/office/powerpoint/2010/main" val="11527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246493-D740-717A-6540-F5ECB2A5B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hu-HU" sz="3600" dirty="0">
                <a:solidFill>
                  <a:schemeClr val="tx1"/>
                </a:solidFill>
                <a:ea typeface="+mj-lt"/>
                <a:cs typeface="+mj-lt"/>
              </a:rPr>
              <a:t>Első kiadás</a:t>
            </a:r>
            <a:endParaRPr lang="hu-HU" dirty="0">
              <a:solidFill>
                <a:schemeClr val="tx1"/>
              </a:solidFill>
            </a:endParaRPr>
          </a:p>
          <a:p>
            <a:pPr algn="l"/>
            <a:endParaRPr lang="hu-HU"/>
          </a:p>
          <a:p>
            <a:pPr algn="l"/>
            <a:endParaRPr lang="hu-HU" sz="3600" dirty="0">
              <a:solidFill>
                <a:schemeClr val="accent1"/>
              </a:solidFill>
              <a:ea typeface="Calibri Light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3BA0B-0DB1-9FAD-3CDA-402053C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1600" dirty="0">
                <a:latin typeface="Times New Roman"/>
                <a:cs typeface="Times New Roman"/>
              </a:rPr>
              <a:t> Az első kiadás 1926–1947 között jelent meg 65 kötetben. Mintegy 65 ezer szócikket tartalmazott; főszerkesztője Otto </a:t>
            </a:r>
            <a:r>
              <a:rPr lang="hu-HU" sz="1600" dirty="0" err="1">
                <a:latin typeface="Times New Roman"/>
                <a:cs typeface="Times New Roman"/>
              </a:rPr>
              <a:t>Smidt</a:t>
            </a:r>
            <a:r>
              <a:rPr lang="hu-HU" sz="1600" dirty="0">
                <a:latin typeface="Times New Roman"/>
                <a:cs typeface="Times New Roman"/>
              </a:rPr>
              <a:t> akadémikus volt. Kötetenként 50-60 ezer példányban jelent meg; összesen 12 ezer illusztrációt és 1000 térképet tartalmazott.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55228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DE9B0F0-BDDC-FD0E-2821-3E3F3B70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hu-HU" sz="3600" dirty="0">
                <a:solidFill>
                  <a:schemeClr val="tx1"/>
                </a:solidFill>
                <a:ea typeface="Calibri Light"/>
                <a:cs typeface="Calibri Light"/>
              </a:rPr>
              <a:t>Második kiadás</a:t>
            </a:r>
            <a:endParaRPr lang="hu-HU" sz="3600" dirty="0">
              <a:solidFill>
                <a:schemeClr val="tx1"/>
              </a:solidFill>
            </a:endParaRPr>
          </a:p>
        </p:txBody>
      </p:sp>
      <p:sp>
        <p:nvSpPr>
          <p:cNvPr id="63" name="Tartalom helye 2">
            <a:extLst>
              <a:ext uri="{FF2B5EF4-FFF2-40B4-BE49-F238E27FC236}">
                <a16:creationId xmlns:a16="http://schemas.microsoft.com/office/drawing/2014/main" id="{AC301E7A-C2D9-9299-E756-5430BBEC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346698"/>
            <a:ext cx="6677551" cy="35094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600" dirty="0">
                <a:latin typeface="Times New Roman"/>
                <a:cs typeface="Times New Roman"/>
              </a:rPr>
              <a:t>A gyorsan változó tudományos és politikai élet szükségessé tette a második kiadás megjelentetését. Első kötetét 1949 decemberében, Sztálin 70 születésnapján jelentették meg, az 51.-et (mely a Szovjetuniót bemutató pótkötet) 1958-ban. Mintegy 100 ezer szócikkének nagy része rendkívül részletes. Kötetenként 500-600 térkép és kép található benne. 1951-ig Szergej </a:t>
            </a:r>
            <a:r>
              <a:rPr lang="hu-HU" sz="1600" dirty="0" err="1">
                <a:latin typeface="Times New Roman"/>
                <a:cs typeface="Times New Roman"/>
              </a:rPr>
              <a:t>Vavilov</a:t>
            </a:r>
            <a:r>
              <a:rPr lang="hu-HU" sz="1600" dirty="0">
                <a:latin typeface="Times New Roman"/>
                <a:cs typeface="Times New Roman"/>
              </a:rPr>
              <a:t>, majd az ő halála után Borisz </a:t>
            </a:r>
            <a:r>
              <a:rPr lang="hu-HU" sz="1600" dirty="0" err="1">
                <a:latin typeface="Times New Roman"/>
                <a:cs typeface="Times New Roman"/>
              </a:rPr>
              <a:t>Vvegyenszkij</a:t>
            </a:r>
            <a:r>
              <a:rPr lang="hu-HU" sz="1600" dirty="0">
                <a:latin typeface="Times New Roman"/>
                <a:cs typeface="Times New Roman"/>
              </a:rPr>
              <a:t> akadémikus volt a főszerkesztő. Kötetenként 250-300 ezer példányban jelent meg. Az orosz törvények szerint az első 24 kötet anyaga szabadon felhasználható a forrás feltüntetésével, a többi ma is jogvédett.</a:t>
            </a:r>
            <a:endParaRPr lang="hu-H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5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B3DED0-F8CA-791B-BE85-AE090CEF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hu-HU" sz="3200" dirty="0">
                <a:ea typeface="Calibri Light"/>
                <a:cs typeface="Calibri Light"/>
              </a:rPr>
              <a:t>Harmadik kiadás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68B9F-B689-C77A-296A-F96ED2AB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>
                <a:latin typeface="Times New Roman"/>
                <a:cs typeface="Times New Roman"/>
              </a:rPr>
              <a:t>A második kiadás cikkeinek sztálinista szemlélete az 1960-as évekre időszerűtlenné vált (jellemző módon Sztálin politikai ellenfelei – például Trockij, Zinovjev – nem kaptak saját szócikket). Takarékossági okokból az 1969–1978 között megjelent 30 kötetes harmadik kiadás szócikkei lerövidültek, a térképeket és képeket (melyeket a második kiadásban még pauszpapírral védve külön lapokon jelentettek meg) összevonták. A 95 ezer szócikkel rendelkező enciklopédia főszerkesztője Alekszandr </a:t>
            </a:r>
            <a:r>
              <a:rPr lang="hu-HU" dirty="0" err="1">
                <a:latin typeface="Times New Roman"/>
                <a:cs typeface="Times New Roman"/>
              </a:rPr>
              <a:t>Prohorov</a:t>
            </a:r>
            <a:r>
              <a:rPr lang="hu-HU" dirty="0">
                <a:latin typeface="Times New Roman"/>
                <a:cs typeface="Times New Roman"/>
              </a:rPr>
              <a:t> Nobel-díjas fizikus volt. 1973-ban elkezdődött az angol nyelvű változat kiadása, 1977–1983 között pedig (34 kötetben) görög nyelven is megjelent.</a:t>
            </a:r>
          </a:p>
        </p:txBody>
      </p:sp>
    </p:spTree>
    <p:extLst>
      <p:ext uri="{BB962C8B-B14F-4D97-AF65-F5344CB8AC3E}">
        <p14:creationId xmlns:p14="http://schemas.microsoft.com/office/powerpoint/2010/main" val="2623463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E3D182A-9BF3-02CB-691F-B6EEE59F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hu-HU" dirty="0">
                <a:ea typeface="Calibri Light"/>
                <a:cs typeface="Calibri Light"/>
              </a:rPr>
              <a:t>Forrás, extra információ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162370-44F3-0DA1-CEC4-23D2BE50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/>
                <a:cs typeface="Times New Roman"/>
              </a:rPr>
              <a:t>A harmadik kiadás online-verziója (oroszul)</a:t>
            </a:r>
          </a:p>
          <a:p>
            <a:endParaRPr lang="hu-HU"/>
          </a:p>
          <a:p>
            <a:r>
              <a:rPr lang="hu-HU" dirty="0">
                <a:latin typeface="Times New Roman"/>
                <a:cs typeface="Times New Roman"/>
              </a:rPr>
              <a:t>Külső forrás: LexikonokSzovjetunió</a:t>
            </a:r>
          </a:p>
        </p:txBody>
      </p:sp>
    </p:spTree>
    <p:extLst>
      <p:ext uri="{BB962C8B-B14F-4D97-AF65-F5344CB8AC3E}">
        <p14:creationId xmlns:p14="http://schemas.microsoft.com/office/powerpoint/2010/main" val="1964830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Szélesvásznú</PresentationFormat>
  <Paragraphs>1</Paragraphs>
  <Slides>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Atlasz</vt:lpstr>
      <vt:lpstr>Szovjet Enciklopédia</vt:lpstr>
      <vt:lpstr>Információk 1</vt:lpstr>
      <vt:lpstr>Első kiadás  </vt:lpstr>
      <vt:lpstr>Második kiadás</vt:lpstr>
      <vt:lpstr>Harmadik kiadás</vt:lpstr>
      <vt:lpstr>Forrás, extra információ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37</cp:revision>
  <dcterms:created xsi:type="dcterms:W3CDTF">2023-12-01T16:52:51Z</dcterms:created>
  <dcterms:modified xsi:type="dcterms:W3CDTF">2023-12-01T17:01:44Z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