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69" r:id="rId3"/>
    <p:sldId id="295" r:id="rId4"/>
    <p:sldId id="270" r:id="rId5"/>
    <p:sldId id="276" r:id="rId6"/>
    <p:sldId id="278" r:id="rId7"/>
    <p:sldId id="277" r:id="rId8"/>
    <p:sldId id="279" r:id="rId9"/>
    <p:sldId id="280" r:id="rId10"/>
    <p:sldId id="281" r:id="rId11"/>
    <p:sldId id="282" r:id="rId12"/>
    <p:sldId id="293" r:id="rId13"/>
    <p:sldId id="283" r:id="rId14"/>
    <p:sldId id="308" r:id="rId15"/>
    <p:sldId id="284" r:id="rId16"/>
    <p:sldId id="285" r:id="rId17"/>
    <p:sldId id="286" r:id="rId18"/>
    <p:sldId id="309" r:id="rId19"/>
    <p:sldId id="310" r:id="rId20"/>
    <p:sldId id="287" r:id="rId21"/>
    <p:sldId id="288" r:id="rId22"/>
    <p:sldId id="289" r:id="rId23"/>
    <p:sldId id="290" r:id="rId24"/>
    <p:sldId id="291" r:id="rId25"/>
    <p:sldId id="292" r:id="rId26"/>
    <p:sldId id="305" r:id="rId27"/>
    <p:sldId id="306" r:id="rId28"/>
    <p:sldId id="301" r:id="rId29"/>
    <p:sldId id="296" r:id="rId30"/>
    <p:sldId id="302" r:id="rId31"/>
    <p:sldId id="307" r:id="rId32"/>
    <p:sldId id="297" r:id="rId33"/>
    <p:sldId id="298" r:id="rId34"/>
    <p:sldId id="304" r:id="rId35"/>
    <p:sldId id="303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8" y="-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6C07A6-73B1-4098-B887-78F04A931C87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027BF-FFE8-4686-A8DB-D1C8B0AA4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210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027BF-FFE8-4686-A8DB-D1C8B0AA473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727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E6C3B-9CF8-4225-8929-DF72B3ED56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0BF3A3-2693-469A-89EE-F3200643E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9F326E-1259-431A-A70D-805BC6CB7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DF2B-A245-40A9-8913-4E4BDC92EF4A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0F8D95-C103-481E-9506-45FEF8060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57EE5E-640B-454C-B894-CE9754753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E4AAF-FD31-45E4-9C7C-E8C47D4F70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055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F2315E-F652-4CB3-B40A-87A46ECCB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B9709B-01F5-4B9B-A4C9-665F13756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C8068C-9781-493E-A3A8-669F51470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DF2B-A245-40A9-8913-4E4BDC92EF4A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88C3AA-72F7-4C04-AAF6-970721FC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D94B5E-4D1D-41CF-9EBE-819197C82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E4AAF-FD31-45E4-9C7C-E8C47D4F70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258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7EFDCB-5742-4681-9968-90E9C49377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4EBF54-795F-407D-9FAD-061F42DC5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6B4430-5BFE-4ABB-BE3F-0171DD729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DF2B-A245-40A9-8913-4E4BDC92EF4A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6CDD92-CEC5-4216-AF46-4FA44E291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06F1AA-FF2B-457E-A747-F02BF674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E4AAF-FD31-45E4-9C7C-E8C47D4F70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828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8A157D-060F-415E-93D2-6DD0C46CD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418090-AAE5-45D6-A212-F497F9C4A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F6A127-BF2A-4557-87FB-013431463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DF2B-A245-40A9-8913-4E4BDC92EF4A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A360B6-C496-4FEF-8B52-9941720A0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AE5F0C-F173-43D6-80F9-CB2C40CA7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E4AAF-FD31-45E4-9C7C-E8C47D4F70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027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8E8B8C-341D-4400-996C-88A3C5397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18AC8B-DAC9-4153-8904-B2ABA9C38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62E566-2A5A-47D1-B9FB-CC50204A5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DF2B-A245-40A9-8913-4E4BDC92EF4A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6A6A03-BE7C-40B4-B6A7-C863CA5F3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EF75AF-49A5-472F-9A38-9FDB5DD4E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E4AAF-FD31-45E4-9C7C-E8C47D4F70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657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19A92F-FF1A-473E-A959-D947664D6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435C56-4278-4B54-9064-D22BDD4448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0C36BE-2806-4E18-BCB6-EFBB893938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6A58B8-FF7B-46F2-ABE1-256B94041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DF2B-A245-40A9-8913-4E4BDC92EF4A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62D93B-A0FF-4D1E-B20B-46780D6E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D95E33-287E-4C4A-84B9-F431F136B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E4AAF-FD31-45E4-9C7C-E8C47D4F70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927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E2F26-2E96-44CA-829C-70CAD60A3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ED17EF-0854-4F31-9541-52CDCCB1B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125331-0D02-4ED7-AE0D-8AF4841CD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D08CFC-C26E-42A8-AA03-A1EBD15B35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2FE899E-EE40-4CB1-B384-AB1F48EB02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9CDD7DA-86AA-4EC8-86E2-84A31B290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DF2B-A245-40A9-8913-4E4BDC92EF4A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9698D2-1DFA-49B5-8D7E-7AD89AC0F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9D93A28-6148-4698-8F8B-0FE847378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E4AAF-FD31-45E4-9C7C-E8C47D4F70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687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F6217D-EF4F-4387-97D0-6F057C2F6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E27669-9A57-4EA1-8C19-ACA64824B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DF2B-A245-40A9-8913-4E4BDC92EF4A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B27805-E101-4EEF-9A9A-7637B4882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A019D3D-F6A0-4EF4-B832-CB3ABE092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E4AAF-FD31-45E4-9C7C-E8C47D4F70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602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765AFBB-BDB7-4087-A8DE-98ABB7A3D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DF2B-A245-40A9-8913-4E4BDC92EF4A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0ECD05D-D70E-4F46-AB1E-FB46CEF2C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3416DD-DD90-4446-9B55-974340F9D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E4AAF-FD31-45E4-9C7C-E8C47D4F70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112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36F79C-362C-4A97-8982-3A5B90EAC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E45C3E-6902-4CC7-91E3-64779296A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401AEC-9301-4C06-AFD4-CBB8A8228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2F1DC4-D989-42D4-A916-33F95CE8A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DF2B-A245-40A9-8913-4E4BDC92EF4A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E4AF42-C41B-49EA-B331-4EF6C64AA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148D7A-0C4A-4768-A1EE-A8D1053DD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E4AAF-FD31-45E4-9C7C-E8C47D4F70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213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CBBD07-7F82-45C3-AFFC-FA9A494EF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55DD4D-A2C8-4B08-BD20-8EC09B0798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B66619-E6C6-4900-964E-75CA1CB01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AAA424-9764-47A5-BBF3-0B855EFC3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DF2B-A245-40A9-8913-4E4BDC92EF4A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9CB207-E316-4EB8-9835-2F6286BD2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CD265C-1ECD-49EA-A3B5-F951EC803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E4AAF-FD31-45E4-9C7C-E8C47D4F70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944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D28BEE1-C520-4667-BE28-4F003C34E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F95F49-18D9-48D9-9293-21A400632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5EBC1A-14A3-48AE-9977-EDE9D9137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FDF2B-A245-40A9-8913-4E4BDC92EF4A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29D40A-B52E-4863-B575-831B1271F6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C1031C-8B0A-40FC-9093-87C65E8EDD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E4AAF-FD31-45E4-9C7C-E8C47D4F70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429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tm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tmp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989F3-BC54-4547-8B8B-D816A3D4F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8968" y="309716"/>
            <a:ext cx="9144000" cy="4571999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l"/>
            <a:r>
              <a:rPr lang="en-US" altLang="zh-CN" sz="5400" dirty="0">
                <a:solidFill>
                  <a:srgbClr val="FFC000"/>
                </a:solidFill>
              </a:rPr>
              <a:t>Machine Learning with Graphs</a:t>
            </a:r>
            <a:br>
              <a:rPr lang="en-US" altLang="zh-CN" dirty="0">
                <a:solidFill>
                  <a:srgbClr val="FFC000"/>
                </a:solidFill>
              </a:rPr>
            </a:br>
            <a:br>
              <a:rPr lang="en-US" altLang="zh-CN" dirty="0">
                <a:solidFill>
                  <a:srgbClr val="FFC000"/>
                </a:solidFill>
              </a:rPr>
            </a:b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7BD5C5-0853-4061-8AFD-551EE6D72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8968" y="5062128"/>
            <a:ext cx="9144000" cy="1655762"/>
          </a:xfrm>
          <a:solidFill>
            <a:schemeClr val="bg2">
              <a:lumMod val="50000"/>
            </a:schemeClr>
          </a:solidFill>
        </p:spPr>
        <p:txBody>
          <a:bodyPr/>
          <a:lstStyle/>
          <a:p>
            <a:r>
              <a:rPr lang="en-US" altLang="zh-CN" dirty="0" err="1">
                <a:solidFill>
                  <a:schemeClr val="bg1"/>
                </a:solidFill>
              </a:rPr>
              <a:t>Baode</a:t>
            </a:r>
            <a:r>
              <a:rPr lang="en-US" altLang="zh-CN" dirty="0">
                <a:solidFill>
                  <a:schemeClr val="bg1"/>
                </a:solidFill>
              </a:rPr>
              <a:t> Gao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2021.03.29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399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989F3-BC54-4547-8B8B-D816A3D4F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7704"/>
            <a:ext cx="9144000" cy="855406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zh-CN" dirty="0">
                <a:solidFill>
                  <a:srgbClr val="FFC000"/>
                </a:solidFill>
              </a:rPr>
              <a:t>Community detection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7BD5C5-0853-4061-8AFD-551EE6D72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99496"/>
            <a:ext cx="9144000" cy="4730800"/>
          </a:xfrm>
        </p:spPr>
        <p:txBody>
          <a:bodyPr>
            <a:normAutofit/>
          </a:bodyPr>
          <a:lstStyle/>
          <a:p>
            <a:pPr algn="l"/>
            <a:endParaRPr lang="en-US" altLang="zh-CN" sz="4000" dirty="0">
              <a:solidFill>
                <a:srgbClr val="00B050"/>
              </a:solidFill>
            </a:endParaRPr>
          </a:p>
          <a:p>
            <a:pPr algn="l"/>
            <a:endParaRPr lang="zh-CN" altLang="en-US" sz="4000" dirty="0">
              <a:solidFill>
                <a:srgbClr val="00B05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988C129-5B71-48B0-A247-3D3B5C32C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344" y="1633128"/>
            <a:ext cx="8451312" cy="469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179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989F3-BC54-4547-8B8B-D816A3D4F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7704"/>
            <a:ext cx="9144000" cy="855406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zh-CN" dirty="0">
                <a:solidFill>
                  <a:srgbClr val="FFC000"/>
                </a:solidFill>
              </a:rPr>
              <a:t>Network similarity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7BD5C5-0853-4061-8AFD-551EE6D72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99496"/>
            <a:ext cx="9144000" cy="4730800"/>
          </a:xfrm>
        </p:spPr>
        <p:txBody>
          <a:bodyPr>
            <a:normAutofit/>
          </a:bodyPr>
          <a:lstStyle/>
          <a:p>
            <a:pPr algn="l"/>
            <a:endParaRPr lang="en-US" altLang="zh-CN" sz="4000" dirty="0">
              <a:solidFill>
                <a:srgbClr val="00B050"/>
              </a:solidFill>
            </a:endParaRPr>
          </a:p>
          <a:p>
            <a:pPr algn="l"/>
            <a:endParaRPr lang="zh-CN" altLang="en-US" sz="4000" dirty="0">
              <a:solidFill>
                <a:srgbClr val="00B05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0D4EE40-BA57-49EF-A1B0-8F28D5FAE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290" y="1681031"/>
            <a:ext cx="3259394" cy="416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315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989F3-BC54-4547-8B8B-D816A3D4F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8968" y="309716"/>
            <a:ext cx="9144000" cy="4571999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l"/>
            <a:r>
              <a:rPr lang="en-US" altLang="zh-CN" sz="5400" dirty="0">
                <a:solidFill>
                  <a:srgbClr val="FFC000"/>
                </a:solidFill>
              </a:rPr>
              <a:t>Models and challenges</a:t>
            </a:r>
            <a:br>
              <a:rPr lang="en-US" altLang="zh-CN" dirty="0">
                <a:solidFill>
                  <a:srgbClr val="FFC000"/>
                </a:solidFill>
              </a:rPr>
            </a:br>
            <a:br>
              <a:rPr lang="en-US" altLang="zh-CN" dirty="0">
                <a:solidFill>
                  <a:srgbClr val="FFC000"/>
                </a:solidFill>
              </a:rPr>
            </a:b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7BD5C5-0853-4061-8AFD-551EE6D72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8968" y="5062128"/>
            <a:ext cx="9144000" cy="1655762"/>
          </a:xfrm>
          <a:solidFill>
            <a:schemeClr val="bg2">
              <a:lumMod val="50000"/>
            </a:schemeClr>
          </a:solidFill>
        </p:spPr>
        <p:txBody>
          <a:bodyPr/>
          <a:lstStyle/>
          <a:p>
            <a:pPr algn="l"/>
            <a:r>
              <a:rPr lang="en-US" altLang="zh-CN" dirty="0" err="1">
                <a:solidFill>
                  <a:schemeClr val="bg1"/>
                </a:solidFill>
              </a:rPr>
              <a:t>Baode</a:t>
            </a:r>
            <a:r>
              <a:rPr lang="en-US" altLang="zh-CN" dirty="0">
                <a:solidFill>
                  <a:schemeClr val="bg1"/>
                </a:solidFill>
              </a:rPr>
              <a:t> Gao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2021.03.29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430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989F3-BC54-4547-8B8B-D816A3D4F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7704"/>
            <a:ext cx="9144000" cy="855406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zh-CN" dirty="0">
                <a:solidFill>
                  <a:srgbClr val="FFC000"/>
                </a:solidFill>
              </a:rPr>
              <a:t>Models and challenges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7BD5C5-0853-4061-8AFD-551EE6D72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99496"/>
            <a:ext cx="9144000" cy="473080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solidFill>
                  <a:srgbClr val="C00000"/>
                </a:solidFill>
              </a:rPr>
              <a:t>Goal</a:t>
            </a:r>
            <a:r>
              <a:rPr lang="en-US" altLang="zh-CN" sz="3600" dirty="0">
                <a:solidFill>
                  <a:srgbClr val="C00000"/>
                </a:solidFill>
              </a:rPr>
              <a:t>: </a:t>
            </a:r>
            <a:r>
              <a:rPr lang="en-US" altLang="zh-CN" sz="3600" dirty="0"/>
              <a:t>Map nodes to d-dimensional embeddings such that </a:t>
            </a:r>
            <a:r>
              <a:rPr lang="en-US" altLang="zh-CN" sz="3600" dirty="0">
                <a:solidFill>
                  <a:srgbClr val="C00000"/>
                </a:solidFill>
              </a:rPr>
              <a:t>nodes with similar network neighborhoods </a:t>
            </a:r>
            <a:r>
              <a:rPr lang="en-US" altLang="zh-CN" sz="3600" dirty="0"/>
              <a:t>are</a:t>
            </a:r>
            <a:r>
              <a:rPr lang="en-US" altLang="zh-CN" sz="3600" dirty="0">
                <a:solidFill>
                  <a:srgbClr val="00B050"/>
                </a:solidFill>
              </a:rPr>
              <a:t> </a:t>
            </a:r>
            <a:r>
              <a:rPr lang="en-US" altLang="zh-CN" sz="3600" dirty="0">
                <a:solidFill>
                  <a:srgbClr val="C00000"/>
                </a:solidFill>
              </a:rPr>
              <a:t>embedded close together</a:t>
            </a:r>
            <a:endParaRPr lang="zh-CN" altLang="en-US" sz="3600" dirty="0">
              <a:solidFill>
                <a:srgbClr val="C0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F7C19B3-DC7B-4D4B-8B9A-45DB3A93C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526" y="3414252"/>
            <a:ext cx="4922947" cy="239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670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989F3-BC54-4547-8B8B-D816A3D4F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7704"/>
            <a:ext cx="9144000" cy="855406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zh-CN" dirty="0">
                <a:solidFill>
                  <a:srgbClr val="FFC000"/>
                </a:solidFill>
              </a:rPr>
              <a:t>Spectral-based convolution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7BD5C5-0853-4061-8AFD-551EE6D72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99496"/>
            <a:ext cx="9144000" cy="4730800"/>
          </a:xfrm>
        </p:spPr>
        <p:txBody>
          <a:bodyPr>
            <a:normAutofit/>
          </a:bodyPr>
          <a:lstStyle/>
          <a:p>
            <a:pPr algn="l"/>
            <a:endParaRPr lang="en-US" altLang="zh-CN" sz="4000" dirty="0">
              <a:solidFill>
                <a:srgbClr val="C0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005D988-4401-47DE-8205-DF20EA6198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312"/>
          <a:stretch/>
        </p:blipFill>
        <p:spPr>
          <a:xfrm>
            <a:off x="1524000" y="1283110"/>
            <a:ext cx="9144000" cy="449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182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989F3-BC54-4547-8B8B-D816A3D4F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7704"/>
            <a:ext cx="9144000" cy="855406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zh-CN" dirty="0">
                <a:solidFill>
                  <a:srgbClr val="FFC000"/>
                </a:solidFill>
              </a:rPr>
              <a:t>Spectral-based convolution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7BD5C5-0853-4061-8AFD-551EE6D72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99496"/>
            <a:ext cx="9144000" cy="47308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dirty="0">
                <a:solidFill>
                  <a:srgbClr val="00B050"/>
                </a:solidFill>
              </a:rPr>
              <a:t>Spectral Graph Theory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9A6E289-6124-461A-9503-18A1DE6A46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6"/>
          <a:stretch/>
        </p:blipFill>
        <p:spPr>
          <a:xfrm>
            <a:off x="1524000" y="2359742"/>
            <a:ext cx="8258175" cy="449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116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989F3-BC54-4547-8B8B-D816A3D4F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7704"/>
            <a:ext cx="9144000" cy="855406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zh-CN" dirty="0">
                <a:solidFill>
                  <a:srgbClr val="FFC000"/>
                </a:solidFill>
              </a:rPr>
              <a:t>Graph Laplacian: </a:t>
            </a:r>
            <a:r>
              <a:rPr lang="en-US" altLang="zh-CN" sz="4000" dirty="0">
                <a:solidFill>
                  <a:srgbClr val="FFC000"/>
                </a:solidFill>
              </a:rPr>
              <a:t>positive semidefinite</a:t>
            </a:r>
            <a:endParaRPr lang="zh-CN" altLang="en-US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967BD5C5-0853-4061-8AFD-551EE6D724D5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524000" y="1699496"/>
                <a:ext cx="9144000" cy="4730800"/>
              </a:xfrm>
            </p:spPr>
            <p:txBody>
              <a:bodyPr>
                <a:normAutofit fontScale="92500" lnSpcReduction="10000"/>
              </a:bodyPr>
              <a:lstStyle/>
              <a:p>
                <a:pPr marL="571500" indent="-5715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zh-CN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zh-CN" sz="4000" dirty="0">
                  <a:solidFill>
                    <a:schemeClr val="tx1"/>
                  </a:solidFill>
                </a:endParaRPr>
              </a:p>
              <a:p>
                <a:pPr marL="571500" indent="-5715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altLang="zh-CN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sSup>
                      <m:sSupPr>
                        <m:ctrlPr>
                          <a:rPr lang="el-GR" altLang="zh-CN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zh-CN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4000" dirty="0"/>
                  <a:t>                                       </a:t>
                </a:r>
                <a:r>
                  <a:rPr lang="en-US" altLang="zh-CN" sz="3200" dirty="0"/>
                  <a:t>(spectral decomposition)</a:t>
                </a:r>
              </a:p>
              <a:p>
                <a:pPr marL="571500" indent="-5715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n-US" altLang="zh-CN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𝑑𝑖𝑎𝑔</m:t>
                    </m:r>
                    <m:r>
                      <a:rPr lang="en-US" altLang="zh-CN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altLang="zh-CN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3200" dirty="0">
                    <a:solidFill>
                      <a:schemeClr val="tx1"/>
                    </a:solidFill>
                  </a:rPr>
                  <a:t> (eigenvalues/frequen</a:t>
                </a:r>
                <a:r>
                  <a:rPr lang="en-US" altLang="zh-CN" sz="3200" dirty="0"/>
                  <a:t>cies</a:t>
                </a:r>
                <a:r>
                  <a:rPr lang="en-US" altLang="zh-CN" sz="3200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571500" indent="-5715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</m:t>
                    </m:r>
                    <m:r>
                      <a:rPr lang="en-US" altLang="zh-CN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altLang="zh-CN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4000" dirty="0">
                    <a:solidFill>
                      <a:schemeClr val="tx1"/>
                    </a:solidFill>
                  </a:rPr>
                  <a:t>, orthonormal              </a:t>
                </a:r>
                <a:r>
                  <a:rPr lang="en-US" altLang="zh-CN" sz="3200" dirty="0">
                    <a:solidFill>
                      <a:schemeClr val="tx1"/>
                    </a:solidFill>
                  </a:rPr>
                  <a:t>(eigenvectors/basis corresponding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3200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altLang="zh-CN" sz="4000" b="0" dirty="0">
                    <a:solidFill>
                      <a:srgbClr val="0070C0"/>
                    </a:solidFill>
                  </a:rPr>
                  <a:t> Laplacian quadratic form</a:t>
                </a:r>
                <a:r>
                  <a:rPr lang="en-US" altLang="zh-CN" sz="4000" b="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𝐿𝑧</m:t>
                    </m:r>
                    <m:r>
                      <a:rPr lang="en-US" altLang="zh-CN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altLang="zh-CN" sz="4000" dirty="0">
                  <a:solidFill>
                    <a:schemeClr val="tx1"/>
                  </a:solidFill>
                </a:endParaRPr>
              </a:p>
              <a:p>
                <a:pPr algn="l"/>
                <a:r>
                  <a:rPr lang="en-US" altLang="zh-CN" sz="4000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l"/>
                <a:endParaRPr lang="en-US" altLang="zh-CN" sz="4000" dirty="0">
                  <a:solidFill>
                    <a:schemeClr val="tx1"/>
                  </a:solidFill>
                </a:endParaRPr>
              </a:p>
              <a:p>
                <a:pPr algn="l"/>
                <a:endParaRPr lang="en-US" altLang="zh-CN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967BD5C5-0853-4061-8AFD-551EE6D724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24000" y="1699496"/>
                <a:ext cx="9144000" cy="4730800"/>
              </a:xfrm>
              <a:blipFill>
                <a:blip r:embed="rId2"/>
                <a:stretch>
                  <a:fillRect l="-18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0800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989F3-BC54-4547-8B8B-D816A3D4F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7704"/>
            <a:ext cx="9144000" cy="855406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zh-CN" dirty="0">
                <a:solidFill>
                  <a:srgbClr val="FFC000"/>
                </a:solidFill>
              </a:rPr>
              <a:t>Laplace quadratic form</a:t>
            </a:r>
            <a:endParaRPr lang="zh-CN" altLang="en-US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967BD5C5-0853-4061-8AFD-551EE6D724D5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524000" y="1699496"/>
                <a:ext cx="9144000" cy="6013910"/>
              </a:xfrm>
            </p:spPr>
            <p:txBody>
              <a:bodyPr>
                <a:normAutofit fontScale="92500"/>
              </a:bodyPr>
              <a:lstStyle/>
              <a:p>
                <a:pPr algn="l"/>
                <a:endParaRPr lang="en-US" altLang="zh-CN" sz="4000" dirty="0">
                  <a:solidFill>
                    <a:srgbClr val="00B050"/>
                  </a:solidFill>
                </a:endParaRPr>
              </a:p>
              <a:p>
                <a:pPr algn="l"/>
                <a:endParaRPr lang="en-US" altLang="zh-CN" sz="4000" dirty="0">
                  <a:solidFill>
                    <a:srgbClr val="00B050"/>
                  </a:solidFill>
                </a:endParaRPr>
              </a:p>
              <a:p>
                <a:pPr algn="l"/>
                <a:endParaRPr lang="en-US" altLang="zh-CN" sz="4000" dirty="0">
                  <a:solidFill>
                    <a:srgbClr val="00B050"/>
                  </a:solidFill>
                </a:endParaRPr>
              </a:p>
              <a:p>
                <a:pPr algn="l"/>
                <a:endParaRPr lang="en-US" altLang="zh-CN" sz="4000" dirty="0">
                  <a:solidFill>
                    <a:srgbClr val="00B050"/>
                  </a:solidFill>
                </a:endParaRPr>
              </a:p>
              <a:p>
                <a:pPr algn="l"/>
                <a:endParaRPr lang="en-US" altLang="zh-CN" sz="4000" dirty="0">
                  <a:solidFill>
                    <a:srgbClr val="00B050"/>
                  </a:solidFill>
                </a:endParaRPr>
              </a:p>
              <a:p>
                <a:pPr algn="l"/>
                <a:r>
                  <a:rPr lang="en-US" altLang="zh-CN" sz="3600" dirty="0"/>
                  <a:t>If z is the signal,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𝐿𝑧</m:t>
                    </m:r>
                  </m:oMath>
                </a14:m>
                <a:r>
                  <a:rPr lang="en-US" altLang="zh-CN" sz="3600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sz="3600" dirty="0"/>
                  <a:t>means the </a:t>
                </a:r>
                <a:r>
                  <a:rPr lang="en-US" altLang="zh-CN" sz="3600" dirty="0">
                    <a:solidFill>
                      <a:srgbClr val="00B050"/>
                    </a:solidFill>
                  </a:rPr>
                  <a:t>“power” </a:t>
                </a:r>
                <a:r>
                  <a:rPr lang="en-US" altLang="zh-CN" sz="3600" dirty="0"/>
                  <a:t>of signal variation between nodes. i.e. the </a:t>
                </a:r>
                <a:r>
                  <a:rPr lang="en-US" altLang="zh-CN" sz="3600" dirty="0">
                    <a:solidFill>
                      <a:srgbClr val="00B050"/>
                    </a:solidFill>
                  </a:rPr>
                  <a:t>smoothness</a:t>
                </a:r>
                <a:r>
                  <a:rPr lang="en-US" altLang="zh-CN" sz="3600" dirty="0"/>
                  <a:t> of graph signal </a:t>
                </a:r>
              </a:p>
              <a:p>
                <a:pPr algn="l"/>
                <a:endParaRPr lang="zh-CN" altLang="en-US" sz="4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967BD5C5-0853-4061-8AFD-551EE6D724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24000" y="1699496"/>
                <a:ext cx="9144000" cy="6013910"/>
              </a:xfrm>
              <a:blipFill>
                <a:blip r:embed="rId2"/>
                <a:stretch>
                  <a:fillRect l="-1800" r="-9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A35FF1D9-F83A-4DA1-B551-BDEF3C7375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921"/>
          <a:stretch/>
        </p:blipFill>
        <p:spPr>
          <a:xfrm>
            <a:off x="2838167" y="1381175"/>
            <a:ext cx="6515665" cy="316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865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989F3-BC54-4547-8B8B-D816A3D4F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7704"/>
            <a:ext cx="9144000" cy="855406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l"/>
            <a:r>
              <a:rPr lang="en-US" altLang="zh-CN" sz="3200" dirty="0">
                <a:solidFill>
                  <a:srgbClr val="FFC000"/>
                </a:solidFill>
              </a:rPr>
              <a:t>Relationships between frequency and smoothness</a:t>
            </a:r>
            <a:endParaRPr lang="zh-CN" altLang="en-US" sz="3200" dirty="0">
              <a:solidFill>
                <a:srgbClr val="FFC000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7BD5C5-0853-4061-8AFD-551EE6D72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99496"/>
            <a:ext cx="9144000" cy="6013910"/>
          </a:xfrm>
        </p:spPr>
        <p:txBody>
          <a:bodyPr>
            <a:normAutofit/>
          </a:bodyPr>
          <a:lstStyle/>
          <a:p>
            <a:pPr algn="l"/>
            <a:endParaRPr lang="en-US" altLang="zh-CN" sz="4000" dirty="0">
              <a:solidFill>
                <a:srgbClr val="00B050"/>
              </a:solidFill>
            </a:endParaRPr>
          </a:p>
          <a:p>
            <a:pPr algn="l"/>
            <a:endParaRPr lang="en-US" altLang="zh-CN" sz="4000" dirty="0">
              <a:solidFill>
                <a:srgbClr val="00B050"/>
              </a:solidFill>
            </a:endParaRPr>
          </a:p>
          <a:p>
            <a:pPr algn="l"/>
            <a:endParaRPr lang="en-US" altLang="zh-CN" sz="4000" dirty="0">
              <a:solidFill>
                <a:srgbClr val="00B050"/>
              </a:solidFill>
            </a:endParaRPr>
          </a:p>
          <a:p>
            <a:pPr algn="l"/>
            <a:endParaRPr lang="en-US" altLang="zh-CN" sz="4000" dirty="0">
              <a:solidFill>
                <a:srgbClr val="00B050"/>
              </a:solidFill>
            </a:endParaRPr>
          </a:p>
          <a:p>
            <a:pPr algn="l"/>
            <a:endParaRPr lang="en-US" altLang="zh-CN" sz="4000" dirty="0">
              <a:solidFill>
                <a:srgbClr val="00B050"/>
              </a:solidFill>
            </a:endParaRPr>
          </a:p>
          <a:p>
            <a:pPr algn="l"/>
            <a:endParaRPr lang="en-US" altLang="zh-CN" sz="3600" dirty="0"/>
          </a:p>
          <a:p>
            <a:pPr algn="l"/>
            <a:endParaRPr lang="zh-CN" altLang="en-US" sz="4000" dirty="0">
              <a:solidFill>
                <a:srgbClr val="00B05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78E04F3-F96A-450D-B63E-FD7E912DA9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85" b="11285"/>
          <a:stretch/>
        </p:blipFill>
        <p:spPr>
          <a:xfrm>
            <a:off x="1524000" y="1283110"/>
            <a:ext cx="9144000" cy="345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468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989F3-BC54-4547-8B8B-D816A3D4F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7704"/>
            <a:ext cx="9144000" cy="855406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l"/>
            <a:r>
              <a:rPr lang="en-US" altLang="zh-CN" sz="3200" dirty="0">
                <a:solidFill>
                  <a:srgbClr val="FFC000"/>
                </a:solidFill>
              </a:rPr>
              <a:t>Relationships between frequency and smoothness</a:t>
            </a:r>
            <a:endParaRPr lang="zh-CN" altLang="en-US" sz="3200" dirty="0">
              <a:solidFill>
                <a:srgbClr val="FFC000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7BD5C5-0853-4061-8AFD-551EE6D72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99496"/>
            <a:ext cx="9144000" cy="6013910"/>
          </a:xfrm>
        </p:spPr>
        <p:txBody>
          <a:bodyPr>
            <a:normAutofit/>
          </a:bodyPr>
          <a:lstStyle/>
          <a:p>
            <a:pPr algn="l"/>
            <a:endParaRPr lang="en-US" altLang="zh-CN" sz="4000" dirty="0">
              <a:solidFill>
                <a:srgbClr val="00B050"/>
              </a:solidFill>
            </a:endParaRPr>
          </a:p>
          <a:p>
            <a:pPr algn="l"/>
            <a:endParaRPr lang="en-US" altLang="zh-CN" sz="4000" dirty="0">
              <a:solidFill>
                <a:srgbClr val="00B050"/>
              </a:solidFill>
            </a:endParaRPr>
          </a:p>
          <a:p>
            <a:pPr algn="l"/>
            <a:endParaRPr lang="en-US" altLang="zh-CN" sz="4000" dirty="0">
              <a:solidFill>
                <a:srgbClr val="00B050"/>
              </a:solidFill>
            </a:endParaRPr>
          </a:p>
          <a:p>
            <a:pPr algn="l"/>
            <a:endParaRPr lang="en-US" altLang="zh-CN" sz="4000" dirty="0">
              <a:solidFill>
                <a:srgbClr val="00B050"/>
              </a:solidFill>
            </a:endParaRPr>
          </a:p>
          <a:p>
            <a:pPr algn="l"/>
            <a:endParaRPr lang="en-US" altLang="zh-CN" sz="4000" dirty="0">
              <a:solidFill>
                <a:srgbClr val="00B050"/>
              </a:solidFill>
            </a:endParaRPr>
          </a:p>
          <a:p>
            <a:pPr algn="l"/>
            <a:endParaRPr lang="en-US" altLang="zh-CN" sz="3600" dirty="0"/>
          </a:p>
          <a:p>
            <a:pPr algn="l"/>
            <a:endParaRPr lang="zh-CN" altLang="en-US" sz="4000" dirty="0">
              <a:solidFill>
                <a:srgbClr val="00B05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82F66E1-5ED6-41F4-A9C3-0946ED9EBB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283110"/>
            <a:ext cx="9144000" cy="557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394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989F3-BC54-4547-8B8B-D816A3D4F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7704"/>
            <a:ext cx="9144000" cy="855406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zh-CN" dirty="0">
                <a:solidFill>
                  <a:srgbClr val="FFC000"/>
                </a:solidFill>
              </a:rPr>
              <a:t>Outline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7BD5C5-0853-4061-8AFD-551EE6D72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99496"/>
            <a:ext cx="9144000" cy="4391588"/>
          </a:xfrm>
        </p:spPr>
        <p:txBody>
          <a:bodyPr>
            <a:normAutofit lnSpcReduction="10000"/>
          </a:bodyPr>
          <a:lstStyle/>
          <a:p>
            <a:pPr marL="742950" indent="-742950" algn="l">
              <a:buFont typeface="Arial" panose="020B0604020202020204" pitchFamily="34" charset="0"/>
              <a:buChar char="•"/>
            </a:pPr>
            <a:r>
              <a:rPr lang="en-US" altLang="zh-CN" sz="4000" b="1" dirty="0">
                <a:solidFill>
                  <a:srgbClr val="0070C0"/>
                </a:solidFill>
              </a:rPr>
              <a:t>Introduction of graphs</a:t>
            </a:r>
            <a:r>
              <a:rPr lang="en-US" altLang="zh-CN" sz="4000" dirty="0"/>
              <a:t>                                             (Why graphs)</a:t>
            </a:r>
          </a:p>
          <a:p>
            <a:pPr marL="742950" indent="-742950" algn="l">
              <a:buFont typeface="Arial" panose="020B0604020202020204" pitchFamily="34" charset="0"/>
              <a:buChar char="•"/>
            </a:pPr>
            <a:endParaRPr lang="en-US" altLang="zh-CN" sz="4000" dirty="0"/>
          </a:p>
          <a:p>
            <a:pPr marL="742950" indent="-742950" algn="l">
              <a:buFont typeface="Arial" panose="020B0604020202020204" pitchFamily="34" charset="0"/>
              <a:buChar char="•"/>
            </a:pPr>
            <a:r>
              <a:rPr lang="en-US" altLang="zh-CN" sz="4000" b="1" dirty="0">
                <a:solidFill>
                  <a:srgbClr val="0070C0"/>
                </a:solidFill>
              </a:rPr>
              <a:t>Models and Challenges              </a:t>
            </a:r>
            <a:r>
              <a:rPr lang="en-US" altLang="zh-CN" sz="4000" dirty="0"/>
              <a:t>(Spatial-based and Spectral-based)</a:t>
            </a:r>
          </a:p>
          <a:p>
            <a:pPr marL="742950" indent="-742950" algn="l">
              <a:buFont typeface="Arial" panose="020B0604020202020204" pitchFamily="34" charset="0"/>
              <a:buChar char="•"/>
            </a:pPr>
            <a:endParaRPr lang="en-US" altLang="zh-CN" sz="4000" dirty="0"/>
          </a:p>
          <a:p>
            <a:pPr marL="742950" indent="-742950" algn="l">
              <a:buFont typeface="Arial" panose="020B0604020202020204" pitchFamily="34" charset="0"/>
              <a:buChar char="•"/>
            </a:pPr>
            <a:r>
              <a:rPr lang="en-US" altLang="zh-CN" sz="4000" b="1" dirty="0">
                <a:solidFill>
                  <a:srgbClr val="0070C0"/>
                </a:solidFill>
              </a:rPr>
              <a:t>Future plan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117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989F3-BC54-4547-8B8B-D816A3D4F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7704"/>
            <a:ext cx="9144000" cy="855406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zh-CN" dirty="0">
                <a:solidFill>
                  <a:srgbClr val="FFC000"/>
                </a:solidFill>
              </a:rPr>
              <a:t>Graph Fourier Transform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7BD5C5-0853-4061-8AFD-551EE6D72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99496"/>
            <a:ext cx="9144000" cy="4730800"/>
          </a:xfrm>
        </p:spPr>
        <p:txBody>
          <a:bodyPr>
            <a:normAutofit/>
          </a:bodyPr>
          <a:lstStyle/>
          <a:p>
            <a:pPr algn="l"/>
            <a:endParaRPr lang="en-US" altLang="zh-CN" sz="4000" dirty="0">
              <a:solidFill>
                <a:srgbClr val="00B050"/>
              </a:solidFill>
            </a:endParaRPr>
          </a:p>
          <a:p>
            <a:pPr algn="l"/>
            <a:endParaRPr lang="en-US" altLang="zh-CN" sz="4000" dirty="0">
              <a:solidFill>
                <a:srgbClr val="00B050"/>
              </a:solidFill>
            </a:endParaRPr>
          </a:p>
          <a:p>
            <a:pPr algn="l"/>
            <a:endParaRPr lang="en-US" altLang="zh-CN" sz="4000" dirty="0">
              <a:solidFill>
                <a:srgbClr val="00B050"/>
              </a:solidFill>
            </a:endParaRPr>
          </a:p>
          <a:p>
            <a:pPr algn="l"/>
            <a:endParaRPr lang="en-US" altLang="zh-CN" sz="4000" dirty="0">
              <a:solidFill>
                <a:srgbClr val="00B050"/>
              </a:solidFill>
            </a:endParaRPr>
          </a:p>
          <a:p>
            <a:pPr algn="l"/>
            <a:endParaRPr lang="en-US" altLang="zh-CN" sz="4000" dirty="0">
              <a:solidFill>
                <a:srgbClr val="00B050"/>
              </a:solidFill>
            </a:endParaRPr>
          </a:p>
          <a:p>
            <a:pPr algn="l"/>
            <a:r>
              <a:rPr lang="en-US" altLang="zh-CN" sz="3600" dirty="0"/>
              <a:t>Limitation: large amount of parameters, high time complexity and </a:t>
            </a:r>
            <a:r>
              <a:rPr lang="en-US" altLang="zh-CN" sz="3600" dirty="0">
                <a:solidFill>
                  <a:srgbClr val="C00000"/>
                </a:solidFill>
              </a:rPr>
              <a:t>non localization</a:t>
            </a:r>
          </a:p>
          <a:p>
            <a:pPr algn="l"/>
            <a:endParaRPr lang="en-US" altLang="zh-CN" sz="4000" dirty="0">
              <a:solidFill>
                <a:srgbClr val="00B05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DDD499-8D99-461C-ACDF-5EEAE250EE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288" y="1537264"/>
            <a:ext cx="6279424" cy="86875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59143F2-EBEA-48E4-8352-13E396C28B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791" y="2750760"/>
            <a:ext cx="5055874" cy="170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290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989F3-BC54-4547-8B8B-D816A3D4F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7704"/>
            <a:ext cx="9144000" cy="855406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zh-CN" dirty="0">
                <a:solidFill>
                  <a:srgbClr val="FFC000"/>
                </a:solidFill>
              </a:rPr>
              <a:t>Spectral-based: </a:t>
            </a:r>
            <a:r>
              <a:rPr lang="en-US" altLang="zh-CN" dirty="0" err="1">
                <a:solidFill>
                  <a:srgbClr val="FFC000"/>
                </a:solidFill>
              </a:rPr>
              <a:t>ChebyNet</a:t>
            </a:r>
            <a:r>
              <a:rPr lang="en-US" altLang="zh-CN" dirty="0">
                <a:solidFill>
                  <a:srgbClr val="FFC000"/>
                </a:solidFill>
              </a:rPr>
              <a:t>(16)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7BD5C5-0853-4061-8AFD-551EE6D72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99496"/>
            <a:ext cx="9144000" cy="4730800"/>
          </a:xfrm>
        </p:spPr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zh-CN" sz="3600" dirty="0"/>
              <a:t>A fast localization method based on Chebyshev polynomials</a:t>
            </a:r>
          </a:p>
          <a:p>
            <a:pPr algn="l"/>
            <a:endParaRPr lang="en-US" altLang="zh-CN" sz="36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zh-CN" sz="3600" dirty="0"/>
              <a:t>Fast recursive computation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altLang="zh-CN" sz="36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altLang="zh-CN" sz="3600" dirty="0"/>
          </a:p>
          <a:p>
            <a:pPr algn="l"/>
            <a:r>
              <a:rPr lang="en-US" altLang="zh-CN" sz="3600" dirty="0">
                <a:solidFill>
                  <a:srgbClr val="0070C0"/>
                </a:solidFill>
              </a:rPr>
              <a:t>K-localized and faster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CEEF82E-8C48-4538-B214-26C9A592B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677" y="2795415"/>
            <a:ext cx="3040643" cy="46486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156D3C7-7E1E-4F74-B269-D79EF328AC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247" y="4170857"/>
            <a:ext cx="3947502" cy="44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467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989F3-BC54-4547-8B8B-D816A3D4F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7704"/>
            <a:ext cx="9144000" cy="855406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zh-CN" dirty="0">
                <a:solidFill>
                  <a:srgbClr val="FFC000"/>
                </a:solidFill>
              </a:rPr>
              <a:t>From </a:t>
            </a:r>
            <a:r>
              <a:rPr lang="en-US" altLang="zh-CN" dirty="0" err="1">
                <a:solidFill>
                  <a:srgbClr val="FFC000"/>
                </a:solidFill>
              </a:rPr>
              <a:t>ChebyNet</a:t>
            </a:r>
            <a:r>
              <a:rPr lang="en-US" altLang="zh-CN" dirty="0">
                <a:solidFill>
                  <a:srgbClr val="FFC000"/>
                </a:solidFill>
              </a:rPr>
              <a:t>(16) to GCN(17)</a:t>
            </a:r>
            <a:endParaRPr lang="zh-CN" altLang="en-US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967BD5C5-0853-4061-8AFD-551EE6D724D5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524000" y="1699496"/>
                <a:ext cx="9144000" cy="4730800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altLang="zh-CN" sz="4000" dirty="0"/>
                  <a:t>Assume K=1 in </a:t>
                </a:r>
                <a:r>
                  <a:rPr lang="en-US" altLang="zh-CN" sz="4000" dirty="0" err="1"/>
                  <a:t>ChebyNet</a:t>
                </a:r>
                <a:r>
                  <a:rPr lang="en-US" altLang="zh-CN" sz="4000" dirty="0"/>
                  <a:t>, we have </a:t>
                </a:r>
              </a:p>
              <a:p>
                <a:pPr algn="l"/>
                <a:endParaRPr lang="en-US" altLang="zh-CN" sz="4000" dirty="0"/>
              </a:p>
              <a:p>
                <a:pPr algn="l"/>
                <a:endParaRPr lang="en-US" altLang="zh-CN" sz="4000" dirty="0"/>
              </a:p>
              <a:p>
                <a:pPr algn="l"/>
                <a:r>
                  <a:rPr lang="en-US" altLang="zh-CN" sz="3200" b="0" dirty="0"/>
                  <a:t>				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sz="2800" dirty="0"/>
              </a:p>
              <a:p>
                <a:pPr algn="l"/>
                <a:r>
                  <a:rPr lang="en-US" altLang="zh-CN" sz="3600" dirty="0"/>
                  <a:t>Taking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3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3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3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3600" dirty="0"/>
                  <a:t> and renormalization</a:t>
                </a:r>
              </a:p>
              <a:p>
                <a:pPr algn="l"/>
                <a:endParaRPr lang="en-US" altLang="zh-CN" sz="3600" dirty="0"/>
              </a:p>
            </p:txBody>
          </p:sp>
        </mc:Choice>
        <mc:Fallback xmlns=""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967BD5C5-0853-4061-8AFD-551EE6D724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24000" y="1699496"/>
                <a:ext cx="9144000" cy="4730800"/>
              </a:xfrm>
              <a:blipFill>
                <a:blip r:embed="rId2"/>
                <a:stretch>
                  <a:fillRect l="-2333" t="-3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B8AFEE19-3EB5-465A-A93D-452261AF3A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9244"/>
          <a:stretch/>
        </p:blipFill>
        <p:spPr>
          <a:xfrm>
            <a:off x="2883159" y="2390387"/>
            <a:ext cx="6375141" cy="115055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21459CA-9FC9-4C3D-92DF-3F9B1AA878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748" y="5091587"/>
            <a:ext cx="3856054" cy="55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311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989F3-BC54-4547-8B8B-D816A3D4F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7704"/>
            <a:ext cx="9144000" cy="855406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zh-CN" dirty="0">
                <a:solidFill>
                  <a:srgbClr val="FFC000"/>
                </a:solidFill>
              </a:rPr>
              <a:t>Spectral-based : GCN(17)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7BD5C5-0853-4061-8AFD-551EE6D72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99496"/>
            <a:ext cx="9144000" cy="5158504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altLang="zh-CN" sz="4000" dirty="0"/>
              <a:t>A two layers GCN:</a:t>
            </a:r>
          </a:p>
          <a:p>
            <a:pPr algn="l"/>
            <a:endParaRPr lang="en-US" altLang="zh-CN" sz="4000" dirty="0"/>
          </a:p>
          <a:p>
            <a:pPr algn="l"/>
            <a:endParaRPr lang="en-US" altLang="zh-CN" sz="4000" dirty="0"/>
          </a:p>
          <a:p>
            <a:pPr algn="l"/>
            <a:r>
              <a:rPr lang="en-US" altLang="zh-CN" sz="4000" dirty="0"/>
              <a:t>Where,</a:t>
            </a:r>
          </a:p>
          <a:p>
            <a:pPr algn="l"/>
            <a:endParaRPr lang="en-US" altLang="zh-CN" sz="4000" dirty="0"/>
          </a:p>
          <a:p>
            <a:pPr algn="l"/>
            <a:endParaRPr lang="en-US" altLang="zh-CN" sz="4000" dirty="0"/>
          </a:p>
          <a:p>
            <a:endParaRPr lang="en-US" altLang="zh-CN" sz="4000" dirty="0">
              <a:solidFill>
                <a:srgbClr val="00B050"/>
              </a:solidFill>
            </a:endParaRPr>
          </a:p>
          <a:p>
            <a:endParaRPr lang="en-US" altLang="zh-CN" sz="4000" dirty="0">
              <a:solidFill>
                <a:srgbClr val="00B050"/>
              </a:solidFill>
            </a:endParaRPr>
          </a:p>
          <a:p>
            <a:pPr algn="l"/>
            <a:r>
              <a:rPr lang="en-US" altLang="zh-CN" sz="4000" dirty="0"/>
              <a:t>GCN is </a:t>
            </a:r>
            <a:r>
              <a:rPr lang="en-US" altLang="zh-CN" sz="4000" dirty="0">
                <a:solidFill>
                  <a:srgbClr val="00B050"/>
                </a:solidFill>
              </a:rPr>
              <a:t>low-pass filtering </a:t>
            </a:r>
            <a:r>
              <a:rPr lang="en-US" altLang="zh-CN" sz="4000" dirty="0"/>
              <a:t>making signal </a:t>
            </a:r>
            <a:r>
              <a:rPr lang="en-US" altLang="zh-CN" sz="4000" dirty="0">
                <a:solidFill>
                  <a:srgbClr val="FF0000"/>
                </a:solidFill>
              </a:rPr>
              <a:t>Smoothing!</a:t>
            </a:r>
            <a:endParaRPr lang="zh-CN" altLang="en-US" sz="4000" dirty="0">
              <a:solidFill>
                <a:srgbClr val="FF0000"/>
              </a:solidFill>
            </a:endParaRPr>
          </a:p>
          <a:p>
            <a:r>
              <a:rPr lang="en-US" altLang="zh-CN" sz="4000" dirty="0">
                <a:solidFill>
                  <a:srgbClr val="00B050"/>
                </a:solidFill>
              </a:rPr>
              <a:t> </a:t>
            </a:r>
          </a:p>
          <a:p>
            <a:pPr algn="l"/>
            <a:endParaRPr lang="en-US" altLang="zh-CN" sz="4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110AC4A-CD88-460F-8C5D-B9D370DFC5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97" b="13887"/>
          <a:stretch/>
        </p:blipFill>
        <p:spPr>
          <a:xfrm>
            <a:off x="2298290" y="2144149"/>
            <a:ext cx="7595420" cy="84014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82E608A-50D9-4CEB-B978-7ED077273E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127" y="2984294"/>
            <a:ext cx="3299746" cy="195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2794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989F3-BC54-4547-8B8B-D816A3D4F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7704"/>
            <a:ext cx="9144000" cy="855406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zh-CN" dirty="0">
                <a:solidFill>
                  <a:srgbClr val="FFC000"/>
                </a:solidFill>
              </a:rPr>
              <a:t>Challenges of GCN 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7BD5C5-0853-4061-8AFD-551EE6D72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99496"/>
            <a:ext cx="9144000" cy="4730800"/>
          </a:xfrm>
        </p:spPr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zh-CN" sz="4000" dirty="0">
                <a:solidFill>
                  <a:srgbClr val="0070C0"/>
                </a:solidFill>
              </a:rPr>
              <a:t>Over smooth</a:t>
            </a:r>
            <a:r>
              <a:rPr lang="en-US" altLang="zh-CN" sz="4000" dirty="0"/>
              <a:t>: dropout edge/other-pass filter?</a:t>
            </a:r>
          </a:p>
          <a:p>
            <a:pPr algn="l"/>
            <a:endParaRPr lang="en-US" altLang="zh-CN" sz="40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zh-CN" sz="4000" dirty="0"/>
              <a:t>Feature structure?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altLang="zh-CN" sz="40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zh-CN" sz="4000" dirty="0"/>
              <a:t>The unified framework</a:t>
            </a:r>
          </a:p>
        </p:txBody>
      </p:sp>
    </p:spTree>
    <p:extLst>
      <p:ext uri="{BB962C8B-B14F-4D97-AF65-F5344CB8AC3E}">
        <p14:creationId xmlns:p14="http://schemas.microsoft.com/office/powerpoint/2010/main" val="11780439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989F3-BC54-4547-8B8B-D816A3D4F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7704"/>
            <a:ext cx="9144000" cy="855406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zh-CN" dirty="0">
                <a:solidFill>
                  <a:srgbClr val="FFC000"/>
                </a:solidFill>
              </a:rPr>
              <a:t>Spatial-based convolution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7BD5C5-0853-4061-8AFD-551EE6D72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99496"/>
            <a:ext cx="9144000" cy="47308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zh-CN" sz="4000" dirty="0"/>
              <a:t>Terminology: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zh-CN" sz="4000" dirty="0">
                <a:solidFill>
                  <a:srgbClr val="0070C0"/>
                </a:solidFill>
              </a:rPr>
              <a:t>Aggregate: </a:t>
            </a:r>
            <a:r>
              <a:rPr lang="en-US" altLang="zh-CN" sz="4000" dirty="0"/>
              <a:t>using </a:t>
            </a:r>
            <a:r>
              <a:rPr lang="en-US" altLang="zh-CN" sz="4000" dirty="0">
                <a:solidFill>
                  <a:srgbClr val="00B050"/>
                </a:solidFill>
              </a:rPr>
              <a:t>neighbor feature </a:t>
            </a:r>
            <a:r>
              <a:rPr lang="en-US" altLang="zh-CN" sz="4000" dirty="0"/>
              <a:t>to update hidden state of next layer, like mean, weighted sum and max pooling.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altLang="zh-CN" sz="40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zh-CN" sz="4000" dirty="0">
                <a:solidFill>
                  <a:srgbClr val="0070C0"/>
                </a:solidFill>
              </a:rPr>
              <a:t>Readout(graph-level): </a:t>
            </a:r>
            <a:r>
              <a:rPr lang="en-US" altLang="zh-CN" sz="4000" dirty="0"/>
              <a:t>Collect the features of all points to represent the graph.</a:t>
            </a:r>
          </a:p>
          <a:p>
            <a:pPr algn="l"/>
            <a:endParaRPr lang="en-US" altLang="zh-CN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8527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989F3-BC54-4547-8B8B-D816A3D4F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7704"/>
            <a:ext cx="9144000" cy="855406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zh-CN" dirty="0">
                <a:solidFill>
                  <a:srgbClr val="FFC000"/>
                </a:solidFill>
              </a:rPr>
              <a:t>Spatial-based: NN4G(09)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7BD5C5-0853-4061-8AFD-551EE6D72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99496"/>
            <a:ext cx="9144000" cy="4730800"/>
          </a:xfrm>
        </p:spPr>
        <p:txBody>
          <a:bodyPr>
            <a:normAutofit/>
          </a:bodyPr>
          <a:lstStyle/>
          <a:p>
            <a:pPr algn="l"/>
            <a:endParaRPr lang="en-US" altLang="zh-CN" sz="4000" dirty="0">
              <a:solidFill>
                <a:srgbClr val="0070C0"/>
              </a:solidFill>
            </a:endParaRPr>
          </a:p>
          <a:p>
            <a:pPr algn="l"/>
            <a:endParaRPr lang="en-US" altLang="zh-CN" sz="4000" dirty="0">
              <a:solidFill>
                <a:srgbClr val="0070C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5E0AF28-EA35-488C-A3DE-A144AA095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283110"/>
            <a:ext cx="9144000" cy="557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8443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989F3-BC54-4547-8B8B-D816A3D4F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7704"/>
            <a:ext cx="9144000" cy="855406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zh-CN" dirty="0">
                <a:solidFill>
                  <a:srgbClr val="FFC000"/>
                </a:solidFill>
              </a:rPr>
              <a:t>Spatial-based: NN4G(09)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7BD5C5-0853-4061-8AFD-551EE6D72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99496"/>
            <a:ext cx="9144000" cy="4730800"/>
          </a:xfrm>
        </p:spPr>
        <p:txBody>
          <a:bodyPr>
            <a:normAutofit/>
          </a:bodyPr>
          <a:lstStyle/>
          <a:p>
            <a:pPr algn="l"/>
            <a:endParaRPr lang="en-US" altLang="zh-CN" sz="4000" dirty="0">
              <a:solidFill>
                <a:srgbClr val="0070C0"/>
              </a:solidFill>
            </a:endParaRPr>
          </a:p>
          <a:p>
            <a:pPr algn="l"/>
            <a:endParaRPr lang="en-US" altLang="zh-CN" sz="4000" dirty="0">
              <a:solidFill>
                <a:srgbClr val="0070C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64ACE70-7B75-44B0-A555-C893EFA383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283110"/>
            <a:ext cx="9144000" cy="557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9578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989F3-BC54-4547-8B8B-D816A3D4F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7704"/>
            <a:ext cx="9144000" cy="855406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zh-CN" dirty="0">
                <a:solidFill>
                  <a:srgbClr val="FFC000"/>
                </a:solidFill>
              </a:rPr>
              <a:t>Spatial-based: GAT(18)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7BD5C5-0853-4061-8AFD-551EE6D72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99496"/>
            <a:ext cx="9144000" cy="47308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dirty="0">
                <a:solidFill>
                  <a:srgbClr val="0070C0"/>
                </a:solidFill>
              </a:rPr>
              <a:t>Attention formula </a:t>
            </a:r>
            <a:r>
              <a:rPr lang="en-US" altLang="zh-CN" sz="4000" dirty="0"/>
              <a:t>between two nodes:</a:t>
            </a:r>
          </a:p>
          <a:p>
            <a:pPr algn="l"/>
            <a:endParaRPr lang="en-US" altLang="zh-CN" sz="4000" dirty="0"/>
          </a:p>
          <a:p>
            <a:pPr algn="l"/>
            <a:endParaRPr lang="en-US" altLang="zh-CN" sz="4000" dirty="0"/>
          </a:p>
          <a:p>
            <a:pPr algn="l"/>
            <a:r>
              <a:rPr lang="en-US" altLang="zh-CN" sz="4000" dirty="0"/>
              <a:t>Massage passing:</a:t>
            </a:r>
          </a:p>
          <a:p>
            <a:pPr algn="l"/>
            <a:endParaRPr lang="en-US" altLang="zh-CN" sz="4000" dirty="0"/>
          </a:p>
          <a:p>
            <a:pPr algn="l"/>
            <a:endParaRPr lang="en-US" altLang="zh-CN" sz="4000" dirty="0">
              <a:solidFill>
                <a:srgbClr val="0070C0"/>
              </a:solidFill>
            </a:endParaRPr>
          </a:p>
          <a:p>
            <a:pPr algn="l"/>
            <a:endParaRPr lang="en-US" altLang="zh-CN" sz="4000" dirty="0">
              <a:solidFill>
                <a:srgbClr val="0070C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B074499-D8A0-4538-8B48-B08C42DED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797" y="2264059"/>
            <a:ext cx="7106680" cy="127005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F70F340-0E26-49D3-BBD8-E276D2CA2E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161" y="4593941"/>
            <a:ext cx="2979678" cy="97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9280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989F3-BC54-4547-8B8B-D816A3D4F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7704"/>
            <a:ext cx="9144000" cy="855406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zh-CN" dirty="0">
                <a:solidFill>
                  <a:srgbClr val="FFC000"/>
                </a:solidFill>
              </a:rPr>
              <a:t>Spatial-based: GAT(18)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7BD5C5-0853-4061-8AFD-551EE6D72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99496"/>
            <a:ext cx="9144000" cy="4730800"/>
          </a:xfrm>
        </p:spPr>
        <p:txBody>
          <a:bodyPr>
            <a:normAutofit/>
          </a:bodyPr>
          <a:lstStyle/>
          <a:p>
            <a:pPr algn="l"/>
            <a:endParaRPr lang="en-US" altLang="zh-CN" sz="4000" dirty="0">
              <a:solidFill>
                <a:srgbClr val="0070C0"/>
              </a:solidFill>
            </a:endParaRPr>
          </a:p>
          <a:p>
            <a:pPr algn="l"/>
            <a:endParaRPr lang="en-US" altLang="zh-CN" sz="4000" dirty="0">
              <a:solidFill>
                <a:srgbClr val="0070C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879FDF5-0C7B-4745-8AB8-BCE3AC190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283110"/>
            <a:ext cx="9144000" cy="557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675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989F3-BC54-4547-8B8B-D816A3D4F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8968" y="309716"/>
            <a:ext cx="9144000" cy="4571999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l"/>
            <a:r>
              <a:rPr lang="en-US" altLang="zh-CN" sz="5400" dirty="0">
                <a:solidFill>
                  <a:srgbClr val="FFC000"/>
                </a:solidFill>
              </a:rPr>
              <a:t>Introduction of graphs </a:t>
            </a:r>
            <a:br>
              <a:rPr lang="en-US" altLang="zh-CN" dirty="0">
                <a:solidFill>
                  <a:srgbClr val="FFC000"/>
                </a:solidFill>
              </a:rPr>
            </a:br>
            <a:br>
              <a:rPr lang="en-US" altLang="zh-CN" dirty="0">
                <a:solidFill>
                  <a:srgbClr val="FFC000"/>
                </a:solidFill>
              </a:rPr>
            </a:b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7BD5C5-0853-4061-8AFD-551EE6D72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8968" y="5062128"/>
            <a:ext cx="9144000" cy="1655762"/>
          </a:xfrm>
          <a:solidFill>
            <a:schemeClr val="bg2">
              <a:lumMod val="50000"/>
            </a:schemeClr>
          </a:solidFill>
        </p:spPr>
        <p:txBody>
          <a:bodyPr/>
          <a:lstStyle/>
          <a:p>
            <a:pPr algn="l"/>
            <a:r>
              <a:rPr lang="en-US" altLang="zh-CN" dirty="0" err="1">
                <a:solidFill>
                  <a:schemeClr val="bg1"/>
                </a:solidFill>
              </a:rPr>
              <a:t>Baode</a:t>
            </a:r>
            <a:r>
              <a:rPr lang="en-US" altLang="zh-CN" dirty="0">
                <a:solidFill>
                  <a:schemeClr val="bg1"/>
                </a:solidFill>
              </a:rPr>
              <a:t> Gao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2021.03.29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6334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989F3-BC54-4547-8B8B-D816A3D4F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7704"/>
            <a:ext cx="9144000" cy="855406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zh-CN" dirty="0">
                <a:solidFill>
                  <a:srgbClr val="FFC000"/>
                </a:solidFill>
              </a:rPr>
              <a:t>Spatial-based: GIN(19)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7BD5C5-0853-4061-8AFD-551EE6D72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99496"/>
            <a:ext cx="9144000" cy="47308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dirty="0">
                <a:solidFill>
                  <a:srgbClr val="0070C0"/>
                </a:solidFill>
              </a:rPr>
              <a:t>Graph Isomorphism Network: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zh-CN" sz="4000" dirty="0"/>
              <a:t>A GNN can be at most as powerful as </a:t>
            </a:r>
            <a:r>
              <a:rPr lang="en-US" altLang="zh-CN" sz="4000" dirty="0" err="1"/>
              <a:t>Weisfeiler</a:t>
            </a:r>
            <a:r>
              <a:rPr lang="en-US" altLang="zh-CN" sz="4000" dirty="0"/>
              <a:t>-Lehman(WL) test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zh-CN" sz="4000" dirty="0"/>
              <a:t>How can GNN be as powerful as WL test?</a:t>
            </a:r>
          </a:p>
          <a:p>
            <a:pPr algn="l"/>
            <a:endParaRPr lang="en-US" altLang="zh-CN" sz="4000" dirty="0"/>
          </a:p>
          <a:p>
            <a:pPr algn="l"/>
            <a:endParaRPr lang="en-US" altLang="zh-CN" sz="4000" dirty="0">
              <a:solidFill>
                <a:srgbClr val="0070C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1636F45-7CB7-4080-A343-50BC0536C8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97" b="13954"/>
          <a:stretch/>
        </p:blipFill>
        <p:spPr>
          <a:xfrm>
            <a:off x="2700996" y="4719482"/>
            <a:ext cx="6790008" cy="128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0014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989F3-BC54-4547-8B8B-D816A3D4F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7704"/>
            <a:ext cx="9144000" cy="855406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zh-CN" dirty="0">
                <a:solidFill>
                  <a:srgbClr val="FFC000"/>
                </a:solidFill>
              </a:rPr>
              <a:t>Spatial-based: GIN(19)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7BD5C5-0853-4061-8AFD-551EE6D72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43512"/>
            <a:ext cx="9144000" cy="47308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dirty="0"/>
              <a:t>Node classification </a:t>
            </a:r>
          </a:p>
          <a:p>
            <a:pPr algn="l"/>
            <a:endParaRPr lang="en-US" altLang="zh-CN" sz="4000" dirty="0">
              <a:solidFill>
                <a:srgbClr val="FF0000"/>
              </a:solidFill>
            </a:endParaRPr>
          </a:p>
          <a:p>
            <a:pPr algn="l"/>
            <a:endParaRPr lang="en-US" altLang="zh-CN" sz="4000" dirty="0">
              <a:solidFill>
                <a:srgbClr val="FF0000"/>
              </a:solidFill>
            </a:endParaRPr>
          </a:p>
          <a:p>
            <a:pPr algn="l"/>
            <a:endParaRPr lang="en-US" altLang="zh-CN" sz="4000" dirty="0">
              <a:solidFill>
                <a:srgbClr val="FF0000"/>
              </a:solidFill>
            </a:endParaRPr>
          </a:p>
          <a:p>
            <a:pPr algn="l"/>
            <a:r>
              <a:rPr lang="en-US" altLang="zh-CN" sz="4000" dirty="0">
                <a:solidFill>
                  <a:srgbClr val="FF0000"/>
                </a:solidFill>
              </a:rPr>
              <a:t>Why sum?</a:t>
            </a:r>
          </a:p>
          <a:p>
            <a:pPr algn="l"/>
            <a:endParaRPr lang="en-US" altLang="zh-CN" sz="4000" dirty="0"/>
          </a:p>
          <a:p>
            <a:pPr algn="l"/>
            <a:endParaRPr lang="en-US" altLang="zh-CN" sz="4000" dirty="0">
              <a:solidFill>
                <a:srgbClr val="0070C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04EAF8-BE88-41BF-8D04-A8E550B99C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000"/>
          <a:stretch/>
        </p:blipFill>
        <p:spPr>
          <a:xfrm>
            <a:off x="1700980" y="5066521"/>
            <a:ext cx="9144000" cy="179882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C1A9FB2-2679-4C0F-8B33-BD157A03E9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370" y="2393112"/>
            <a:ext cx="5319221" cy="160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0410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989F3-BC54-4547-8B8B-D816A3D4F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7704"/>
            <a:ext cx="9144000" cy="855406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l"/>
            <a:r>
              <a:rPr lang="en-US" altLang="zh-CN" sz="4400" dirty="0">
                <a:solidFill>
                  <a:srgbClr val="FFC000"/>
                </a:solidFill>
              </a:rPr>
              <a:t>Challenges of spatial-based methods</a:t>
            </a:r>
            <a:endParaRPr lang="zh-CN" altLang="en-US" sz="4400" dirty="0">
              <a:solidFill>
                <a:srgbClr val="FFC000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7BD5C5-0853-4061-8AFD-551EE6D72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99496"/>
            <a:ext cx="9144000" cy="4730800"/>
          </a:xfrm>
        </p:spPr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zh-CN" sz="4000" dirty="0">
                <a:solidFill>
                  <a:srgbClr val="0070C0"/>
                </a:solidFill>
              </a:rPr>
              <a:t>Neighbor explosion:</a:t>
            </a:r>
            <a:r>
              <a:rPr lang="en-US" altLang="zh-CN" sz="3600" dirty="0">
                <a:solidFill>
                  <a:srgbClr val="0070C0"/>
                </a:solidFill>
              </a:rPr>
              <a:t> </a:t>
            </a:r>
            <a:r>
              <a:rPr lang="en-US" altLang="zh-CN" sz="3600" dirty="0"/>
              <a:t>sampling(node wise/layer wise/graph wise) based on information, for example, importance.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altLang="zh-CN" sz="40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zh-CN" sz="4000" dirty="0"/>
              <a:t>Applied in industry: </a:t>
            </a:r>
            <a:r>
              <a:rPr lang="en-US" altLang="zh-CN" sz="4000" dirty="0">
                <a:solidFill>
                  <a:srgbClr val="00B050"/>
                </a:solidFill>
              </a:rPr>
              <a:t>efficiency </a:t>
            </a:r>
          </a:p>
          <a:p>
            <a:pPr algn="l"/>
            <a:endParaRPr lang="en-US" altLang="zh-CN" sz="4000" dirty="0">
              <a:solidFill>
                <a:srgbClr val="00B050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zh-CN" sz="4000" dirty="0"/>
              <a:t>Feature structure </a:t>
            </a:r>
          </a:p>
        </p:txBody>
      </p:sp>
    </p:spTree>
    <p:extLst>
      <p:ext uri="{BB962C8B-B14F-4D97-AF65-F5344CB8AC3E}">
        <p14:creationId xmlns:p14="http://schemas.microsoft.com/office/powerpoint/2010/main" val="29344146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989F3-BC54-4547-8B8B-D816A3D4F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7704"/>
            <a:ext cx="9144000" cy="855406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l"/>
            <a:r>
              <a:rPr lang="en-US" altLang="zh-CN" sz="4800" dirty="0">
                <a:solidFill>
                  <a:srgbClr val="FFC000"/>
                </a:solidFill>
              </a:rPr>
              <a:t>Spectral-based VS. spatial-based</a:t>
            </a:r>
            <a:endParaRPr lang="zh-CN" altLang="en-US" sz="4800" dirty="0">
              <a:solidFill>
                <a:srgbClr val="FFC000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7BD5C5-0853-4061-8AFD-551EE6D72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99495"/>
            <a:ext cx="9144000" cy="7179033"/>
          </a:xfrm>
        </p:spPr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zh-CN" sz="4000" dirty="0"/>
              <a:t>Spectral-based:</a:t>
            </a:r>
          </a:p>
          <a:p>
            <a:pPr algn="l"/>
            <a:r>
              <a:rPr lang="en-US" altLang="zh-CN" sz="4000" dirty="0"/>
              <a:t>	</a:t>
            </a:r>
            <a:r>
              <a:rPr lang="en-US" altLang="zh-CN" sz="3200" dirty="0"/>
              <a:t>pros: related to graph signal processing and 		convenient for analysis</a:t>
            </a:r>
          </a:p>
          <a:p>
            <a:pPr algn="l"/>
            <a:r>
              <a:rPr lang="en-US" altLang="zh-CN" sz="3200" dirty="0"/>
              <a:t>	cons: high computational complexity and not 		inductive learning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zh-CN" sz="4000" dirty="0"/>
              <a:t>Spatial-based(</a:t>
            </a:r>
            <a:r>
              <a:rPr lang="en-US" altLang="zh-CN" sz="4000" dirty="0">
                <a:solidFill>
                  <a:srgbClr val="C00000"/>
                </a:solidFill>
              </a:rPr>
              <a:t>main stream</a:t>
            </a:r>
            <a:r>
              <a:rPr lang="en-US" altLang="zh-CN" sz="4000" dirty="0"/>
              <a:t>):</a:t>
            </a:r>
          </a:p>
          <a:p>
            <a:pPr algn="l"/>
            <a:r>
              <a:rPr lang="en-US" altLang="zh-CN" sz="4000" dirty="0"/>
              <a:t>	</a:t>
            </a:r>
            <a:r>
              <a:rPr lang="en-US" altLang="zh-CN" sz="3200" dirty="0"/>
              <a:t>pros: unified framework, easy to 				understand and implement</a:t>
            </a:r>
          </a:p>
          <a:p>
            <a:pPr algn="l"/>
            <a:r>
              <a:rPr lang="en-US" altLang="zh-CN" sz="3200" dirty="0"/>
              <a:t>	cons: ?</a:t>
            </a:r>
          </a:p>
          <a:p>
            <a:pPr algn="l"/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32619713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989F3-BC54-4547-8B8B-D816A3D4F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8968" y="309716"/>
            <a:ext cx="9144000" cy="4571999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l"/>
            <a:r>
              <a:rPr lang="en-US" altLang="zh-CN" sz="5400" dirty="0">
                <a:solidFill>
                  <a:srgbClr val="FFC000"/>
                </a:solidFill>
              </a:rPr>
              <a:t>Future plan</a:t>
            </a:r>
            <a:br>
              <a:rPr lang="en-US" altLang="zh-CN" dirty="0">
                <a:solidFill>
                  <a:srgbClr val="FFC000"/>
                </a:solidFill>
              </a:rPr>
            </a:br>
            <a:br>
              <a:rPr lang="en-US" altLang="zh-CN" dirty="0">
                <a:solidFill>
                  <a:srgbClr val="FFC000"/>
                </a:solidFill>
              </a:rPr>
            </a:b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7BD5C5-0853-4061-8AFD-551EE6D72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8968" y="5062128"/>
            <a:ext cx="9144000" cy="1655762"/>
          </a:xfrm>
          <a:solidFill>
            <a:schemeClr val="bg2">
              <a:lumMod val="50000"/>
            </a:schemeClr>
          </a:solidFill>
        </p:spPr>
        <p:txBody>
          <a:bodyPr/>
          <a:lstStyle/>
          <a:p>
            <a:pPr algn="l"/>
            <a:r>
              <a:rPr lang="en-US" altLang="zh-CN" dirty="0" err="1">
                <a:solidFill>
                  <a:schemeClr val="bg1"/>
                </a:solidFill>
              </a:rPr>
              <a:t>Baode</a:t>
            </a:r>
            <a:r>
              <a:rPr lang="en-US" altLang="zh-CN" dirty="0">
                <a:solidFill>
                  <a:schemeClr val="bg1"/>
                </a:solidFill>
              </a:rPr>
              <a:t> Gao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2021.03.29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6354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989F3-BC54-4547-8B8B-D816A3D4F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8968" y="309716"/>
            <a:ext cx="9144000" cy="4571999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altLang="zh-CN" sz="5400" dirty="0">
                <a:solidFill>
                  <a:srgbClr val="FFC000"/>
                </a:solidFill>
              </a:rPr>
              <a:t>Thank you for your listening </a:t>
            </a:r>
            <a:br>
              <a:rPr lang="en-US" altLang="zh-CN" dirty="0">
                <a:solidFill>
                  <a:srgbClr val="FFC000"/>
                </a:solidFill>
              </a:rPr>
            </a:br>
            <a:br>
              <a:rPr lang="en-US" altLang="zh-CN" dirty="0">
                <a:solidFill>
                  <a:srgbClr val="FFC000"/>
                </a:solidFill>
              </a:rPr>
            </a:b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7BD5C5-0853-4061-8AFD-551EE6D72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8968" y="5062128"/>
            <a:ext cx="9144000" cy="1655762"/>
          </a:xfrm>
          <a:solidFill>
            <a:schemeClr val="bg2">
              <a:lumMod val="50000"/>
            </a:schemeClr>
          </a:solidFill>
        </p:spPr>
        <p:txBody>
          <a:bodyPr/>
          <a:lstStyle/>
          <a:p>
            <a:pPr algn="l"/>
            <a:endParaRPr lang="en-US" altLang="zh-CN" dirty="0">
              <a:solidFill>
                <a:schemeClr val="bg1"/>
              </a:solidFill>
            </a:endParaRPr>
          </a:p>
          <a:p>
            <a:pPr algn="l"/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027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989F3-BC54-4547-8B8B-D816A3D4F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7704"/>
            <a:ext cx="9144000" cy="855406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zh-CN" dirty="0">
                <a:solidFill>
                  <a:srgbClr val="FFC000"/>
                </a:solidFill>
              </a:rPr>
              <a:t>Introduction of graphs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7BD5C5-0853-4061-8AFD-551EE6D72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99496"/>
            <a:ext cx="9144000" cy="47308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dirty="0"/>
              <a:t>Modern ML Toolbox</a:t>
            </a:r>
          </a:p>
          <a:p>
            <a:pPr algn="l"/>
            <a:endParaRPr lang="en-US" altLang="zh-CN" sz="4000" dirty="0">
              <a:solidFill>
                <a:srgbClr val="0070C0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altLang="zh-CN" sz="4000" dirty="0">
              <a:solidFill>
                <a:srgbClr val="0070C0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altLang="zh-CN" sz="4000" dirty="0">
              <a:solidFill>
                <a:srgbClr val="0070C0"/>
              </a:solidFill>
            </a:endParaRPr>
          </a:p>
          <a:p>
            <a:pPr algn="l"/>
            <a:r>
              <a:rPr lang="en-US" altLang="zh-CN" sz="4000" dirty="0">
                <a:solidFill>
                  <a:srgbClr val="00B050"/>
                </a:solidFill>
              </a:rPr>
              <a:t>But not everything can be represented as a sequence or a grid.</a:t>
            </a:r>
            <a:endParaRPr lang="zh-CN" altLang="en-US" sz="4000" dirty="0">
              <a:solidFill>
                <a:srgbClr val="00B05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EA93FF8-A9DC-4FAA-9CDE-0080802B11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952" y="2697416"/>
            <a:ext cx="2248095" cy="146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978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989F3-BC54-4547-8B8B-D816A3D4F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7704"/>
            <a:ext cx="9144000" cy="855406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zh-CN" dirty="0">
                <a:solidFill>
                  <a:srgbClr val="FFC000"/>
                </a:solidFill>
              </a:rPr>
              <a:t>Introduction of graphs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7BD5C5-0853-4061-8AFD-551EE6D72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99496"/>
            <a:ext cx="9144000" cy="4922530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zh-CN" sz="4000" dirty="0"/>
              <a:t>Why we care about graphs (networks)?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altLang="zh-CN" sz="4000" dirty="0">
              <a:solidFill>
                <a:srgbClr val="0070C0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altLang="zh-CN" sz="4000" dirty="0">
              <a:solidFill>
                <a:srgbClr val="0070C0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altLang="zh-CN" sz="4000" dirty="0">
              <a:solidFill>
                <a:srgbClr val="0070C0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altLang="zh-CN" sz="4000" dirty="0">
              <a:solidFill>
                <a:srgbClr val="0070C0"/>
              </a:solidFill>
            </a:endParaRPr>
          </a:p>
          <a:p>
            <a:r>
              <a:rPr lang="en-US" altLang="zh-CN" sz="4000" dirty="0">
                <a:solidFill>
                  <a:srgbClr val="C00000"/>
                </a:solidFill>
              </a:rPr>
              <a:t>A general language for describing and analyzing complex systems with relations/interactions.</a:t>
            </a:r>
          </a:p>
          <a:p>
            <a:pPr algn="l"/>
            <a:endParaRPr lang="en-US" altLang="zh-CN" sz="4000" dirty="0">
              <a:solidFill>
                <a:srgbClr val="C00000"/>
              </a:solidFill>
            </a:endParaRPr>
          </a:p>
          <a:p>
            <a:pPr algn="l"/>
            <a:endParaRPr lang="en-US" altLang="zh-CN" sz="4000" dirty="0">
              <a:solidFill>
                <a:srgbClr val="0070C0"/>
              </a:solidFill>
            </a:endParaRPr>
          </a:p>
          <a:p>
            <a:pPr algn="l"/>
            <a:endParaRPr lang="zh-CN" altLang="en-US" sz="4000" dirty="0">
              <a:solidFill>
                <a:srgbClr val="0070C0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E22C53F-6557-4A08-8195-1A70B60A8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046" y="2507250"/>
            <a:ext cx="6309907" cy="215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483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989F3-BC54-4547-8B8B-D816A3D4F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7704"/>
            <a:ext cx="9144000" cy="855406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zh-CN" dirty="0">
                <a:solidFill>
                  <a:srgbClr val="FFC000"/>
                </a:solidFill>
              </a:rPr>
              <a:t>Introduction of graphs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7BD5C5-0853-4061-8AFD-551EE6D72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99496"/>
            <a:ext cx="9144000" cy="47308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dirty="0">
                <a:solidFill>
                  <a:srgbClr val="0070C0"/>
                </a:solidFill>
              </a:rPr>
              <a:t>Networks are complex!</a:t>
            </a:r>
          </a:p>
          <a:p>
            <a:pPr algn="l"/>
            <a:endParaRPr lang="en-US" altLang="zh-CN" sz="4000" dirty="0">
              <a:solidFill>
                <a:srgbClr val="0070C0"/>
              </a:solidFill>
            </a:endParaRPr>
          </a:p>
          <a:p>
            <a:pPr algn="l"/>
            <a:endParaRPr lang="en-US" altLang="zh-CN" sz="4000" dirty="0">
              <a:solidFill>
                <a:srgbClr val="0070C0"/>
              </a:solidFill>
            </a:endParaRPr>
          </a:p>
          <a:p>
            <a:pPr algn="l"/>
            <a:endParaRPr lang="en-US" altLang="zh-CN" sz="4000" dirty="0">
              <a:solidFill>
                <a:srgbClr val="0070C0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3200" dirty="0"/>
              <a:t>Arbitrary size and complex topological structure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3200" dirty="0"/>
              <a:t>No fixed node ordering or reference point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3200" dirty="0"/>
              <a:t>Often dynamic and have multimodal features</a:t>
            </a:r>
          </a:p>
          <a:p>
            <a:pPr algn="l"/>
            <a:endParaRPr lang="en-US" altLang="zh-CN" sz="4000" dirty="0">
              <a:solidFill>
                <a:srgbClr val="0070C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882D58A-92BC-4AFC-AB2F-910FE65C0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302" y="2663123"/>
            <a:ext cx="4793395" cy="153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245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989F3-BC54-4547-8B8B-D816A3D4F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7704"/>
            <a:ext cx="9144000" cy="855406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zh-CN" dirty="0">
                <a:solidFill>
                  <a:srgbClr val="FFC000"/>
                </a:solidFill>
              </a:rPr>
              <a:t>Introduction of graphs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7BD5C5-0853-4061-8AFD-551EE6D72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99496"/>
            <a:ext cx="9144000" cy="3772156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dirty="0"/>
              <a:t>Ways to analyze networks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zh-CN" sz="4000" dirty="0">
                <a:solidFill>
                  <a:srgbClr val="C00000"/>
                </a:solidFill>
              </a:rPr>
              <a:t>Node classification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zh-CN" sz="4000" dirty="0">
                <a:solidFill>
                  <a:srgbClr val="C00000"/>
                </a:solidFill>
              </a:rPr>
              <a:t>Link prediction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zh-CN" sz="4000" dirty="0"/>
              <a:t>Community detection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zh-CN" sz="4000" dirty="0">
                <a:solidFill>
                  <a:srgbClr val="0070C0"/>
                </a:solidFill>
              </a:rPr>
              <a:t>Network similarity</a:t>
            </a:r>
            <a:endParaRPr lang="zh-CN" altLang="en-US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5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989F3-BC54-4547-8B8B-D816A3D4F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7704"/>
            <a:ext cx="9144000" cy="855406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zh-CN" dirty="0">
                <a:solidFill>
                  <a:srgbClr val="FFC000"/>
                </a:solidFill>
              </a:rPr>
              <a:t>Node classification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7BD5C5-0853-4061-8AFD-551EE6D72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99496"/>
            <a:ext cx="9144000" cy="4730800"/>
          </a:xfrm>
        </p:spPr>
        <p:txBody>
          <a:bodyPr>
            <a:normAutofit/>
          </a:bodyPr>
          <a:lstStyle/>
          <a:p>
            <a:pPr algn="l"/>
            <a:endParaRPr lang="en-US" altLang="zh-CN" sz="4000" dirty="0">
              <a:solidFill>
                <a:srgbClr val="00B050"/>
              </a:solidFill>
            </a:endParaRPr>
          </a:p>
          <a:p>
            <a:pPr algn="l"/>
            <a:endParaRPr lang="zh-CN" altLang="en-US" sz="4000" dirty="0">
              <a:solidFill>
                <a:srgbClr val="00B05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4395730-CF49-49E2-A094-C962C6E8C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452" y="1699496"/>
            <a:ext cx="6563032" cy="47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668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989F3-BC54-4547-8B8B-D816A3D4F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7704"/>
            <a:ext cx="9144000" cy="855406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zh-CN" dirty="0">
                <a:solidFill>
                  <a:srgbClr val="FFC000"/>
                </a:solidFill>
              </a:rPr>
              <a:t>Link prediction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7BD5C5-0853-4061-8AFD-551EE6D72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99496"/>
            <a:ext cx="9144000" cy="47308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dirty="0">
                <a:solidFill>
                  <a:srgbClr val="00B050"/>
                </a:solidFill>
              </a:rPr>
              <a:t>.</a:t>
            </a:r>
            <a:endParaRPr lang="zh-CN" altLang="en-US" sz="4000" dirty="0">
              <a:solidFill>
                <a:srgbClr val="00B050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C9659ED-6A4A-4B6A-AFFF-EFD2DF78E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700" y="1548580"/>
            <a:ext cx="6398061" cy="488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81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602</Words>
  <Application>Microsoft Office PowerPoint</Application>
  <PresentationFormat>宽屏</PresentationFormat>
  <Paragraphs>158</Paragraphs>
  <Slides>35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0" baseType="lpstr">
      <vt:lpstr>等线</vt:lpstr>
      <vt:lpstr>等线 Light</vt:lpstr>
      <vt:lpstr>Arial</vt:lpstr>
      <vt:lpstr>Cambria Math</vt:lpstr>
      <vt:lpstr>Office 主题​​</vt:lpstr>
      <vt:lpstr>Machine Learning with Graphs  </vt:lpstr>
      <vt:lpstr>Outline</vt:lpstr>
      <vt:lpstr>Introduction of graphs   </vt:lpstr>
      <vt:lpstr>Introduction of graphs</vt:lpstr>
      <vt:lpstr>Introduction of graphs</vt:lpstr>
      <vt:lpstr>Introduction of graphs</vt:lpstr>
      <vt:lpstr>Introduction of graphs</vt:lpstr>
      <vt:lpstr>Node classification</vt:lpstr>
      <vt:lpstr>Link prediction</vt:lpstr>
      <vt:lpstr>Community detection</vt:lpstr>
      <vt:lpstr>Network similarity</vt:lpstr>
      <vt:lpstr>Models and challenges  </vt:lpstr>
      <vt:lpstr>Models and challenges</vt:lpstr>
      <vt:lpstr>Spectral-based convolution</vt:lpstr>
      <vt:lpstr>Spectral-based convolution</vt:lpstr>
      <vt:lpstr>Graph Laplacian: positive semidefinite</vt:lpstr>
      <vt:lpstr>Laplace quadratic form</vt:lpstr>
      <vt:lpstr>Relationships between frequency and smoothness</vt:lpstr>
      <vt:lpstr>Relationships between frequency and smoothness</vt:lpstr>
      <vt:lpstr>Graph Fourier Transform</vt:lpstr>
      <vt:lpstr>Spectral-based: ChebyNet(16)</vt:lpstr>
      <vt:lpstr>From ChebyNet(16) to GCN(17)</vt:lpstr>
      <vt:lpstr>Spectral-based : GCN(17)</vt:lpstr>
      <vt:lpstr>Challenges of GCN </vt:lpstr>
      <vt:lpstr>Spatial-based convolution</vt:lpstr>
      <vt:lpstr>Spatial-based: NN4G(09)</vt:lpstr>
      <vt:lpstr>Spatial-based: NN4G(09)</vt:lpstr>
      <vt:lpstr>Spatial-based: GAT(18)</vt:lpstr>
      <vt:lpstr>Spatial-based: GAT(18)</vt:lpstr>
      <vt:lpstr>Spatial-based: GIN(19)</vt:lpstr>
      <vt:lpstr>Spatial-based: GIN(19)</vt:lpstr>
      <vt:lpstr>Challenges of spatial-based methods</vt:lpstr>
      <vt:lpstr>Spectral-based VS. spatial-based</vt:lpstr>
      <vt:lpstr>Future plan  </vt:lpstr>
      <vt:lpstr>Thank you for your listening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with Graphs</dc:title>
  <dc:creator>MB432</dc:creator>
  <cp:lastModifiedBy>MB432</cp:lastModifiedBy>
  <cp:revision>89</cp:revision>
  <dcterms:created xsi:type="dcterms:W3CDTF">2021-03-28T06:18:08Z</dcterms:created>
  <dcterms:modified xsi:type="dcterms:W3CDTF">2021-03-30T05:48:40Z</dcterms:modified>
</cp:coreProperties>
</file>