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9" r:id="rId15"/>
    <p:sldId id="277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arm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9AB705-5AE7-42A9-8112-3874B2831BA9}">
  <a:tblStyle styleId="{499AB705-5AE7-42A9-8112-3874B2831BA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07B214E-C4CB-4791-A1F2-D7171442F2A8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clu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clu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weekday_mean_clu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ominos\Second%20Stage\incre_cal.x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ominos\Second%20Stage\incre_cal.x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Cluster </a:t>
            </a:r>
            <a:r>
              <a:rPr lang="en-US" sz="1400" baseline="0" dirty="0"/>
              <a:t> Frequency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Sheet1!$B$1:$B$7</c:f>
              <c:strCache>
                <c:ptCount val="7"/>
                <c:pt idx="0">
                  <c:v>Cluster</c:v>
                </c:pt>
                <c:pt idx="1">
                  <c:v>Hoppers</c:v>
                </c:pt>
                <c:pt idx="2">
                  <c:v>First Timers</c:v>
                </c:pt>
                <c:pt idx="3">
                  <c:v>Irregulars</c:v>
                </c:pt>
                <c:pt idx="4">
                  <c:v>Potential</c:v>
                </c:pt>
                <c:pt idx="5">
                  <c:v>Best</c:v>
                </c:pt>
                <c:pt idx="6">
                  <c:v>Valuable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2F-425C-8970-BB5C60CDC1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2F-425C-8970-BB5C60CDC1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2F-425C-8970-BB5C60CDC1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2F-425C-8970-BB5C60CDC1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62F-425C-8970-BB5C60CDC1C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62F-425C-8970-BB5C60CDC1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Sheet1!$B$2:$B$7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cat>
          <c: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2F-425C-8970-BB5C60CDC1C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freq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162F-425C-8970-BB5C60CDC1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162F-425C-8970-BB5C60CDC1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162F-425C-8970-BB5C60CDC1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162F-425C-8970-BB5C60CDC1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62F-425C-8970-BB5C60CDC1C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62F-425C-8970-BB5C60CDC1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Sheet1!$B$2:$B$7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0.2014</c:v>
                </c:pt>
                <c:pt idx="1">
                  <c:v>7.9500000000000001E-2</c:v>
                </c:pt>
                <c:pt idx="2">
                  <c:v>0.19819999999999999</c:v>
                </c:pt>
                <c:pt idx="3">
                  <c:v>0.20119999999999999</c:v>
                </c:pt>
                <c:pt idx="4">
                  <c:v>0.1212</c:v>
                </c:pt>
                <c:pt idx="5">
                  <c:v>0.1971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62F-425C-8970-BB5C60CDC1C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Standard</a:t>
            </a:r>
            <a:r>
              <a:rPr lang="en-US" b="1" baseline="0"/>
              <a:t> Deviation of Clusters</a:t>
            </a:r>
            <a:r>
              <a:rPr lang="en-US" b="1"/>
              <a:t> </a:t>
            </a:r>
          </a:p>
        </c:rich>
      </c:tx>
      <c:layout>
        <c:manualLayout>
          <c:xMode val="edge"/>
          <c:yMode val="edge"/>
          <c:x val="0.24789566929133858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025371828521435E-2"/>
          <c:y val="0.1902314814814815"/>
          <c:w val="0.84730796150481191"/>
          <c:h val="0.70236913094196562"/>
        </c:manualLayout>
      </c:layout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Cluster 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val>
            <c:numRef>
              <c:f>Sheet1!$C$2:$C$7</c:f>
              <c:numCache>
                <c:formatCode>General</c:formatCode>
                <c:ptCount val="6"/>
                <c:pt idx="0">
                  <c:v>7.0805999999999996</c:v>
                </c:pt>
                <c:pt idx="1">
                  <c:v>5.6492000000000004</c:v>
                </c:pt>
                <c:pt idx="2">
                  <c:v>10.6356</c:v>
                </c:pt>
                <c:pt idx="3">
                  <c:v>12.356199999999999</c:v>
                </c:pt>
                <c:pt idx="4">
                  <c:v>5.157</c:v>
                </c:pt>
                <c:pt idx="5">
                  <c:v>13.1144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A9-49F4-BC59-36181C3C9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126464"/>
        <c:axId val="390127448"/>
      </c:lineChart>
      <c:catAx>
        <c:axId val="390126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27448"/>
        <c:crosses val="autoZero"/>
        <c:auto val="1"/>
        <c:lblAlgn val="ctr"/>
        <c:lblOffset val="100"/>
        <c:noMultiLvlLbl val="0"/>
      </c:catAx>
      <c:valAx>
        <c:axId val="390127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2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Day Wise Analysis</a:t>
            </a:r>
          </a:p>
        </c:rich>
      </c:tx>
      <c:layout>
        <c:manualLayout>
          <c:xMode val="edge"/>
          <c:yMode val="edge"/>
          <c:x val="0.31069812608502473"/>
          <c:y val="3.121516164994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022053277823027E-2"/>
          <c:y val="0.17725209080047791"/>
          <c:w val="0.697435542763848"/>
          <c:h val="0.68867914922005991"/>
        </c:manualLayout>
      </c:layout>
      <c:scatterChart>
        <c:scatterStyle val="lineMarker"/>
        <c:varyColors val="0"/>
        <c:ser>
          <c:idx val="0"/>
          <c:order val="0"/>
          <c:tx>
            <c:strRef>
              <c:f>'#LN00089'!$B$36</c:f>
              <c:strCache>
                <c:ptCount val="1"/>
                <c:pt idx="0">
                  <c:v>Monday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'#LN00089'!$B$37:$B$42</c:f>
              <c:numCache>
                <c:formatCode>General</c:formatCode>
                <c:ptCount val="6"/>
                <c:pt idx="0">
                  <c:v>0.14000000000000001</c:v>
                </c:pt>
                <c:pt idx="1">
                  <c:v>0.18</c:v>
                </c:pt>
                <c:pt idx="2">
                  <c:v>0.2</c:v>
                </c:pt>
                <c:pt idx="3">
                  <c:v>0.3</c:v>
                </c:pt>
                <c:pt idx="4">
                  <c:v>1.06</c:v>
                </c:pt>
                <c:pt idx="5">
                  <c:v>0.44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C9-4349-9853-821BF9EACE1F}"/>
            </c:ext>
          </c:extLst>
        </c:ser>
        <c:ser>
          <c:idx val="1"/>
          <c:order val="1"/>
          <c:tx>
            <c:strRef>
              <c:f>'#LN00089'!$C$36</c:f>
              <c:strCache>
                <c:ptCount val="1"/>
                <c:pt idx="0">
                  <c:v>Tuesday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'#LN00089'!$C$37:$C$42</c:f>
              <c:numCache>
                <c:formatCode>General</c:formatCode>
                <c:ptCount val="6"/>
                <c:pt idx="0">
                  <c:v>0.14000000000000001</c:v>
                </c:pt>
                <c:pt idx="1">
                  <c:v>0.16</c:v>
                </c:pt>
                <c:pt idx="2">
                  <c:v>0.21</c:v>
                </c:pt>
                <c:pt idx="3">
                  <c:v>0.28999999999999998</c:v>
                </c:pt>
                <c:pt idx="4">
                  <c:v>1.06</c:v>
                </c:pt>
                <c:pt idx="5">
                  <c:v>0.43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C9-4349-9853-821BF9EACE1F}"/>
            </c:ext>
          </c:extLst>
        </c:ser>
        <c:ser>
          <c:idx val="2"/>
          <c:order val="2"/>
          <c:tx>
            <c:strRef>
              <c:f>'#LN00089'!$D$36</c:f>
              <c:strCache>
                <c:ptCount val="1"/>
                <c:pt idx="0">
                  <c:v>Wednesday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'#LN00089'!$D$37:$D$42</c:f>
              <c:numCache>
                <c:formatCode>General</c:formatCode>
                <c:ptCount val="6"/>
                <c:pt idx="0">
                  <c:v>0.15</c:v>
                </c:pt>
                <c:pt idx="1">
                  <c:v>0.2</c:v>
                </c:pt>
                <c:pt idx="2">
                  <c:v>0.23</c:v>
                </c:pt>
                <c:pt idx="3">
                  <c:v>0.32</c:v>
                </c:pt>
                <c:pt idx="4">
                  <c:v>1.17</c:v>
                </c:pt>
                <c:pt idx="5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C9-4349-9853-821BF9EACE1F}"/>
            </c:ext>
          </c:extLst>
        </c:ser>
        <c:ser>
          <c:idx val="3"/>
          <c:order val="3"/>
          <c:tx>
            <c:strRef>
              <c:f>'#LN00089'!$E$36</c:f>
              <c:strCache>
                <c:ptCount val="1"/>
                <c:pt idx="0">
                  <c:v>Thursday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'#LN00089'!$E$37:$E$42</c:f>
              <c:numCache>
                <c:formatCode>General</c:formatCode>
                <c:ptCount val="6"/>
                <c:pt idx="0">
                  <c:v>0.17</c:v>
                </c:pt>
                <c:pt idx="1">
                  <c:v>0.24</c:v>
                </c:pt>
                <c:pt idx="2">
                  <c:v>0.25</c:v>
                </c:pt>
                <c:pt idx="3">
                  <c:v>0.35</c:v>
                </c:pt>
                <c:pt idx="4">
                  <c:v>1.3</c:v>
                </c:pt>
                <c:pt idx="5">
                  <c:v>0.49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C9-4349-9853-821BF9EACE1F}"/>
            </c:ext>
          </c:extLst>
        </c:ser>
        <c:ser>
          <c:idx val="4"/>
          <c:order val="4"/>
          <c:tx>
            <c:strRef>
              <c:f>'#LN00089'!$F$36</c:f>
              <c:strCache>
                <c:ptCount val="1"/>
                <c:pt idx="0">
                  <c:v>Friday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'#LN00089'!$F$37:$F$42</c:f>
              <c:numCache>
                <c:formatCode>General</c:formatCode>
                <c:ptCount val="6"/>
                <c:pt idx="0">
                  <c:v>0.26</c:v>
                </c:pt>
                <c:pt idx="1">
                  <c:v>0.38</c:v>
                </c:pt>
                <c:pt idx="2">
                  <c:v>0.39</c:v>
                </c:pt>
                <c:pt idx="3">
                  <c:v>0.5</c:v>
                </c:pt>
                <c:pt idx="4">
                  <c:v>1.85</c:v>
                </c:pt>
                <c:pt idx="5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C9-4349-9853-821BF9EACE1F}"/>
            </c:ext>
          </c:extLst>
        </c:ser>
        <c:ser>
          <c:idx val="5"/>
          <c:order val="5"/>
          <c:tx>
            <c:strRef>
              <c:f>'#LN00089'!$G$36</c:f>
              <c:strCache>
                <c:ptCount val="1"/>
                <c:pt idx="0">
                  <c:v>Saturday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'#LN00089'!$G$37:$G$42</c:f>
              <c:numCache>
                <c:formatCode>General</c:formatCode>
                <c:ptCount val="6"/>
                <c:pt idx="0">
                  <c:v>0.27</c:v>
                </c:pt>
                <c:pt idx="1">
                  <c:v>0.2</c:v>
                </c:pt>
                <c:pt idx="2">
                  <c:v>0.4</c:v>
                </c:pt>
                <c:pt idx="3">
                  <c:v>0.52</c:v>
                </c:pt>
                <c:pt idx="4">
                  <c:v>1.33</c:v>
                </c:pt>
                <c:pt idx="5">
                  <c:v>0.59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C9-4349-9853-821BF9EACE1F}"/>
            </c:ext>
          </c:extLst>
        </c:ser>
        <c:ser>
          <c:idx val="6"/>
          <c:order val="6"/>
          <c:tx>
            <c:strRef>
              <c:f>'#LN00089'!$H$36</c:f>
              <c:strCache>
                <c:ptCount val="1"/>
                <c:pt idx="0">
                  <c:v>Sunday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'#LN00089'!$H$37:$H$42</c:f>
              <c:numCache>
                <c:formatCode>General</c:formatCode>
                <c:ptCount val="6"/>
                <c:pt idx="0">
                  <c:v>0.21</c:v>
                </c:pt>
                <c:pt idx="1">
                  <c:v>0.04</c:v>
                </c:pt>
                <c:pt idx="2">
                  <c:v>0.31</c:v>
                </c:pt>
                <c:pt idx="3">
                  <c:v>0.44</c:v>
                </c:pt>
                <c:pt idx="4">
                  <c:v>0.84</c:v>
                </c:pt>
                <c:pt idx="5">
                  <c:v>0.37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DC9-4349-9853-821BF9EAC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963064"/>
        <c:axId val="469966344"/>
      </c:scatterChart>
      <c:valAx>
        <c:axId val="469963064"/>
        <c:scaling>
          <c:orientation val="minMax"/>
          <c:max val="6"/>
          <c:min val="1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66344"/>
        <c:crosses val="autoZero"/>
        <c:crossBetween val="midCat"/>
      </c:valAx>
      <c:valAx>
        <c:axId val="46996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63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645040970737602"/>
          <c:y val="0.18986297281401698"/>
          <c:w val="0.16927870078200155"/>
          <c:h val="0.655915107385770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Incremental Effect</a:t>
            </a:r>
            <a:r>
              <a:rPr lang="en-IN" sz="1400" baseline="0" dirty="0">
                <a:solidFill>
                  <a:schemeClr val="tx1"/>
                </a:solidFill>
              </a:rPr>
              <a:t> on Sales</a:t>
            </a:r>
            <a:endParaRPr lang="en-IN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CONTROL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Sheet1!$C$1:$D$1</c:f>
              <c:strCache>
                <c:ptCount val="2"/>
                <c:pt idx="0">
                  <c:v>MenuAmount</c:v>
                </c:pt>
                <c:pt idx="1">
                  <c:v>OrderAmount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2136065</c:v>
                </c:pt>
                <c:pt idx="1">
                  <c:v>2382347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517-9C5E-57AAE173C222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TREATMENT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Sheet1!$C$1:$D$1</c:f>
              <c:strCache>
                <c:ptCount val="2"/>
                <c:pt idx="0">
                  <c:v>MenuAmount</c:v>
                </c:pt>
                <c:pt idx="1">
                  <c:v>OrderAmount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2845494</c:v>
                </c:pt>
                <c:pt idx="1">
                  <c:v>2265925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5-4517-9C5E-57AAE173C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6738248"/>
        <c:axId val="446741200"/>
        <c:axId val="0"/>
      </c:bar3DChart>
      <c:catAx>
        <c:axId val="44673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41200"/>
        <c:crosses val="autoZero"/>
        <c:auto val="1"/>
        <c:lblAlgn val="ctr"/>
        <c:lblOffset val="100"/>
        <c:noMultiLvlLbl val="0"/>
      </c:catAx>
      <c:valAx>
        <c:axId val="44674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38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Percentage Change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Percentage Change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Sheet1!$C$7:$D$7</c:f>
              <c:strCache>
                <c:ptCount val="2"/>
                <c:pt idx="0">
                  <c:v>MenuAmount</c:v>
                </c:pt>
                <c:pt idx="1">
                  <c:v>OrderAmount</c:v>
                </c:pt>
              </c:strCache>
            </c:strRef>
          </c:cat>
          <c:val>
            <c:numRef>
              <c:f>Sheet1!$C$8:$D$8</c:f>
              <c:numCache>
                <c:formatCode>0%</c:formatCode>
                <c:ptCount val="2"/>
                <c:pt idx="0">
                  <c:v>0.33211957501293266</c:v>
                </c:pt>
                <c:pt idx="1">
                  <c:v>-4.8868615697041616E-2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D-49D6-94AA-1E324859F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48770080"/>
        <c:axId val="446741856"/>
      </c:barChart>
      <c:catAx>
        <c:axId val="44877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41856"/>
        <c:crosses val="autoZero"/>
        <c:auto val="1"/>
        <c:lblAlgn val="ctr"/>
        <c:lblOffset val="100"/>
        <c:noMultiLvlLbl val="0"/>
      </c:catAx>
      <c:valAx>
        <c:axId val="44674185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7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DD90A-1EC9-4258-AE92-135A189B64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B8D2E-B3C7-4367-85CF-1FC38FD7B530}">
      <dgm:prSet phldrT="[Text]"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Combo</a:t>
          </a:r>
        </a:p>
      </dgm:t>
    </dgm:pt>
    <dgm:pt modelId="{1EB31D11-48BF-4907-A6CE-7F52BB94BBD3}" type="parTrans" cxnId="{0ECBDB7D-E669-4815-BE81-D3295DFBF8AC}">
      <dgm:prSet/>
      <dgm:spPr/>
      <dgm:t>
        <a:bodyPr/>
        <a:lstStyle/>
        <a:p>
          <a:endParaRPr lang="en-US"/>
        </a:p>
      </dgm:t>
    </dgm:pt>
    <dgm:pt modelId="{1EA34AD2-842B-4EE5-9475-115188500C6A}" type="sibTrans" cxnId="{0ECBDB7D-E669-4815-BE81-D3295DFBF8AC}">
      <dgm:prSet/>
      <dgm:spPr/>
      <dgm:t>
        <a:bodyPr/>
        <a:lstStyle/>
        <a:p>
          <a:endParaRPr lang="en-US"/>
        </a:p>
      </dgm:t>
    </dgm:pt>
    <dgm:pt modelId="{E3575DEB-41DF-455C-AC55-33D28AEC65DD}">
      <dgm:prSet phldrT="[Text]"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Large</a:t>
          </a:r>
        </a:p>
      </dgm:t>
    </dgm:pt>
    <dgm:pt modelId="{727F5624-A495-4324-B8AA-6CA16C7999E8}" type="parTrans" cxnId="{D0F687C1-D374-49F7-9F23-AFC1D959D00A}">
      <dgm:prSet/>
      <dgm:spPr/>
      <dgm:t>
        <a:bodyPr/>
        <a:lstStyle/>
        <a:p>
          <a:endParaRPr lang="en-US"/>
        </a:p>
      </dgm:t>
    </dgm:pt>
    <dgm:pt modelId="{9A82A858-762A-42FA-B84A-D458B8347BB7}" type="sibTrans" cxnId="{D0F687C1-D374-49F7-9F23-AFC1D959D00A}">
      <dgm:prSet/>
      <dgm:spPr/>
      <dgm:t>
        <a:bodyPr/>
        <a:lstStyle/>
        <a:p>
          <a:endParaRPr lang="en-US"/>
        </a:p>
      </dgm:t>
    </dgm:pt>
    <dgm:pt modelId="{B684034E-E91F-490C-9A6D-56A1329309D5}">
      <dgm:prSet phldrT="[Text]"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50% Off</a:t>
          </a:r>
        </a:p>
      </dgm:t>
    </dgm:pt>
    <dgm:pt modelId="{E11908D2-34A0-4F77-AAD9-45D13568F71F}" type="parTrans" cxnId="{89C1C5C9-6E1D-427C-970B-C128727104CB}">
      <dgm:prSet/>
      <dgm:spPr/>
      <dgm:t>
        <a:bodyPr/>
        <a:lstStyle/>
        <a:p>
          <a:endParaRPr lang="en-US"/>
        </a:p>
      </dgm:t>
    </dgm:pt>
    <dgm:pt modelId="{0D9A6191-ABAA-40C0-BFF1-263F1CF5ACBA}" type="sibTrans" cxnId="{89C1C5C9-6E1D-427C-970B-C128727104CB}">
      <dgm:prSet/>
      <dgm:spPr/>
      <dgm:t>
        <a:bodyPr/>
        <a:lstStyle/>
        <a:p>
          <a:endParaRPr lang="en-US"/>
        </a:p>
      </dgm:t>
    </dgm:pt>
    <dgm:pt modelId="{91D6F239-1FE9-40AE-84BE-3241F197AE83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Free Side Item</a:t>
          </a:r>
        </a:p>
      </dgm:t>
    </dgm:pt>
    <dgm:pt modelId="{E9D692DB-9928-43F5-ADAC-001FFED9F307}" type="parTrans" cxnId="{E5D7F908-1FC5-4D31-9135-0089326598C7}">
      <dgm:prSet/>
      <dgm:spPr/>
      <dgm:t>
        <a:bodyPr/>
        <a:lstStyle/>
        <a:p>
          <a:endParaRPr lang="en-US"/>
        </a:p>
      </dgm:t>
    </dgm:pt>
    <dgm:pt modelId="{07C50347-E97B-433B-BC0E-00E1D3A2C52F}" type="sibTrans" cxnId="{E5D7F908-1FC5-4D31-9135-0089326598C7}">
      <dgm:prSet/>
      <dgm:spPr/>
      <dgm:t>
        <a:bodyPr/>
        <a:lstStyle/>
        <a:p>
          <a:endParaRPr lang="en-US"/>
        </a:p>
      </dgm:t>
    </dgm:pt>
    <dgm:pt modelId="{39B4FA77-BF78-4223-B45F-A2E2BD061F20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Free Delivery</a:t>
          </a:r>
        </a:p>
      </dgm:t>
    </dgm:pt>
    <dgm:pt modelId="{3715B46C-1392-4558-B1AF-AAE253198543}" type="parTrans" cxnId="{17C63A4E-C48B-4B14-ACDD-D71D127B4AC9}">
      <dgm:prSet/>
      <dgm:spPr/>
      <dgm:t>
        <a:bodyPr/>
        <a:lstStyle/>
        <a:p>
          <a:endParaRPr lang="en-US"/>
        </a:p>
      </dgm:t>
    </dgm:pt>
    <dgm:pt modelId="{E6BB7679-704B-4416-8D01-F7E3978F84B5}" type="sibTrans" cxnId="{17C63A4E-C48B-4B14-ACDD-D71D127B4AC9}">
      <dgm:prSet/>
      <dgm:spPr/>
      <dgm:t>
        <a:bodyPr/>
        <a:lstStyle/>
        <a:p>
          <a:endParaRPr lang="en-US"/>
        </a:p>
      </dgm:t>
    </dgm:pt>
    <dgm:pt modelId="{EA3E1C00-27A1-4680-BD81-DE5C284F549A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Carry Out</a:t>
          </a:r>
        </a:p>
      </dgm:t>
    </dgm:pt>
    <dgm:pt modelId="{9713DFEE-D789-41D2-9F53-B194B90761E7}" type="parTrans" cxnId="{E1E5FBDA-68B4-4996-9056-1CDB14D2386A}">
      <dgm:prSet/>
      <dgm:spPr/>
      <dgm:t>
        <a:bodyPr/>
        <a:lstStyle/>
        <a:p>
          <a:endParaRPr lang="en-US"/>
        </a:p>
      </dgm:t>
    </dgm:pt>
    <dgm:pt modelId="{D047BFF7-37D2-4A1B-B04B-E63D0422697F}" type="sibTrans" cxnId="{E1E5FBDA-68B4-4996-9056-1CDB14D2386A}">
      <dgm:prSet/>
      <dgm:spPr/>
      <dgm:t>
        <a:bodyPr/>
        <a:lstStyle/>
        <a:p>
          <a:endParaRPr lang="en-US"/>
        </a:p>
      </dgm:t>
    </dgm:pt>
    <dgm:pt modelId="{07487A9A-C82B-4DE4-BC9E-77C6B325F196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Drink Offer</a:t>
          </a:r>
        </a:p>
      </dgm:t>
    </dgm:pt>
    <dgm:pt modelId="{F8BC6AB0-E654-4709-8539-4334841F4782}" type="parTrans" cxnId="{233857E3-F5BF-4A81-B471-3907781DC372}">
      <dgm:prSet/>
      <dgm:spPr/>
      <dgm:t>
        <a:bodyPr/>
        <a:lstStyle/>
        <a:p>
          <a:endParaRPr lang="en-US"/>
        </a:p>
      </dgm:t>
    </dgm:pt>
    <dgm:pt modelId="{C7CE4754-3F7B-47C6-B144-D83F6100FABA}" type="sibTrans" cxnId="{233857E3-F5BF-4A81-B471-3907781DC372}">
      <dgm:prSet/>
      <dgm:spPr/>
      <dgm:t>
        <a:bodyPr/>
        <a:lstStyle/>
        <a:p>
          <a:endParaRPr lang="en-US"/>
        </a:p>
      </dgm:t>
    </dgm:pt>
    <dgm:pt modelId="{D75EAE77-E790-46C8-8EA4-87E925E70779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Free Pizza</a:t>
          </a:r>
        </a:p>
      </dgm:t>
    </dgm:pt>
    <dgm:pt modelId="{F9661D18-B6D9-432F-BA8E-96804FF8C383}" type="parTrans" cxnId="{D611711B-6A4A-440E-8045-BBE647118464}">
      <dgm:prSet/>
      <dgm:spPr/>
      <dgm:t>
        <a:bodyPr/>
        <a:lstStyle/>
        <a:p>
          <a:endParaRPr lang="en-US"/>
        </a:p>
      </dgm:t>
    </dgm:pt>
    <dgm:pt modelId="{EFA53587-7D3C-42E6-8FB8-48206A96C9D9}" type="sibTrans" cxnId="{D611711B-6A4A-440E-8045-BBE647118464}">
      <dgm:prSet/>
      <dgm:spPr/>
      <dgm:t>
        <a:bodyPr/>
        <a:lstStyle/>
        <a:p>
          <a:endParaRPr lang="en-US"/>
        </a:p>
      </dgm:t>
    </dgm:pt>
    <dgm:pt modelId="{02BB9421-188D-44B9-A565-10E41D66341F}" type="pres">
      <dgm:prSet presAssocID="{44ADD90A-1EC9-4258-AE92-135A189B644C}" presName="linear" presStyleCnt="0">
        <dgm:presLayoutVars>
          <dgm:dir/>
          <dgm:animLvl val="lvl"/>
          <dgm:resizeHandles val="exact"/>
        </dgm:presLayoutVars>
      </dgm:prSet>
      <dgm:spPr/>
    </dgm:pt>
    <dgm:pt modelId="{0F469721-674F-4227-A553-86F6990C877E}" type="pres">
      <dgm:prSet presAssocID="{D8FB8D2E-B3C7-4367-85CF-1FC38FD7B530}" presName="parentLin" presStyleCnt="0"/>
      <dgm:spPr/>
    </dgm:pt>
    <dgm:pt modelId="{F1B3DC81-DD65-4CB7-ACF1-F7621E94A489}" type="pres">
      <dgm:prSet presAssocID="{D8FB8D2E-B3C7-4367-85CF-1FC38FD7B530}" presName="parentLeftMargin" presStyleLbl="node1" presStyleIdx="0" presStyleCnt="8"/>
      <dgm:spPr/>
    </dgm:pt>
    <dgm:pt modelId="{BEED8228-C8A5-4222-959B-B9771B173B62}" type="pres">
      <dgm:prSet presAssocID="{D8FB8D2E-B3C7-4367-85CF-1FC38FD7B530}" presName="parentText" presStyleLbl="node1" presStyleIdx="0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58D22069-33F0-4B20-9C81-0E4FDEA4FE5A}" type="pres">
      <dgm:prSet presAssocID="{D8FB8D2E-B3C7-4367-85CF-1FC38FD7B530}" presName="negativeSpace" presStyleCnt="0"/>
      <dgm:spPr/>
    </dgm:pt>
    <dgm:pt modelId="{F8E10A77-D1EF-4B1F-AE57-FAFA3195D52B}" type="pres">
      <dgm:prSet presAssocID="{D8FB8D2E-B3C7-4367-85CF-1FC38FD7B530}" presName="childText" presStyleLbl="conFgAcc1" presStyleIdx="0" presStyleCnt="8">
        <dgm:presLayoutVars>
          <dgm:bulletEnabled val="1"/>
        </dgm:presLayoutVars>
      </dgm:prSet>
      <dgm:spPr>
        <a:noFill/>
      </dgm:spPr>
    </dgm:pt>
    <dgm:pt modelId="{5C0F6ABE-E628-451A-A3C8-92AB3CDB0E33}" type="pres">
      <dgm:prSet presAssocID="{1EA34AD2-842B-4EE5-9475-115188500C6A}" presName="spaceBetweenRectangles" presStyleCnt="0"/>
      <dgm:spPr/>
    </dgm:pt>
    <dgm:pt modelId="{8BBB9C29-F4E1-4311-8471-4F61CF8393B6}" type="pres">
      <dgm:prSet presAssocID="{E3575DEB-41DF-455C-AC55-33D28AEC65DD}" presName="parentLin" presStyleCnt="0"/>
      <dgm:spPr/>
    </dgm:pt>
    <dgm:pt modelId="{8810EFFB-51C4-447B-8FC8-07DD815CBD61}" type="pres">
      <dgm:prSet presAssocID="{E3575DEB-41DF-455C-AC55-33D28AEC65DD}" presName="parentLeftMargin" presStyleLbl="node1" presStyleIdx="0" presStyleCnt="8"/>
      <dgm:spPr/>
    </dgm:pt>
    <dgm:pt modelId="{84293A87-D140-4168-8D20-7842DC747E91}" type="pres">
      <dgm:prSet presAssocID="{E3575DEB-41DF-455C-AC55-33D28AEC65DD}" presName="parentText" presStyleLbl="node1" presStyleIdx="1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58884915-1D79-4A50-94C1-2BF27481A16B}" type="pres">
      <dgm:prSet presAssocID="{E3575DEB-41DF-455C-AC55-33D28AEC65DD}" presName="negativeSpace" presStyleCnt="0"/>
      <dgm:spPr/>
    </dgm:pt>
    <dgm:pt modelId="{F928B7C5-ED09-4B35-BECB-5E1AAAF22B28}" type="pres">
      <dgm:prSet presAssocID="{E3575DEB-41DF-455C-AC55-33D28AEC65DD}" presName="childText" presStyleLbl="conFgAcc1" presStyleIdx="1" presStyleCnt="8">
        <dgm:presLayoutVars>
          <dgm:bulletEnabled val="1"/>
        </dgm:presLayoutVars>
      </dgm:prSet>
      <dgm:spPr>
        <a:noFill/>
      </dgm:spPr>
    </dgm:pt>
    <dgm:pt modelId="{FE01278A-5957-48AD-9B00-670623FE59C9}" type="pres">
      <dgm:prSet presAssocID="{9A82A858-762A-42FA-B84A-D458B8347BB7}" presName="spaceBetweenRectangles" presStyleCnt="0"/>
      <dgm:spPr/>
    </dgm:pt>
    <dgm:pt modelId="{B74E19BB-F956-466F-8F17-7107C87E31AC}" type="pres">
      <dgm:prSet presAssocID="{B684034E-E91F-490C-9A6D-56A1329309D5}" presName="parentLin" presStyleCnt="0"/>
      <dgm:spPr/>
    </dgm:pt>
    <dgm:pt modelId="{536D7D52-3B3E-403C-AA92-F3D74C5618D6}" type="pres">
      <dgm:prSet presAssocID="{B684034E-E91F-490C-9A6D-56A1329309D5}" presName="parentLeftMargin" presStyleLbl="node1" presStyleIdx="1" presStyleCnt="8"/>
      <dgm:spPr/>
    </dgm:pt>
    <dgm:pt modelId="{08EDC675-395D-496C-AE3F-18A586898F65}" type="pres">
      <dgm:prSet presAssocID="{B684034E-E91F-490C-9A6D-56A1329309D5}" presName="parentText" presStyleLbl="node1" presStyleIdx="2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4F1CAF43-11E7-4FA4-9823-4CC975D570CC}" type="pres">
      <dgm:prSet presAssocID="{B684034E-E91F-490C-9A6D-56A1329309D5}" presName="negativeSpace" presStyleCnt="0"/>
      <dgm:spPr/>
    </dgm:pt>
    <dgm:pt modelId="{0AAEF3C7-5CFA-4241-99A7-8587BC1963BE}" type="pres">
      <dgm:prSet presAssocID="{B684034E-E91F-490C-9A6D-56A1329309D5}" presName="childText" presStyleLbl="conFgAcc1" presStyleIdx="2" presStyleCnt="8">
        <dgm:presLayoutVars>
          <dgm:bulletEnabled val="1"/>
        </dgm:presLayoutVars>
      </dgm:prSet>
      <dgm:spPr>
        <a:noFill/>
      </dgm:spPr>
    </dgm:pt>
    <dgm:pt modelId="{4237EE94-DC09-4DA5-905A-ACDA5EF76F16}" type="pres">
      <dgm:prSet presAssocID="{0D9A6191-ABAA-40C0-BFF1-263F1CF5ACBA}" presName="spaceBetweenRectangles" presStyleCnt="0"/>
      <dgm:spPr/>
    </dgm:pt>
    <dgm:pt modelId="{D5EEBF0A-A721-4DDE-B07D-3A152BDD5657}" type="pres">
      <dgm:prSet presAssocID="{07487A9A-C82B-4DE4-BC9E-77C6B325F196}" presName="parentLin" presStyleCnt="0"/>
      <dgm:spPr/>
    </dgm:pt>
    <dgm:pt modelId="{D311515A-63EE-4589-90F4-DEDEF0EC7D68}" type="pres">
      <dgm:prSet presAssocID="{07487A9A-C82B-4DE4-BC9E-77C6B325F196}" presName="parentLeftMargin" presStyleLbl="node1" presStyleIdx="2" presStyleCnt="8"/>
      <dgm:spPr/>
    </dgm:pt>
    <dgm:pt modelId="{B38A75EF-2FA0-4C91-ADCA-5053110D1DDF}" type="pres">
      <dgm:prSet presAssocID="{07487A9A-C82B-4DE4-BC9E-77C6B325F196}" presName="parentText" presStyleLbl="node1" presStyleIdx="3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95FFF557-F3DF-4D2C-B711-EFF51E7D97B0}" type="pres">
      <dgm:prSet presAssocID="{07487A9A-C82B-4DE4-BC9E-77C6B325F196}" presName="negativeSpace" presStyleCnt="0"/>
      <dgm:spPr/>
    </dgm:pt>
    <dgm:pt modelId="{ED8D7530-59C6-4D12-B479-B693B088D497}" type="pres">
      <dgm:prSet presAssocID="{07487A9A-C82B-4DE4-BC9E-77C6B325F196}" presName="childText" presStyleLbl="conFgAcc1" presStyleIdx="3" presStyleCnt="8">
        <dgm:presLayoutVars>
          <dgm:bulletEnabled val="1"/>
        </dgm:presLayoutVars>
      </dgm:prSet>
      <dgm:spPr>
        <a:noFill/>
      </dgm:spPr>
    </dgm:pt>
    <dgm:pt modelId="{F98E2878-676D-47F3-8C22-45CA71C34C7D}" type="pres">
      <dgm:prSet presAssocID="{C7CE4754-3F7B-47C6-B144-D83F6100FABA}" presName="spaceBetweenRectangles" presStyleCnt="0"/>
      <dgm:spPr/>
    </dgm:pt>
    <dgm:pt modelId="{4395C193-CE91-427C-9C29-06A0DB91C4CB}" type="pres">
      <dgm:prSet presAssocID="{39B4FA77-BF78-4223-B45F-A2E2BD061F20}" presName="parentLin" presStyleCnt="0"/>
      <dgm:spPr/>
    </dgm:pt>
    <dgm:pt modelId="{81A5A2DE-CC2E-4D56-B3B6-05B5BE3F02FE}" type="pres">
      <dgm:prSet presAssocID="{39B4FA77-BF78-4223-B45F-A2E2BD061F20}" presName="parentLeftMargin" presStyleLbl="node1" presStyleIdx="3" presStyleCnt="8"/>
      <dgm:spPr/>
    </dgm:pt>
    <dgm:pt modelId="{CB361565-32D6-4A1D-9155-FEA897F03A6F}" type="pres">
      <dgm:prSet presAssocID="{39B4FA77-BF78-4223-B45F-A2E2BD061F20}" presName="parentText" presStyleLbl="node1" presStyleIdx="4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93D15CA0-1BF6-47CB-BA2B-65AFD95ADD2D}" type="pres">
      <dgm:prSet presAssocID="{39B4FA77-BF78-4223-B45F-A2E2BD061F20}" presName="negativeSpace" presStyleCnt="0"/>
      <dgm:spPr/>
    </dgm:pt>
    <dgm:pt modelId="{C9F66CDE-3F03-46FA-9FEC-DC0C6D04792C}" type="pres">
      <dgm:prSet presAssocID="{39B4FA77-BF78-4223-B45F-A2E2BD061F20}" presName="childText" presStyleLbl="conFgAcc1" presStyleIdx="4" presStyleCnt="8">
        <dgm:presLayoutVars>
          <dgm:bulletEnabled val="1"/>
        </dgm:presLayoutVars>
      </dgm:prSet>
      <dgm:spPr>
        <a:noFill/>
      </dgm:spPr>
    </dgm:pt>
    <dgm:pt modelId="{CFC491B9-2681-41A5-8BD5-FD3460E08698}" type="pres">
      <dgm:prSet presAssocID="{E6BB7679-704B-4416-8D01-F7E3978F84B5}" presName="spaceBetweenRectangles" presStyleCnt="0"/>
      <dgm:spPr/>
    </dgm:pt>
    <dgm:pt modelId="{9A9E507A-C6FA-40FB-8F4F-2FFC7321496F}" type="pres">
      <dgm:prSet presAssocID="{EA3E1C00-27A1-4680-BD81-DE5C284F549A}" presName="parentLin" presStyleCnt="0"/>
      <dgm:spPr/>
    </dgm:pt>
    <dgm:pt modelId="{DAABEC97-86CE-4A51-930E-9A3B85B44202}" type="pres">
      <dgm:prSet presAssocID="{EA3E1C00-27A1-4680-BD81-DE5C284F549A}" presName="parentLeftMargin" presStyleLbl="node1" presStyleIdx="4" presStyleCnt="8"/>
      <dgm:spPr/>
    </dgm:pt>
    <dgm:pt modelId="{39CC333C-E21F-462D-8DAB-F9213DC76679}" type="pres">
      <dgm:prSet presAssocID="{EA3E1C00-27A1-4680-BD81-DE5C284F549A}" presName="parentText" presStyleLbl="node1" presStyleIdx="5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BE070A2E-7EFE-48D5-9377-71087320FAC8}" type="pres">
      <dgm:prSet presAssocID="{EA3E1C00-27A1-4680-BD81-DE5C284F549A}" presName="negativeSpace" presStyleCnt="0"/>
      <dgm:spPr/>
    </dgm:pt>
    <dgm:pt modelId="{4FAD26C7-D0BF-487A-BDA9-589A787DFBF6}" type="pres">
      <dgm:prSet presAssocID="{EA3E1C00-27A1-4680-BD81-DE5C284F549A}" presName="childText" presStyleLbl="conFgAcc1" presStyleIdx="5" presStyleCnt="8">
        <dgm:presLayoutVars>
          <dgm:bulletEnabled val="1"/>
        </dgm:presLayoutVars>
      </dgm:prSet>
      <dgm:spPr>
        <a:noFill/>
      </dgm:spPr>
    </dgm:pt>
    <dgm:pt modelId="{0CE3B752-18BA-4D6B-A6B2-A4AFF82212B0}" type="pres">
      <dgm:prSet presAssocID="{D047BFF7-37D2-4A1B-B04B-E63D0422697F}" presName="spaceBetweenRectangles" presStyleCnt="0"/>
      <dgm:spPr/>
    </dgm:pt>
    <dgm:pt modelId="{D6DA21C7-D4F4-4E7D-9E2C-B9275C405FB6}" type="pres">
      <dgm:prSet presAssocID="{D75EAE77-E790-46C8-8EA4-87E925E70779}" presName="parentLin" presStyleCnt="0"/>
      <dgm:spPr/>
    </dgm:pt>
    <dgm:pt modelId="{02DA18C6-F44A-4DF1-8D80-B18F7A8FCED3}" type="pres">
      <dgm:prSet presAssocID="{D75EAE77-E790-46C8-8EA4-87E925E70779}" presName="parentLeftMargin" presStyleLbl="node1" presStyleIdx="5" presStyleCnt="8"/>
      <dgm:spPr/>
    </dgm:pt>
    <dgm:pt modelId="{0D4899BF-E149-4B15-B350-3E01FB80422B}" type="pres">
      <dgm:prSet presAssocID="{D75EAE77-E790-46C8-8EA4-87E925E70779}" presName="parentText" presStyleLbl="node1" presStyleIdx="6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53D52F94-2113-4204-96C9-BF4DA13C572C}" type="pres">
      <dgm:prSet presAssocID="{D75EAE77-E790-46C8-8EA4-87E925E70779}" presName="negativeSpace" presStyleCnt="0"/>
      <dgm:spPr/>
    </dgm:pt>
    <dgm:pt modelId="{5B0BB0E5-8214-451B-9AD3-F33E8BD93267}" type="pres">
      <dgm:prSet presAssocID="{D75EAE77-E790-46C8-8EA4-87E925E70779}" presName="childText" presStyleLbl="conFgAcc1" presStyleIdx="6" presStyleCnt="8">
        <dgm:presLayoutVars>
          <dgm:bulletEnabled val="1"/>
        </dgm:presLayoutVars>
      </dgm:prSet>
      <dgm:spPr>
        <a:noFill/>
      </dgm:spPr>
    </dgm:pt>
    <dgm:pt modelId="{4CC7172F-3E45-40EC-ADE9-9AA85607011D}" type="pres">
      <dgm:prSet presAssocID="{EFA53587-7D3C-42E6-8FB8-48206A96C9D9}" presName="spaceBetweenRectangles" presStyleCnt="0"/>
      <dgm:spPr/>
    </dgm:pt>
    <dgm:pt modelId="{ED7A3A52-F998-4F5A-849A-16022655BF9F}" type="pres">
      <dgm:prSet presAssocID="{91D6F239-1FE9-40AE-84BE-3241F197AE83}" presName="parentLin" presStyleCnt="0"/>
      <dgm:spPr/>
    </dgm:pt>
    <dgm:pt modelId="{55F7553F-3E0C-4DE6-A6AA-B2E20BEC792A}" type="pres">
      <dgm:prSet presAssocID="{91D6F239-1FE9-40AE-84BE-3241F197AE83}" presName="parentLeftMargin" presStyleLbl="node1" presStyleIdx="6" presStyleCnt="8"/>
      <dgm:spPr/>
    </dgm:pt>
    <dgm:pt modelId="{A44E80ED-6229-42A5-BABC-E80887156959}" type="pres">
      <dgm:prSet presAssocID="{91D6F239-1FE9-40AE-84BE-3241F197AE83}" presName="parentText" presStyleLbl="node1" presStyleIdx="7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955737AE-9630-4574-B941-8C8870D6F611}" type="pres">
      <dgm:prSet presAssocID="{91D6F239-1FE9-40AE-84BE-3241F197AE83}" presName="negativeSpace" presStyleCnt="0"/>
      <dgm:spPr/>
    </dgm:pt>
    <dgm:pt modelId="{58759F2D-D17C-424A-84F8-3603A30AECF2}" type="pres">
      <dgm:prSet presAssocID="{91D6F239-1FE9-40AE-84BE-3241F197AE83}" presName="childText" presStyleLbl="conFgAcc1" presStyleIdx="7" presStyleCnt="8">
        <dgm:presLayoutVars>
          <dgm:bulletEnabled val="1"/>
        </dgm:presLayoutVars>
      </dgm:prSet>
      <dgm:spPr>
        <a:noFill/>
      </dgm:spPr>
    </dgm:pt>
  </dgm:ptLst>
  <dgm:cxnLst>
    <dgm:cxn modelId="{E5D7F908-1FC5-4D31-9135-0089326598C7}" srcId="{44ADD90A-1EC9-4258-AE92-135A189B644C}" destId="{91D6F239-1FE9-40AE-84BE-3241F197AE83}" srcOrd="7" destOrd="0" parTransId="{E9D692DB-9928-43F5-ADAC-001FFED9F307}" sibTransId="{07C50347-E97B-433B-BC0E-00E1D3A2C52F}"/>
    <dgm:cxn modelId="{75E7AD09-7E95-4FF8-8AE0-D6699A8F2125}" type="presOf" srcId="{EA3E1C00-27A1-4680-BD81-DE5C284F549A}" destId="{39CC333C-E21F-462D-8DAB-F9213DC76679}" srcOrd="1" destOrd="0" presId="urn:microsoft.com/office/officeart/2005/8/layout/list1"/>
    <dgm:cxn modelId="{D611711B-6A4A-440E-8045-BBE647118464}" srcId="{44ADD90A-1EC9-4258-AE92-135A189B644C}" destId="{D75EAE77-E790-46C8-8EA4-87E925E70779}" srcOrd="6" destOrd="0" parTransId="{F9661D18-B6D9-432F-BA8E-96804FF8C383}" sibTransId="{EFA53587-7D3C-42E6-8FB8-48206A96C9D9}"/>
    <dgm:cxn modelId="{FD9C6F2F-D43D-48A9-87FC-1C5A3EC0E510}" type="presOf" srcId="{91D6F239-1FE9-40AE-84BE-3241F197AE83}" destId="{A44E80ED-6229-42A5-BABC-E80887156959}" srcOrd="1" destOrd="0" presId="urn:microsoft.com/office/officeart/2005/8/layout/list1"/>
    <dgm:cxn modelId="{646D2937-C214-46BA-A1D4-B9A91D07FBE8}" type="presOf" srcId="{D75EAE77-E790-46C8-8EA4-87E925E70779}" destId="{0D4899BF-E149-4B15-B350-3E01FB80422B}" srcOrd="1" destOrd="0" presId="urn:microsoft.com/office/officeart/2005/8/layout/list1"/>
    <dgm:cxn modelId="{8F39003D-3BEC-4F2E-B5F8-9C669F9C37F7}" type="presOf" srcId="{91D6F239-1FE9-40AE-84BE-3241F197AE83}" destId="{55F7553F-3E0C-4DE6-A6AA-B2E20BEC792A}" srcOrd="0" destOrd="0" presId="urn:microsoft.com/office/officeart/2005/8/layout/list1"/>
    <dgm:cxn modelId="{1AC2366C-7882-4032-8517-63D2575397D8}" type="presOf" srcId="{39B4FA77-BF78-4223-B45F-A2E2BD061F20}" destId="{CB361565-32D6-4A1D-9155-FEA897F03A6F}" srcOrd="1" destOrd="0" presId="urn:microsoft.com/office/officeart/2005/8/layout/list1"/>
    <dgm:cxn modelId="{17C63A4E-C48B-4B14-ACDD-D71D127B4AC9}" srcId="{44ADD90A-1EC9-4258-AE92-135A189B644C}" destId="{39B4FA77-BF78-4223-B45F-A2E2BD061F20}" srcOrd="4" destOrd="0" parTransId="{3715B46C-1392-4558-B1AF-AAE253198543}" sibTransId="{E6BB7679-704B-4416-8D01-F7E3978F84B5}"/>
    <dgm:cxn modelId="{6F4BF754-04B5-4113-B29B-7295097EFEBF}" type="presOf" srcId="{39B4FA77-BF78-4223-B45F-A2E2BD061F20}" destId="{81A5A2DE-CC2E-4D56-B3B6-05B5BE3F02FE}" srcOrd="0" destOrd="0" presId="urn:microsoft.com/office/officeart/2005/8/layout/list1"/>
    <dgm:cxn modelId="{2187C076-DDF0-431D-9A03-362FAB676192}" type="presOf" srcId="{E3575DEB-41DF-455C-AC55-33D28AEC65DD}" destId="{8810EFFB-51C4-447B-8FC8-07DD815CBD61}" srcOrd="0" destOrd="0" presId="urn:microsoft.com/office/officeart/2005/8/layout/list1"/>
    <dgm:cxn modelId="{0ECBDB7D-E669-4815-BE81-D3295DFBF8AC}" srcId="{44ADD90A-1EC9-4258-AE92-135A189B644C}" destId="{D8FB8D2E-B3C7-4367-85CF-1FC38FD7B530}" srcOrd="0" destOrd="0" parTransId="{1EB31D11-48BF-4907-A6CE-7F52BB94BBD3}" sibTransId="{1EA34AD2-842B-4EE5-9475-115188500C6A}"/>
    <dgm:cxn modelId="{EE448880-26EC-47ED-9E9B-5CB31796778C}" type="presOf" srcId="{B684034E-E91F-490C-9A6D-56A1329309D5}" destId="{536D7D52-3B3E-403C-AA92-F3D74C5618D6}" srcOrd="0" destOrd="0" presId="urn:microsoft.com/office/officeart/2005/8/layout/list1"/>
    <dgm:cxn modelId="{93D18681-999F-483B-91FC-E510397C5CBE}" type="presOf" srcId="{D8FB8D2E-B3C7-4367-85CF-1FC38FD7B530}" destId="{F1B3DC81-DD65-4CB7-ACF1-F7621E94A489}" srcOrd="0" destOrd="0" presId="urn:microsoft.com/office/officeart/2005/8/layout/list1"/>
    <dgm:cxn modelId="{94119382-E40E-4677-9CEE-98B78C5EDB7F}" type="presOf" srcId="{07487A9A-C82B-4DE4-BC9E-77C6B325F196}" destId="{B38A75EF-2FA0-4C91-ADCA-5053110D1DDF}" srcOrd="1" destOrd="0" presId="urn:microsoft.com/office/officeart/2005/8/layout/list1"/>
    <dgm:cxn modelId="{E3881083-02EA-4A60-BA9D-5AE4387616DA}" type="presOf" srcId="{44ADD90A-1EC9-4258-AE92-135A189B644C}" destId="{02BB9421-188D-44B9-A565-10E41D66341F}" srcOrd="0" destOrd="0" presId="urn:microsoft.com/office/officeart/2005/8/layout/list1"/>
    <dgm:cxn modelId="{B1D0C59D-F334-43D0-B653-25877106710B}" type="presOf" srcId="{E3575DEB-41DF-455C-AC55-33D28AEC65DD}" destId="{84293A87-D140-4168-8D20-7842DC747E91}" srcOrd="1" destOrd="0" presId="urn:microsoft.com/office/officeart/2005/8/layout/list1"/>
    <dgm:cxn modelId="{E72C3DB6-D307-432C-A808-39EAD2C5D1EB}" type="presOf" srcId="{D75EAE77-E790-46C8-8EA4-87E925E70779}" destId="{02DA18C6-F44A-4DF1-8D80-B18F7A8FCED3}" srcOrd="0" destOrd="0" presId="urn:microsoft.com/office/officeart/2005/8/layout/list1"/>
    <dgm:cxn modelId="{54C71CB8-FA46-4EA1-94AD-E23424B39CB0}" type="presOf" srcId="{07487A9A-C82B-4DE4-BC9E-77C6B325F196}" destId="{D311515A-63EE-4589-90F4-DEDEF0EC7D68}" srcOrd="0" destOrd="0" presId="urn:microsoft.com/office/officeart/2005/8/layout/list1"/>
    <dgm:cxn modelId="{D0F687C1-D374-49F7-9F23-AFC1D959D00A}" srcId="{44ADD90A-1EC9-4258-AE92-135A189B644C}" destId="{E3575DEB-41DF-455C-AC55-33D28AEC65DD}" srcOrd="1" destOrd="0" parTransId="{727F5624-A495-4324-B8AA-6CA16C7999E8}" sibTransId="{9A82A858-762A-42FA-B84A-D458B8347BB7}"/>
    <dgm:cxn modelId="{C0DB79C5-1D99-4334-9D4F-2290B24706ED}" type="presOf" srcId="{B684034E-E91F-490C-9A6D-56A1329309D5}" destId="{08EDC675-395D-496C-AE3F-18A586898F65}" srcOrd="1" destOrd="0" presId="urn:microsoft.com/office/officeart/2005/8/layout/list1"/>
    <dgm:cxn modelId="{89C1C5C9-6E1D-427C-970B-C128727104CB}" srcId="{44ADD90A-1EC9-4258-AE92-135A189B644C}" destId="{B684034E-E91F-490C-9A6D-56A1329309D5}" srcOrd="2" destOrd="0" parTransId="{E11908D2-34A0-4F77-AAD9-45D13568F71F}" sibTransId="{0D9A6191-ABAA-40C0-BFF1-263F1CF5ACBA}"/>
    <dgm:cxn modelId="{3B329ACC-4E05-4665-BCA1-EC6F8C58468D}" type="presOf" srcId="{EA3E1C00-27A1-4680-BD81-DE5C284F549A}" destId="{DAABEC97-86CE-4A51-930E-9A3B85B44202}" srcOrd="0" destOrd="0" presId="urn:microsoft.com/office/officeart/2005/8/layout/list1"/>
    <dgm:cxn modelId="{E1E5FBDA-68B4-4996-9056-1CDB14D2386A}" srcId="{44ADD90A-1EC9-4258-AE92-135A189B644C}" destId="{EA3E1C00-27A1-4680-BD81-DE5C284F549A}" srcOrd="5" destOrd="0" parTransId="{9713DFEE-D789-41D2-9F53-B194B90761E7}" sibTransId="{D047BFF7-37D2-4A1B-B04B-E63D0422697F}"/>
    <dgm:cxn modelId="{233857E3-F5BF-4A81-B471-3907781DC372}" srcId="{44ADD90A-1EC9-4258-AE92-135A189B644C}" destId="{07487A9A-C82B-4DE4-BC9E-77C6B325F196}" srcOrd="3" destOrd="0" parTransId="{F8BC6AB0-E654-4709-8539-4334841F4782}" sibTransId="{C7CE4754-3F7B-47C6-B144-D83F6100FABA}"/>
    <dgm:cxn modelId="{A20EFEFD-C4EB-4886-B3CB-E3BF8E7D7CFA}" type="presOf" srcId="{D8FB8D2E-B3C7-4367-85CF-1FC38FD7B530}" destId="{BEED8228-C8A5-4222-959B-B9771B173B62}" srcOrd="1" destOrd="0" presId="urn:microsoft.com/office/officeart/2005/8/layout/list1"/>
    <dgm:cxn modelId="{6E83CA56-B85F-4D8A-AFE2-8AD96261771E}" type="presParOf" srcId="{02BB9421-188D-44B9-A565-10E41D66341F}" destId="{0F469721-674F-4227-A553-86F6990C877E}" srcOrd="0" destOrd="0" presId="urn:microsoft.com/office/officeart/2005/8/layout/list1"/>
    <dgm:cxn modelId="{08DB0AA9-15E3-42B1-AB6B-096615CE5F1D}" type="presParOf" srcId="{0F469721-674F-4227-A553-86F6990C877E}" destId="{F1B3DC81-DD65-4CB7-ACF1-F7621E94A489}" srcOrd="0" destOrd="0" presId="urn:microsoft.com/office/officeart/2005/8/layout/list1"/>
    <dgm:cxn modelId="{57954FC9-454C-49C6-A969-C4462487BD81}" type="presParOf" srcId="{0F469721-674F-4227-A553-86F6990C877E}" destId="{BEED8228-C8A5-4222-959B-B9771B173B62}" srcOrd="1" destOrd="0" presId="urn:microsoft.com/office/officeart/2005/8/layout/list1"/>
    <dgm:cxn modelId="{20050CBD-3E83-4ABD-A661-8040C9857FCB}" type="presParOf" srcId="{02BB9421-188D-44B9-A565-10E41D66341F}" destId="{58D22069-33F0-4B20-9C81-0E4FDEA4FE5A}" srcOrd="1" destOrd="0" presId="urn:microsoft.com/office/officeart/2005/8/layout/list1"/>
    <dgm:cxn modelId="{76D2699D-B0DE-4E82-99FD-3DAAD2250778}" type="presParOf" srcId="{02BB9421-188D-44B9-A565-10E41D66341F}" destId="{F8E10A77-D1EF-4B1F-AE57-FAFA3195D52B}" srcOrd="2" destOrd="0" presId="urn:microsoft.com/office/officeart/2005/8/layout/list1"/>
    <dgm:cxn modelId="{D746F88C-8C5D-4CEB-AFE2-0005D25D87E8}" type="presParOf" srcId="{02BB9421-188D-44B9-A565-10E41D66341F}" destId="{5C0F6ABE-E628-451A-A3C8-92AB3CDB0E33}" srcOrd="3" destOrd="0" presId="urn:microsoft.com/office/officeart/2005/8/layout/list1"/>
    <dgm:cxn modelId="{021328AD-49BE-45B4-A0C5-5D8744FAAC13}" type="presParOf" srcId="{02BB9421-188D-44B9-A565-10E41D66341F}" destId="{8BBB9C29-F4E1-4311-8471-4F61CF8393B6}" srcOrd="4" destOrd="0" presId="urn:microsoft.com/office/officeart/2005/8/layout/list1"/>
    <dgm:cxn modelId="{47CD4B0A-CE44-4914-B99E-6ABF0BA79347}" type="presParOf" srcId="{8BBB9C29-F4E1-4311-8471-4F61CF8393B6}" destId="{8810EFFB-51C4-447B-8FC8-07DD815CBD61}" srcOrd="0" destOrd="0" presId="urn:microsoft.com/office/officeart/2005/8/layout/list1"/>
    <dgm:cxn modelId="{9B925C75-B958-461B-B2A7-DA61A36B12BE}" type="presParOf" srcId="{8BBB9C29-F4E1-4311-8471-4F61CF8393B6}" destId="{84293A87-D140-4168-8D20-7842DC747E91}" srcOrd="1" destOrd="0" presId="urn:microsoft.com/office/officeart/2005/8/layout/list1"/>
    <dgm:cxn modelId="{840E9FF5-1EC1-4DBB-A8A9-D31E35C12EC3}" type="presParOf" srcId="{02BB9421-188D-44B9-A565-10E41D66341F}" destId="{58884915-1D79-4A50-94C1-2BF27481A16B}" srcOrd="5" destOrd="0" presId="urn:microsoft.com/office/officeart/2005/8/layout/list1"/>
    <dgm:cxn modelId="{07139651-E0BB-4D56-A632-C70103DE04FD}" type="presParOf" srcId="{02BB9421-188D-44B9-A565-10E41D66341F}" destId="{F928B7C5-ED09-4B35-BECB-5E1AAAF22B28}" srcOrd="6" destOrd="0" presId="urn:microsoft.com/office/officeart/2005/8/layout/list1"/>
    <dgm:cxn modelId="{18F972A8-63A2-4093-A3B8-12E4C47A5BE5}" type="presParOf" srcId="{02BB9421-188D-44B9-A565-10E41D66341F}" destId="{FE01278A-5957-48AD-9B00-670623FE59C9}" srcOrd="7" destOrd="0" presId="urn:microsoft.com/office/officeart/2005/8/layout/list1"/>
    <dgm:cxn modelId="{1C6A13D9-C42E-4FCF-8875-8DA7E2465A5B}" type="presParOf" srcId="{02BB9421-188D-44B9-A565-10E41D66341F}" destId="{B74E19BB-F956-466F-8F17-7107C87E31AC}" srcOrd="8" destOrd="0" presId="urn:microsoft.com/office/officeart/2005/8/layout/list1"/>
    <dgm:cxn modelId="{B1AC8354-1862-47D2-9A0D-DD7984223269}" type="presParOf" srcId="{B74E19BB-F956-466F-8F17-7107C87E31AC}" destId="{536D7D52-3B3E-403C-AA92-F3D74C5618D6}" srcOrd="0" destOrd="0" presId="urn:microsoft.com/office/officeart/2005/8/layout/list1"/>
    <dgm:cxn modelId="{D26F29A8-0AF5-425F-940F-07F0E626E491}" type="presParOf" srcId="{B74E19BB-F956-466F-8F17-7107C87E31AC}" destId="{08EDC675-395D-496C-AE3F-18A586898F65}" srcOrd="1" destOrd="0" presId="urn:microsoft.com/office/officeart/2005/8/layout/list1"/>
    <dgm:cxn modelId="{0C610DD5-DF00-4EEF-B123-0323F9D7BFDC}" type="presParOf" srcId="{02BB9421-188D-44B9-A565-10E41D66341F}" destId="{4F1CAF43-11E7-4FA4-9823-4CC975D570CC}" srcOrd="9" destOrd="0" presId="urn:microsoft.com/office/officeart/2005/8/layout/list1"/>
    <dgm:cxn modelId="{1C7338E0-B8FB-407D-9E3B-E4F3C74AFC1F}" type="presParOf" srcId="{02BB9421-188D-44B9-A565-10E41D66341F}" destId="{0AAEF3C7-5CFA-4241-99A7-8587BC1963BE}" srcOrd="10" destOrd="0" presId="urn:microsoft.com/office/officeart/2005/8/layout/list1"/>
    <dgm:cxn modelId="{A47671AB-C842-44BB-8994-4107F752030F}" type="presParOf" srcId="{02BB9421-188D-44B9-A565-10E41D66341F}" destId="{4237EE94-DC09-4DA5-905A-ACDA5EF76F16}" srcOrd="11" destOrd="0" presId="urn:microsoft.com/office/officeart/2005/8/layout/list1"/>
    <dgm:cxn modelId="{360928A4-20F9-4273-8631-20EF4F1E58CD}" type="presParOf" srcId="{02BB9421-188D-44B9-A565-10E41D66341F}" destId="{D5EEBF0A-A721-4DDE-B07D-3A152BDD5657}" srcOrd="12" destOrd="0" presId="urn:microsoft.com/office/officeart/2005/8/layout/list1"/>
    <dgm:cxn modelId="{BECE57B7-501E-4A2F-836B-57FB45BE9632}" type="presParOf" srcId="{D5EEBF0A-A721-4DDE-B07D-3A152BDD5657}" destId="{D311515A-63EE-4589-90F4-DEDEF0EC7D68}" srcOrd="0" destOrd="0" presId="urn:microsoft.com/office/officeart/2005/8/layout/list1"/>
    <dgm:cxn modelId="{14715E80-2BF8-44FD-8A47-AC8E22F8A52A}" type="presParOf" srcId="{D5EEBF0A-A721-4DDE-B07D-3A152BDD5657}" destId="{B38A75EF-2FA0-4C91-ADCA-5053110D1DDF}" srcOrd="1" destOrd="0" presId="urn:microsoft.com/office/officeart/2005/8/layout/list1"/>
    <dgm:cxn modelId="{458AD6C6-A628-4A24-80C6-F6FB38D0FF90}" type="presParOf" srcId="{02BB9421-188D-44B9-A565-10E41D66341F}" destId="{95FFF557-F3DF-4D2C-B711-EFF51E7D97B0}" srcOrd="13" destOrd="0" presId="urn:microsoft.com/office/officeart/2005/8/layout/list1"/>
    <dgm:cxn modelId="{CF64D5F6-87F1-4425-BFD9-700AC6F7CCF4}" type="presParOf" srcId="{02BB9421-188D-44B9-A565-10E41D66341F}" destId="{ED8D7530-59C6-4D12-B479-B693B088D497}" srcOrd="14" destOrd="0" presId="urn:microsoft.com/office/officeart/2005/8/layout/list1"/>
    <dgm:cxn modelId="{0EA17DD5-E4EF-4014-B003-DE40A209B52D}" type="presParOf" srcId="{02BB9421-188D-44B9-A565-10E41D66341F}" destId="{F98E2878-676D-47F3-8C22-45CA71C34C7D}" srcOrd="15" destOrd="0" presId="urn:microsoft.com/office/officeart/2005/8/layout/list1"/>
    <dgm:cxn modelId="{E804BECF-25EA-42FC-8871-393AAF1E5512}" type="presParOf" srcId="{02BB9421-188D-44B9-A565-10E41D66341F}" destId="{4395C193-CE91-427C-9C29-06A0DB91C4CB}" srcOrd="16" destOrd="0" presId="urn:microsoft.com/office/officeart/2005/8/layout/list1"/>
    <dgm:cxn modelId="{6BF3AE45-5EDB-4CAC-9584-F76FC6712152}" type="presParOf" srcId="{4395C193-CE91-427C-9C29-06A0DB91C4CB}" destId="{81A5A2DE-CC2E-4D56-B3B6-05B5BE3F02FE}" srcOrd="0" destOrd="0" presId="urn:microsoft.com/office/officeart/2005/8/layout/list1"/>
    <dgm:cxn modelId="{569E9BC1-546F-42F7-8A04-405170C1D4B9}" type="presParOf" srcId="{4395C193-CE91-427C-9C29-06A0DB91C4CB}" destId="{CB361565-32D6-4A1D-9155-FEA897F03A6F}" srcOrd="1" destOrd="0" presId="urn:microsoft.com/office/officeart/2005/8/layout/list1"/>
    <dgm:cxn modelId="{82C65CFE-48C3-4EBC-A534-EC7F476CB056}" type="presParOf" srcId="{02BB9421-188D-44B9-A565-10E41D66341F}" destId="{93D15CA0-1BF6-47CB-BA2B-65AFD95ADD2D}" srcOrd="17" destOrd="0" presId="urn:microsoft.com/office/officeart/2005/8/layout/list1"/>
    <dgm:cxn modelId="{2E688FA6-5760-4C94-BFEE-68747056B540}" type="presParOf" srcId="{02BB9421-188D-44B9-A565-10E41D66341F}" destId="{C9F66CDE-3F03-46FA-9FEC-DC0C6D04792C}" srcOrd="18" destOrd="0" presId="urn:microsoft.com/office/officeart/2005/8/layout/list1"/>
    <dgm:cxn modelId="{4521B5F5-35EE-4CF3-B094-1BCEF80D7EAD}" type="presParOf" srcId="{02BB9421-188D-44B9-A565-10E41D66341F}" destId="{CFC491B9-2681-41A5-8BD5-FD3460E08698}" srcOrd="19" destOrd="0" presId="urn:microsoft.com/office/officeart/2005/8/layout/list1"/>
    <dgm:cxn modelId="{A9F485B5-524C-4D1D-99FD-DF0E44C5F68B}" type="presParOf" srcId="{02BB9421-188D-44B9-A565-10E41D66341F}" destId="{9A9E507A-C6FA-40FB-8F4F-2FFC7321496F}" srcOrd="20" destOrd="0" presId="urn:microsoft.com/office/officeart/2005/8/layout/list1"/>
    <dgm:cxn modelId="{87D2102D-4680-44AA-878E-E552C0BDEC12}" type="presParOf" srcId="{9A9E507A-C6FA-40FB-8F4F-2FFC7321496F}" destId="{DAABEC97-86CE-4A51-930E-9A3B85B44202}" srcOrd="0" destOrd="0" presId="urn:microsoft.com/office/officeart/2005/8/layout/list1"/>
    <dgm:cxn modelId="{A833AAA1-A495-4B66-8F7C-2E8C8E22A40C}" type="presParOf" srcId="{9A9E507A-C6FA-40FB-8F4F-2FFC7321496F}" destId="{39CC333C-E21F-462D-8DAB-F9213DC76679}" srcOrd="1" destOrd="0" presId="urn:microsoft.com/office/officeart/2005/8/layout/list1"/>
    <dgm:cxn modelId="{5207B990-78BA-45B9-94B9-734ABC5FEA29}" type="presParOf" srcId="{02BB9421-188D-44B9-A565-10E41D66341F}" destId="{BE070A2E-7EFE-48D5-9377-71087320FAC8}" srcOrd="21" destOrd="0" presId="urn:microsoft.com/office/officeart/2005/8/layout/list1"/>
    <dgm:cxn modelId="{C66343E3-04A0-4081-9C7F-1298FCCE1555}" type="presParOf" srcId="{02BB9421-188D-44B9-A565-10E41D66341F}" destId="{4FAD26C7-D0BF-487A-BDA9-589A787DFBF6}" srcOrd="22" destOrd="0" presId="urn:microsoft.com/office/officeart/2005/8/layout/list1"/>
    <dgm:cxn modelId="{E7D55CB8-A1A9-48E4-A1C3-29B593911865}" type="presParOf" srcId="{02BB9421-188D-44B9-A565-10E41D66341F}" destId="{0CE3B752-18BA-4D6B-A6B2-A4AFF82212B0}" srcOrd="23" destOrd="0" presId="urn:microsoft.com/office/officeart/2005/8/layout/list1"/>
    <dgm:cxn modelId="{495CC407-3707-4511-8F99-0DB426098B3C}" type="presParOf" srcId="{02BB9421-188D-44B9-A565-10E41D66341F}" destId="{D6DA21C7-D4F4-4E7D-9E2C-B9275C405FB6}" srcOrd="24" destOrd="0" presId="urn:microsoft.com/office/officeart/2005/8/layout/list1"/>
    <dgm:cxn modelId="{1AC7B730-D06E-43DE-9C09-F1A9DCBBAD56}" type="presParOf" srcId="{D6DA21C7-D4F4-4E7D-9E2C-B9275C405FB6}" destId="{02DA18C6-F44A-4DF1-8D80-B18F7A8FCED3}" srcOrd="0" destOrd="0" presId="urn:microsoft.com/office/officeart/2005/8/layout/list1"/>
    <dgm:cxn modelId="{8DB084E8-C2FD-435E-AE8D-51CDF2783F11}" type="presParOf" srcId="{D6DA21C7-D4F4-4E7D-9E2C-B9275C405FB6}" destId="{0D4899BF-E149-4B15-B350-3E01FB80422B}" srcOrd="1" destOrd="0" presId="urn:microsoft.com/office/officeart/2005/8/layout/list1"/>
    <dgm:cxn modelId="{D346AB78-2816-4C4A-AD45-324F7ACA8357}" type="presParOf" srcId="{02BB9421-188D-44B9-A565-10E41D66341F}" destId="{53D52F94-2113-4204-96C9-BF4DA13C572C}" srcOrd="25" destOrd="0" presId="urn:microsoft.com/office/officeart/2005/8/layout/list1"/>
    <dgm:cxn modelId="{8E4782FD-EE92-43AD-9E68-833062B908B3}" type="presParOf" srcId="{02BB9421-188D-44B9-A565-10E41D66341F}" destId="{5B0BB0E5-8214-451B-9AD3-F33E8BD93267}" srcOrd="26" destOrd="0" presId="urn:microsoft.com/office/officeart/2005/8/layout/list1"/>
    <dgm:cxn modelId="{AF881B51-ACB9-4DAA-9D16-4E9EE3C0B446}" type="presParOf" srcId="{02BB9421-188D-44B9-A565-10E41D66341F}" destId="{4CC7172F-3E45-40EC-ADE9-9AA85607011D}" srcOrd="27" destOrd="0" presId="urn:microsoft.com/office/officeart/2005/8/layout/list1"/>
    <dgm:cxn modelId="{6EDEFC71-C515-442F-B0FF-394F6F1D92F5}" type="presParOf" srcId="{02BB9421-188D-44B9-A565-10E41D66341F}" destId="{ED7A3A52-F998-4F5A-849A-16022655BF9F}" srcOrd="28" destOrd="0" presId="urn:microsoft.com/office/officeart/2005/8/layout/list1"/>
    <dgm:cxn modelId="{7F5A0E98-7E27-48D6-816E-56D0BD7A426B}" type="presParOf" srcId="{ED7A3A52-F998-4F5A-849A-16022655BF9F}" destId="{55F7553F-3E0C-4DE6-A6AA-B2E20BEC792A}" srcOrd="0" destOrd="0" presId="urn:microsoft.com/office/officeart/2005/8/layout/list1"/>
    <dgm:cxn modelId="{7566814F-0A2B-48EA-B63F-D69B2760F537}" type="presParOf" srcId="{ED7A3A52-F998-4F5A-849A-16022655BF9F}" destId="{A44E80ED-6229-42A5-BABC-E80887156959}" srcOrd="1" destOrd="0" presId="urn:microsoft.com/office/officeart/2005/8/layout/list1"/>
    <dgm:cxn modelId="{11EBBDEB-50F3-4BB3-AE51-368A781A842E}" type="presParOf" srcId="{02BB9421-188D-44B9-A565-10E41D66341F}" destId="{955737AE-9630-4574-B941-8C8870D6F611}" srcOrd="29" destOrd="0" presId="urn:microsoft.com/office/officeart/2005/8/layout/list1"/>
    <dgm:cxn modelId="{A2814840-DAAD-406E-B3D7-D1427903238C}" type="presParOf" srcId="{02BB9421-188D-44B9-A565-10E41D66341F}" destId="{58759F2D-D17C-424A-84F8-3603A30AECF2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10A77-D1EF-4B1F-AE57-FAFA3195D52B}">
      <dsp:nvSpPr>
        <dsp:cNvPr id="0" name=""/>
        <dsp:cNvSpPr/>
      </dsp:nvSpPr>
      <dsp:spPr>
        <a:xfrm>
          <a:off x="0" y="23092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D8228-C8A5-4222-959B-B9771B173B62}">
      <dsp:nvSpPr>
        <dsp:cNvPr id="0" name=""/>
        <dsp:cNvSpPr/>
      </dsp:nvSpPr>
      <dsp:spPr>
        <a:xfrm>
          <a:off x="262649" y="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Combo</a:t>
          </a:r>
        </a:p>
      </dsp:txBody>
      <dsp:txXfrm>
        <a:off x="282824" y="20175"/>
        <a:ext cx="1811448" cy="372930"/>
      </dsp:txXfrm>
    </dsp:sp>
    <dsp:sp modelId="{F928B7C5-ED09-4B35-BECB-5E1AAAF22B28}">
      <dsp:nvSpPr>
        <dsp:cNvPr id="0" name=""/>
        <dsp:cNvSpPr/>
      </dsp:nvSpPr>
      <dsp:spPr>
        <a:xfrm>
          <a:off x="0" y="86596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93A87-D140-4168-8D20-7842DC747E91}">
      <dsp:nvSpPr>
        <dsp:cNvPr id="0" name=""/>
        <dsp:cNvSpPr/>
      </dsp:nvSpPr>
      <dsp:spPr>
        <a:xfrm>
          <a:off x="262649" y="63504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Large</a:t>
          </a:r>
        </a:p>
      </dsp:txBody>
      <dsp:txXfrm>
        <a:off x="282824" y="655215"/>
        <a:ext cx="1811448" cy="372930"/>
      </dsp:txXfrm>
    </dsp:sp>
    <dsp:sp modelId="{0AAEF3C7-5CFA-4241-99A7-8587BC1963BE}">
      <dsp:nvSpPr>
        <dsp:cNvPr id="0" name=""/>
        <dsp:cNvSpPr/>
      </dsp:nvSpPr>
      <dsp:spPr>
        <a:xfrm>
          <a:off x="0" y="150100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DC675-395D-496C-AE3F-18A586898F65}">
      <dsp:nvSpPr>
        <dsp:cNvPr id="0" name=""/>
        <dsp:cNvSpPr/>
      </dsp:nvSpPr>
      <dsp:spPr>
        <a:xfrm>
          <a:off x="262649" y="127008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50% Off</a:t>
          </a:r>
        </a:p>
      </dsp:txBody>
      <dsp:txXfrm>
        <a:off x="282824" y="1290255"/>
        <a:ext cx="1811448" cy="372930"/>
      </dsp:txXfrm>
    </dsp:sp>
    <dsp:sp modelId="{ED8D7530-59C6-4D12-B479-B693B088D497}">
      <dsp:nvSpPr>
        <dsp:cNvPr id="0" name=""/>
        <dsp:cNvSpPr/>
      </dsp:nvSpPr>
      <dsp:spPr>
        <a:xfrm>
          <a:off x="0" y="213604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A75EF-2FA0-4C91-ADCA-5053110D1DDF}">
      <dsp:nvSpPr>
        <dsp:cNvPr id="0" name=""/>
        <dsp:cNvSpPr/>
      </dsp:nvSpPr>
      <dsp:spPr>
        <a:xfrm>
          <a:off x="262649" y="190512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Drink Offer</a:t>
          </a:r>
        </a:p>
      </dsp:txBody>
      <dsp:txXfrm>
        <a:off x="282824" y="1925295"/>
        <a:ext cx="1811448" cy="372930"/>
      </dsp:txXfrm>
    </dsp:sp>
    <dsp:sp modelId="{C9F66CDE-3F03-46FA-9FEC-DC0C6D04792C}">
      <dsp:nvSpPr>
        <dsp:cNvPr id="0" name=""/>
        <dsp:cNvSpPr/>
      </dsp:nvSpPr>
      <dsp:spPr>
        <a:xfrm>
          <a:off x="0" y="277108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61565-32D6-4A1D-9155-FEA897F03A6F}">
      <dsp:nvSpPr>
        <dsp:cNvPr id="0" name=""/>
        <dsp:cNvSpPr/>
      </dsp:nvSpPr>
      <dsp:spPr>
        <a:xfrm>
          <a:off x="262649" y="254016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Free Delivery</a:t>
          </a:r>
        </a:p>
      </dsp:txBody>
      <dsp:txXfrm>
        <a:off x="282824" y="2560335"/>
        <a:ext cx="1811448" cy="372930"/>
      </dsp:txXfrm>
    </dsp:sp>
    <dsp:sp modelId="{4FAD26C7-D0BF-487A-BDA9-589A787DFBF6}">
      <dsp:nvSpPr>
        <dsp:cNvPr id="0" name=""/>
        <dsp:cNvSpPr/>
      </dsp:nvSpPr>
      <dsp:spPr>
        <a:xfrm>
          <a:off x="0" y="340612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C333C-E21F-462D-8DAB-F9213DC76679}">
      <dsp:nvSpPr>
        <dsp:cNvPr id="0" name=""/>
        <dsp:cNvSpPr/>
      </dsp:nvSpPr>
      <dsp:spPr>
        <a:xfrm>
          <a:off x="262649" y="317520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Carry Out</a:t>
          </a:r>
        </a:p>
      </dsp:txBody>
      <dsp:txXfrm>
        <a:off x="282824" y="3195375"/>
        <a:ext cx="1811448" cy="372930"/>
      </dsp:txXfrm>
    </dsp:sp>
    <dsp:sp modelId="{5B0BB0E5-8214-451B-9AD3-F33E8BD93267}">
      <dsp:nvSpPr>
        <dsp:cNvPr id="0" name=""/>
        <dsp:cNvSpPr/>
      </dsp:nvSpPr>
      <dsp:spPr>
        <a:xfrm>
          <a:off x="0" y="404116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899BF-E149-4B15-B350-3E01FB80422B}">
      <dsp:nvSpPr>
        <dsp:cNvPr id="0" name=""/>
        <dsp:cNvSpPr/>
      </dsp:nvSpPr>
      <dsp:spPr>
        <a:xfrm>
          <a:off x="262649" y="381024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Free Pizza</a:t>
          </a:r>
        </a:p>
      </dsp:txBody>
      <dsp:txXfrm>
        <a:off x="282824" y="3830415"/>
        <a:ext cx="1811448" cy="372930"/>
      </dsp:txXfrm>
    </dsp:sp>
    <dsp:sp modelId="{58759F2D-D17C-424A-84F8-3603A30AECF2}">
      <dsp:nvSpPr>
        <dsp:cNvPr id="0" name=""/>
        <dsp:cNvSpPr/>
      </dsp:nvSpPr>
      <dsp:spPr>
        <a:xfrm>
          <a:off x="0" y="467620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E80ED-6229-42A5-BABC-E80887156959}">
      <dsp:nvSpPr>
        <dsp:cNvPr id="0" name=""/>
        <dsp:cNvSpPr/>
      </dsp:nvSpPr>
      <dsp:spPr>
        <a:xfrm>
          <a:off x="262649" y="444528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Free Side Item</a:t>
          </a:r>
        </a:p>
      </dsp:txBody>
      <dsp:txXfrm>
        <a:off x="282824" y="4465455"/>
        <a:ext cx="181144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ima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0" y="5385935"/>
            <a:ext cx="91440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arme"/>
              <a:buNone/>
              <a:defRPr sz="3600" b="0" i="0" u="none" strike="noStrike" cap="non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4"/>
            <a:ext cx="4525964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36" y="2171702"/>
            <a:ext cx="5851526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2"/>
            <a:ext cx="5851526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imgre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82" y="2"/>
            <a:ext cx="1231276" cy="12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 flipH="1">
            <a:off x="382219" y="363941"/>
            <a:ext cx="8446896" cy="6357539"/>
          </a:xfrm>
          <a:prstGeom prst="snip1Rect">
            <a:avLst>
              <a:gd name="adj" fmla="val 16667"/>
            </a:avLst>
          </a:prstGeom>
          <a:solidFill>
            <a:srgbClr val="D8D8D8">
              <a:alpha val="33725"/>
            </a:srgbClr>
          </a:solidFill>
          <a:ln w="38100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D80818"/>
              </a:buClr>
              <a:buFont typeface="Carme"/>
              <a:buNone/>
              <a:defRPr sz="4000" b="0" i="0" u="none" strike="noStrike" cap="none">
                <a:solidFill>
                  <a:srgbClr val="D80818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517" cy="5063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image.png"/>
          <p:cNvPicPr preferRelativeResize="0"/>
          <p:nvPr/>
        </p:nvPicPr>
        <p:blipFill rotWithShape="1">
          <a:blip r:embed="rId2">
            <a:alphaModFix amt="73000"/>
          </a:blip>
          <a:srcRect t="6842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Screen shot 2013-11-05 at 2.33.30 AM.png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3" y="0"/>
            <a:ext cx="91596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3828" y="340631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rme"/>
              <a:buNone/>
              <a:defRPr sz="5400" b="0" i="0" u="none" strike="noStrike" cap="none">
                <a:solidFill>
                  <a:schemeClr val="accent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4296298"/>
            <a:ext cx="6129967" cy="0"/>
          </a:xfrm>
          <a:prstGeom prst="straightConnector1">
            <a:avLst/>
          </a:prstGeom>
          <a:noFill/>
          <a:ln w="57150" cap="flat" cmpd="sng">
            <a:solidFill>
              <a:srgbClr val="D8081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4038599" cy="4525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3"/>
            <a:ext cx="4038599" cy="4525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32" y="1535115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Shape 53" descr="Screen shot 2013-11-05 at 2.33.30 AM.png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3" y="0"/>
            <a:ext cx="91596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3828" y="340631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rme"/>
              <a:buNone/>
              <a:defRPr sz="5400" b="0" i="0" u="none" strike="noStrike" cap="none">
                <a:solidFill>
                  <a:schemeClr val="accent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6" y="273053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2000" b="1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6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399" cy="566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2000" b="1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7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42"/>
            <a:ext cx="5486399" cy="80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5552"/>
            <a:ext cx="91440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rme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Domino’s Competition- Final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65049" y="4654400"/>
            <a:ext cx="2567700" cy="203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u="sng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Group Name</a:t>
            </a:r>
            <a:r>
              <a:rPr lang="en-US" sz="1800" b="1" i="0" u="sng" strike="noStrike" cap="non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: Team 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u="sng">
              <a:solidFill>
                <a:schemeClr val="lt1"/>
              </a:solidFill>
              <a:latin typeface="Carme"/>
              <a:ea typeface="Carme"/>
              <a:cs typeface="Carme"/>
              <a:sym typeface="Carm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Aditi Ramadurgakar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Akshay Kothari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Jagruthi Budda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Meenakshi Nayak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Rohit Sarkar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DEMOGRAPHIC </a:t>
            </a:r>
            <a:r>
              <a:rPr lang="en-US" sz="3500"/>
              <a:t>PROFILING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517" cy="5063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Decision Tree algorithm - to define the  demographic features of clusters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Combined the demographics classified dataset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     with the clusters defined from RFM.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Six clusters are defined with different demographic characteristics.</a:t>
            </a:r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00000"/>
              <a:buFont typeface="Noto Sans Symbols"/>
              <a:buNone/>
            </a:pPr>
            <a:endParaRPr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00000"/>
              <a:buFont typeface="Noto Sans Symbols"/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/>
              <a:t>DEMOGRAPHIC ANALYSIS contd.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187396" y="6356351"/>
            <a:ext cx="53075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11</a:t>
            </a:fld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75100" y="1413662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Hoppers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Income less than 200k, Commuters</a:t>
            </a:r>
            <a:r>
              <a:rPr lang="en-US" sz="2000"/>
              <a:t> </a:t>
            </a:r>
          </a:p>
        </p:txBody>
      </p:sp>
      <p:sp>
        <p:nvSpPr>
          <p:cNvPr id="190" name="Shape 190"/>
          <p:cNvSpPr/>
          <p:nvPr/>
        </p:nvSpPr>
        <p:spPr>
          <a:xfrm>
            <a:off x="575100" y="2270137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First Timers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Young population who are not Hispanic</a:t>
            </a:r>
          </a:p>
        </p:txBody>
      </p:sp>
      <p:sp>
        <p:nvSpPr>
          <p:cNvPr id="191" name="Shape 191"/>
          <p:cNvSpPr/>
          <p:nvPr/>
        </p:nvSpPr>
        <p:spPr>
          <a:xfrm>
            <a:off x="575100" y="3126612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Irregulars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American seniors, Married, Financially comfortable</a:t>
            </a:r>
          </a:p>
        </p:txBody>
      </p:sp>
      <p:sp>
        <p:nvSpPr>
          <p:cNvPr id="192" name="Shape 192"/>
          <p:cNvSpPr/>
          <p:nvPr/>
        </p:nvSpPr>
        <p:spPr>
          <a:xfrm>
            <a:off x="575100" y="3983110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Potential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Middle Income (65k-200k)</a:t>
            </a:r>
          </a:p>
        </p:txBody>
      </p:sp>
      <p:sp>
        <p:nvSpPr>
          <p:cNvPr id="193" name="Shape 193"/>
          <p:cNvSpPr/>
          <p:nvPr/>
        </p:nvSpPr>
        <p:spPr>
          <a:xfrm>
            <a:off x="575100" y="4839562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Best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Married with no children</a:t>
            </a:r>
          </a:p>
        </p:txBody>
      </p:sp>
      <p:sp>
        <p:nvSpPr>
          <p:cNvPr id="194" name="Shape 194"/>
          <p:cNvSpPr/>
          <p:nvPr/>
        </p:nvSpPr>
        <p:spPr>
          <a:xfrm>
            <a:off x="575100" y="5696050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Valuable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Predominantly African American, working class, teenagers aged below 18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500"/>
              <a:t>COUPON CATEGORIZATION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314006" y="6356351"/>
            <a:ext cx="40414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12</a:t>
            </a:fld>
            <a:endParaRPr lang="en-US" sz="12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77367" y="1303062"/>
            <a:ext cx="5014646" cy="5053289"/>
            <a:chOff x="2275840" y="624840"/>
            <a:chExt cx="5014646" cy="5053289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438045256"/>
                </p:ext>
              </p:extLst>
            </p:nvPr>
          </p:nvGraphicFramePr>
          <p:xfrm>
            <a:off x="2275840" y="624840"/>
            <a:ext cx="5014646" cy="5053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75839" y="863830"/>
              <a:ext cx="222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Mix 2 or More or Medium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3588" y="1514798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LG or Large or 14’’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3588" y="2155265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50% OFF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3588" y="2777979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 lir or 2L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3586" y="3400693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Free and Delivery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33588" y="4074165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CARRY OUT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3588" y="4687377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Free or Pizza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3584" y="5310091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Free Side Item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COUPON CATEGORIZATION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3492" y="2004015"/>
            <a:ext cx="2468880" cy="4001095"/>
            <a:chOff x="1070972" y="2148352"/>
            <a:chExt cx="2530357" cy="4001095"/>
          </a:xfrm>
        </p:grpSpPr>
        <p:sp>
          <p:nvSpPr>
            <p:cNvPr id="7" name="Rectangle 6"/>
            <p:cNvSpPr/>
            <p:nvPr/>
          </p:nvSpPr>
          <p:spPr>
            <a:xfrm>
              <a:off x="1070972" y="2148352"/>
              <a:ext cx="2530357" cy="400109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900" b="1" u="sng" dirty="0">
                  <a:solidFill>
                    <a:srgbClr val="31538F"/>
                  </a:solidFill>
                  <a:latin typeface="Arial" panose="020B0604020202020204" pitchFamily="34" charset="0"/>
                </a:rPr>
                <a:t>First Timers</a:t>
              </a:r>
              <a:endParaRPr lang="en-US" sz="1900" dirty="0"/>
            </a:p>
            <a:p>
              <a:pPr algn="ctr"/>
              <a:br>
                <a:rPr lang="en-US" sz="2000" dirty="0"/>
              </a:br>
              <a:r>
                <a:rPr lang="en-US" sz="1700" dirty="0">
                  <a:latin typeface="Arial" panose="020B0604020202020204" pitchFamily="34" charset="0"/>
                </a:rPr>
                <a:t>Carry Out Coupons</a:t>
              </a:r>
              <a:endParaRPr lang="en-US" sz="1700" dirty="0"/>
            </a:p>
            <a:p>
              <a:pPr algn="ctr"/>
              <a:r>
                <a:rPr lang="en-US" sz="1700" dirty="0">
                  <a:latin typeface="Arial" panose="020B0604020202020204" pitchFamily="34" charset="0"/>
                </a:rPr>
                <a:t>Large with Chicken</a:t>
              </a:r>
              <a:endParaRPr lang="en-US" sz="1700" dirty="0"/>
            </a:p>
            <a:p>
              <a:pPr algn="ctr"/>
              <a:r>
                <a:rPr lang="en-US" sz="1700" dirty="0">
                  <a:latin typeface="Arial" panose="020B0604020202020204" pitchFamily="34" charset="0"/>
                </a:rPr>
                <a:t>Combo</a:t>
              </a:r>
              <a:endParaRPr lang="en-US" sz="1700" dirty="0"/>
            </a:p>
          </p:txBody>
        </p:sp>
        <p:pic>
          <p:nvPicPr>
            <p:cNvPr id="13" name="Picture 8" descr="First-timer-buy-cash-or-take-mortgag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422" y="2440531"/>
              <a:ext cx="2001455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391623" y="2004014"/>
            <a:ext cx="2468880" cy="4001096"/>
            <a:chOff x="3673968" y="2004014"/>
            <a:chExt cx="2530357" cy="4001096"/>
          </a:xfrm>
        </p:grpSpPr>
        <p:sp>
          <p:nvSpPr>
            <p:cNvPr id="16" name="Rectangle 15"/>
            <p:cNvSpPr/>
            <p:nvPr/>
          </p:nvSpPr>
          <p:spPr>
            <a:xfrm>
              <a:off x="3673968" y="2004014"/>
              <a:ext cx="2530357" cy="40010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900" b="1" u="sng" dirty="0">
                  <a:solidFill>
                    <a:srgbClr val="31538F"/>
                  </a:solidFill>
                  <a:latin typeface="Arial" panose="020B0604020202020204" pitchFamily="34" charset="0"/>
                </a:rPr>
                <a:t>Potential</a:t>
              </a:r>
              <a:endParaRPr lang="en-US" sz="1900" dirty="0"/>
            </a:p>
            <a:p>
              <a:pPr algn="ctr"/>
              <a:br>
                <a:rPr lang="en-US" sz="2000" dirty="0"/>
              </a:br>
              <a:r>
                <a:rPr lang="en-US" sz="1700" dirty="0"/>
                <a:t>Large Special</a:t>
              </a:r>
            </a:p>
            <a:p>
              <a:pPr algn="ctr"/>
              <a:r>
                <a:rPr lang="en-US" sz="1700" dirty="0"/>
                <a:t>Drink Offers</a:t>
              </a:r>
            </a:p>
            <a:p>
              <a:pPr algn="ctr"/>
              <a:r>
                <a:rPr lang="en-US" sz="1700" dirty="0"/>
                <a:t>Combo</a:t>
              </a:r>
            </a:p>
            <a:p>
              <a:br>
                <a:rPr lang="en-US" sz="1800" dirty="0"/>
              </a:br>
              <a:endParaRPr lang="en-US" sz="1700" dirty="0"/>
            </a:p>
          </p:txBody>
        </p:sp>
        <p:pic>
          <p:nvPicPr>
            <p:cNvPr id="1036" name="Picture 12" descr="https://lh4.googleusercontent.com/oFXGZ9Tw5Zf3sW3F07Fn68cIsZWzIcjp5qcan1xsE5-E_XWgEhS9eSS0XPjA7eN5xhT0DXakMvwB9pRX90NWp8YsxuKPMUX9qkG2mH4pp2f02s53UOH-gnJ2DrlIYpjR0n63BSNFAY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668" y="2296193"/>
              <a:ext cx="1732956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149754" y="2004014"/>
            <a:ext cx="2468880" cy="4001096"/>
            <a:chOff x="6149754" y="2004014"/>
            <a:chExt cx="2468880" cy="3939540"/>
          </a:xfrm>
        </p:grpSpPr>
        <p:sp>
          <p:nvSpPr>
            <p:cNvPr id="22" name="Rectangle 21"/>
            <p:cNvSpPr/>
            <p:nvPr/>
          </p:nvSpPr>
          <p:spPr>
            <a:xfrm>
              <a:off x="6149754" y="2004014"/>
              <a:ext cx="2468880" cy="393954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900" b="1" u="sng" dirty="0">
                  <a:solidFill>
                    <a:srgbClr val="31538F"/>
                  </a:solidFill>
                  <a:latin typeface="Arial" panose="020B0604020202020204" pitchFamily="34" charset="0"/>
                </a:rPr>
                <a:t>Valuable</a:t>
              </a:r>
              <a:endParaRPr lang="en-US" sz="1900" dirty="0"/>
            </a:p>
            <a:p>
              <a:pPr algn="ctr"/>
              <a:br>
                <a:rPr lang="en-US" sz="2000" dirty="0"/>
              </a:br>
              <a:r>
                <a:rPr lang="en-US" sz="1700" dirty="0"/>
                <a:t>Free Coupons</a:t>
              </a:r>
            </a:p>
            <a:p>
              <a:pPr algn="ctr"/>
              <a:r>
                <a:rPr lang="en-US" sz="1700" dirty="0"/>
                <a:t>50% Off Coupons</a:t>
              </a:r>
              <a:br>
                <a:rPr lang="en-US" sz="1800" dirty="0"/>
              </a:br>
              <a:endParaRPr lang="en-US" sz="1700" dirty="0"/>
            </a:p>
          </p:txBody>
        </p:sp>
        <p:pic>
          <p:nvPicPr>
            <p:cNvPr id="1038" name="Picture 14" descr="Captur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594" y="2296193"/>
              <a:ext cx="1689199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527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301250" y="458024"/>
            <a:ext cx="7275900" cy="51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/>
              <a:t>HIGH FREQUENCY COUPONS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65550" y="1183987"/>
            <a:ext cx="8052600" cy="52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332386" y="6356351"/>
            <a:ext cx="38576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14</a:t>
            </a:fld>
            <a:endParaRPr lang="en-US" sz="1200" dirty="0">
              <a:latin typeface="Cambria" panose="02040503050406030204" pitchFamily="18" charset="0"/>
            </a:endParaRPr>
          </a:p>
        </p:txBody>
      </p:sp>
      <p:graphicFrame>
        <p:nvGraphicFramePr>
          <p:cNvPr id="226" name="Shape 226"/>
          <p:cNvGraphicFramePr/>
          <p:nvPr>
            <p:extLst>
              <p:ext uri="{D42A27DB-BD31-4B8C-83A1-F6EECF244321}">
                <p14:modId xmlns:p14="http://schemas.microsoft.com/office/powerpoint/2010/main" val="1218755041"/>
              </p:ext>
            </p:extLst>
          </p:nvPr>
        </p:nvGraphicFramePr>
        <p:xfrm>
          <a:off x="811612" y="1575227"/>
          <a:ext cx="7520775" cy="4309460"/>
        </p:xfrm>
        <a:graphic>
          <a:graphicData uri="http://schemas.openxmlformats.org/drawingml/2006/table">
            <a:tbl>
              <a:tblPr>
                <a:noFill/>
                <a:tableStyleId>{499AB705-5AE7-42A9-8112-3874B2831BA9}</a:tableStyleId>
              </a:tblPr>
              <a:tblGrid>
                <a:gridCol w="21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50">
                <a:tc rowSpan="3">
                  <a:txBody>
                    <a:bodyPr/>
                    <a:lstStyle/>
                    <a:p>
                      <a:pPr marL="342900" lvl="0" indent="-165100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First Timers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80818"/>
                        </a:buClr>
                        <a:buSzPct val="155555"/>
                        <a:buFont typeface="Noto Sans Symbols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  Combo with medium pizza, pasta, sandwich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16510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Large pizza with chicken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3495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Weekday carry out large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00">
                <a:tc rowSpan="3">
                  <a:txBody>
                    <a:bodyPr/>
                    <a:lstStyle/>
                    <a:p>
                      <a:pPr marL="342900" lvl="0" indent="-165100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Potential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16510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Combo with medium pizza, pasta, sandwich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80818"/>
                        </a:buClr>
                        <a:buSzPct val="155555"/>
                        <a:buFont typeface="Noto Sans Symbols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  Large Special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80818"/>
                        </a:buClr>
                        <a:buSzPct val="155555"/>
                        <a:buFont typeface="Noto Sans Symbols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  Medium pizza with large drinks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775">
                <a:tc rowSpan="3">
                  <a:txBody>
                    <a:bodyPr/>
                    <a:lstStyle/>
                    <a:p>
                      <a:pPr marL="342900" lvl="0" indent="-165100" rtl="0">
                        <a:spcBef>
                          <a:spcPts val="560"/>
                        </a:spcBef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Valuable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34950" rtl="0">
                        <a:lnSpc>
                          <a:spcPct val="100000"/>
                        </a:lnSpc>
                        <a:spcBef>
                          <a:spcPts val="56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Medium pan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34950" rtl="0">
                        <a:lnSpc>
                          <a:spcPct val="100000"/>
                        </a:lnSpc>
                        <a:spcBef>
                          <a:spcPts val="56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50% off pizza-online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165100" rtl="0">
                        <a:lnSpc>
                          <a:spcPct val="100000"/>
                        </a:lnSpc>
                        <a:spcBef>
                          <a:spcPts val="56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Free medium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131126" y="6356351"/>
            <a:ext cx="58702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Cambria" panose="02040503050406030204" pitchFamily="18" charset="0"/>
              </a:rPr>
              <a:t>15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500"/>
              <a:t>ASSOCIATION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1" y="1658521"/>
            <a:ext cx="7841568" cy="40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301250" y="559074"/>
            <a:ext cx="7275900" cy="96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1428"/>
              <a:buFont typeface="Arial"/>
              <a:buNone/>
            </a:pPr>
            <a:r>
              <a:rPr lang="en-US" sz="3500"/>
              <a:t>INCREMENTAL EFFECT DUE TO MAILED COUPONS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215532" y="6356351"/>
            <a:ext cx="502624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16</a:t>
            </a:fld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97275" y="2189050"/>
            <a:ext cx="3474000" cy="9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</a:rPr>
              <a:t>Control Group</a:t>
            </a:r>
            <a:r>
              <a:rPr lang="en-US" sz="1600" b="1" i="0" u="none" strike="noStrike" cap="none">
                <a:solidFill>
                  <a:schemeClr val="lt1"/>
                </a:solidFill>
              </a:rPr>
              <a:t>: </a:t>
            </a:r>
            <a:r>
              <a:rPr lang="en-US" sz="1600" i="0" u="none" strike="noStrike" cap="none">
                <a:solidFill>
                  <a:schemeClr val="lt1"/>
                </a:solidFill>
              </a:rPr>
              <a:t>Customer</a:t>
            </a:r>
            <a:r>
              <a:rPr lang="en-US" sz="1600">
                <a:solidFill>
                  <a:schemeClr val="lt1"/>
                </a:solidFill>
              </a:rPr>
              <a:t>s who were mailed but did not use coupon</a:t>
            </a:r>
          </a:p>
        </p:txBody>
      </p:sp>
      <p:sp>
        <p:nvSpPr>
          <p:cNvPr id="249" name="Shape 249"/>
          <p:cNvSpPr/>
          <p:nvPr/>
        </p:nvSpPr>
        <p:spPr>
          <a:xfrm>
            <a:off x="5034450" y="2189047"/>
            <a:ext cx="3474000" cy="9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</a:rPr>
              <a:t>Treatment Group: </a:t>
            </a:r>
            <a:r>
              <a:rPr lang="en-US" sz="1600">
                <a:solidFill>
                  <a:schemeClr val="lt1"/>
                </a:solidFill>
              </a:rPr>
              <a:t>Customers who were mailed and used coupon</a:t>
            </a:r>
          </a:p>
        </p:txBody>
      </p:sp>
      <p:graphicFrame>
        <p:nvGraphicFramePr>
          <p:cNvPr id="8" name="Chart 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41895"/>
              </p:ext>
            </p:extLst>
          </p:nvPr>
        </p:nvGraphicFramePr>
        <p:xfrm>
          <a:off x="626015" y="3605186"/>
          <a:ext cx="4086662" cy="2280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145424"/>
              </p:ext>
            </p:extLst>
          </p:nvPr>
        </p:nvGraphicFramePr>
        <p:xfrm>
          <a:off x="4939200" y="3671058"/>
          <a:ext cx="3530991" cy="214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500"/>
              <a:t>LOGISTIC REGRESSION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243668" y="6356351"/>
            <a:ext cx="474488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Cambria" panose="02040503050406030204" pitchFamily="18" charset="0"/>
              </a:rPr>
              <a:t>17</a:t>
            </a:fld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x="469200" y="1512825"/>
          <a:ext cx="4583750" cy="2020734"/>
        </p:xfrm>
        <a:graphic>
          <a:graphicData uri="http://schemas.openxmlformats.org/drawingml/2006/table">
            <a:tbl>
              <a:tblPr>
                <a:noFill/>
                <a:tableStyleId>{107B214E-C4CB-4791-A1F2-D7171442F2A8}</a:tableStyleId>
              </a:tblPr>
              <a:tblGrid>
                <a:gridCol w="75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950">
                <a:tc rowSpan="2" grid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Predicted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Non 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5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Non 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48.38%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36.34%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5.96%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9.32%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6019375" y="1789050"/>
            <a:ext cx="2698800" cy="16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As the data is biased as it is containing 84% of non respondent , the model is able to correctly predicting 57% of the customers.</a:t>
            </a:r>
          </a:p>
          <a:p>
            <a:pPr lvl="0" algn="just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261" name="Shape 261"/>
          <p:cNvSpPr/>
          <p:nvPr/>
        </p:nvSpPr>
        <p:spPr>
          <a:xfrm>
            <a:off x="5154112" y="2337975"/>
            <a:ext cx="764100" cy="3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538F"/>
          </a:solidFill>
          <a:ln w="9525" cap="flat" cmpd="sng">
            <a:solidFill>
              <a:srgbClr val="31538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2031300" y="4155800"/>
            <a:ext cx="1230000" cy="1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4" y="4323500"/>
            <a:ext cx="4583750" cy="19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146087" y="3839000"/>
            <a:ext cx="1230000" cy="4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/>
              <a:t>Lift Model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019375" y="4630325"/>
            <a:ext cx="2698800" cy="132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From the logistic model, we are able to capture 40% of respondent customers in the first four deciles. 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266" name="Shape 266"/>
          <p:cNvSpPr/>
          <p:nvPr/>
        </p:nvSpPr>
        <p:spPr>
          <a:xfrm>
            <a:off x="5255262" y="5109275"/>
            <a:ext cx="764100" cy="3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538F"/>
          </a:solidFill>
          <a:ln w="9525" cap="flat" cmpd="sng">
            <a:solidFill>
              <a:srgbClr val="31538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/>
              <a:t>LOGISTIC REGRESSION RESULTS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600" cy="50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 using Large, Med3topping and </a:t>
            </a:r>
            <a:r>
              <a:rPr lang="en-US" sz="2200" dirty="0" err="1"/>
              <a:t>freedrink</a:t>
            </a:r>
            <a:r>
              <a:rPr lang="en-US" sz="2200" dirty="0"/>
              <a:t> coupons are about 20 times more likely to respond than the customers who are not using coupons.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Customers ordering on Monday and Thursday are 10% less likely to respond than Customers ordering on Tuesday.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Customers ordering on Sunday are 10% more likely to respond than Customers ordering on Tuesday.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First timers are 14% more likely to respond the mail than Valuable customers.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Customers having dinner and lunch meal are 8% more likely to respond than the late night dinner customers.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173328" y="6356351"/>
            <a:ext cx="544827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Cambria" panose="02040503050406030204" pitchFamily="18" charset="0"/>
              </a:rPr>
              <a:t>18</a:t>
            </a:fld>
            <a:endParaRPr 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266066" y="422847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RECOMMENDATIONS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45194" y="6356351"/>
            <a:ext cx="572962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19</a:t>
            </a:fld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67425" y="1533049"/>
            <a:ext cx="2468400" cy="10025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First Timers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(Young Population who are not Hispanic)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667425" y="3116125"/>
            <a:ext cx="2468400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Potential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(Middle Income(65K-200K))</a:t>
            </a:r>
          </a:p>
        </p:txBody>
      </p:sp>
      <p:sp>
        <p:nvSpPr>
          <p:cNvPr id="284" name="Shape 284"/>
          <p:cNvSpPr/>
          <p:nvPr/>
        </p:nvSpPr>
        <p:spPr>
          <a:xfrm>
            <a:off x="667425" y="4699200"/>
            <a:ext cx="2468400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Valuable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(African American,Working Class and Teenagers)</a:t>
            </a:r>
          </a:p>
        </p:txBody>
      </p:sp>
      <p:sp>
        <p:nvSpPr>
          <p:cNvPr id="285" name="Shape 285"/>
          <p:cNvSpPr/>
          <p:nvPr/>
        </p:nvSpPr>
        <p:spPr>
          <a:xfrm>
            <a:off x="3904812" y="1612550"/>
            <a:ext cx="1457400" cy="4176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31538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/>
              <a:t>Sunday 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600"/>
              <a:t>Dinner meal, Lunch Meal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052900" y="1598337"/>
            <a:ext cx="2489066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Carry out coupons, large with chicken, combo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Free Pizza</a:t>
            </a: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053050" y="3198200"/>
            <a:ext cx="2488916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large special, drink offers, combo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 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 free delivery and free pizza</a:t>
            </a:r>
          </a:p>
        </p:txBody>
      </p:sp>
      <p:sp>
        <p:nvSpPr>
          <p:cNvPr id="288" name="Shape 288"/>
          <p:cNvSpPr/>
          <p:nvPr/>
        </p:nvSpPr>
        <p:spPr>
          <a:xfrm>
            <a:off x="6053050" y="4786275"/>
            <a:ext cx="2488916" cy="915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free coupons, 50% off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+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free pizza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265475" y="207035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452700" y="2029587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265475" y="363065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5452787" y="358110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65462" y="519095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452787" y="513260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400"/>
              <a:t>OVERVIEW - LAST PRESENTATION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65550" y="1783051"/>
            <a:ext cx="8052600" cy="4012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 dirty="0">
                <a:solidFill>
                  <a:srgbClr val="D80818"/>
                </a:solidFill>
              </a:rPr>
              <a:t>   Objective - </a:t>
            </a:r>
            <a:r>
              <a:rPr lang="en-US" sz="2600" b="1" dirty="0"/>
              <a:t>Coupon Ordering Likelihood</a:t>
            </a:r>
          </a:p>
          <a:p>
            <a:pPr lvl="0" indent="0" rtl="0">
              <a:lnSpc>
                <a:spcPct val="150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</a:rPr>
              <a:t>Descriptive statistics on the customer order pattern</a:t>
            </a:r>
          </a:p>
          <a:p>
            <a:pPr lvl="0" indent="0" rtl="0">
              <a:lnSpc>
                <a:spcPct val="150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</a:rPr>
              <a:t>Rank wise analysis based on average discount</a:t>
            </a:r>
          </a:p>
          <a:p>
            <a:pPr lvl="0" indent="0" rtl="0">
              <a:lnSpc>
                <a:spcPct val="150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</a:rPr>
              <a:t>Inferences from rank wise analysis merged with demographics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8356196" y="675804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0" y="485622"/>
            <a:ext cx="9144000" cy="10014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rme"/>
              <a:buNone/>
            </a:pPr>
            <a:r>
              <a:rPr lang="en-US" sz="5400" b="1" i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Thank you!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432" y="2053526"/>
            <a:ext cx="2957885" cy="261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0" y="5223764"/>
            <a:ext cx="9144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1325" y="1236774"/>
            <a:ext cx="8052600" cy="53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0818"/>
              </a:buClr>
            </a:pPr>
            <a:r>
              <a:rPr lang="en-US" b="1">
                <a:solidFill>
                  <a:srgbClr val="000000"/>
                </a:solidFill>
              </a:rPr>
              <a:t>PART I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Implement RFM model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Clustering on RFM attributes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Decision tree to derive demographic characteristics of clusters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Relevant coupons for each clusters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Association rule mining on coupons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INTRODUCTION contd.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1325" y="1236774"/>
            <a:ext cx="8052600" cy="53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0818"/>
              </a:buClr>
            </a:pPr>
            <a:r>
              <a:rPr lang="en-US" b="1">
                <a:solidFill>
                  <a:srgbClr val="000000"/>
                </a:solidFill>
              </a:rPr>
              <a:t>PART II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500">
                <a:solidFill>
                  <a:srgbClr val="000000"/>
                </a:solidFill>
              </a:rPr>
              <a:t>Logistic Model on mail response data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500">
                <a:solidFill>
                  <a:srgbClr val="000000"/>
                </a:solidFill>
              </a:rPr>
              <a:t>Recommendations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 SAMPLING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517" cy="5063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/>
              <a:t>Stratified sampling, a type of Probability Sampling was done on the transactional data (Oct 2015 to Sep 2016).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D80818"/>
              </a:buClr>
              <a:buSzPct val="100000"/>
            </a:pPr>
            <a:r>
              <a:rPr lang="en-US" sz="2600"/>
              <a:t>Divided the data into 4 groups/strata based on region: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600"/>
              <a:t>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87" y="3609287"/>
            <a:ext cx="5123975" cy="2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RFM MODELING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03075" y="1176000"/>
            <a:ext cx="7930800" cy="51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>
                <a:solidFill>
                  <a:srgbClr val="000000"/>
                </a:solidFill>
              </a:rPr>
              <a:t>R</a:t>
            </a:r>
            <a:r>
              <a:rPr lang="en-US" sz="2400"/>
              <a:t>ecency, Frequency and Monetary values determined for the customers from the final sample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Customers are sorted and then scored based on RFM values</a:t>
            </a:r>
          </a:p>
          <a:p>
            <a:pPr marL="914400" marR="0" lvl="1" indent="-381000" algn="l" rtl="0">
              <a:spcBef>
                <a:spcPts val="0"/>
              </a:spcBef>
              <a:buSzPct val="100000"/>
            </a:pPr>
            <a:r>
              <a:rPr lang="en-US"/>
              <a:t>0</a:t>
            </a:r>
            <a:r>
              <a:rPr lang="en-US" sz="2400"/>
              <a:t> </a:t>
            </a:r>
            <a:r>
              <a:rPr lang="en-US"/>
              <a:t>→ </a:t>
            </a:r>
            <a:r>
              <a:rPr lang="en-US" sz="2400"/>
              <a:t>lowest and </a:t>
            </a:r>
            <a:r>
              <a:rPr lang="en-US"/>
              <a:t>4</a:t>
            </a:r>
            <a:r>
              <a:rPr lang="en-US" sz="2400"/>
              <a:t> </a:t>
            </a:r>
            <a:r>
              <a:rPr lang="en-US"/>
              <a:t>→ </a:t>
            </a:r>
            <a:r>
              <a:rPr lang="en-US" sz="2400"/>
              <a:t>highest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Customers with score ‘444’ are the most recent, frequent and high valued customers </a:t>
            </a:r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r>
              <a:rPr lang="en-US" sz="2400"/>
              <a:t> </a:t>
            </a:r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 descr="rf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4693500"/>
            <a:ext cx="7774850" cy="1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500" dirty="0"/>
              <a:t>CLUSTERING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1325" y="1118324"/>
            <a:ext cx="8052600" cy="518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370276" y="6356351"/>
            <a:ext cx="34787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7</a:t>
            </a:fld>
            <a:endParaRPr lang="en-US" sz="1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C3E43E-F3BA-43F4-B58B-171970E51D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734694"/>
              </p:ext>
            </p:extLst>
          </p:nvPr>
        </p:nvGraphicFramePr>
        <p:xfrm>
          <a:off x="682756" y="1099077"/>
          <a:ext cx="4256435" cy="255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0BB3ED-BFBF-4F05-91AE-5CFED06E2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996554"/>
              </p:ext>
            </p:extLst>
          </p:nvPr>
        </p:nvGraphicFramePr>
        <p:xfrm>
          <a:off x="3580228" y="37423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500"/>
              <a:t>CLUSTER DESCRIPTION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342142" y="6356351"/>
            <a:ext cx="376013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1100098" y="1867705"/>
            <a:ext cx="1693389" cy="1674542"/>
            <a:chOff x="1147700" y="1571025"/>
            <a:chExt cx="1505101" cy="1486500"/>
          </a:xfrm>
        </p:grpSpPr>
        <p:sp>
          <p:nvSpPr>
            <p:cNvPr id="144" name="Shape 144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408700" y="1655700"/>
              <a:ext cx="9831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Hoppers</a:t>
              </a:r>
            </a:p>
            <a:p>
              <a:pPr lv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147701" y="2096053"/>
              <a:ext cx="15051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Very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Very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Very Low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3717422" y="1867698"/>
            <a:ext cx="1693388" cy="1674542"/>
            <a:chOff x="1147700" y="1571025"/>
            <a:chExt cx="1505100" cy="1486500"/>
          </a:xfrm>
        </p:grpSpPr>
        <p:sp>
          <p:nvSpPr>
            <p:cNvPr id="148" name="Shape 148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1408700" y="1571025"/>
              <a:ext cx="983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First Timers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1304450" y="2096050"/>
              <a:ext cx="12702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Low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1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6334739" y="1867703"/>
            <a:ext cx="1646428" cy="1674542"/>
            <a:chOff x="1147700" y="1571025"/>
            <a:chExt cx="1505100" cy="1486500"/>
          </a:xfrm>
        </p:grpSpPr>
        <p:sp>
          <p:nvSpPr>
            <p:cNvPr id="152" name="Shape 152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Irregulars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304450" y="2096050"/>
              <a:ext cx="11916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Low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1100095" y="4291625"/>
            <a:ext cx="1693388" cy="1635001"/>
            <a:chOff x="1147700" y="1571025"/>
            <a:chExt cx="1505100" cy="1486500"/>
          </a:xfrm>
        </p:grpSpPr>
        <p:sp>
          <p:nvSpPr>
            <p:cNvPr id="156" name="Shape 156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Potential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259900" y="2096075"/>
              <a:ext cx="12807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Low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6334750" y="4291635"/>
            <a:ext cx="1646428" cy="1635001"/>
            <a:chOff x="1147700" y="1571025"/>
            <a:chExt cx="1505100" cy="1486500"/>
          </a:xfrm>
        </p:grpSpPr>
        <p:sp>
          <p:nvSpPr>
            <p:cNvPr id="160" name="Shape 160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Valuable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259900" y="2096075"/>
              <a:ext cx="12807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High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3717437" y="4291635"/>
            <a:ext cx="1693357" cy="1635001"/>
            <a:chOff x="1126251" y="1571025"/>
            <a:chExt cx="1548000" cy="1486500"/>
          </a:xfrm>
        </p:grpSpPr>
        <p:sp>
          <p:nvSpPr>
            <p:cNvPr id="164" name="Shape 164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Best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126251" y="2039625"/>
              <a:ext cx="15480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Very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Frequency:Very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Very High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500"/>
              <a:t>DAY WISE ANALYSIS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342142" y="6356351"/>
            <a:ext cx="376014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9</a:t>
            </a:fld>
            <a:endParaRPr lang="en-US" sz="1200" dirty="0">
              <a:latin typeface="Cambria" panose="020405030504060302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9CF399-FF01-413F-A78E-A300168F8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232565"/>
              </p:ext>
            </p:extLst>
          </p:nvPr>
        </p:nvGraphicFramePr>
        <p:xfrm>
          <a:off x="1066242" y="1908536"/>
          <a:ext cx="7275900" cy="410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782</Words>
  <Application>Microsoft Office PowerPoint</Application>
  <PresentationFormat>On-screen Show (4:3)</PresentationFormat>
  <Paragraphs>246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Noto Sans Symbols</vt:lpstr>
      <vt:lpstr>Arial</vt:lpstr>
      <vt:lpstr>Calibri</vt:lpstr>
      <vt:lpstr>Cambria</vt:lpstr>
      <vt:lpstr>Carme</vt:lpstr>
      <vt:lpstr>Office Theme</vt:lpstr>
      <vt:lpstr>Domino’s Competition- Final</vt:lpstr>
      <vt:lpstr>OVERVIEW - LAST PRESENTATION</vt:lpstr>
      <vt:lpstr>INTRODUCTION</vt:lpstr>
      <vt:lpstr>INTRODUCTION contd.</vt:lpstr>
      <vt:lpstr> SAMPLING</vt:lpstr>
      <vt:lpstr>RFM MODELING</vt:lpstr>
      <vt:lpstr>CLUSTERING</vt:lpstr>
      <vt:lpstr>CLUSTER DESCRIPTION</vt:lpstr>
      <vt:lpstr>DAY WISE ANALYSIS</vt:lpstr>
      <vt:lpstr>DEMOGRAPHIC PROFILING</vt:lpstr>
      <vt:lpstr>DEMOGRAPHIC ANALYSIS contd.</vt:lpstr>
      <vt:lpstr>COUPON CATEGORIZATION</vt:lpstr>
      <vt:lpstr>COUPON CATEGORIZATION contd.</vt:lpstr>
      <vt:lpstr>HIGH FREQUENCY COUPONS</vt:lpstr>
      <vt:lpstr>ASSOCIATION RULES</vt:lpstr>
      <vt:lpstr>INCREMENTAL EFFECT DUE TO MAILED COUPONS</vt:lpstr>
      <vt:lpstr>LOGISTIC REGRESSION</vt:lpstr>
      <vt:lpstr>LOGISTIC REGRESSION RESULTS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Domino’s Live Project</dc:title>
  <cp:lastModifiedBy>Aditi Ramdurgkar</cp:lastModifiedBy>
  <cp:revision>10</cp:revision>
  <dcterms:modified xsi:type="dcterms:W3CDTF">2017-04-20T03:57:09Z</dcterms:modified>
</cp:coreProperties>
</file>