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5.xml" ContentType="application/vnd.openxmlformats-officedocument.themeOverride+xml"/>
  <Override PartName="/ppt/charts/chartEx3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7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8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0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1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2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63" r:id="rId2"/>
    <p:sldId id="264" r:id="rId3"/>
    <p:sldId id="270" r:id="rId4"/>
    <p:sldId id="271" r:id="rId5"/>
    <p:sldId id="272" r:id="rId6"/>
    <p:sldId id="273" r:id="rId7"/>
    <p:sldId id="274" r:id="rId8"/>
    <p:sldId id="283" r:id="rId9"/>
    <p:sldId id="285" r:id="rId10"/>
    <p:sldId id="286" r:id="rId11"/>
    <p:sldId id="287" r:id="rId12"/>
    <p:sldId id="288" r:id="rId13"/>
    <p:sldId id="289" r:id="rId14"/>
    <p:sldId id="296" r:id="rId15"/>
    <p:sldId id="291" r:id="rId16"/>
    <p:sldId id="292" r:id="rId17"/>
    <p:sldId id="293" r:id="rId18"/>
    <p:sldId id="294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udda\Downloads\TopC_Ran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udda\Downloads\percentage%20changes%20(3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key\Downloads\Cluster%20Profiling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udda\Downloads\TopC_Ran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2.bin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../embeddings/oleObject3.bin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../embeddings/oleObject4.bin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udda\Downloads\percentage%20changes%20(3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udda\Downloads\percentage%20changes%20(3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udda\Downloads\percentage%20changes%20(3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Rohit%20Sarkar\Desktop\TopC_Rank.xlsx" TargetMode="External"/><Relationship Id="rId4" Type="http://schemas.openxmlformats.org/officeDocument/2006/relationships/themeOverride" Target="../theme/themeOverride3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Rohit%20Sarkar\Desktop\TopC_Rank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Rohit%20Sarkar\Desktop\TopC_Ran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Percentage of transaction</a:t>
            </a:r>
          </a:p>
        </c:rich>
      </c:tx>
      <c:layout>
        <c:manualLayout>
          <c:xMode val="edge"/>
          <c:yMode val="edge"/>
          <c:x val="0.25914215686274511"/>
          <c:y val="2.21990957364407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[TopC_Rank.xlsx]Sheet2!$B$1</c:f>
              <c:strCache>
                <c:ptCount val="1"/>
                <c:pt idx="0">
                  <c:v>% of transaction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6BD-4557-9348-A760BCBF08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6BD-4557-9348-A760BCBF08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6BD-4557-9348-A760BCBF08D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6BD-4557-9348-A760BCBF08D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6BD-4557-9348-A760BCBF08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[TopC_Rank.xlsx]Sheet2!$A$2:$A$6</c:f>
              <c:strCache>
                <c:ptCount val="5"/>
                <c:pt idx="0">
                  <c:v>Under Discounted</c:v>
                </c:pt>
                <c:pt idx="1">
                  <c:v>Low Discounted</c:v>
                </c:pt>
                <c:pt idx="2">
                  <c:v>Med Discounted</c:v>
                </c:pt>
                <c:pt idx="3">
                  <c:v>High Discounted</c:v>
                </c:pt>
                <c:pt idx="4">
                  <c:v>Over Discounted </c:v>
                </c:pt>
              </c:strCache>
            </c:strRef>
          </c:cat>
          <c:val>
            <c:numRef>
              <c:f>[TopC_Rank.xlsx]Sheet2!$B$2:$B$6</c:f>
              <c:numCache>
                <c:formatCode>General</c:formatCode>
                <c:ptCount val="5"/>
                <c:pt idx="0">
                  <c:v>5.15</c:v>
                </c:pt>
                <c:pt idx="1">
                  <c:v>13</c:v>
                </c:pt>
                <c:pt idx="2">
                  <c:v>14.53</c:v>
                </c:pt>
                <c:pt idx="3">
                  <c:v>53</c:v>
                </c:pt>
                <c:pt idx="4">
                  <c:v>13.68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6BD-4557-9348-A760BCBF08D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Comparison</a:t>
            </a:r>
            <a:r>
              <a:rPr lang="en-US" baseline="0" dirty="0"/>
              <a:t> b/w Minor Age Groups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'[percentage changes (3).xlsx]Sheet1'!$Q$41</c:f>
              <c:strCache>
                <c:ptCount val="1"/>
                <c:pt idx="0">
                  <c:v>age4to7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'[percentage changes (3).xlsx]Sheet1'!$R$40:$V$40</c:f>
              <c:strCache>
                <c:ptCount val="5"/>
                <c:pt idx="0">
                  <c:v>Under Discounted</c:v>
                </c:pt>
                <c:pt idx="1">
                  <c:v>Low Discounted</c:v>
                </c:pt>
                <c:pt idx="2">
                  <c:v>Medium Discounted</c:v>
                </c:pt>
                <c:pt idx="3">
                  <c:v>High Discounted</c:v>
                </c:pt>
                <c:pt idx="4">
                  <c:v>Over Discounted</c:v>
                </c:pt>
              </c:strCache>
            </c:strRef>
          </c:cat>
          <c:val>
            <c:numRef>
              <c:f>'[percentage changes (3).xlsx]Sheet1'!$R$41:$V$41</c:f>
              <c:numCache>
                <c:formatCode>General</c:formatCode>
                <c:ptCount val="5"/>
                <c:pt idx="0">
                  <c:v>0.1096799</c:v>
                </c:pt>
                <c:pt idx="1">
                  <c:v>0.11279599999999999</c:v>
                </c:pt>
                <c:pt idx="2">
                  <c:v>0.1173659</c:v>
                </c:pt>
                <c:pt idx="3">
                  <c:v>0.12596499999999999</c:v>
                </c:pt>
                <c:pt idx="4">
                  <c:v>0.1231344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C9-41AE-93C4-E2C8C030C79B}"/>
            </c:ext>
          </c:extLst>
        </c:ser>
        <c:ser>
          <c:idx val="1"/>
          <c:order val="1"/>
          <c:tx>
            <c:strRef>
              <c:f>'[percentage changes (3).xlsx]Sheet1'!$Q$42</c:f>
              <c:strCache>
                <c:ptCount val="1"/>
                <c:pt idx="0">
                  <c:v>age8to12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'[percentage changes (3).xlsx]Sheet1'!$R$40:$V$40</c:f>
              <c:strCache>
                <c:ptCount val="5"/>
                <c:pt idx="0">
                  <c:v>Under Discounted</c:v>
                </c:pt>
                <c:pt idx="1">
                  <c:v>Low Discounted</c:v>
                </c:pt>
                <c:pt idx="2">
                  <c:v>Medium Discounted</c:v>
                </c:pt>
                <c:pt idx="3">
                  <c:v>High Discounted</c:v>
                </c:pt>
                <c:pt idx="4">
                  <c:v>Over Discounted</c:v>
                </c:pt>
              </c:strCache>
            </c:strRef>
          </c:cat>
          <c:val>
            <c:numRef>
              <c:f>'[percentage changes (3).xlsx]Sheet1'!$R$42:$V$42</c:f>
              <c:numCache>
                <c:formatCode>General</c:formatCode>
                <c:ptCount val="5"/>
                <c:pt idx="0">
                  <c:v>0.1133115</c:v>
                </c:pt>
                <c:pt idx="1">
                  <c:v>0.11473659999999999</c:v>
                </c:pt>
                <c:pt idx="2">
                  <c:v>0.1177797</c:v>
                </c:pt>
                <c:pt idx="3">
                  <c:v>0.1231384</c:v>
                </c:pt>
                <c:pt idx="4">
                  <c:v>0.12378840000000001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C9-41AE-93C4-E2C8C030C79B}"/>
            </c:ext>
          </c:extLst>
        </c:ser>
        <c:ser>
          <c:idx val="2"/>
          <c:order val="2"/>
          <c:tx>
            <c:strRef>
              <c:f>'[percentage changes (3).xlsx]Sheet1'!$Q$43</c:f>
              <c:strCache>
                <c:ptCount val="1"/>
                <c:pt idx="0">
                  <c:v>age13to17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'[percentage changes (3).xlsx]Sheet1'!$R$40:$V$40</c:f>
              <c:strCache>
                <c:ptCount val="5"/>
                <c:pt idx="0">
                  <c:v>Under Discounted</c:v>
                </c:pt>
                <c:pt idx="1">
                  <c:v>Low Discounted</c:v>
                </c:pt>
                <c:pt idx="2">
                  <c:v>Medium Discounted</c:v>
                </c:pt>
                <c:pt idx="3">
                  <c:v>High Discounted</c:v>
                </c:pt>
                <c:pt idx="4">
                  <c:v>Over Discounted</c:v>
                </c:pt>
              </c:strCache>
            </c:strRef>
          </c:cat>
          <c:val>
            <c:numRef>
              <c:f>'[percentage changes (3).xlsx]Sheet1'!$R$43:$V$43</c:f>
              <c:numCache>
                <c:formatCode>General</c:formatCode>
                <c:ptCount val="5"/>
                <c:pt idx="0">
                  <c:v>0.1105752</c:v>
                </c:pt>
                <c:pt idx="1">
                  <c:v>0.1108333</c:v>
                </c:pt>
                <c:pt idx="2">
                  <c:v>0.11254699999999999</c:v>
                </c:pt>
                <c:pt idx="3">
                  <c:v>0.1122218</c:v>
                </c:pt>
                <c:pt idx="4">
                  <c:v>0.1191841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C9-41AE-93C4-E2C8C030C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922512"/>
        <c:axId val="71892864"/>
      </c:lineChart>
      <c:catAx>
        <c:axId val="9592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92864"/>
        <c:crosses val="autoZero"/>
        <c:auto val="1"/>
        <c:lblAlgn val="ctr"/>
        <c:lblOffset val="100"/>
        <c:noMultiLvlLbl val="0"/>
      </c:catAx>
      <c:valAx>
        <c:axId val="7189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2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Percentage of Frequency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 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E1D-4F9F-AB12-44619A62A3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E1D-4F9F-AB12-44619A62A3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E1D-4F9F-AB12-44619A62A352}"/>
              </c:ext>
            </c:extLst>
          </c:dPt>
          <c:dLbls>
            <c:dLbl>
              <c:idx val="0"/>
              <c:layout>
                <c:manualLayout>
                  <c:x val="-0.15413517060367454"/>
                  <c:y val="0.1438910761154855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E1D-4F9F-AB12-44619A62A352}"/>
                </c:ext>
              </c:extLst>
            </c:dLbl>
            <c:dLbl>
              <c:idx val="2"/>
              <c:layout>
                <c:manualLayout>
                  <c:x val="1.2040682414697654E-3"/>
                  <c:y val="0.197784339457567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E1D-4F9F-AB12-44619A62A35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1203266</c:v>
                </c:pt>
                <c:pt idx="1">
                  <c:v>2411758</c:v>
                </c:pt>
                <c:pt idx="2">
                  <c:v>4548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1D-4F9F-AB12-44619A62A35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'[Cluster Profiling.xlsx]Sheet1'!$A$6</c:f>
              <c:strCache>
                <c:ptCount val="1"/>
                <c:pt idx="0">
                  <c:v>Pie 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'[Cluster Profiling.xlsx]Sheet1'!$B$5:$C$5</c:f>
              <c:strCache>
                <c:ptCount val="2"/>
                <c:pt idx="0">
                  <c:v>Non Frequent Customer</c:v>
                </c:pt>
                <c:pt idx="1">
                  <c:v>Frequent Customer</c:v>
                </c:pt>
              </c:strCache>
            </c:strRef>
          </c:cat>
          <c:val>
            <c:numRef>
              <c:f>'[Cluster Profiling.xlsx]Sheet1'!$B$6:$C$6</c:f>
              <c:numCache>
                <c:formatCode>General</c:formatCode>
                <c:ptCount val="2"/>
                <c:pt idx="0">
                  <c:v>2.23</c:v>
                </c:pt>
                <c:pt idx="1">
                  <c:v>1.3340000000000001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B8-4ADF-B1C0-C4C4805D2C80}"/>
            </c:ext>
          </c:extLst>
        </c:ser>
        <c:ser>
          <c:idx val="1"/>
          <c:order val="1"/>
          <c:tx>
            <c:strRef>
              <c:f>'[Cluster Profiling.xlsx]Sheet1'!$A$7</c:f>
              <c:strCache>
                <c:ptCount val="1"/>
                <c:pt idx="0">
                  <c:v>Topping Cnt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'[Cluster Profiling.xlsx]Sheet1'!$B$5:$C$5</c:f>
              <c:strCache>
                <c:ptCount val="2"/>
                <c:pt idx="0">
                  <c:v>Non Frequent Customer</c:v>
                </c:pt>
                <c:pt idx="1">
                  <c:v>Frequent Customer</c:v>
                </c:pt>
              </c:strCache>
            </c:strRef>
          </c:cat>
          <c:val>
            <c:numRef>
              <c:f>'[Cluster Profiling.xlsx]Sheet1'!$B$7:$C$7</c:f>
              <c:numCache>
                <c:formatCode>General</c:formatCode>
                <c:ptCount val="2"/>
                <c:pt idx="0">
                  <c:v>4.968</c:v>
                </c:pt>
                <c:pt idx="1">
                  <c:v>1.5509999999999999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B8-4ADF-B1C0-C4C4805D2C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9738272"/>
        <c:axId val="379735320"/>
      </c:barChart>
      <c:catAx>
        <c:axId val="37973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735320"/>
        <c:crosses val="autoZero"/>
        <c:auto val="1"/>
        <c:lblAlgn val="ctr"/>
        <c:lblOffset val="100"/>
        <c:noMultiLvlLbl val="0"/>
      </c:catAx>
      <c:valAx>
        <c:axId val="379735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73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Distribution</a:t>
            </a:r>
            <a:r>
              <a:rPr lang="en-IN" baseline="0"/>
              <a:t> of Average Percentage Discount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[TopC_Rank.xlsx]Sheet2!$C$1</c:f>
              <c:strCache>
                <c:ptCount val="1"/>
                <c:pt idx="0">
                  <c:v>avg_per_dis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[TopC_Rank.xlsx]Sheet2!$A$2:$A$6</c:f>
              <c:strCache>
                <c:ptCount val="5"/>
                <c:pt idx="0">
                  <c:v>Under Discounted</c:v>
                </c:pt>
                <c:pt idx="1">
                  <c:v>Low Discounted</c:v>
                </c:pt>
                <c:pt idx="2">
                  <c:v>Med Discounted</c:v>
                </c:pt>
                <c:pt idx="3">
                  <c:v>High Discounted</c:v>
                </c:pt>
                <c:pt idx="4">
                  <c:v>Over Discounted </c:v>
                </c:pt>
              </c:strCache>
            </c:strRef>
          </c:cat>
          <c:val>
            <c:numRef>
              <c:f>[TopC_Rank.xlsx]Sheet2!$C$2:$C$6</c:f>
              <c:numCache>
                <c:formatCode>General</c:formatCode>
                <c:ptCount val="5"/>
                <c:pt idx="0">
                  <c:v>0.04</c:v>
                </c:pt>
                <c:pt idx="1">
                  <c:v>0.19</c:v>
                </c:pt>
                <c:pt idx="2">
                  <c:v>0.3</c:v>
                </c:pt>
                <c:pt idx="3">
                  <c:v>0.46</c:v>
                </c:pt>
                <c:pt idx="4">
                  <c:v>5.23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65-4C01-901F-EC66ACB69922}"/>
            </c:ext>
          </c:extLst>
        </c:ser>
        <c:ser>
          <c:idx val="1"/>
          <c:order val="1"/>
          <c:tx>
            <c:strRef>
              <c:f>[TopC_Rank.xlsx]Sheet2!$D$1</c:f>
              <c:strCache>
                <c:ptCount val="1"/>
                <c:pt idx="0">
                  <c:v>min_per_disc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[TopC_Rank.xlsx]Sheet2!$A$2:$A$6</c:f>
              <c:strCache>
                <c:ptCount val="5"/>
                <c:pt idx="0">
                  <c:v>Under Discounted</c:v>
                </c:pt>
                <c:pt idx="1">
                  <c:v>Low Discounted</c:v>
                </c:pt>
                <c:pt idx="2">
                  <c:v>Med Discounted</c:v>
                </c:pt>
                <c:pt idx="3">
                  <c:v>High Discounted</c:v>
                </c:pt>
                <c:pt idx="4">
                  <c:v>Over Discounted </c:v>
                </c:pt>
              </c:strCache>
            </c:strRef>
          </c:cat>
          <c:val>
            <c:numRef>
              <c:f>[TopC_Rank.xlsx]Sheet2!$D$2:$D$6</c:f>
              <c:numCache>
                <c:formatCode>General</c:formatCode>
                <c:ptCount val="5"/>
                <c:pt idx="0">
                  <c:v>0</c:v>
                </c:pt>
                <c:pt idx="1">
                  <c:v>0.13</c:v>
                </c:pt>
                <c:pt idx="2">
                  <c:v>0.24</c:v>
                </c:pt>
                <c:pt idx="3">
                  <c:v>0.37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65-4C01-901F-EC66ACB69922}"/>
            </c:ext>
          </c:extLst>
        </c:ser>
        <c:ser>
          <c:idx val="2"/>
          <c:order val="2"/>
          <c:tx>
            <c:strRef>
              <c:f>[TopC_Rank.xlsx]Sheet2!$E$1</c:f>
              <c:strCache>
                <c:ptCount val="1"/>
                <c:pt idx="0">
                  <c:v>Max_per_disc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[TopC_Rank.xlsx]Sheet2!$A$2:$A$6</c:f>
              <c:strCache>
                <c:ptCount val="5"/>
                <c:pt idx="0">
                  <c:v>Under Discounted</c:v>
                </c:pt>
                <c:pt idx="1">
                  <c:v>Low Discounted</c:v>
                </c:pt>
                <c:pt idx="2">
                  <c:v>Med Discounted</c:v>
                </c:pt>
                <c:pt idx="3">
                  <c:v>High Discounted</c:v>
                </c:pt>
                <c:pt idx="4">
                  <c:v>Over Discounted </c:v>
                </c:pt>
              </c:strCache>
            </c:strRef>
          </c:cat>
          <c:val>
            <c:numRef>
              <c:f>[TopC_Rank.xlsx]Sheet2!$E$2:$E$6</c:f>
              <c:numCache>
                <c:formatCode>General</c:formatCode>
                <c:ptCount val="5"/>
                <c:pt idx="0">
                  <c:v>0.13</c:v>
                </c:pt>
                <c:pt idx="1">
                  <c:v>0.24</c:v>
                </c:pt>
                <c:pt idx="2">
                  <c:v>0.37</c:v>
                </c:pt>
                <c:pt idx="3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65-4C01-901F-EC66ACB699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55952992"/>
        <c:axId val="455952336"/>
        <c:axId val="0"/>
      </c:bar3DChart>
      <c:catAx>
        <c:axId val="455952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952336"/>
        <c:crosses val="autoZero"/>
        <c:auto val="1"/>
        <c:lblAlgn val="ctr"/>
        <c:lblOffset val="100"/>
        <c:noMultiLvlLbl val="0"/>
      </c:catAx>
      <c:valAx>
        <c:axId val="455952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95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30073443033619174"/>
          <c:y val="9.52012518589811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[TopC_Rank.xlsx]Sheet2!$B$1</c:f>
              <c:strCache>
                <c:ptCount val="1"/>
                <c:pt idx="0">
                  <c:v>% of transaction</c:v>
                </c:pt>
              </c:strCache>
            </c:strRef>
          </c:tx>
          <c:spPr>
            <a:solidFill>
              <a:srgbClr val="EEECE1">
                <a:lumMod val="75000"/>
              </a:srgbClr>
            </a:solidFill>
          </c:spPr>
          <c:dPt>
            <c:idx val="0"/>
            <c:bubble3D val="0"/>
            <c:spPr>
              <a:solidFill>
                <a:srgbClr val="00206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1A4-4CB4-9364-8045261F07CB}"/>
              </c:ext>
            </c:extLst>
          </c:dPt>
          <c:dPt>
            <c:idx val="1"/>
            <c:bubble3D val="0"/>
            <c:spPr>
              <a:solidFill>
                <a:srgbClr val="EEECE1">
                  <a:lumMod val="75000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1A4-4CB4-9364-8045261F07CB}"/>
              </c:ext>
            </c:extLst>
          </c:dPt>
          <c:dPt>
            <c:idx val="2"/>
            <c:bubble3D val="0"/>
            <c:spPr>
              <a:solidFill>
                <a:srgbClr val="EEECE1">
                  <a:lumMod val="75000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1A4-4CB4-9364-8045261F07CB}"/>
              </c:ext>
            </c:extLst>
          </c:dPt>
          <c:dPt>
            <c:idx val="3"/>
            <c:bubble3D val="0"/>
            <c:spPr>
              <a:solidFill>
                <a:srgbClr val="EEECE1">
                  <a:lumMod val="75000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1A4-4CB4-9364-8045261F07CB}"/>
              </c:ext>
            </c:extLst>
          </c:dPt>
          <c:dPt>
            <c:idx val="4"/>
            <c:bubble3D val="0"/>
            <c:spPr>
              <a:solidFill>
                <a:srgbClr val="EEECE1">
                  <a:lumMod val="75000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1A4-4CB4-9364-8045261F07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[TopC_Rank.xlsx]Sheet2!$A$2:$A$6</c:f>
              <c:strCache>
                <c:ptCount val="5"/>
                <c:pt idx="0">
                  <c:v>Rank0</c:v>
                </c:pt>
                <c:pt idx="1">
                  <c:v>Rank1</c:v>
                </c:pt>
                <c:pt idx="2">
                  <c:v>Rank2</c:v>
                </c:pt>
                <c:pt idx="3">
                  <c:v>Rank3</c:v>
                </c:pt>
                <c:pt idx="4">
                  <c:v>Rank4</c:v>
                </c:pt>
              </c:strCache>
            </c:strRef>
          </c:cat>
          <c:val>
            <c:numRef>
              <c:f>[TopC_Rank.xlsx]Sheet2!$B$2:$B$6</c:f>
              <c:numCache>
                <c:formatCode>General</c:formatCode>
                <c:ptCount val="5"/>
                <c:pt idx="0">
                  <c:v>5.15</c:v>
                </c:pt>
                <c:pt idx="1">
                  <c:v>13</c:v>
                </c:pt>
                <c:pt idx="2">
                  <c:v>14.53</c:v>
                </c:pt>
                <c:pt idx="3">
                  <c:v>53</c:v>
                </c:pt>
                <c:pt idx="4">
                  <c:v>13.68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1A4-4CB4-9364-8045261F07C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21923984072953437"/>
          <c:y val="0.109136269185207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77787741574435"/>
          <c:y val="0.24823539018190238"/>
          <c:w val="0.65932515168067962"/>
          <c:h val="0.63303719033155792"/>
        </c:manualLayout>
      </c:layout>
      <c:pieChart>
        <c:varyColors val="1"/>
        <c:ser>
          <c:idx val="0"/>
          <c:order val="0"/>
          <c:tx>
            <c:strRef>
              <c:f>[TopC_Rank.xlsx]Sheet2!$B$1</c:f>
              <c:strCache>
                <c:ptCount val="1"/>
                <c:pt idx="0">
                  <c:v>% of transaction</c:v>
                </c:pt>
              </c:strCache>
            </c:strRef>
          </c:tx>
          <c:spPr>
            <a:solidFill>
              <a:srgbClr val="EEECE1">
                <a:lumMod val="75000"/>
              </a:srgbClr>
            </a:solidFill>
          </c:spPr>
          <c:dPt>
            <c:idx val="0"/>
            <c:bubble3D val="0"/>
            <c:spPr>
              <a:solidFill>
                <a:srgbClr val="EEECE1">
                  <a:lumMod val="75000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1A4-4CB4-9364-8045261F07CB}"/>
              </c:ext>
            </c:extLst>
          </c:dPt>
          <c:dPt>
            <c:idx val="1"/>
            <c:bubble3D val="0"/>
            <c:spPr>
              <a:solidFill>
                <a:srgbClr val="EEECE1">
                  <a:lumMod val="75000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1A4-4CB4-9364-8045261F07CB}"/>
              </c:ext>
            </c:extLst>
          </c:dPt>
          <c:dPt>
            <c:idx val="2"/>
            <c:bubble3D val="0"/>
            <c:spPr>
              <a:solidFill>
                <a:srgbClr val="EEECE1">
                  <a:lumMod val="75000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1A4-4CB4-9364-8045261F07CB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1A4-4CB4-9364-8045261F07CB}"/>
              </c:ext>
            </c:extLst>
          </c:dPt>
          <c:dPt>
            <c:idx val="4"/>
            <c:bubble3D val="0"/>
            <c:spPr>
              <a:solidFill>
                <a:srgbClr val="EEECE1">
                  <a:lumMod val="75000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1A4-4CB4-9364-8045261F07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[TopC_Rank.xlsx]Sheet2!$A$2:$A$6</c:f>
              <c:strCache>
                <c:ptCount val="5"/>
                <c:pt idx="0">
                  <c:v>Rank0</c:v>
                </c:pt>
                <c:pt idx="1">
                  <c:v>Rank1</c:v>
                </c:pt>
                <c:pt idx="2">
                  <c:v>Rank2</c:v>
                </c:pt>
                <c:pt idx="3">
                  <c:v>Rank3</c:v>
                </c:pt>
                <c:pt idx="4">
                  <c:v>Rank4</c:v>
                </c:pt>
              </c:strCache>
            </c:strRef>
          </c:cat>
          <c:val>
            <c:numRef>
              <c:f>[TopC_Rank.xlsx]Sheet2!$B$2:$B$6</c:f>
              <c:numCache>
                <c:formatCode>General</c:formatCode>
                <c:ptCount val="5"/>
                <c:pt idx="0">
                  <c:v>5.15</c:v>
                </c:pt>
                <c:pt idx="1">
                  <c:v>13</c:v>
                </c:pt>
                <c:pt idx="2">
                  <c:v>14.53</c:v>
                </c:pt>
                <c:pt idx="3">
                  <c:v>53</c:v>
                </c:pt>
                <c:pt idx="4">
                  <c:v>13.68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1A4-4CB4-9364-8045261F07C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[TopC_Rank.xlsx]Sheet2!$B$1</c:f>
              <c:strCache>
                <c:ptCount val="1"/>
                <c:pt idx="0">
                  <c:v>% of transaction</c:v>
                </c:pt>
              </c:strCache>
            </c:strRef>
          </c:tx>
          <c:spPr>
            <a:solidFill>
              <a:srgbClr val="EEECE1">
                <a:lumMod val="75000"/>
              </a:srgbClr>
            </a:solidFill>
          </c:spPr>
          <c:dPt>
            <c:idx val="0"/>
            <c:bubble3D val="0"/>
            <c:spPr>
              <a:solidFill>
                <a:srgbClr val="EEECE1">
                  <a:lumMod val="75000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1A4-4CB4-9364-8045261F07CB}"/>
              </c:ext>
            </c:extLst>
          </c:dPt>
          <c:dPt>
            <c:idx val="1"/>
            <c:bubble3D val="0"/>
            <c:spPr>
              <a:solidFill>
                <a:srgbClr val="EEECE1">
                  <a:lumMod val="75000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1A4-4CB4-9364-8045261F07CB}"/>
              </c:ext>
            </c:extLst>
          </c:dPt>
          <c:dPt>
            <c:idx val="2"/>
            <c:bubble3D val="0"/>
            <c:spPr>
              <a:solidFill>
                <a:srgbClr val="EEECE1">
                  <a:lumMod val="75000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1A4-4CB4-9364-8045261F07CB}"/>
              </c:ext>
            </c:extLst>
          </c:dPt>
          <c:dPt>
            <c:idx val="3"/>
            <c:bubble3D val="0"/>
            <c:spPr>
              <a:solidFill>
                <a:srgbClr val="EEECE1">
                  <a:lumMod val="75000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1A4-4CB4-9364-8045261F07CB}"/>
              </c:ext>
            </c:extLst>
          </c:dPt>
          <c:dPt>
            <c:idx val="4"/>
            <c:bubble3D val="0"/>
            <c:spPr>
              <a:solidFill>
                <a:srgbClr val="0070C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1A4-4CB4-9364-8045261F07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[TopC_Rank.xlsx]Sheet2!$A$2:$A$6</c:f>
              <c:strCache>
                <c:ptCount val="5"/>
                <c:pt idx="0">
                  <c:v>Rank0</c:v>
                </c:pt>
                <c:pt idx="1">
                  <c:v>Rank1</c:v>
                </c:pt>
                <c:pt idx="2">
                  <c:v>Rank2</c:v>
                </c:pt>
                <c:pt idx="3">
                  <c:v>Rank3</c:v>
                </c:pt>
                <c:pt idx="4">
                  <c:v>Rank4</c:v>
                </c:pt>
              </c:strCache>
            </c:strRef>
          </c:cat>
          <c:val>
            <c:numRef>
              <c:f>[TopC_Rank.xlsx]Sheet2!$B$2:$B$6</c:f>
              <c:numCache>
                <c:formatCode>General</c:formatCode>
                <c:ptCount val="5"/>
                <c:pt idx="0">
                  <c:v>5.15</c:v>
                </c:pt>
                <c:pt idx="1">
                  <c:v>13</c:v>
                </c:pt>
                <c:pt idx="2">
                  <c:v>14.53</c:v>
                </c:pt>
                <c:pt idx="3">
                  <c:v>53</c:v>
                </c:pt>
                <c:pt idx="4">
                  <c:v>13.68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1A4-4CB4-9364-8045261F07C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Comparison</a:t>
            </a:r>
            <a:r>
              <a:rPr lang="en-US" baseline="0" dirty="0"/>
              <a:t> b/w Coupon Discounts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'[percentage changes (3).xlsx]Sheet1'!$P$6</c:f>
              <c:strCache>
                <c:ptCount val="1"/>
                <c:pt idx="0">
                  <c:v>lunch_meal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'[percentage changes (3).xlsx]Sheet1'!$Q$5:$T$5</c:f>
              <c:strCache>
                <c:ptCount val="4"/>
                <c:pt idx="0">
                  <c:v>Under Discounted</c:v>
                </c:pt>
                <c:pt idx="1">
                  <c:v>Low Discounted</c:v>
                </c:pt>
                <c:pt idx="2">
                  <c:v>Medium Discounted</c:v>
                </c:pt>
                <c:pt idx="3">
                  <c:v>Over Discounted</c:v>
                </c:pt>
              </c:strCache>
            </c:strRef>
          </c:cat>
          <c:val>
            <c:numRef>
              <c:f>'[percentage changes (3).xlsx]Sheet1'!$Q$6:$T$6</c:f>
              <c:numCache>
                <c:formatCode>General</c:formatCode>
                <c:ptCount val="4"/>
                <c:pt idx="0">
                  <c:v>12.529321299999999</c:v>
                </c:pt>
                <c:pt idx="1">
                  <c:v>29.745640999999999</c:v>
                </c:pt>
                <c:pt idx="2">
                  <c:v>34.925799300000001</c:v>
                </c:pt>
                <c:pt idx="3">
                  <c:v>35.3934006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A1-4189-8091-B84AC50C962F}"/>
            </c:ext>
          </c:extLst>
        </c:ser>
        <c:ser>
          <c:idx val="1"/>
          <c:order val="1"/>
          <c:tx>
            <c:strRef>
              <c:f>'[percentage changes (3).xlsx]Sheet1'!$P$7</c:f>
              <c:strCache>
                <c:ptCount val="1"/>
                <c:pt idx="0">
                  <c:v>dinner_meal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'[percentage changes (3).xlsx]Sheet1'!$Q$5:$T$5</c:f>
              <c:strCache>
                <c:ptCount val="4"/>
                <c:pt idx="0">
                  <c:v>Under Discounted</c:v>
                </c:pt>
                <c:pt idx="1">
                  <c:v>Low Discounted</c:v>
                </c:pt>
                <c:pt idx="2">
                  <c:v>Medium Discounted</c:v>
                </c:pt>
                <c:pt idx="3">
                  <c:v>Over Discounted</c:v>
                </c:pt>
              </c:strCache>
            </c:strRef>
          </c:cat>
          <c:val>
            <c:numRef>
              <c:f>'[percentage changes (3).xlsx]Sheet1'!$Q$7:$T$7</c:f>
              <c:numCache>
                <c:formatCode>General</c:formatCode>
                <c:ptCount val="4"/>
                <c:pt idx="0">
                  <c:v>32.129936700000002</c:v>
                </c:pt>
                <c:pt idx="1">
                  <c:v>83.425299100000004</c:v>
                </c:pt>
                <c:pt idx="2">
                  <c:v>88.943922000000001</c:v>
                </c:pt>
                <c:pt idx="3">
                  <c:v>87.016242099999999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A1-4189-8091-B84AC50C962F}"/>
            </c:ext>
          </c:extLst>
        </c:ser>
        <c:ser>
          <c:idx val="2"/>
          <c:order val="2"/>
          <c:tx>
            <c:strRef>
              <c:f>'[percentage changes (3).xlsx]Sheet1'!$P$8</c:f>
              <c:strCache>
                <c:ptCount val="1"/>
                <c:pt idx="0">
                  <c:v>latenight_meal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'[percentage changes (3).xlsx]Sheet1'!$Q$5:$T$5</c:f>
              <c:strCache>
                <c:ptCount val="4"/>
                <c:pt idx="0">
                  <c:v>Under Discounted</c:v>
                </c:pt>
                <c:pt idx="1">
                  <c:v>Low Discounted</c:v>
                </c:pt>
                <c:pt idx="2">
                  <c:v>Medium Discounted</c:v>
                </c:pt>
                <c:pt idx="3">
                  <c:v>Over Discounted</c:v>
                </c:pt>
              </c:strCache>
            </c:strRef>
          </c:cat>
          <c:val>
            <c:numRef>
              <c:f>'[percentage changes (3).xlsx]Sheet1'!$Q$8:$T$8</c:f>
              <c:numCache>
                <c:formatCode>General</c:formatCode>
                <c:ptCount val="4"/>
                <c:pt idx="0">
                  <c:v>9.3415969000000008</c:v>
                </c:pt>
                <c:pt idx="1">
                  <c:v>23.068717899999999</c:v>
                </c:pt>
                <c:pt idx="2">
                  <c:v>28.4257138</c:v>
                </c:pt>
                <c:pt idx="3">
                  <c:v>20.995554800000001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A1-4189-8091-B84AC50C96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916272"/>
        <c:axId val="66134816"/>
      </c:barChart>
      <c:catAx>
        <c:axId val="9591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34816"/>
        <c:crosses val="autoZero"/>
        <c:auto val="1"/>
        <c:lblAlgn val="ctr"/>
        <c:lblOffset val="100"/>
        <c:noMultiLvlLbl val="0"/>
      </c:catAx>
      <c:valAx>
        <c:axId val="6613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1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Day</a:t>
            </a:r>
            <a:r>
              <a:rPr lang="en-US" baseline="0" dirty="0"/>
              <a:t> wise Trend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'[percentage changes (3).xlsx]Sheet1'!$N$26</c:f>
              <c:strCache>
                <c:ptCount val="1"/>
                <c:pt idx="0">
                  <c:v>Under Discounted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'[percentage changes (3).xlsx]Sheet1'!$M$27:$M$33</c:f>
              <c:strCache>
                <c:ptCount val="7"/>
                <c:pt idx="0">
                  <c:v>wk_mon</c:v>
                </c:pt>
                <c:pt idx="1">
                  <c:v>wk_tues</c:v>
                </c:pt>
                <c:pt idx="2">
                  <c:v>wk_wed</c:v>
                </c:pt>
                <c:pt idx="3">
                  <c:v>wk_thur</c:v>
                </c:pt>
                <c:pt idx="4">
                  <c:v>wk_fri</c:v>
                </c:pt>
                <c:pt idx="5">
                  <c:v>wk_sat</c:v>
                </c:pt>
                <c:pt idx="6">
                  <c:v>wk_sun</c:v>
                </c:pt>
              </c:strCache>
            </c:strRef>
          </c:cat>
          <c:val>
            <c:numRef>
              <c:f>'[percentage changes (3).xlsx]Sheet1'!$N$27:$N$33</c:f>
              <c:numCache>
                <c:formatCode>General</c:formatCode>
                <c:ptCount val="7"/>
                <c:pt idx="0">
                  <c:v>5.6206189000000002</c:v>
                </c:pt>
                <c:pt idx="1">
                  <c:v>5.9437511000000001</c:v>
                </c:pt>
                <c:pt idx="2">
                  <c:v>6.7305522</c:v>
                </c:pt>
                <c:pt idx="3">
                  <c:v>7.2212344000000002</c:v>
                </c:pt>
                <c:pt idx="4">
                  <c:v>9.9856385999999997</c:v>
                </c:pt>
                <c:pt idx="5">
                  <c:v>10.4385365</c:v>
                </c:pt>
                <c:pt idx="6">
                  <c:v>8.0605232000000004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A9-478F-B100-FA5CF56407E8}"/>
            </c:ext>
          </c:extLst>
        </c:ser>
        <c:ser>
          <c:idx val="1"/>
          <c:order val="1"/>
          <c:tx>
            <c:strRef>
              <c:f>'[percentage changes (3).xlsx]Sheet1'!$O$26</c:f>
              <c:strCache>
                <c:ptCount val="1"/>
                <c:pt idx="0">
                  <c:v>Low Discounted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'[percentage changes (3).xlsx]Sheet1'!$M$27:$M$33</c:f>
              <c:strCache>
                <c:ptCount val="7"/>
                <c:pt idx="0">
                  <c:v>wk_mon</c:v>
                </c:pt>
                <c:pt idx="1">
                  <c:v>wk_tues</c:v>
                </c:pt>
                <c:pt idx="2">
                  <c:v>wk_wed</c:v>
                </c:pt>
                <c:pt idx="3">
                  <c:v>wk_thur</c:v>
                </c:pt>
                <c:pt idx="4">
                  <c:v>wk_fri</c:v>
                </c:pt>
                <c:pt idx="5">
                  <c:v>wk_sat</c:v>
                </c:pt>
                <c:pt idx="6">
                  <c:v>wk_sun</c:v>
                </c:pt>
              </c:strCache>
            </c:strRef>
          </c:cat>
          <c:val>
            <c:numRef>
              <c:f>'[percentage changes (3).xlsx]Sheet1'!$O$27:$O$33</c:f>
              <c:numCache>
                <c:formatCode>General</c:formatCode>
                <c:ptCount val="7"/>
                <c:pt idx="0">
                  <c:v>13.2919658</c:v>
                </c:pt>
                <c:pt idx="1">
                  <c:v>14.3644444</c:v>
                </c:pt>
                <c:pt idx="2">
                  <c:v>16.4032479</c:v>
                </c:pt>
                <c:pt idx="3">
                  <c:v>18.38</c:v>
                </c:pt>
                <c:pt idx="4">
                  <c:v>25.242735</c:v>
                </c:pt>
                <c:pt idx="5">
                  <c:v>27.337435899999999</c:v>
                </c:pt>
                <c:pt idx="6">
                  <c:v>21.219829099999998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A9-478F-B100-FA5CF56407E8}"/>
            </c:ext>
          </c:extLst>
        </c:ser>
        <c:ser>
          <c:idx val="2"/>
          <c:order val="2"/>
          <c:tx>
            <c:strRef>
              <c:f>'[percentage changes (3).xlsx]Sheet1'!$P$26</c:f>
              <c:strCache>
                <c:ptCount val="1"/>
                <c:pt idx="0">
                  <c:v>Medium Discounted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'[percentage changes (3).xlsx]Sheet1'!$M$27:$M$33</c:f>
              <c:strCache>
                <c:ptCount val="7"/>
                <c:pt idx="0">
                  <c:v>wk_mon</c:v>
                </c:pt>
                <c:pt idx="1">
                  <c:v>wk_tues</c:v>
                </c:pt>
                <c:pt idx="2">
                  <c:v>wk_wed</c:v>
                </c:pt>
                <c:pt idx="3">
                  <c:v>wk_thur</c:v>
                </c:pt>
                <c:pt idx="4">
                  <c:v>wk_fri</c:v>
                </c:pt>
                <c:pt idx="5">
                  <c:v>wk_sat</c:v>
                </c:pt>
                <c:pt idx="6">
                  <c:v>wk_sun</c:v>
                </c:pt>
              </c:strCache>
            </c:strRef>
          </c:cat>
          <c:val>
            <c:numRef>
              <c:f>'[percentage changes (3).xlsx]Sheet1'!$P$27:$P$33</c:f>
              <c:numCache>
                <c:formatCode>General</c:formatCode>
                <c:ptCount val="7"/>
                <c:pt idx="0">
                  <c:v>14.6797743</c:v>
                </c:pt>
                <c:pt idx="1">
                  <c:v>15.536160000000001</c:v>
                </c:pt>
                <c:pt idx="2">
                  <c:v>17.845785599999999</c:v>
                </c:pt>
                <c:pt idx="3">
                  <c:v>19.826979000000001</c:v>
                </c:pt>
                <c:pt idx="4">
                  <c:v>28.537356800000001</c:v>
                </c:pt>
                <c:pt idx="5">
                  <c:v>31.120362499999999</c:v>
                </c:pt>
                <c:pt idx="6">
                  <c:v>24.749016900000001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A9-478F-B100-FA5CF56407E8}"/>
            </c:ext>
          </c:extLst>
        </c:ser>
        <c:ser>
          <c:idx val="3"/>
          <c:order val="3"/>
          <c:tx>
            <c:strRef>
              <c:f>'[percentage changes (3).xlsx]Sheet1'!$Q$26</c:f>
              <c:strCache>
                <c:ptCount val="1"/>
                <c:pt idx="0">
                  <c:v>High Discounted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'[percentage changes (3).xlsx]Sheet1'!$M$27:$M$33</c:f>
              <c:strCache>
                <c:ptCount val="7"/>
                <c:pt idx="0">
                  <c:v>wk_mon</c:v>
                </c:pt>
                <c:pt idx="1">
                  <c:v>wk_tues</c:v>
                </c:pt>
                <c:pt idx="2">
                  <c:v>wk_wed</c:v>
                </c:pt>
                <c:pt idx="3">
                  <c:v>wk_thur</c:v>
                </c:pt>
                <c:pt idx="4">
                  <c:v>wk_fri</c:v>
                </c:pt>
                <c:pt idx="5">
                  <c:v>wk_sat</c:v>
                </c:pt>
                <c:pt idx="6">
                  <c:v>wk_sun</c:v>
                </c:pt>
              </c:strCache>
            </c:strRef>
          </c:cat>
          <c:val>
            <c:numRef>
              <c:f>'[percentage changes (3).xlsx]Sheet1'!$Q$27:$Q$33</c:f>
              <c:numCache>
                <c:formatCode>General</c:formatCode>
                <c:ptCount val="7"/>
                <c:pt idx="0">
                  <c:v>58.002051299999998</c:v>
                </c:pt>
                <c:pt idx="1">
                  <c:v>61.575726500000002</c:v>
                </c:pt>
                <c:pt idx="2">
                  <c:v>69.336752099999998</c:v>
                </c:pt>
                <c:pt idx="3">
                  <c:v>76.098974400000003</c:v>
                </c:pt>
                <c:pt idx="4">
                  <c:v>101.4329915</c:v>
                </c:pt>
                <c:pt idx="5">
                  <c:v>107.6150427</c:v>
                </c:pt>
                <c:pt idx="6">
                  <c:v>87.961880300000004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2A9-478F-B100-FA5CF56407E8}"/>
            </c:ext>
          </c:extLst>
        </c:ser>
        <c:ser>
          <c:idx val="4"/>
          <c:order val="4"/>
          <c:tx>
            <c:strRef>
              <c:f>'[percentage changes (3).xlsx]Sheet1'!$R$26</c:f>
              <c:strCache>
                <c:ptCount val="1"/>
                <c:pt idx="0">
                  <c:v>Over Discounted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'[percentage changes (3).xlsx]Sheet1'!$M$27:$M$33</c:f>
              <c:strCache>
                <c:ptCount val="7"/>
                <c:pt idx="0">
                  <c:v>wk_mon</c:v>
                </c:pt>
                <c:pt idx="1">
                  <c:v>wk_tues</c:v>
                </c:pt>
                <c:pt idx="2">
                  <c:v>wk_wed</c:v>
                </c:pt>
                <c:pt idx="3">
                  <c:v>wk_thur</c:v>
                </c:pt>
                <c:pt idx="4">
                  <c:v>wk_fri</c:v>
                </c:pt>
                <c:pt idx="5">
                  <c:v>wk_sat</c:v>
                </c:pt>
                <c:pt idx="6">
                  <c:v>wk_sun</c:v>
                </c:pt>
              </c:strCache>
            </c:strRef>
          </c:cat>
          <c:val>
            <c:numRef>
              <c:f>'[percentage changes (3).xlsx]Sheet1'!$R$27:$R$33</c:f>
              <c:numCache>
                <c:formatCode>General</c:formatCode>
                <c:ptCount val="7"/>
                <c:pt idx="0">
                  <c:v>18.302273899999999</c:v>
                </c:pt>
                <c:pt idx="1">
                  <c:v>19.029406699999999</c:v>
                </c:pt>
                <c:pt idx="2">
                  <c:v>20.633099699999999</c:v>
                </c:pt>
                <c:pt idx="3">
                  <c:v>21.785775300000001</c:v>
                </c:pt>
                <c:pt idx="4">
                  <c:v>22.937254200000002</c:v>
                </c:pt>
                <c:pt idx="5">
                  <c:v>21.855530900000002</c:v>
                </c:pt>
                <c:pt idx="6">
                  <c:v>18.861856700000001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2A9-478F-B100-FA5CF56407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918768"/>
        <c:axId val="71893728"/>
      </c:lineChart>
      <c:catAx>
        <c:axId val="9591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93728"/>
        <c:crosses val="autoZero"/>
        <c:auto val="1"/>
        <c:lblAlgn val="ctr"/>
        <c:lblOffset val="100"/>
        <c:noMultiLvlLbl val="0"/>
      </c:catAx>
      <c:valAx>
        <c:axId val="7189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1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Comparison</a:t>
            </a:r>
            <a:r>
              <a:rPr lang="en-US" baseline="0" dirty="0"/>
              <a:t> b/w Purchasing Incomes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'[percentage changes (3).xlsx]Sheet1'!$Q$36</c:f>
              <c:strCache>
                <c:ptCount val="1"/>
                <c:pt idx="0">
                  <c:v>ppin_low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'[percentage changes (3).xlsx]Sheet1'!$R$35:$V$35</c:f>
              <c:strCache>
                <c:ptCount val="5"/>
                <c:pt idx="0">
                  <c:v>Under Discounted</c:v>
                </c:pt>
                <c:pt idx="1">
                  <c:v>Low Discounted</c:v>
                </c:pt>
                <c:pt idx="2">
                  <c:v>Medium Discounted</c:v>
                </c:pt>
                <c:pt idx="3">
                  <c:v>High Discounted</c:v>
                </c:pt>
                <c:pt idx="4">
                  <c:v>Over Discounted</c:v>
                </c:pt>
              </c:strCache>
            </c:strRef>
          </c:cat>
          <c:val>
            <c:numRef>
              <c:f>'[percentage changes (3).xlsx]Sheet1'!$R$36:$V$36</c:f>
              <c:numCache>
                <c:formatCode>General</c:formatCode>
                <c:ptCount val="5"/>
                <c:pt idx="0">
                  <c:v>0.36393730000000002</c:v>
                </c:pt>
                <c:pt idx="1">
                  <c:v>0.3372908</c:v>
                </c:pt>
                <c:pt idx="2">
                  <c:v>0.36165639999999999</c:v>
                </c:pt>
                <c:pt idx="3">
                  <c:v>0.38146530000000001</c:v>
                </c:pt>
                <c:pt idx="4">
                  <c:v>0.34599170000000001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B8-415E-B995-341039D9573E}"/>
            </c:ext>
          </c:extLst>
        </c:ser>
        <c:ser>
          <c:idx val="1"/>
          <c:order val="1"/>
          <c:tx>
            <c:strRef>
              <c:f>'[percentage changes (3).xlsx]Sheet1'!$Q$37</c:f>
              <c:strCache>
                <c:ptCount val="1"/>
                <c:pt idx="0">
                  <c:v>ppin_high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'[percentage changes (3).xlsx]Sheet1'!$R$35:$V$35</c:f>
              <c:strCache>
                <c:ptCount val="5"/>
                <c:pt idx="0">
                  <c:v>Under Discounted</c:v>
                </c:pt>
                <c:pt idx="1">
                  <c:v>Low Discounted</c:v>
                </c:pt>
                <c:pt idx="2">
                  <c:v>Medium Discounted</c:v>
                </c:pt>
                <c:pt idx="3">
                  <c:v>High Discounted</c:v>
                </c:pt>
                <c:pt idx="4">
                  <c:v>Over Discounted</c:v>
                </c:pt>
              </c:strCache>
            </c:strRef>
          </c:cat>
          <c:val>
            <c:numRef>
              <c:f>'[percentage changes (3).xlsx]Sheet1'!$R$37:$V$37</c:f>
              <c:numCache>
                <c:formatCode>General</c:formatCode>
                <c:ptCount val="5"/>
                <c:pt idx="0">
                  <c:v>0.30935580000000001</c:v>
                </c:pt>
                <c:pt idx="1">
                  <c:v>0.33359149999999999</c:v>
                </c:pt>
                <c:pt idx="2">
                  <c:v>0.31159690000000001</c:v>
                </c:pt>
                <c:pt idx="3">
                  <c:v>0.28883219999999998</c:v>
                </c:pt>
                <c:pt idx="4">
                  <c:v>0.31785799999999997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B8-415E-B995-341039D95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927920"/>
        <c:axId val="99424160"/>
      </c:lineChart>
      <c:catAx>
        <c:axId val="9592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424160"/>
        <c:crosses val="autoZero"/>
        <c:auto val="1"/>
        <c:lblAlgn val="ctr"/>
        <c:lblOffset val="100"/>
        <c:noMultiLvlLbl val="0"/>
      </c:catAx>
      <c:valAx>
        <c:axId val="9942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2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[TopC_Rank.xlsx]RANK0!$H$2:$H$11</cx:f>
        <cx:lvl ptCount="10">
          <cx:pt idx="0">St. Jude Donation $1.00</cx:pt>
          <cx:pt idx="1">Franchise Coupon,2 Large 1 Top @$17.99</cx:pt>
          <cx:pt idx="2">Large 1 Topping Pizza and 8pc Chicken $14.99</cx:pt>
          <cx:pt idx="3">Large American Legends $12.99</cx:pt>
          <cx:pt idx="4">MULTIPLE COUPON ORDER,MIX 2 OR MORE $5.99 2 MEDIUM 2 TOPPING PIZZA, SANDWIC</cx:pt>
          <cx:pt idx="5">FIXED PRICE</cx:pt>
          <cx:pt idx="6">Franchise Coupon,LG SPECIALTY PIZZA + SPECIALTY CHICKEN @$19.99</cx:pt>
          <cx:pt idx="7">Free Delivery</cx:pt>
          <cx:pt idx="8">THREE 20OZ. BOTTLES OF COKE PRODUCTS</cx:pt>
          <cx:pt idx="9">Others</cx:pt>
        </cx:lvl>
      </cx:strDim>
      <cx:numDim type="size">
        <cx:f>[TopC_Rank.xlsx]RANK0!$I$2:$I$11</cx:f>
        <cx:lvl ptCount="10" formatCode="0%">
          <cx:pt idx="0">0.18320820971373025</cx:pt>
          <cx:pt idx="1">0.065663777899506365</cx:pt>
          <cx:pt idx="2">0.057608582076556024</cx:pt>
          <cx:pt idx="3">0.048141193904141906</cx:pt>
          <cx:pt idx="4">0.040272812764192374</cx:pt>
          <cx:pt idx="5">0.03475386373927003</cx:pt>
          <cx:pt idx="6">0.033006038230516656</cx:pt>
          <cx:pt idx="7">0.022287941587164881</cx:pt>
          <cx:pt idx="8">0.022101126904164069</cx:pt>
          <cx:pt idx="9">0.48999999999999999</cx:pt>
        </cx:lvl>
      </cx:numDim>
    </cx:data>
  </cx:chartData>
  <cx:chart>
    <cx:plotArea>
      <cx:plotAreaRegion>
        <cx:series layoutId="sunburst" uniqueId="{E7CDC7A7-FD32-4AC1-958C-4BF2BDDE82DC}">
          <cx:tx>
            <cx:txData>
              <cx:f>[TopC_Rank.xlsx]RANK0!$I$1</cx:f>
              <cx:v>% of transaction </cx:v>
            </cx:txData>
          </cx:tx>
          <cx:dataId val="0"/>
        </cx:series>
      </cx:plotAreaRegion>
    </cx:plotArea>
    <cx:legend pos="r" align="ctr" overlay="0">
      <cx:txPr>
        <a:bodyPr spcFirstLastPara="1" vertOverflow="ellipsis" wrap="square" lIns="0" tIns="0" rIns="0" bIns="0" anchor="ctr" anchorCtr="1"/>
        <a:lstStyle/>
        <a:p>
          <a:pPr>
            <a:defRPr lang="en-US" sz="8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defRPr>
          </a:pPr>
          <a:endParaRPr lang="en-US" sz="800"/>
        </a:p>
      </cx:txPr>
    </cx:legend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[TopC_Rank.xlsx]RANK3!$B$25:$B$31</cx:f>
        <cx:lvl ptCount="7">
          <cx:pt idx="0">MIX 2 OR MORE $5.99 2 MEDIUM 2 TOPPING PIZZA, SANDWICH, PASTA, 8PC OR 12PC</cx:pt>
          <cx:pt idx="1">MIX 2 OR MORE PAN UPSELL</cx:pt>
          <cx:pt idx="2">2 MEDIUM 1 TOPPING PIZZA, 16PC PARM BITES; 2 LITER DRINK FOR $1</cx:pt>
          <cx:pt idx="3">ST.JUDE THANKs;GIVING 2M1THT.MCB,2LCOKE,$1DONATION</cx:pt>
          <cx:pt idx="4">St. Jude Donation $1.00,MULTIPLE COUPON ORDER,MIX 2 OR MORE $5.99 2 MEDIUM</cx:pt>
          <cx:pt idx="5">Free Delivery,MULTIPLE COUPON ORDER,MIX 2 OR MORE $5.99 2 MEDIUM 2 TOPPING</cx:pt>
          <cx:pt idx="6">Others</cx:pt>
        </cx:lvl>
      </cx:strDim>
      <cx:numDim type="size">
        <cx:f>[TopC_Rank.xlsx]RANK3!$D$25:$D$31</cx:f>
        <cx:lvl ptCount="7" formatCode="0%">
          <cx:pt idx="0">0.81263426380322379</cx:pt>
          <cx:pt idx="1">0.031897566698105777</cx:pt>
          <cx:pt idx="2">0.027934170702501371</cx:pt>
          <cx:pt idx="3">0.020822200127317746</cx:pt>
          <cx:pt idx="4">0.016846942229800321</cx:pt>
          <cx:pt idx="5">0.007181621230006232</cx:pt>
          <cx:pt idx="6">0.080000000000000002</cx:pt>
        </cx:lvl>
      </cx:numDim>
    </cx:data>
  </cx:chartData>
  <cx:chart>
    <cx:plotArea>
      <cx:plotAreaRegion>
        <cx:series layoutId="sunburst" uniqueId="{9D8A53BB-5A52-4B5E-8348-D458BFE7559C}">
          <cx:tx>
            <cx:txData>
              <cx:f>[TopC_Rank.xlsx]RANK3!$D$24</cx:f>
              <cx:v>% of transaction </cx:v>
            </cx:txData>
          </cx:tx>
          <cx:dataId val="0"/>
        </cx:series>
      </cx:plotAreaRegion>
    </cx:plotArea>
    <cx:legend pos="r" align="ctr" overlay="0">
      <cx:txPr>
        <a:bodyPr spcFirstLastPara="1" vertOverflow="ellipsis" wrap="square" lIns="0" tIns="0" rIns="0" bIns="0" anchor="ctr" anchorCtr="1"/>
        <a:lstStyle/>
        <a:p>
          <a:pPr>
            <a:defRPr lang="en-US" sz="8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defRPr>
          </a:pPr>
          <a:endParaRPr lang="en-US" sz="800"/>
        </a:p>
      </cx:txPr>
    </cx:legend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[TopC_Rank.xlsx]RANK4!$E$14:$E$21</cx:f>
        <cx:lvl ptCount="8">
          <cx:pt idx="0">50% OFF ANY PIZZA AT MENU PRICE - ONLINE ONLY</cx:pt>
          <cx:pt idx="1">Monday - thursday Carry Out Only Large 3 Topping Pizza $7.99</cx:pt>
          <cx:pt idx="2">FREE MEDIUM 2 TOPPING PIZZA</cx:pt>
          <cx:pt idx="3">MULTIPLE COUPON ORDER,FREE MEDIUM 2 TOPPING PIZZA,MIX 2 OR MORE $5.99 2 MED</cx:pt>
          <cx:pt idx="4">Franchise Coupon,BUY ANY PIZZA, GET ANY PIZZA =&amp;lt;FREE</cx:pt>
          <cx:pt idx="5">2 MEDIUM 2 TOPPING PIZZAS AND 16PC PARM BREAD BITES $14.95</cx:pt>
          <cx:pt idx="6">Buy One Large Get One Large Free,BUY ANY LARGE PIZZA AND GET A LARGE PIZZA</cx:pt>
          <cx:pt idx="7">Others</cx:pt>
        </cx:lvl>
      </cx:strDim>
      <cx:numDim type="size">
        <cx:f>[TopC_Rank.xlsx]RANK4!$F$14:$F$21</cx:f>
        <cx:lvl ptCount="8" formatCode="0%">
          <cx:pt idx="0">0.46831040908370164</cx:pt>
          <cx:pt idx="1">0.18493234793037958</cx:pt>
          <cx:pt idx="2">0.079110419098282383</cx:pt>
          <cx:pt idx="3">0.026034333321013809</cx:pt>
          <cx:pt idx="4">0.018265879965711981</cx:pt>
          <cx:pt idx="5">0.014051410565621137</cx:pt>
          <cx:pt idx="6">0.010746598917233067</cx:pt>
          <cx:pt idx="7">0.20000000000000001</cx:pt>
        </cx:lvl>
      </cx:numDim>
    </cx:data>
  </cx:chartData>
  <cx:chart>
    <cx:title pos="t" align="ctr" overlay="0">
      <cx:tx>
        <cx:txData>
          <cx:v/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kumimoji="0" lang="en-US" sz="1400" b="0" i="0" u="none" strike="noStrike" kern="1200" cap="none" spc="0" normalizeH="0" baseline="0" noProof="0" dirty="0">
            <a:ln>
              <a:noFill/>
            </a:ln>
            <a:solidFill>
              <a:sysClr val="windowText" lastClr="000000">
                <a:lumMod val="65000"/>
                <a:lumOff val="35000"/>
              </a:sysClr>
            </a:solidFill>
            <a:effectLst/>
            <a:uLnTx/>
            <a:uFillTx/>
            <a:latin typeface="Calibri" panose="020F0502020204030204"/>
          </a:endParaRPr>
        </a:p>
      </cx:txPr>
    </cx:title>
    <cx:plotArea>
      <cx:plotAreaRegion>
        <cx:series layoutId="sunburst" uniqueId="{AA2A2229-2785-4625-A913-BCC4180B5F92}">
          <cx:tx>
            <cx:txData>
              <cx:f>[TopC_Rank.xlsx]RANK4!$F$13</cx:f>
              <cx:v>% of transaction </cx:v>
            </cx:txData>
          </cx:tx>
          <cx:dataId val="0"/>
        </cx:series>
      </cx:plotAreaRegion>
    </cx:plotArea>
    <cx:legend pos="r" align="ctr" overlay="0">
      <cx:txPr>
        <a:bodyPr spcFirstLastPara="1" vertOverflow="ellipsis" wrap="square" lIns="0" tIns="0" rIns="0" bIns="0" anchor="ctr" anchorCtr="1"/>
        <a:lstStyle/>
        <a:p>
          <a:pPr>
            <a:defRPr lang="en-US" sz="8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defRPr>
          </a:pPr>
          <a:endParaRPr lang="en-US" sz="800"/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DCCB5-D881-4900-AB5B-3641DC14077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486789-053B-4C71-83CE-1D683B49C6EE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55FAD9C-D5F8-4D7D-A031-5167A6800569}" type="parTrans" cxnId="{54EB0088-9B82-4228-A8FB-C1069786F53A}">
      <dgm:prSet/>
      <dgm:spPr/>
      <dgm:t>
        <a:bodyPr/>
        <a:lstStyle/>
        <a:p>
          <a:endParaRPr lang="en-US"/>
        </a:p>
      </dgm:t>
    </dgm:pt>
    <dgm:pt modelId="{DB00D417-ED5B-4C45-BB15-71C54A316256}" type="sibTrans" cxnId="{54EB0088-9B82-4228-A8FB-C1069786F53A}">
      <dgm:prSet/>
      <dgm:spPr/>
      <dgm:t>
        <a:bodyPr/>
        <a:lstStyle/>
        <a:p>
          <a:endParaRPr lang="en-US"/>
        </a:p>
      </dgm:t>
    </dgm:pt>
    <dgm:pt modelId="{F62A179C-6A59-468E-9F10-B89486A78161}">
      <dgm:prSet phldrT="[Text]"/>
      <dgm:spPr/>
      <dgm:t>
        <a:bodyPr/>
        <a:lstStyle/>
        <a:p>
          <a:pPr>
            <a:buFontTx/>
            <a:buNone/>
          </a:pPr>
          <a:r>
            <a:rPr lang="en-US" b="0" i="0" dirty="0"/>
            <a:t>Logistic regression on the clusters to determine significant demographics and transactional factors in that cluster considering the coupon profiling</a:t>
          </a:r>
          <a:endParaRPr lang="en-US" dirty="0"/>
        </a:p>
      </dgm:t>
    </dgm:pt>
    <dgm:pt modelId="{D9EF45AA-3BB9-4F2A-8251-FB987ECF22D2}" type="parTrans" cxnId="{F6B9DA0A-86A6-4ACD-BDBD-EDA9A01A52A9}">
      <dgm:prSet/>
      <dgm:spPr/>
      <dgm:t>
        <a:bodyPr/>
        <a:lstStyle/>
        <a:p>
          <a:endParaRPr lang="en-US"/>
        </a:p>
      </dgm:t>
    </dgm:pt>
    <dgm:pt modelId="{400B8A1C-C5D6-451C-B41D-12AEAB0C9415}" type="sibTrans" cxnId="{F6B9DA0A-86A6-4ACD-BDBD-EDA9A01A52A9}">
      <dgm:prSet/>
      <dgm:spPr/>
      <dgm:t>
        <a:bodyPr/>
        <a:lstStyle/>
        <a:p>
          <a:endParaRPr lang="en-US"/>
        </a:p>
      </dgm:t>
    </dgm:pt>
    <dgm:pt modelId="{51FEEF8E-0477-4B6C-8777-25F55F67794C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2A2E570-2A5A-4F0F-81B8-28D2B7A32A00}" type="parTrans" cxnId="{DC25A24C-0B66-42E7-A693-876555A3A76F}">
      <dgm:prSet/>
      <dgm:spPr/>
      <dgm:t>
        <a:bodyPr/>
        <a:lstStyle/>
        <a:p>
          <a:endParaRPr lang="en-US"/>
        </a:p>
      </dgm:t>
    </dgm:pt>
    <dgm:pt modelId="{2DF17F26-52C8-445B-9B0E-4FE155A87E73}" type="sibTrans" cxnId="{DC25A24C-0B66-42E7-A693-876555A3A76F}">
      <dgm:prSet/>
      <dgm:spPr/>
      <dgm:t>
        <a:bodyPr/>
        <a:lstStyle/>
        <a:p>
          <a:endParaRPr lang="en-US"/>
        </a:p>
      </dgm:t>
    </dgm:pt>
    <dgm:pt modelId="{681FDBBD-6204-44D1-A357-652DB82DD4E9}">
      <dgm:prSet phldrT="[Text]"/>
      <dgm:spPr/>
      <dgm:t>
        <a:bodyPr/>
        <a:lstStyle/>
        <a:p>
          <a:pPr>
            <a:buFontTx/>
            <a:buNone/>
          </a:pPr>
          <a:r>
            <a:rPr lang="en-US" dirty="0">
              <a:cs typeface="Times New Roman" panose="02020603050405020304" pitchFamily="18" charset="0"/>
            </a:rPr>
            <a:t>Run the model through all 4 transaction datasets - </a:t>
          </a:r>
          <a:r>
            <a:rPr lang="en-US" dirty="0"/>
            <a:t>oct-2015 to sep-2016</a:t>
          </a:r>
        </a:p>
      </dgm:t>
    </dgm:pt>
    <dgm:pt modelId="{CB718134-4C13-42D8-9113-F3F9575308CD}" type="parTrans" cxnId="{80823D10-45AC-49CB-9489-740D5D3C86FB}">
      <dgm:prSet/>
      <dgm:spPr/>
      <dgm:t>
        <a:bodyPr/>
        <a:lstStyle/>
        <a:p>
          <a:endParaRPr lang="en-US"/>
        </a:p>
      </dgm:t>
    </dgm:pt>
    <dgm:pt modelId="{3396C094-3C43-445C-90F7-AFA2FFA547BC}" type="sibTrans" cxnId="{80823D10-45AC-49CB-9489-740D5D3C86FB}">
      <dgm:prSet/>
      <dgm:spPr/>
      <dgm:t>
        <a:bodyPr/>
        <a:lstStyle/>
        <a:p>
          <a:endParaRPr lang="en-US"/>
        </a:p>
      </dgm:t>
    </dgm:pt>
    <dgm:pt modelId="{5F9AEA4B-0946-4EC1-92AA-4C0D5B5CC356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F70B8520-0C15-4134-8523-6F06E1C6577F}" type="parTrans" cxnId="{6FDDF40B-A7EB-40C2-BFFA-D0DD43B366C3}">
      <dgm:prSet/>
      <dgm:spPr/>
      <dgm:t>
        <a:bodyPr/>
        <a:lstStyle/>
        <a:p>
          <a:endParaRPr lang="en-US"/>
        </a:p>
      </dgm:t>
    </dgm:pt>
    <dgm:pt modelId="{68713CD7-B6A6-4F1B-AC62-F920FA365727}" type="sibTrans" cxnId="{6FDDF40B-A7EB-40C2-BFFA-D0DD43B366C3}">
      <dgm:prSet/>
      <dgm:spPr/>
      <dgm:t>
        <a:bodyPr/>
        <a:lstStyle/>
        <a:p>
          <a:endParaRPr lang="en-US"/>
        </a:p>
      </dgm:t>
    </dgm:pt>
    <dgm:pt modelId="{06678D26-E444-481D-A64B-44AD19BD6C4D}">
      <dgm:prSet phldrT="[Text]"/>
      <dgm:spPr/>
      <dgm:t>
        <a:bodyPr/>
        <a:lstStyle/>
        <a:p>
          <a:pPr>
            <a:buFontTx/>
            <a:buNone/>
          </a:pPr>
          <a:r>
            <a:rPr lang="en-US" dirty="0">
              <a:cs typeface="Times New Roman" panose="02020603050405020304" pitchFamily="18" charset="0"/>
            </a:rPr>
            <a:t>Yearly analysis, seasonal analysis on different significant factors</a:t>
          </a:r>
          <a:endParaRPr lang="en-US" dirty="0"/>
        </a:p>
      </dgm:t>
    </dgm:pt>
    <dgm:pt modelId="{2E4E0C2A-C9D1-4A4F-8BF6-7F15141222C2}" type="parTrans" cxnId="{B8A6E85B-E660-499D-9D05-32978C7619F0}">
      <dgm:prSet/>
      <dgm:spPr/>
      <dgm:t>
        <a:bodyPr/>
        <a:lstStyle/>
        <a:p>
          <a:endParaRPr lang="en-US"/>
        </a:p>
      </dgm:t>
    </dgm:pt>
    <dgm:pt modelId="{DA660561-B081-42F8-8ED2-617F1E699E2F}" type="sibTrans" cxnId="{B8A6E85B-E660-499D-9D05-32978C7619F0}">
      <dgm:prSet/>
      <dgm:spPr/>
      <dgm:t>
        <a:bodyPr/>
        <a:lstStyle/>
        <a:p>
          <a:endParaRPr lang="en-US"/>
        </a:p>
      </dgm:t>
    </dgm:pt>
    <dgm:pt modelId="{AD5D8DE7-CE2F-48C2-8A7E-7CBAA4BB8960}" type="pres">
      <dgm:prSet presAssocID="{42ADCCB5-D881-4900-AB5B-3641DC140771}" presName="linearFlow" presStyleCnt="0">
        <dgm:presLayoutVars>
          <dgm:dir/>
          <dgm:animLvl val="lvl"/>
          <dgm:resizeHandles val="exact"/>
        </dgm:presLayoutVars>
      </dgm:prSet>
      <dgm:spPr/>
    </dgm:pt>
    <dgm:pt modelId="{8E321A9F-81E2-4A65-9CEE-C01803B6FC38}" type="pres">
      <dgm:prSet presAssocID="{A8486789-053B-4C71-83CE-1D683B49C6EE}" presName="composite" presStyleCnt="0"/>
      <dgm:spPr/>
    </dgm:pt>
    <dgm:pt modelId="{093275FA-402E-4CEF-84C7-3C19A845450A}" type="pres">
      <dgm:prSet presAssocID="{A8486789-053B-4C71-83CE-1D683B49C6E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0E61CAB-8C14-46F4-9034-96346D234D10}" type="pres">
      <dgm:prSet presAssocID="{A8486789-053B-4C71-83CE-1D683B49C6EE}" presName="descendantText" presStyleLbl="alignAcc1" presStyleIdx="0" presStyleCnt="3" custLinFactNeighborX="-117" custLinFactNeighborY="-1127">
        <dgm:presLayoutVars>
          <dgm:bulletEnabled val="1"/>
        </dgm:presLayoutVars>
      </dgm:prSet>
      <dgm:spPr/>
    </dgm:pt>
    <dgm:pt modelId="{27F58697-2DD6-41B2-9B0D-7F428168EBEA}" type="pres">
      <dgm:prSet presAssocID="{DB00D417-ED5B-4C45-BB15-71C54A316256}" presName="sp" presStyleCnt="0"/>
      <dgm:spPr/>
    </dgm:pt>
    <dgm:pt modelId="{E2BA4DA1-578E-485E-98B0-A96801CC40B0}" type="pres">
      <dgm:prSet presAssocID="{51FEEF8E-0477-4B6C-8777-25F55F67794C}" presName="composite" presStyleCnt="0"/>
      <dgm:spPr/>
    </dgm:pt>
    <dgm:pt modelId="{7183CF6D-0F0D-42D0-BE57-0F2A5F6D8771}" type="pres">
      <dgm:prSet presAssocID="{51FEEF8E-0477-4B6C-8777-25F55F67794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C222DFE-CB0C-45C6-974B-44A702C219BE}" type="pres">
      <dgm:prSet presAssocID="{51FEEF8E-0477-4B6C-8777-25F55F67794C}" presName="descendantText" presStyleLbl="alignAcc1" presStyleIdx="1" presStyleCnt="3">
        <dgm:presLayoutVars>
          <dgm:bulletEnabled val="1"/>
        </dgm:presLayoutVars>
      </dgm:prSet>
      <dgm:spPr/>
    </dgm:pt>
    <dgm:pt modelId="{4DF91923-43CF-449D-8C0A-AE1C4A7592A4}" type="pres">
      <dgm:prSet presAssocID="{2DF17F26-52C8-445B-9B0E-4FE155A87E73}" presName="sp" presStyleCnt="0"/>
      <dgm:spPr/>
    </dgm:pt>
    <dgm:pt modelId="{4FB70DCE-4B48-4561-BBA2-4E987B483257}" type="pres">
      <dgm:prSet presAssocID="{5F9AEA4B-0946-4EC1-92AA-4C0D5B5CC356}" presName="composite" presStyleCnt="0"/>
      <dgm:spPr/>
    </dgm:pt>
    <dgm:pt modelId="{595EE5D0-B1DD-4752-945A-D56D2DDA5BCC}" type="pres">
      <dgm:prSet presAssocID="{5F9AEA4B-0946-4EC1-92AA-4C0D5B5CC35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57C2246-ABD1-4C36-8E34-13C0924D1B09}" type="pres">
      <dgm:prSet presAssocID="{5F9AEA4B-0946-4EC1-92AA-4C0D5B5CC35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6B9DA0A-86A6-4ACD-BDBD-EDA9A01A52A9}" srcId="{A8486789-053B-4C71-83CE-1D683B49C6EE}" destId="{F62A179C-6A59-468E-9F10-B89486A78161}" srcOrd="0" destOrd="0" parTransId="{D9EF45AA-3BB9-4F2A-8251-FB987ECF22D2}" sibTransId="{400B8A1C-C5D6-451C-B41D-12AEAB0C9415}"/>
    <dgm:cxn modelId="{6FDDF40B-A7EB-40C2-BFFA-D0DD43B366C3}" srcId="{42ADCCB5-D881-4900-AB5B-3641DC140771}" destId="{5F9AEA4B-0946-4EC1-92AA-4C0D5B5CC356}" srcOrd="2" destOrd="0" parTransId="{F70B8520-0C15-4134-8523-6F06E1C6577F}" sibTransId="{68713CD7-B6A6-4F1B-AC62-F920FA365727}"/>
    <dgm:cxn modelId="{80823D10-45AC-49CB-9489-740D5D3C86FB}" srcId="{51FEEF8E-0477-4B6C-8777-25F55F67794C}" destId="{681FDBBD-6204-44D1-A357-652DB82DD4E9}" srcOrd="0" destOrd="0" parTransId="{CB718134-4C13-42D8-9113-F3F9575308CD}" sibTransId="{3396C094-3C43-445C-90F7-AFA2FFA547BC}"/>
    <dgm:cxn modelId="{B8A6E85B-E660-499D-9D05-32978C7619F0}" srcId="{5F9AEA4B-0946-4EC1-92AA-4C0D5B5CC356}" destId="{06678D26-E444-481D-A64B-44AD19BD6C4D}" srcOrd="0" destOrd="0" parTransId="{2E4E0C2A-C9D1-4A4F-8BF6-7F15141222C2}" sibTransId="{DA660561-B081-42F8-8ED2-617F1E699E2F}"/>
    <dgm:cxn modelId="{6FC7EF5D-59DF-40F3-BB42-129C107FE04F}" type="presOf" srcId="{A8486789-053B-4C71-83CE-1D683B49C6EE}" destId="{093275FA-402E-4CEF-84C7-3C19A845450A}" srcOrd="0" destOrd="0" presId="urn:microsoft.com/office/officeart/2005/8/layout/chevron2"/>
    <dgm:cxn modelId="{965A2F62-9200-4603-A76C-AF01BCACA5B1}" type="presOf" srcId="{42ADCCB5-D881-4900-AB5B-3641DC140771}" destId="{AD5D8DE7-CE2F-48C2-8A7E-7CBAA4BB8960}" srcOrd="0" destOrd="0" presId="urn:microsoft.com/office/officeart/2005/8/layout/chevron2"/>
    <dgm:cxn modelId="{87611045-A169-48EE-A75D-A9C5B5F3B46F}" type="presOf" srcId="{F62A179C-6A59-468E-9F10-B89486A78161}" destId="{80E61CAB-8C14-46F4-9034-96346D234D10}" srcOrd="0" destOrd="0" presId="urn:microsoft.com/office/officeart/2005/8/layout/chevron2"/>
    <dgm:cxn modelId="{DC25A24C-0B66-42E7-A693-876555A3A76F}" srcId="{42ADCCB5-D881-4900-AB5B-3641DC140771}" destId="{51FEEF8E-0477-4B6C-8777-25F55F67794C}" srcOrd="1" destOrd="0" parTransId="{E2A2E570-2A5A-4F0F-81B8-28D2B7A32A00}" sibTransId="{2DF17F26-52C8-445B-9B0E-4FE155A87E73}"/>
    <dgm:cxn modelId="{8044FF83-7DF0-44D3-8F20-E378CC411ED3}" type="presOf" srcId="{06678D26-E444-481D-A64B-44AD19BD6C4D}" destId="{357C2246-ABD1-4C36-8E34-13C0924D1B09}" srcOrd="0" destOrd="0" presId="urn:microsoft.com/office/officeart/2005/8/layout/chevron2"/>
    <dgm:cxn modelId="{54EB0088-9B82-4228-A8FB-C1069786F53A}" srcId="{42ADCCB5-D881-4900-AB5B-3641DC140771}" destId="{A8486789-053B-4C71-83CE-1D683B49C6EE}" srcOrd="0" destOrd="0" parTransId="{355FAD9C-D5F8-4D7D-A031-5167A6800569}" sibTransId="{DB00D417-ED5B-4C45-BB15-71C54A316256}"/>
    <dgm:cxn modelId="{B223509F-4894-426F-8106-4616BD58E126}" type="presOf" srcId="{51FEEF8E-0477-4B6C-8777-25F55F67794C}" destId="{7183CF6D-0F0D-42D0-BE57-0F2A5F6D8771}" srcOrd="0" destOrd="0" presId="urn:microsoft.com/office/officeart/2005/8/layout/chevron2"/>
    <dgm:cxn modelId="{3E9BCBA8-ECD9-4EEA-A4C6-4D7DD2BFF91A}" type="presOf" srcId="{681FDBBD-6204-44D1-A357-652DB82DD4E9}" destId="{1C222DFE-CB0C-45C6-974B-44A702C219BE}" srcOrd="0" destOrd="0" presId="urn:microsoft.com/office/officeart/2005/8/layout/chevron2"/>
    <dgm:cxn modelId="{98A221F5-183B-4A2A-BD41-69096C9B7259}" type="presOf" srcId="{5F9AEA4B-0946-4EC1-92AA-4C0D5B5CC356}" destId="{595EE5D0-B1DD-4752-945A-D56D2DDA5BCC}" srcOrd="0" destOrd="0" presId="urn:microsoft.com/office/officeart/2005/8/layout/chevron2"/>
    <dgm:cxn modelId="{5B21D727-3009-4F3A-9F6A-7BAFEA31F77B}" type="presParOf" srcId="{AD5D8DE7-CE2F-48C2-8A7E-7CBAA4BB8960}" destId="{8E321A9F-81E2-4A65-9CEE-C01803B6FC38}" srcOrd="0" destOrd="0" presId="urn:microsoft.com/office/officeart/2005/8/layout/chevron2"/>
    <dgm:cxn modelId="{64701F72-3B05-44A6-A965-E835879B6D8D}" type="presParOf" srcId="{8E321A9F-81E2-4A65-9CEE-C01803B6FC38}" destId="{093275FA-402E-4CEF-84C7-3C19A845450A}" srcOrd="0" destOrd="0" presId="urn:microsoft.com/office/officeart/2005/8/layout/chevron2"/>
    <dgm:cxn modelId="{48060645-67AD-49B3-870B-2A2A23A9D5F8}" type="presParOf" srcId="{8E321A9F-81E2-4A65-9CEE-C01803B6FC38}" destId="{80E61CAB-8C14-46F4-9034-96346D234D10}" srcOrd="1" destOrd="0" presId="urn:microsoft.com/office/officeart/2005/8/layout/chevron2"/>
    <dgm:cxn modelId="{EC8B267E-F608-4F4C-B3C7-5D273A9E8F02}" type="presParOf" srcId="{AD5D8DE7-CE2F-48C2-8A7E-7CBAA4BB8960}" destId="{27F58697-2DD6-41B2-9B0D-7F428168EBEA}" srcOrd="1" destOrd="0" presId="urn:microsoft.com/office/officeart/2005/8/layout/chevron2"/>
    <dgm:cxn modelId="{7DCE68C1-4DEE-46D3-AE5C-1E29C082453D}" type="presParOf" srcId="{AD5D8DE7-CE2F-48C2-8A7E-7CBAA4BB8960}" destId="{E2BA4DA1-578E-485E-98B0-A96801CC40B0}" srcOrd="2" destOrd="0" presId="urn:microsoft.com/office/officeart/2005/8/layout/chevron2"/>
    <dgm:cxn modelId="{16B34FED-F1F6-4406-A900-58970B5D0C73}" type="presParOf" srcId="{E2BA4DA1-578E-485E-98B0-A96801CC40B0}" destId="{7183CF6D-0F0D-42D0-BE57-0F2A5F6D8771}" srcOrd="0" destOrd="0" presId="urn:microsoft.com/office/officeart/2005/8/layout/chevron2"/>
    <dgm:cxn modelId="{A5219731-9331-4672-A96F-C636639D9C0A}" type="presParOf" srcId="{E2BA4DA1-578E-485E-98B0-A96801CC40B0}" destId="{1C222DFE-CB0C-45C6-974B-44A702C219BE}" srcOrd="1" destOrd="0" presId="urn:microsoft.com/office/officeart/2005/8/layout/chevron2"/>
    <dgm:cxn modelId="{8B5FB622-78F6-4AAC-91DE-95F833B2D952}" type="presParOf" srcId="{AD5D8DE7-CE2F-48C2-8A7E-7CBAA4BB8960}" destId="{4DF91923-43CF-449D-8C0A-AE1C4A7592A4}" srcOrd="3" destOrd="0" presId="urn:microsoft.com/office/officeart/2005/8/layout/chevron2"/>
    <dgm:cxn modelId="{8595943C-AE46-48DB-8FA5-CF3098281165}" type="presParOf" srcId="{AD5D8DE7-CE2F-48C2-8A7E-7CBAA4BB8960}" destId="{4FB70DCE-4B48-4561-BBA2-4E987B483257}" srcOrd="4" destOrd="0" presId="urn:microsoft.com/office/officeart/2005/8/layout/chevron2"/>
    <dgm:cxn modelId="{C2CACCF4-3BDC-4A6C-A8CE-A0AB7138EC5D}" type="presParOf" srcId="{4FB70DCE-4B48-4561-BBA2-4E987B483257}" destId="{595EE5D0-B1DD-4752-945A-D56D2DDA5BCC}" srcOrd="0" destOrd="0" presId="urn:microsoft.com/office/officeart/2005/8/layout/chevron2"/>
    <dgm:cxn modelId="{AF19F94C-2443-4E60-B9E9-DD63818D9E86}" type="presParOf" srcId="{4FB70DCE-4B48-4561-BBA2-4E987B483257}" destId="{357C2246-ABD1-4C36-8E34-13C0924D1B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275FA-402E-4CEF-84C7-3C19A845450A}">
      <dsp:nvSpPr>
        <dsp:cNvPr id="0" name=""/>
        <dsp:cNvSpPr/>
      </dsp:nvSpPr>
      <dsp:spPr>
        <a:xfrm rot="5400000">
          <a:off x="-193859" y="195386"/>
          <a:ext cx="1292397" cy="9046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</a:t>
          </a:r>
        </a:p>
      </dsp:txBody>
      <dsp:txXfrm rot="-5400000">
        <a:off x="1" y="453865"/>
        <a:ext cx="904678" cy="387719"/>
      </dsp:txXfrm>
    </dsp:sp>
    <dsp:sp modelId="{80E61CAB-8C14-46F4-9034-96346D234D10}">
      <dsp:nvSpPr>
        <dsp:cNvPr id="0" name=""/>
        <dsp:cNvSpPr/>
      </dsp:nvSpPr>
      <dsp:spPr>
        <a:xfrm rot="5400000">
          <a:off x="4689862" y="-3795046"/>
          <a:ext cx="840058" cy="84301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100" b="0" i="0" kern="1200" dirty="0"/>
            <a:t>Logistic regression on the clusters to determine significant demographics and transactional factors in that cluster considering the coupon profiling</a:t>
          </a:r>
          <a:endParaRPr lang="en-US" sz="2100" kern="1200" dirty="0"/>
        </a:p>
      </dsp:txBody>
      <dsp:txXfrm rot="-5400000">
        <a:off x="894815" y="41009"/>
        <a:ext cx="8389144" cy="758042"/>
      </dsp:txXfrm>
    </dsp:sp>
    <dsp:sp modelId="{7183CF6D-0F0D-42D0-BE57-0F2A5F6D8771}">
      <dsp:nvSpPr>
        <dsp:cNvPr id="0" name=""/>
        <dsp:cNvSpPr/>
      </dsp:nvSpPr>
      <dsp:spPr>
        <a:xfrm rot="5400000">
          <a:off x="-193859" y="1288996"/>
          <a:ext cx="1292397" cy="9046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 rot="-5400000">
        <a:off x="1" y="1547475"/>
        <a:ext cx="904678" cy="387719"/>
      </dsp:txXfrm>
    </dsp:sp>
    <dsp:sp modelId="{1C222DFE-CB0C-45C6-974B-44A702C219BE}">
      <dsp:nvSpPr>
        <dsp:cNvPr id="0" name=""/>
        <dsp:cNvSpPr/>
      </dsp:nvSpPr>
      <dsp:spPr>
        <a:xfrm rot="5400000">
          <a:off x="4699725" y="-2699909"/>
          <a:ext cx="840058" cy="84301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100" kern="1200" dirty="0">
              <a:cs typeface="Times New Roman" panose="02020603050405020304" pitchFamily="18" charset="0"/>
            </a:rPr>
            <a:t>Run the model through all 4 transaction datasets - </a:t>
          </a:r>
          <a:r>
            <a:rPr lang="en-US" sz="2100" kern="1200" dirty="0"/>
            <a:t>oct-2015 to sep-2016</a:t>
          </a:r>
        </a:p>
      </dsp:txBody>
      <dsp:txXfrm rot="-5400000">
        <a:off x="904678" y="1136146"/>
        <a:ext cx="8389144" cy="758042"/>
      </dsp:txXfrm>
    </dsp:sp>
    <dsp:sp modelId="{595EE5D0-B1DD-4752-945A-D56D2DDA5BCC}">
      <dsp:nvSpPr>
        <dsp:cNvPr id="0" name=""/>
        <dsp:cNvSpPr/>
      </dsp:nvSpPr>
      <dsp:spPr>
        <a:xfrm rot="5400000">
          <a:off x="-193859" y="2382607"/>
          <a:ext cx="1292397" cy="9046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 rot="-5400000">
        <a:off x="1" y="2641086"/>
        <a:ext cx="904678" cy="387719"/>
      </dsp:txXfrm>
    </dsp:sp>
    <dsp:sp modelId="{357C2246-ABD1-4C36-8E34-13C0924D1B09}">
      <dsp:nvSpPr>
        <dsp:cNvPr id="0" name=""/>
        <dsp:cNvSpPr/>
      </dsp:nvSpPr>
      <dsp:spPr>
        <a:xfrm rot="5400000">
          <a:off x="4699725" y="-1606299"/>
          <a:ext cx="840058" cy="84301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100" kern="1200" dirty="0">
              <a:cs typeface="Times New Roman" panose="02020603050405020304" pitchFamily="18" charset="0"/>
            </a:rPr>
            <a:t>Yearly analysis, seasonal analysis on different significant factors</a:t>
          </a:r>
          <a:endParaRPr lang="en-US" sz="2100" kern="1200" dirty="0"/>
        </a:p>
      </dsp:txBody>
      <dsp:txXfrm rot="-5400000">
        <a:off x="904678" y="2229756"/>
        <a:ext cx="8389144" cy="758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CD0-822B-4907-84BC-984BC3A5483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34AF-0F1A-44C5-BA7B-2F60306B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6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CD0-822B-4907-84BC-984BC3A5483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34AF-0F1A-44C5-BA7B-2F60306B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1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CD0-822B-4907-84BC-984BC3A5483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34AF-0F1A-44C5-BA7B-2F60306B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8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CD0-822B-4907-84BC-984BC3A5483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34AF-0F1A-44C5-BA7B-2F60306B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7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CD0-822B-4907-84BC-984BC3A5483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34AF-0F1A-44C5-BA7B-2F60306B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CD0-822B-4907-84BC-984BC3A5483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34AF-0F1A-44C5-BA7B-2F60306B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CD0-822B-4907-84BC-984BC3A5483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34AF-0F1A-44C5-BA7B-2F60306B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CD0-822B-4907-84BC-984BC3A5483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34AF-0F1A-44C5-BA7B-2F60306B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0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CD0-822B-4907-84BC-984BC3A5483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34AF-0F1A-44C5-BA7B-2F60306B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CD0-822B-4907-84BC-984BC3A5483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34AF-0F1A-44C5-BA7B-2F60306B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7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CD0-822B-4907-84BC-984BC3A5483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34AF-0F1A-44C5-BA7B-2F60306B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8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0CD0-822B-4907-84BC-984BC3A5483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34AF-0F1A-44C5-BA7B-2F60306B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2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270345"/>
            <a:ext cx="9144000" cy="1359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Domino’s Live Project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5160" y="3984367"/>
            <a:ext cx="368756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Dr. </a:t>
            </a:r>
            <a:r>
              <a:rPr lang="en-US" sz="2400" b="1" u="sng" dirty="0" err="1"/>
              <a:t>Upender’s</a:t>
            </a:r>
            <a:r>
              <a:rPr lang="en-US" sz="2400" b="1" u="sng" dirty="0"/>
              <a:t> Class: Team 2</a:t>
            </a:r>
          </a:p>
          <a:p>
            <a:endParaRPr lang="en-US" sz="2000" b="1" dirty="0"/>
          </a:p>
          <a:p>
            <a:r>
              <a:rPr lang="en-US" sz="2400" dirty="0"/>
              <a:t>Aditi </a:t>
            </a:r>
            <a:r>
              <a:rPr lang="en-US" sz="2400" dirty="0" err="1"/>
              <a:t>Ramadurgakar</a:t>
            </a:r>
            <a:endParaRPr lang="en-US" sz="2400" b="1" dirty="0"/>
          </a:p>
          <a:p>
            <a:r>
              <a:rPr lang="en-US" sz="2400" dirty="0" err="1"/>
              <a:t>Akshay</a:t>
            </a:r>
            <a:r>
              <a:rPr lang="en-US" sz="2400" dirty="0"/>
              <a:t> Kothari</a:t>
            </a:r>
            <a:endParaRPr lang="en-US" sz="2400" b="1" dirty="0"/>
          </a:p>
          <a:p>
            <a:r>
              <a:rPr lang="en-US" sz="2400" dirty="0" err="1"/>
              <a:t>Jagruthi</a:t>
            </a:r>
            <a:r>
              <a:rPr lang="en-US" sz="2400" dirty="0"/>
              <a:t> </a:t>
            </a:r>
            <a:r>
              <a:rPr lang="en-US" sz="2400" dirty="0" err="1"/>
              <a:t>Budda</a:t>
            </a:r>
            <a:endParaRPr lang="en-US" sz="2400" dirty="0"/>
          </a:p>
          <a:p>
            <a:r>
              <a:rPr lang="en-US" sz="2400" dirty="0" err="1"/>
              <a:t>Meenakshi</a:t>
            </a:r>
            <a:r>
              <a:rPr lang="en-US" sz="2400" dirty="0"/>
              <a:t> </a:t>
            </a:r>
            <a:r>
              <a:rPr lang="en-US" sz="2400" dirty="0" err="1"/>
              <a:t>Nayak</a:t>
            </a:r>
            <a:endParaRPr lang="en-US" sz="2400" dirty="0"/>
          </a:p>
          <a:p>
            <a:r>
              <a:rPr lang="en-US" sz="2400" dirty="0"/>
              <a:t>Rohit Sarkar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15" y="1403715"/>
            <a:ext cx="3510169" cy="28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  <a:cs typeface="Times New Roman" panose="02020603050405020304" pitchFamily="18" charset="0"/>
              </a:rPr>
              <a:t>DISCOUNT WISE INFERENCES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7950" y="2079137"/>
            <a:ext cx="5181600" cy="3703638"/>
          </a:xfrm>
        </p:spPr>
        <p:txBody>
          <a:bodyPr/>
          <a:lstStyle/>
          <a:p>
            <a:r>
              <a:rPr lang="en-US" dirty="0"/>
              <a:t>Low discounted and medium discounted coupons are used from Thursday through Saturday.</a:t>
            </a:r>
          </a:p>
          <a:p>
            <a:r>
              <a:rPr lang="en-US" dirty="0"/>
              <a:t>High Discounted coupons are always preferred.</a:t>
            </a:r>
          </a:p>
          <a:p>
            <a:r>
              <a:rPr lang="en-US" dirty="0"/>
              <a:t>Over Discounted is used on weekdays in comparison to other discounts.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5CEF3ED-29FF-4247-B7D3-43C07F8E747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15702385"/>
              </p:ext>
            </p:extLst>
          </p:nvPr>
        </p:nvGraphicFramePr>
        <p:xfrm>
          <a:off x="838200" y="1755287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5176298"/>
            <a:ext cx="1685810" cy="127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9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  <a:cs typeface="Times New Roman" panose="02020603050405020304" pitchFamily="18" charset="0"/>
              </a:rPr>
              <a:t>DISCOUNT WISE INFERENCES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566131"/>
            <a:ext cx="5181600" cy="422030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Behavior of groups with high and low purchasing power of income is exactly opposite.</a:t>
            </a:r>
          </a:p>
          <a:p>
            <a:r>
              <a:rPr lang="en-US" dirty="0"/>
              <a:t>Low Discounted coupons are preferred by both groups.</a:t>
            </a:r>
          </a:p>
          <a:p>
            <a:r>
              <a:rPr lang="en-US" dirty="0"/>
              <a:t>If purchasing power of income is high people are not going for high discounted coupons.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21022B-2626-4B72-B1A0-B02ADAA0399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1711493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90" y="5446781"/>
            <a:ext cx="1685810" cy="127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3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  <a:cs typeface="Times New Roman" panose="02020603050405020304" pitchFamily="18" charset="0"/>
              </a:rPr>
              <a:t>DISCOUNT WISE INFERENCES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0" y="2147683"/>
            <a:ext cx="5181600" cy="3638157"/>
          </a:xfrm>
        </p:spPr>
        <p:txBody>
          <a:bodyPr/>
          <a:lstStyle/>
          <a:p>
            <a:r>
              <a:rPr lang="en-US" dirty="0"/>
              <a:t>Age4to7 &amp; Age8to12 are preferring coupons which are highly discounted</a:t>
            </a:r>
          </a:p>
          <a:p>
            <a:endParaRPr lang="en-US" dirty="0"/>
          </a:p>
          <a:p>
            <a:r>
              <a:rPr lang="en-US" dirty="0"/>
              <a:t>Age13to17 are preferring Over Discounted coupons rather than High Discounted coupons.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110E06-774D-4E21-8B5E-9B27B2E999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4659704"/>
              </p:ext>
            </p:extLst>
          </p:nvPr>
        </p:nvGraphicFramePr>
        <p:xfrm>
          <a:off x="838200" y="1791093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5176298"/>
            <a:ext cx="1685810" cy="127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4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  <a:cs typeface="Times New Roman" panose="02020603050405020304" pitchFamily="18" charset="0"/>
              </a:rPr>
              <a:t>OTHER INFERENCES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923999"/>
              </p:ext>
            </p:extLst>
          </p:nvPr>
        </p:nvGraphicFramePr>
        <p:xfrm>
          <a:off x="838200" y="1825625"/>
          <a:ext cx="10515600" cy="3245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651408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931440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66795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9083841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31902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80038762"/>
                    </a:ext>
                  </a:extLst>
                </a:gridCol>
              </a:tblGrid>
              <a:tr h="649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</a:t>
                      </a:r>
                      <a:r>
                        <a:rPr lang="en-US" baseline="0" dirty="0"/>
                        <a:t> Discounted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  <a:r>
                        <a:rPr lang="en-US" baseline="0" dirty="0"/>
                        <a:t> Discounted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r>
                        <a:rPr lang="en-US" baseline="0" dirty="0"/>
                        <a:t> Discounted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Discounted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</a:t>
                      </a:r>
                      <a:r>
                        <a:rPr lang="en-US" baseline="0" dirty="0"/>
                        <a:t> Discounted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683928"/>
                  </a:ext>
                </a:extLst>
              </a:tr>
              <a:tr h="649199">
                <a:tc>
                  <a:txBody>
                    <a:bodyPr/>
                    <a:lstStyle/>
                    <a:p>
                      <a:r>
                        <a:rPr lang="en-US" dirty="0"/>
                        <a:t>Side</a:t>
                      </a:r>
                      <a:r>
                        <a:rPr lang="en-US" baseline="0" dirty="0"/>
                        <a:t>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718145"/>
                  </a:ext>
                </a:extLst>
              </a:tr>
              <a:tr h="649199">
                <a:tc>
                  <a:txBody>
                    <a:bodyPr/>
                    <a:lstStyle/>
                    <a:p>
                      <a:r>
                        <a:rPr lang="en-US" dirty="0"/>
                        <a:t>Pi</a:t>
                      </a:r>
                      <a:r>
                        <a:rPr lang="en-US" baseline="0" dirty="0"/>
                        <a:t>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75291"/>
                  </a:ext>
                </a:extLst>
              </a:tr>
              <a:tr h="649199">
                <a:tc>
                  <a:txBody>
                    <a:bodyPr/>
                    <a:lstStyle/>
                    <a:p>
                      <a:r>
                        <a:rPr lang="en-US" dirty="0"/>
                        <a:t>Topping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39786"/>
                  </a:ext>
                </a:extLst>
              </a:tr>
              <a:tr h="649199">
                <a:tc>
                  <a:txBody>
                    <a:bodyPr/>
                    <a:lstStyle/>
                    <a:p>
                      <a:r>
                        <a:rPr lang="en-US" dirty="0"/>
                        <a:t>Bread</a:t>
                      </a:r>
                      <a:r>
                        <a:rPr lang="en-US" baseline="0" dirty="0"/>
                        <a:t>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888346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662" y="2545126"/>
            <a:ext cx="587896" cy="532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288" y="2557021"/>
            <a:ext cx="537832" cy="5206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455" y="2552245"/>
            <a:ext cx="522161" cy="5054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92" y="2552244"/>
            <a:ext cx="580038" cy="5253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917" y="2545126"/>
            <a:ext cx="587896" cy="532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224" y="3182364"/>
            <a:ext cx="587896" cy="5325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455" y="3182363"/>
            <a:ext cx="587896" cy="5325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917" y="3808373"/>
            <a:ext cx="587896" cy="5325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256" y="3808373"/>
            <a:ext cx="587896" cy="5325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92" y="4473176"/>
            <a:ext cx="587896" cy="532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917" y="4439996"/>
            <a:ext cx="587896" cy="5325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30" y="3225748"/>
            <a:ext cx="537832" cy="5206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995" y="3194257"/>
            <a:ext cx="537832" cy="5206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981" y="3150591"/>
            <a:ext cx="537832" cy="52062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519" y="3839545"/>
            <a:ext cx="537832" cy="52062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642" y="3817618"/>
            <a:ext cx="537832" cy="52062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034" y="3839545"/>
            <a:ext cx="537832" cy="52062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006" y="4471171"/>
            <a:ext cx="537832" cy="52062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288" y="4468675"/>
            <a:ext cx="537832" cy="52062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519" y="4508881"/>
            <a:ext cx="537832" cy="52062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380" y="5658678"/>
            <a:ext cx="1350307" cy="10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2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7956" y="475030"/>
            <a:ext cx="4937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RECOMMENDATIONS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052945" y="1468582"/>
            <a:ext cx="10307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Coupons in the over discounted coupons categories with less frequency count and high percentage discounted amount should be dropped.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coupons are mostly used during the dinner meal, new coupons should be introduced in those time periods.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During late-night meals, the high discounted and mid discounted coupons should be given more as compared to the other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During weekdays, the over discounted coupons should be provided more whereas during weekends including Friday, the low and mid discounted coupons should be provided to the new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with high purchasing power income should be given low discounted coupons whereas low purchasing power income should be given high discounted coupons.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Families with children below 13 yrs. should be given mid discounted and high discounted coupons whereas families with children between 13- 17 yrs. should be given over discounted coupons.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 discounted coupons should be offering discounts on the pie counts whereas low discounted and mid discounted coupons should be offering side-orders.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 discounted coupons should be offering deals with pie count and topping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730" y="5753458"/>
            <a:ext cx="1308124" cy="9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5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92982"/>
            <a:ext cx="8229600" cy="93825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CLUSTERING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8304EB-BF6F-4E72-838E-C943C7DA6DFA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042945" y="2195512"/>
          <a:ext cx="4387795" cy="4062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63478" y="2195512"/>
            <a:ext cx="5621571" cy="4062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Offers are divided into 3 clusters randomly based on –</a:t>
            </a:r>
          </a:p>
          <a:p>
            <a:r>
              <a:rPr lang="en-US" sz="1800" dirty="0"/>
              <a:t>     Order type(Ph/Web)</a:t>
            </a:r>
          </a:p>
          <a:p>
            <a:r>
              <a:rPr lang="en-US" sz="1800" dirty="0"/>
              <a:t>     Household</a:t>
            </a:r>
          </a:p>
          <a:p>
            <a:r>
              <a:rPr lang="en-US" sz="1800" dirty="0"/>
              <a:t>     Associated costs with order (menu/discount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r>
              <a:rPr lang="en-US" sz="1800" dirty="0"/>
              <a:t>     Count of bread, pie, topping, side orders if any</a:t>
            </a:r>
          </a:p>
          <a:p>
            <a:r>
              <a:rPr lang="en-US" sz="1800" dirty="0"/>
              <a:t>     Meal period(lunch/dinner/late night)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Cluster 3 is insignificant - not used for analysis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Cluster 2 has highest frequency count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5176298"/>
            <a:ext cx="1685810" cy="127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5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5273"/>
            <a:ext cx="8229600" cy="78717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CLUSTERING</a:t>
            </a:r>
            <a:endParaRPr lang="en-US" sz="4000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657229" y="1033669"/>
            <a:ext cx="4577964" cy="2846568"/>
          </a:xfrm>
        </p:spPr>
        <p:txBody>
          <a:bodyPr>
            <a:normAutofit/>
          </a:bodyPr>
          <a:lstStyle/>
          <a:p>
            <a:endParaRPr lang="en-US" sz="1500" dirty="0"/>
          </a:p>
          <a:p>
            <a:endParaRPr lang="en-US" sz="14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9026" y="4976770"/>
            <a:ext cx="6066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60443" y="5718372"/>
            <a:ext cx="9071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Cluster with non frequent customer has higher topping and pie count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5542058"/>
            <a:ext cx="1685810" cy="1179417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0860755-F4CE-4247-9F14-CDFED4E526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042224"/>
              </p:ext>
            </p:extLst>
          </p:nvPr>
        </p:nvGraphicFramePr>
        <p:xfrm>
          <a:off x="3000054" y="1304817"/>
          <a:ext cx="6380252" cy="4403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241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5273" y="5224166"/>
            <a:ext cx="9605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72270" y="499334"/>
            <a:ext cx="4937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CLUSTERING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914" y="5637476"/>
            <a:ext cx="1685676" cy="108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983" y="1831451"/>
            <a:ext cx="7162334" cy="36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3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42" y="574073"/>
            <a:ext cx="8229600" cy="50720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+mn-lt"/>
              </a:rPr>
              <a:t>FUTURE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42628318"/>
              </p:ext>
            </p:extLst>
          </p:nvPr>
        </p:nvGraphicFramePr>
        <p:xfrm>
          <a:off x="1119188" y="1533620"/>
          <a:ext cx="9334831" cy="348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119188" y="4880964"/>
            <a:ext cx="938254" cy="1292397"/>
            <a:chOff x="1" y="2188747"/>
            <a:chExt cx="904678" cy="1292397"/>
          </a:xfrm>
        </p:grpSpPr>
        <p:sp>
          <p:nvSpPr>
            <p:cNvPr id="7" name="Arrow: Chevron 6"/>
            <p:cNvSpPr/>
            <p:nvPr/>
          </p:nvSpPr>
          <p:spPr>
            <a:xfrm rot="5400000">
              <a:off x="-193859" y="2382607"/>
              <a:ext cx="1292397" cy="90467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rrow: Chevron 4"/>
            <p:cNvSpPr txBox="1"/>
            <p:nvPr/>
          </p:nvSpPr>
          <p:spPr>
            <a:xfrm>
              <a:off x="1" y="2641086"/>
              <a:ext cx="904678" cy="3877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57442" y="4880963"/>
            <a:ext cx="8396577" cy="840058"/>
            <a:chOff x="904678" y="2188748"/>
            <a:chExt cx="7423870" cy="840058"/>
          </a:xfrm>
        </p:grpSpPr>
        <p:sp>
          <p:nvSpPr>
            <p:cNvPr id="10" name="Rectangle: Top Corners Rounded 9"/>
            <p:cNvSpPr/>
            <p:nvPr/>
          </p:nvSpPr>
          <p:spPr>
            <a:xfrm rot="5400000">
              <a:off x="4196584" y="-1103158"/>
              <a:ext cx="840058" cy="7423870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Top Corners Rounded 4"/>
            <p:cNvSpPr txBox="1"/>
            <p:nvPr/>
          </p:nvSpPr>
          <p:spPr>
            <a:xfrm>
              <a:off x="904678" y="2229756"/>
              <a:ext cx="7382862" cy="7580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0160" rIns="10160" bIns="10160" numCol="1" spcCol="1270" anchor="ctr" anchorCtr="0">
              <a:noAutofit/>
            </a:bodyPr>
            <a:lstStyle/>
            <a:p>
              <a:r>
                <a:rPr lang="en-US" sz="2000" dirty="0"/>
                <a:t>Coupons to recommend to different households, using demographics and mailed dataset</a:t>
              </a:r>
              <a:endParaRPr lang="en-US" sz="2400" dirty="0"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632" y="5721022"/>
            <a:ext cx="1406055" cy="100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5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61420" y="987461"/>
            <a:ext cx="4662430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  <a:p>
            <a:pPr algn="ctr"/>
            <a:endParaRPr lang="en-US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Any Questions?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902" y="2250348"/>
            <a:ext cx="2957885" cy="261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4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214" y="5534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351" y="2184407"/>
            <a:ext cx="9907326" cy="4026877"/>
          </a:xfrm>
        </p:spPr>
        <p:txBody>
          <a:bodyPr/>
          <a:lstStyle/>
          <a:p>
            <a:pPr fontAlgn="base"/>
            <a:r>
              <a:rPr lang="en-US" dirty="0"/>
              <a:t>Most used and effective coupons/offers?</a:t>
            </a:r>
          </a:p>
          <a:p>
            <a:pPr fontAlgn="base"/>
            <a:r>
              <a:rPr lang="en-US" dirty="0"/>
              <a:t>Offers relevant to run?</a:t>
            </a:r>
          </a:p>
          <a:p>
            <a:pPr fontAlgn="base"/>
            <a:r>
              <a:rPr lang="en-US" dirty="0"/>
              <a:t>Offers most effective to send to each household?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Approach: </a:t>
            </a:r>
            <a:r>
              <a:rPr lang="en-US" sz="3200" dirty="0">
                <a:solidFill>
                  <a:schemeClr val="accent2"/>
                </a:solidFill>
              </a:rPr>
              <a:t>Customer Profiling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711" y="4797586"/>
            <a:ext cx="2154871" cy="15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8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23982"/>
            <a:ext cx="8229600" cy="84248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GROUP PROFILING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688" y="4897849"/>
            <a:ext cx="2107097" cy="1558764"/>
          </a:xfrm>
          <a:prstGeom prst="rect">
            <a:avLst/>
          </a:prstGeom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EB0A64C-129F-4B73-8061-AA4907E3472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3835488"/>
              </p:ext>
            </p:extLst>
          </p:nvPr>
        </p:nvGraphicFramePr>
        <p:xfrm>
          <a:off x="546321" y="1600200"/>
          <a:ext cx="5181600" cy="4576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264965" y="2049387"/>
            <a:ext cx="5704726" cy="3203013"/>
          </a:xfrm>
        </p:spPr>
        <p:txBody>
          <a:bodyPr>
            <a:normAutofit/>
          </a:bodyPr>
          <a:lstStyle/>
          <a:p>
            <a:r>
              <a:rPr lang="en-US" sz="1700" dirty="0"/>
              <a:t>5 categories as per the average discount amount and ranked according to the individual group characteristics</a:t>
            </a:r>
          </a:p>
          <a:p>
            <a:endParaRPr lang="en-US" sz="1700" dirty="0"/>
          </a:p>
          <a:p>
            <a:r>
              <a:rPr lang="en-US" sz="1700" dirty="0"/>
              <a:t>Highest percent of transactions: High discounted coupons</a:t>
            </a:r>
          </a:p>
          <a:p>
            <a:endParaRPr lang="en-US" sz="1700" dirty="0"/>
          </a:p>
          <a:p>
            <a:r>
              <a:rPr lang="en-US" sz="1700" dirty="0"/>
              <a:t>Lowest percent of transactions: Under discounted coupons</a:t>
            </a:r>
          </a:p>
          <a:p>
            <a:endParaRPr lang="en-US" sz="1700" dirty="0"/>
          </a:p>
          <a:p>
            <a:r>
              <a:rPr lang="en-US" sz="1700" dirty="0"/>
              <a:t>Low, Medium and Over discounted coupons have almost equal number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36989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87934" y="473433"/>
            <a:ext cx="8229600" cy="7669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GROUPING BY AVG % DISCOUNT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B0A64C-129F-4B73-8061-AA4907E347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517130"/>
              </p:ext>
            </p:extLst>
          </p:nvPr>
        </p:nvGraphicFramePr>
        <p:xfrm>
          <a:off x="667911" y="1534602"/>
          <a:ext cx="5088834" cy="4350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69" y="4980148"/>
            <a:ext cx="1940119" cy="1558764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31287D6-929A-4449-B2A8-73078367B1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5393031"/>
              </p:ext>
            </p:extLst>
          </p:nvPr>
        </p:nvGraphicFramePr>
        <p:xfrm>
          <a:off x="1837592" y="1534602"/>
          <a:ext cx="7789985" cy="4350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7690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26891" y="4294879"/>
            <a:ext cx="188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4" name="Chart 1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539317"/>
              </p:ext>
            </p:extLst>
          </p:nvPr>
        </p:nvGraphicFramePr>
        <p:xfrm>
          <a:off x="7519836" y="744300"/>
          <a:ext cx="3586317" cy="3735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18B6B370-2C79-4906-A97D-1A44C0AED8A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73088710"/>
                  </p:ext>
                </p:extLst>
              </p:nvPr>
            </p:nvGraphicFramePr>
            <p:xfrm>
              <a:off x="0" y="904142"/>
              <a:ext cx="7210118" cy="368070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18B6B370-2C79-4906-A97D-1A44C0AED8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904142"/>
                <a:ext cx="7210118" cy="3680706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891" y="4882382"/>
            <a:ext cx="7189128" cy="15792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2338754" y="271837"/>
            <a:ext cx="742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/>
              <a:t>% of COUPON TRANSACTION - Under Discounted</a:t>
            </a:r>
          </a:p>
        </p:txBody>
      </p:sp>
    </p:spTree>
    <p:extLst>
      <p:ext uri="{BB962C8B-B14F-4D97-AF65-F5344CB8AC3E}">
        <p14:creationId xmlns:p14="http://schemas.microsoft.com/office/powerpoint/2010/main" val="245115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26891" y="4294879"/>
            <a:ext cx="188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BD87456D-7CC4-4B9F-BAFB-4719D40275F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34809871"/>
                  </p:ext>
                </p:extLst>
              </p:nvPr>
            </p:nvGraphicFramePr>
            <p:xfrm>
              <a:off x="276540" y="1101902"/>
              <a:ext cx="6191250" cy="34136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BD87456D-7CC4-4B9F-BAFB-4719D40275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540" y="1101902"/>
                <a:ext cx="6191250" cy="3413637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4" name="Chart 1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418649"/>
              </p:ext>
            </p:extLst>
          </p:nvPr>
        </p:nvGraphicFramePr>
        <p:xfrm>
          <a:off x="7332494" y="902091"/>
          <a:ext cx="3807360" cy="386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824" y="4864022"/>
            <a:ext cx="7123951" cy="1543050"/>
          </a:xfrm>
          <a:prstGeom prst="rect">
            <a:avLst/>
          </a:prstGeom>
          <a:solidFill>
            <a:schemeClr val="bg1">
              <a:alpha val="31000"/>
            </a:schemeClr>
          </a:solidFill>
        </p:spPr>
      </p:pic>
      <p:sp>
        <p:nvSpPr>
          <p:cNvPr id="2" name="TextBox 1"/>
          <p:cNvSpPr txBox="1"/>
          <p:nvPr/>
        </p:nvSpPr>
        <p:spPr>
          <a:xfrm flipH="1">
            <a:off x="2347911" y="378871"/>
            <a:ext cx="724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/>
              <a:t>% of COUPON TRANSACTION - High Discounted  </a:t>
            </a:r>
          </a:p>
        </p:txBody>
      </p:sp>
    </p:spTree>
    <p:extLst>
      <p:ext uri="{BB962C8B-B14F-4D97-AF65-F5344CB8AC3E}">
        <p14:creationId xmlns:p14="http://schemas.microsoft.com/office/powerpoint/2010/main" val="9969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26891" y="4294879"/>
            <a:ext cx="188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4" name="Chart 1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390292"/>
              </p:ext>
            </p:extLst>
          </p:nvPr>
        </p:nvGraphicFramePr>
        <p:xfrm>
          <a:off x="7582206" y="1155692"/>
          <a:ext cx="3586317" cy="3735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84A04A8A-1027-4EAA-A9A2-54FC76B22B4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7370709"/>
                  </p:ext>
                </p:extLst>
              </p:nvPr>
            </p:nvGraphicFramePr>
            <p:xfrm>
              <a:off x="533248" y="1209523"/>
              <a:ext cx="6848474" cy="368141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84A04A8A-1027-4EAA-A9A2-54FC76B22B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248" y="1209523"/>
                <a:ext cx="6848474" cy="3681414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974" y="5213366"/>
            <a:ext cx="7195387" cy="13255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93128" y="463533"/>
            <a:ext cx="8417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/>
              <a:t>% of COUPON TRANSACTION - Over Discounted </a:t>
            </a:r>
          </a:p>
        </p:txBody>
      </p:sp>
    </p:spTree>
    <p:extLst>
      <p:ext uri="{BB962C8B-B14F-4D97-AF65-F5344CB8AC3E}">
        <p14:creationId xmlns:p14="http://schemas.microsoft.com/office/powerpoint/2010/main" val="390328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837" y="336291"/>
            <a:ext cx="10982325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+mn-lt"/>
                <a:cs typeface="Times New Roman" panose="02020603050405020304" pitchFamily="18" charset="0"/>
              </a:rPr>
              <a:t>Top 5 Used Coupons in Other Discounted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837" y="1838967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sz="2000" dirty="0"/>
              <a:t>Low Discounted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Mid Discounted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736" y="2092718"/>
            <a:ext cx="7356099" cy="1668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735" y="4014636"/>
            <a:ext cx="7356099" cy="1560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32" y="5177953"/>
            <a:ext cx="1685810" cy="15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5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  <a:cs typeface="Times New Roman" panose="02020603050405020304" pitchFamily="18" charset="0"/>
              </a:rPr>
              <a:t>DISCOUNT WISE INFERENCES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581262"/>
          </a:xfrm>
        </p:spPr>
        <p:txBody>
          <a:bodyPr/>
          <a:lstStyle/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Maximum number of coupons are sold during dinner meal.</a:t>
            </a:r>
          </a:p>
          <a:p>
            <a:r>
              <a:rPr lang="en-US" dirty="0"/>
              <a:t>Medium discounted coupons are used mostly on late night meals.</a:t>
            </a:r>
          </a:p>
          <a:p>
            <a:r>
              <a:rPr lang="en-US" dirty="0"/>
              <a:t>Lunch meal is not significantly affecting the discounted amount for the coupons.</a:t>
            </a:r>
          </a:p>
          <a:p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0764CD4-59D0-46B9-A754-C04707B7CDB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7947460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5163046"/>
            <a:ext cx="1685810" cy="127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3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677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OBJECTIVE</vt:lpstr>
      <vt:lpstr>GROUP PROFILING</vt:lpstr>
      <vt:lpstr>GROUPING BY AVG % DISCOUNT</vt:lpstr>
      <vt:lpstr>PowerPoint Presentation</vt:lpstr>
      <vt:lpstr>PowerPoint Presentation</vt:lpstr>
      <vt:lpstr>PowerPoint Presentation</vt:lpstr>
      <vt:lpstr>Top 5 Used Coupons in Other Discounted Categories</vt:lpstr>
      <vt:lpstr>DISCOUNT WISE INFERENCES</vt:lpstr>
      <vt:lpstr>DISCOUNT WISE INFERENCES</vt:lpstr>
      <vt:lpstr>DISCOUNT WISE INFERENCES</vt:lpstr>
      <vt:lpstr>DISCOUNT WISE INFERENCES</vt:lpstr>
      <vt:lpstr>OTHER INFERENCES</vt:lpstr>
      <vt:lpstr>PowerPoint Presentation</vt:lpstr>
      <vt:lpstr>CLUSTERING</vt:lpstr>
      <vt:lpstr>CLUSTERING</vt:lpstr>
      <vt:lpstr>PowerPoint Presentation</vt:lpstr>
      <vt:lpstr>FUTURE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Mickey</dc:creator>
  <cp:lastModifiedBy>Aditi Ramdurgkar</cp:lastModifiedBy>
  <cp:revision>138</cp:revision>
  <dcterms:created xsi:type="dcterms:W3CDTF">2017-03-19T07:29:57Z</dcterms:created>
  <dcterms:modified xsi:type="dcterms:W3CDTF">2017-03-20T22:30:23Z</dcterms:modified>
</cp:coreProperties>
</file>