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Nunito"/>
      <p:regular r:id="rId17"/>
      <p:bold r:id="rId18"/>
      <p:italic r:id="rId19"/>
      <p:boldItalic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22" Type="http://schemas.openxmlformats.org/officeDocument/2006/relationships/font" Target="fonts/SourceSansPro-bold.fntdata"/><Relationship Id="rId10" Type="http://schemas.openxmlformats.org/officeDocument/2006/relationships/slide" Target="slides/slide6.xml"/><Relationship Id="rId21" Type="http://schemas.openxmlformats.org/officeDocument/2006/relationships/font" Target="fonts/SourceSansPro-regular.fntdata"/><Relationship Id="rId13" Type="http://schemas.openxmlformats.org/officeDocument/2006/relationships/slide" Target="slides/slide9.xml"/><Relationship Id="rId24" Type="http://schemas.openxmlformats.org/officeDocument/2006/relationships/font" Target="fonts/SourceSansPro-boldItalic.fntdata"/><Relationship Id="rId12" Type="http://schemas.openxmlformats.org/officeDocument/2006/relationships/slide" Target="slides/slide8.xml"/><Relationship Id="rId23"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 has made a decision to embark on the development of a short and simple Pong game that incorporates artificial intelligence (AI) techniques. The game will involve a simple and concise set of rules, with the objective of scoring points by hitting a ball back and forth between two paddles, one controlled by the player and the other by the AI.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using reinforcement learning AI techniques to create this game. We trained the AI using this technique by making sure that it is observing its own position and the ball's position. We are also giving the AI a positive award when it collides with the ball and a negative reward when the ball gets past the AI. After a certain number of sets, the AI will have built up a neural network model which will then be used as its brain in the game.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9bb3b982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9bb3b9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Roboto Slab"/>
                <a:ea typeface="Roboto Slab"/>
                <a:cs typeface="Roboto Slab"/>
                <a:sym typeface="Roboto Slab"/>
              </a:rPr>
              <a:t>The game is interesting to the player because it is known that a programmer did not have to tell the AI how to act. The AI learns what to do based on the reinforcements learning system with positive and negative rewards. The future plan is to have different brains trained at varied time lengths to create different difficulties for the player. The longer the AI trains, the harder it will be. </a:t>
            </a:r>
            <a:endParaRPr sz="1400">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400">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1400">
                <a:latin typeface="Roboto Slab"/>
                <a:ea typeface="Roboto Slab"/>
                <a:cs typeface="Roboto Slab"/>
                <a:sym typeface="Roboto Slab"/>
              </a:rPr>
              <a:t>The game is also interesting because we have background music, sound effects, and textures that add juice to the game. When the player plays the game, there is a scoring system that determines who is the winner. In terms of the game mechanic, normal pong would be too boring which is why we made the pong ball move faster as time goes on to make it difficult for both the player and the AI.</a:t>
            </a:r>
            <a:endParaRPr sz="1400">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a79b23267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a79b232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a79b23267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a79b2326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a79b23267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a79b2326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Up to 500k was lowest speed</a:t>
            </a:r>
            <a:endParaRPr sz="1400"/>
          </a:p>
          <a:p>
            <a:pPr indent="-317500" lvl="0" marL="457200" rtl="0" algn="l">
              <a:spcBef>
                <a:spcPts val="0"/>
              </a:spcBef>
              <a:spcAft>
                <a:spcPts val="0"/>
              </a:spcAft>
              <a:buSzPts val="1400"/>
              <a:buChar char="●"/>
            </a:pPr>
            <a:r>
              <a:rPr lang="en" sz="1400"/>
              <a:t>To 700k was next speed</a:t>
            </a:r>
            <a:endParaRPr sz="1400"/>
          </a:p>
          <a:p>
            <a:pPr indent="-317500" lvl="0" marL="457200" rtl="0" algn="l">
              <a:spcBef>
                <a:spcPts val="0"/>
              </a:spcBef>
              <a:spcAft>
                <a:spcPts val="0"/>
              </a:spcAft>
              <a:buSzPts val="1400"/>
              <a:buChar char="●"/>
            </a:pPr>
            <a:r>
              <a:rPr lang="en" sz="1400"/>
              <a:t>And to 900k, the fastest speed</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a885c51e7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a885c51e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drive.google.com/file/d/1xTQQWCai1EJHgr58x9MKk8d4SAxYxDZb/view"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www.youtube.com/watch?v=aWYu377tXS0"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904550" y="1795500"/>
            <a:ext cx="5603100" cy="15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 for Gaming Project</a:t>
            </a:r>
            <a:endParaRPr/>
          </a:p>
        </p:txBody>
      </p:sp>
      <p:sp>
        <p:nvSpPr>
          <p:cNvPr id="71" name="Google Shape;71;p12"/>
          <p:cNvSpPr txBox="1"/>
          <p:nvPr>
            <p:ph idx="4294967295" type="title"/>
          </p:nvPr>
        </p:nvSpPr>
        <p:spPr>
          <a:xfrm>
            <a:off x="0" y="4749900"/>
            <a:ext cx="34026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200"/>
              <a:t>Anita Lim, Ayi Pranayanda, Farhan Irani</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4294967295" type="ctrTitle"/>
          </p:nvPr>
        </p:nvSpPr>
        <p:spPr>
          <a:xfrm>
            <a:off x="859750" y="516550"/>
            <a:ext cx="7598400" cy="290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600"/>
              <a:t>Thanks for listening!</a:t>
            </a:r>
            <a:endParaRPr b="1" sz="6600"/>
          </a:p>
        </p:txBody>
      </p:sp>
      <p:sp>
        <p:nvSpPr>
          <p:cNvPr id="141" name="Google Shape;141;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3"/>
          <p:cNvSpPr txBox="1"/>
          <p:nvPr>
            <p:ph idx="4294967295" type="title"/>
          </p:nvPr>
        </p:nvSpPr>
        <p:spPr>
          <a:xfrm>
            <a:off x="2011200" y="3616925"/>
            <a:ext cx="5121600" cy="96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Game Choice</a:t>
            </a:r>
            <a:endParaRPr b="1" sz="6000"/>
          </a:p>
        </p:txBody>
      </p:sp>
      <p:pic>
        <p:nvPicPr>
          <p:cNvPr id="78" name="Google Shape;78;p13"/>
          <p:cNvPicPr preferRelativeResize="0"/>
          <p:nvPr/>
        </p:nvPicPr>
        <p:blipFill>
          <a:blip r:embed="rId3">
            <a:alphaModFix/>
          </a:blip>
          <a:stretch>
            <a:fillRect/>
          </a:stretch>
        </p:blipFill>
        <p:spPr>
          <a:xfrm>
            <a:off x="1800475" y="740525"/>
            <a:ext cx="5543045" cy="279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6640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t>AI Techniques Used and How?</a:t>
            </a:r>
            <a:endParaRPr b="1" sz="2700"/>
          </a:p>
        </p:txBody>
      </p:sp>
      <p:sp>
        <p:nvSpPr>
          <p:cNvPr id="84" name="Google Shape;84;p14"/>
          <p:cNvSpPr txBox="1"/>
          <p:nvPr>
            <p:ph idx="1" type="body"/>
          </p:nvPr>
        </p:nvSpPr>
        <p:spPr>
          <a:xfrm>
            <a:off x="995150" y="1233700"/>
            <a:ext cx="7776900" cy="36015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600"/>
              </a:spcBef>
              <a:spcAft>
                <a:spcPts val="0"/>
              </a:spcAft>
              <a:buSzPts val="2200"/>
              <a:buFont typeface="Nunito"/>
              <a:buChar char="◎"/>
            </a:pPr>
            <a:r>
              <a:rPr lang="en" sz="2200">
                <a:latin typeface="Nunito"/>
                <a:ea typeface="Nunito"/>
                <a:cs typeface="Nunito"/>
                <a:sym typeface="Nunito"/>
              </a:rPr>
              <a:t>Reinforcement learning </a:t>
            </a:r>
            <a:endParaRPr sz="2200">
              <a:latin typeface="Nunito"/>
              <a:ea typeface="Nunito"/>
              <a:cs typeface="Nunito"/>
              <a:sym typeface="Nunito"/>
            </a:endParaRPr>
          </a:p>
          <a:p>
            <a:pPr indent="-368300" lvl="0" marL="457200" rtl="0" algn="l">
              <a:lnSpc>
                <a:spcPct val="150000"/>
              </a:lnSpc>
              <a:spcBef>
                <a:spcPts val="0"/>
              </a:spcBef>
              <a:spcAft>
                <a:spcPts val="0"/>
              </a:spcAft>
              <a:buSzPts val="2200"/>
              <a:buFont typeface="Nunito"/>
              <a:buChar char="◎"/>
            </a:pPr>
            <a:r>
              <a:rPr lang="en" sz="2200">
                <a:latin typeface="Nunito"/>
                <a:ea typeface="Nunito"/>
                <a:cs typeface="Nunito"/>
                <a:sym typeface="Nunito"/>
              </a:rPr>
              <a:t>T</a:t>
            </a:r>
            <a:r>
              <a:rPr lang="en" sz="2200">
                <a:latin typeface="Nunito"/>
                <a:ea typeface="Nunito"/>
                <a:cs typeface="Nunito"/>
                <a:sym typeface="Nunito"/>
              </a:rPr>
              <a:t>rained the AI by: </a:t>
            </a:r>
            <a:endParaRPr sz="2200">
              <a:latin typeface="Nunito"/>
              <a:ea typeface="Nunito"/>
              <a:cs typeface="Nunito"/>
              <a:sym typeface="Nunito"/>
            </a:endParaRPr>
          </a:p>
          <a:p>
            <a:pPr indent="-361950" lvl="2" marL="1371600" rtl="0" algn="l">
              <a:lnSpc>
                <a:spcPct val="150000"/>
              </a:lnSpc>
              <a:spcBef>
                <a:spcPts val="0"/>
              </a:spcBef>
              <a:spcAft>
                <a:spcPts val="0"/>
              </a:spcAft>
              <a:buSzPts val="2100"/>
              <a:buFont typeface="Nunito"/>
              <a:buChar char="◉"/>
            </a:pPr>
            <a:r>
              <a:rPr lang="en" sz="2100">
                <a:latin typeface="Nunito"/>
                <a:ea typeface="Nunito"/>
                <a:cs typeface="Nunito"/>
                <a:sym typeface="Nunito"/>
              </a:rPr>
              <a:t>Observing its own and the ball’s position </a:t>
            </a:r>
            <a:endParaRPr sz="2100">
              <a:latin typeface="Nunito"/>
              <a:ea typeface="Nunito"/>
              <a:cs typeface="Nunito"/>
              <a:sym typeface="Nunito"/>
            </a:endParaRPr>
          </a:p>
          <a:p>
            <a:pPr indent="-361950" lvl="2" marL="1371600" rtl="0" algn="l">
              <a:lnSpc>
                <a:spcPct val="150000"/>
              </a:lnSpc>
              <a:spcBef>
                <a:spcPts val="0"/>
              </a:spcBef>
              <a:spcAft>
                <a:spcPts val="0"/>
              </a:spcAft>
              <a:buSzPts val="2100"/>
              <a:buFont typeface="Nunito"/>
              <a:buChar char="◉"/>
            </a:pPr>
            <a:r>
              <a:rPr lang="en" sz="2100">
                <a:latin typeface="Nunito"/>
                <a:ea typeface="Nunito"/>
                <a:cs typeface="Nunito"/>
                <a:sym typeface="Nunito"/>
              </a:rPr>
              <a:t>Positive reward when it collides with the ball</a:t>
            </a:r>
            <a:endParaRPr sz="2100">
              <a:latin typeface="Nunito"/>
              <a:ea typeface="Nunito"/>
              <a:cs typeface="Nunito"/>
              <a:sym typeface="Nunito"/>
            </a:endParaRPr>
          </a:p>
          <a:p>
            <a:pPr indent="-361950" lvl="2" marL="1371600" rtl="0" algn="l">
              <a:lnSpc>
                <a:spcPct val="150000"/>
              </a:lnSpc>
              <a:spcBef>
                <a:spcPts val="0"/>
              </a:spcBef>
              <a:spcAft>
                <a:spcPts val="0"/>
              </a:spcAft>
              <a:buSzPts val="2100"/>
              <a:buFont typeface="Nunito"/>
              <a:buChar char="◉"/>
            </a:pPr>
            <a:r>
              <a:rPr lang="en" sz="2100">
                <a:latin typeface="Nunito"/>
                <a:ea typeface="Nunito"/>
                <a:cs typeface="Nunito"/>
                <a:sym typeface="Nunito"/>
              </a:rPr>
              <a:t>Negative reward when the ball gets past </a:t>
            </a:r>
            <a:endParaRPr sz="2100">
              <a:latin typeface="Nunito"/>
              <a:ea typeface="Nunito"/>
              <a:cs typeface="Nunito"/>
              <a:sym typeface="Nunito"/>
            </a:endParaRPr>
          </a:p>
          <a:p>
            <a:pPr indent="-361950" lvl="2" marL="1371600" rtl="0" algn="l">
              <a:lnSpc>
                <a:spcPct val="150000"/>
              </a:lnSpc>
              <a:spcBef>
                <a:spcPts val="0"/>
              </a:spcBef>
              <a:spcAft>
                <a:spcPts val="0"/>
              </a:spcAft>
              <a:buSzPts val="2100"/>
              <a:buFont typeface="Nunito"/>
              <a:buChar char="◉"/>
            </a:pPr>
            <a:r>
              <a:rPr lang="en" sz="2100">
                <a:latin typeface="Nunito"/>
                <a:ea typeface="Nunito"/>
                <a:cs typeface="Nunito"/>
                <a:sym typeface="Nunito"/>
              </a:rPr>
              <a:t>Built a neural network model as its brain</a:t>
            </a:r>
            <a:endParaRPr sz="2100">
              <a:latin typeface="Nunito"/>
              <a:ea typeface="Nunito"/>
              <a:cs typeface="Nunito"/>
              <a:sym typeface="Nunito"/>
            </a:endParaRPr>
          </a:p>
          <a:p>
            <a:pPr indent="0" lvl="0" marL="0" rtl="0" algn="l">
              <a:spcBef>
                <a:spcPts val="600"/>
              </a:spcBef>
              <a:spcAft>
                <a:spcPts val="0"/>
              </a:spcAft>
              <a:buNone/>
            </a:pPr>
            <a:r>
              <a:t/>
            </a:r>
            <a:endParaRPr sz="2300">
              <a:latin typeface="Nunito"/>
              <a:ea typeface="Nunito"/>
              <a:cs typeface="Nunito"/>
              <a:sym typeface="Nunito"/>
            </a:endParaRPr>
          </a:p>
        </p:txBody>
      </p:sp>
      <p:sp>
        <p:nvSpPr>
          <p:cNvPr id="85" name="Google Shape;85;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1099350" y="1194600"/>
            <a:ext cx="69453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100"/>
              <a:t>What Makes it Interesting?</a:t>
            </a:r>
            <a:endParaRPr b="1" sz="4200"/>
          </a:p>
        </p:txBody>
      </p:sp>
      <p:sp>
        <p:nvSpPr>
          <p:cNvPr id="91" name="Google Shape;91;p15"/>
          <p:cNvSpPr txBox="1"/>
          <p:nvPr>
            <p:ph idx="1" type="body"/>
          </p:nvPr>
        </p:nvSpPr>
        <p:spPr>
          <a:xfrm>
            <a:off x="1426375" y="2272650"/>
            <a:ext cx="2939700" cy="14352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a:latin typeface="Nunito"/>
                <a:ea typeface="Nunito"/>
                <a:cs typeface="Nunito"/>
                <a:sym typeface="Nunito"/>
              </a:rPr>
              <a:t>Positive / Negative Rewards</a:t>
            </a:r>
            <a:endParaRPr>
              <a:latin typeface="Nunito"/>
              <a:ea typeface="Nunito"/>
              <a:cs typeface="Nunito"/>
              <a:sym typeface="Nunito"/>
            </a:endParaRPr>
          </a:p>
          <a:p>
            <a:pPr indent="0" lvl="0" marL="0" rtl="0" algn="ctr">
              <a:lnSpc>
                <a:spcPct val="200000"/>
              </a:lnSpc>
              <a:spcBef>
                <a:spcPts val="0"/>
              </a:spcBef>
              <a:spcAft>
                <a:spcPts val="0"/>
              </a:spcAft>
              <a:buNone/>
            </a:pPr>
            <a:r>
              <a:t/>
            </a:r>
            <a:endParaRPr>
              <a:latin typeface="Nunito"/>
              <a:ea typeface="Nunito"/>
              <a:cs typeface="Nunito"/>
              <a:sym typeface="Nunito"/>
            </a:endParaRPr>
          </a:p>
          <a:p>
            <a:pPr indent="0" lvl="0" marL="0" rtl="0" algn="ctr">
              <a:lnSpc>
                <a:spcPct val="200000"/>
              </a:lnSpc>
              <a:spcBef>
                <a:spcPts val="0"/>
              </a:spcBef>
              <a:spcAft>
                <a:spcPts val="0"/>
              </a:spcAft>
              <a:buNone/>
            </a:pPr>
            <a:r>
              <a:t/>
            </a:r>
            <a:endParaRPr>
              <a:latin typeface="Nunito"/>
              <a:ea typeface="Nunito"/>
              <a:cs typeface="Nunito"/>
              <a:sym typeface="Nunito"/>
            </a:endParaRPr>
          </a:p>
        </p:txBody>
      </p:sp>
      <p:sp>
        <p:nvSpPr>
          <p:cNvPr id="92" name="Google Shape;92;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5"/>
          <p:cNvSpPr txBox="1"/>
          <p:nvPr>
            <p:ph idx="1" type="body"/>
          </p:nvPr>
        </p:nvSpPr>
        <p:spPr>
          <a:xfrm>
            <a:off x="4366025" y="2272650"/>
            <a:ext cx="3351600" cy="14352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a:latin typeface="Nunito"/>
                <a:ea typeface="Nunito"/>
                <a:cs typeface="Nunito"/>
                <a:sym typeface="Nunito"/>
              </a:rPr>
              <a:t>Allows for longer and challenging gameplay </a:t>
            </a:r>
            <a:endParaRPr>
              <a:latin typeface="Nunito"/>
              <a:ea typeface="Nunito"/>
              <a:cs typeface="Nunito"/>
              <a:sym typeface="Nunito"/>
            </a:endParaRPr>
          </a:p>
          <a:p>
            <a:pPr indent="0" lvl="0" marL="0" rtl="0" algn="ctr">
              <a:lnSpc>
                <a:spcPct val="200000"/>
              </a:lnSpc>
              <a:spcBef>
                <a:spcPts val="0"/>
              </a:spcBef>
              <a:spcAft>
                <a:spcPts val="0"/>
              </a:spcAft>
              <a:buNone/>
            </a:pPr>
            <a:r>
              <a:t/>
            </a:r>
            <a:endParaRPr>
              <a:latin typeface="Nunito"/>
              <a:ea typeface="Nunito"/>
              <a:cs typeface="Nunito"/>
              <a:sym typeface="Nunito"/>
            </a:endParaRPr>
          </a:p>
          <a:p>
            <a:pPr indent="0" lvl="0" marL="0" rtl="0" algn="ctr">
              <a:lnSpc>
                <a:spcPct val="200000"/>
              </a:lnSpc>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idx="4294967295" type="ctrTitle"/>
          </p:nvPr>
        </p:nvSpPr>
        <p:spPr>
          <a:xfrm>
            <a:off x="5009650" y="3083688"/>
            <a:ext cx="3735000" cy="1196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700"/>
              <a:t>Training</a:t>
            </a:r>
            <a:endParaRPr b="1" sz="6700"/>
          </a:p>
        </p:txBody>
      </p:sp>
      <p:cxnSp>
        <p:nvCxnSpPr>
          <p:cNvPr id="100" name="Google Shape;100;p16"/>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01" name="Google Shape;101;p16"/>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02" name="Google Shape;102;p16"/>
          <p:cNvCxnSpPr>
            <a:endCxn id="98"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03" name="Google Shape;103;p16"/>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6"/>
          <p:cNvGrpSpPr/>
          <p:nvPr/>
        </p:nvGrpSpPr>
        <p:grpSpPr>
          <a:xfrm>
            <a:off x="6224310" y="1351742"/>
            <a:ext cx="878284" cy="816182"/>
            <a:chOff x="5972700" y="2330200"/>
            <a:chExt cx="411625" cy="387275"/>
          </a:xfrm>
        </p:grpSpPr>
        <p:sp>
          <p:nvSpPr>
            <p:cNvPr id="105" name="Google Shape;105;p1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06" name="Google Shape;106;p1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107" name="Google Shape;107;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6" title="MlAgents.mp4">
            <a:hlinkClick r:id="rId3"/>
          </p:cNvPr>
          <p:cNvPicPr preferRelativeResize="0"/>
          <p:nvPr/>
        </p:nvPicPr>
        <p:blipFill>
          <a:blip r:embed="rId4">
            <a:alphaModFix/>
          </a:blip>
          <a:stretch>
            <a:fillRect/>
          </a:stretch>
        </p:blipFill>
        <p:spPr>
          <a:xfrm>
            <a:off x="304800" y="887550"/>
            <a:ext cx="4491200" cy="336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17"/>
          <p:cNvPicPr preferRelativeResize="0"/>
          <p:nvPr/>
        </p:nvPicPr>
        <p:blipFill>
          <a:blip r:embed="rId3">
            <a:alphaModFix/>
          </a:blip>
          <a:stretch>
            <a:fillRect/>
          </a:stretch>
        </p:blipFill>
        <p:spPr>
          <a:xfrm>
            <a:off x="300025" y="1507775"/>
            <a:ext cx="8543925" cy="2867025"/>
          </a:xfrm>
          <a:prstGeom prst="rect">
            <a:avLst/>
          </a:prstGeom>
          <a:noFill/>
          <a:ln>
            <a:noFill/>
          </a:ln>
        </p:spPr>
      </p:pic>
      <p:sp>
        <p:nvSpPr>
          <p:cNvPr id="115" name="Google Shape;115;p17"/>
          <p:cNvSpPr txBox="1"/>
          <p:nvPr>
            <p:ph idx="4294967295" type="title"/>
          </p:nvPr>
        </p:nvSpPr>
        <p:spPr>
          <a:xfrm>
            <a:off x="644975" y="5849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t>Beginning of Training</a:t>
            </a:r>
            <a:endParaRPr b="1"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8"/>
          <p:cNvSpPr txBox="1"/>
          <p:nvPr>
            <p:ph idx="4294967295" type="title"/>
          </p:nvPr>
        </p:nvSpPr>
        <p:spPr>
          <a:xfrm>
            <a:off x="644975" y="5849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t>End</a:t>
            </a:r>
            <a:r>
              <a:rPr b="1" lang="en" sz="2700"/>
              <a:t> of Training</a:t>
            </a:r>
            <a:endParaRPr b="1" sz="2700"/>
          </a:p>
        </p:txBody>
      </p:sp>
      <p:pic>
        <p:nvPicPr>
          <p:cNvPr id="122" name="Google Shape;122;p18"/>
          <p:cNvPicPr preferRelativeResize="0"/>
          <p:nvPr/>
        </p:nvPicPr>
        <p:blipFill>
          <a:blip r:embed="rId3">
            <a:alphaModFix/>
          </a:blip>
          <a:stretch>
            <a:fillRect/>
          </a:stretch>
        </p:blipFill>
        <p:spPr>
          <a:xfrm>
            <a:off x="276225" y="1790695"/>
            <a:ext cx="8591550" cy="156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9"/>
          <p:cNvSpPr txBox="1"/>
          <p:nvPr>
            <p:ph idx="4294967295" type="title"/>
          </p:nvPr>
        </p:nvSpPr>
        <p:spPr>
          <a:xfrm>
            <a:off x="644975" y="5849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t>Rewards Graph</a:t>
            </a:r>
            <a:endParaRPr b="1" sz="2700"/>
          </a:p>
        </p:txBody>
      </p:sp>
      <p:pic>
        <p:nvPicPr>
          <p:cNvPr id="129" name="Google Shape;129;p19"/>
          <p:cNvPicPr preferRelativeResize="0"/>
          <p:nvPr/>
        </p:nvPicPr>
        <p:blipFill>
          <a:blip r:embed="rId3">
            <a:alphaModFix/>
          </a:blip>
          <a:stretch>
            <a:fillRect/>
          </a:stretch>
        </p:blipFill>
        <p:spPr>
          <a:xfrm>
            <a:off x="404625" y="1329470"/>
            <a:ext cx="8334745" cy="31575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0" title="MLA agents">
            <a:hlinkClick r:id="rId3"/>
          </p:cNvPr>
          <p:cNvPicPr preferRelativeResize="0"/>
          <p:nvPr/>
        </p:nvPicPr>
        <p:blipFill>
          <a:blip r:embed="rId4">
            <a:alphaModFix/>
          </a:blip>
          <a:stretch>
            <a:fillRect/>
          </a:stretch>
        </p:blipFill>
        <p:spPr>
          <a:xfrm>
            <a:off x="272138" y="153075"/>
            <a:ext cx="8599725" cy="483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