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70" r:id="rId7"/>
    <p:sldId id="259" r:id="rId8"/>
    <p:sldId id="257" r:id="rId9"/>
    <p:sldId id="258" r:id="rId10"/>
    <p:sldId id="271" r:id="rId11"/>
    <p:sldId id="260" r:id="rId12"/>
    <p:sldId id="261" r:id="rId13"/>
    <p:sldId id="262" r:id="rId14"/>
    <p:sldId id="263" r:id="rId15"/>
    <p:sldId id="264" r:id="rId16"/>
    <p:sldId id="265" r:id="rId17"/>
    <p:sldId id="266" r:id="rId18"/>
    <p:sldId id="267" r:id="rId19"/>
    <p:sldId id="272" r:id="rId20"/>
    <p:sldId id="268" r:id="rId21"/>
    <p:sldId id="273" r:id="rId22"/>
    <p:sldId id="269" r:id="rId23"/>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92F0B8-5CF0-4019-93DE-B109569852DC}" v="8" dt="2025-06-11T17:18:21.6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ddha Shahi" userId="0385ff06f3434a3b" providerId="Windows Live" clId="Web-{DF92F0B8-5CF0-4019-93DE-B109569852DC}"/>
    <pc:docChg chg="delSld sldOrd">
      <pc:chgData name="Buddha Shahi" userId="0385ff06f3434a3b" providerId="Windows Live" clId="Web-{DF92F0B8-5CF0-4019-93DE-B109569852DC}" dt="2025-06-11T17:18:21.617" v="7"/>
      <pc:docMkLst>
        <pc:docMk/>
      </pc:docMkLst>
      <pc:sldChg chg="ord">
        <pc:chgData name="Buddha Shahi" userId="0385ff06f3434a3b" providerId="Windows Live" clId="Web-{DF92F0B8-5CF0-4019-93DE-B109569852DC}" dt="2025-06-11T17:16:09.743" v="1"/>
        <pc:sldMkLst>
          <pc:docMk/>
          <pc:sldMk cId="0" sldId="259"/>
        </pc:sldMkLst>
      </pc:sldChg>
      <pc:sldChg chg="ord">
        <pc:chgData name="Buddha Shahi" userId="0385ff06f3434a3b" providerId="Windows Live" clId="Web-{DF92F0B8-5CF0-4019-93DE-B109569852DC}" dt="2025-06-11T17:15:55.852" v="0"/>
        <pc:sldMkLst>
          <pc:docMk/>
          <pc:sldMk cId="0" sldId="270"/>
        </pc:sldMkLst>
      </pc:sldChg>
      <pc:sldChg chg="ord">
        <pc:chgData name="Buddha Shahi" userId="0385ff06f3434a3b" providerId="Windows Live" clId="Web-{DF92F0B8-5CF0-4019-93DE-B109569852DC}" dt="2025-06-11T17:16:43.790" v="2"/>
        <pc:sldMkLst>
          <pc:docMk/>
          <pc:sldMk cId="0" sldId="271"/>
        </pc:sldMkLst>
      </pc:sldChg>
      <pc:sldChg chg="ord">
        <pc:chgData name="Buddha Shahi" userId="0385ff06f3434a3b" providerId="Windows Live" clId="Web-{DF92F0B8-5CF0-4019-93DE-B109569852DC}" dt="2025-06-11T17:17:37.805" v="3"/>
        <pc:sldMkLst>
          <pc:docMk/>
          <pc:sldMk cId="0" sldId="272"/>
        </pc:sldMkLst>
      </pc:sldChg>
      <pc:sldChg chg="ord">
        <pc:chgData name="Buddha Shahi" userId="0385ff06f3434a3b" providerId="Windows Live" clId="Web-{DF92F0B8-5CF0-4019-93DE-B109569852DC}" dt="2025-06-11T17:18:21.617" v="7"/>
        <pc:sldMkLst>
          <pc:docMk/>
          <pc:sldMk cId="0" sldId="273"/>
        </pc:sldMkLst>
      </pc:sldChg>
      <pc:sldChg chg="del">
        <pc:chgData name="Buddha Shahi" userId="0385ff06f3434a3b" providerId="Windows Live" clId="Web-{DF92F0B8-5CF0-4019-93DE-B109569852DC}" dt="2025-06-11T17:18:18.492" v="6"/>
        <pc:sldMkLst>
          <pc:docMk/>
          <pc:sldMk cId="0"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55"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5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5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2"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6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7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17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7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8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18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18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18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240"/>
            <a:ext cx="82288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240"/>
            <a:ext cx="8228880" cy="1145160"/>
          </a:xfrm>
          <a:prstGeom prst="rect">
            <a:avLst/>
          </a:prstGeom>
        </p:spPr>
        <p:txBody>
          <a:bodyPr lIns="0" tIns="0" rIns="0" bIns="0" anchor="ctr">
            <a:spAutoFit/>
          </a:bodyPr>
          <a:lstStyle/>
          <a:p>
            <a:r>
              <a:rPr lang="en-US" sz="18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5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685800" y="2130480"/>
            <a:ext cx="7770960" cy="146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Nepal Earthquake Data Analysis (2015–2025)</a:t>
            </a:r>
            <a:endParaRPr lang="en-US" sz="4400" b="0" strike="noStrike" spc="-1">
              <a:latin typeface="Arial"/>
            </a:endParaRPr>
          </a:p>
        </p:txBody>
      </p:sp>
      <p:sp>
        <p:nvSpPr>
          <p:cNvPr id="191" name="CustomShape 2"/>
          <p:cNvSpPr/>
          <p:nvPr/>
        </p:nvSpPr>
        <p:spPr>
          <a:xfrm>
            <a:off x="1443600" y="3886200"/>
            <a:ext cx="6399360" cy="17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41"/>
              </a:spcBef>
            </a:pPr>
            <a:r>
              <a:rPr lang="en-US" sz="3200" b="0" strike="noStrike" spc="-1">
                <a:solidFill>
                  <a:srgbClr val="8B8B8B"/>
                </a:solidFill>
                <a:latin typeface="Calibri"/>
                <a:ea typeface="DejaVu Sans"/>
              </a:rPr>
              <a:t>Insights, Trends &amp; Preparedness Strategies</a:t>
            </a:r>
            <a:endParaRPr lang="en-US" sz="3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Scatter Plot of Earthquake Locations</a:t>
            </a:r>
            <a:endParaRPr lang="en-US" sz="4400" b="0" strike="noStrike" spc="-1">
              <a:latin typeface="Arial"/>
            </a:endParaRPr>
          </a:p>
        </p:txBody>
      </p:sp>
      <p:pic>
        <p:nvPicPr>
          <p:cNvPr id="205" name="Picture 2"/>
          <p:cNvPicPr/>
          <p:nvPr/>
        </p:nvPicPr>
        <p:blipFill>
          <a:blip r:embed="rId2"/>
          <a:stretch/>
        </p:blipFill>
        <p:spPr>
          <a:xfrm>
            <a:off x="914400" y="1371600"/>
            <a:ext cx="7770960" cy="457056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Heatmap of Earthquake Count by Month &amp; Year</a:t>
            </a:r>
            <a:endParaRPr lang="en-US" sz="4400" b="0" strike="noStrike" spc="-1">
              <a:latin typeface="Arial"/>
            </a:endParaRPr>
          </a:p>
        </p:txBody>
      </p:sp>
      <p:pic>
        <p:nvPicPr>
          <p:cNvPr id="207" name="Picture 2"/>
          <p:cNvPicPr/>
          <p:nvPr/>
        </p:nvPicPr>
        <p:blipFill>
          <a:blip r:embed="rId2"/>
          <a:stretch/>
        </p:blipFill>
        <p:spPr>
          <a:xfrm>
            <a:off x="914400" y="1371600"/>
            <a:ext cx="7770960" cy="45705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Box Plot of Magnitude by Year</a:t>
            </a:r>
            <a:endParaRPr lang="en-US" sz="4400" b="0" strike="noStrike" spc="-1">
              <a:latin typeface="Arial"/>
            </a:endParaRPr>
          </a:p>
        </p:txBody>
      </p:sp>
      <p:pic>
        <p:nvPicPr>
          <p:cNvPr id="209" name="Picture 2"/>
          <p:cNvPicPr/>
          <p:nvPr/>
        </p:nvPicPr>
        <p:blipFill>
          <a:blip r:embed="rId2"/>
          <a:stretch/>
        </p:blipFill>
        <p:spPr>
          <a:xfrm>
            <a:off x="914400" y="1371600"/>
            <a:ext cx="7770960" cy="45705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Box Plot of Magnitude by Month</a:t>
            </a:r>
            <a:endParaRPr lang="en-US" sz="4400" b="0" strike="noStrike" spc="-1">
              <a:latin typeface="Arial"/>
            </a:endParaRPr>
          </a:p>
        </p:txBody>
      </p:sp>
      <p:pic>
        <p:nvPicPr>
          <p:cNvPr id="211" name="Picture 2"/>
          <p:cNvPicPr/>
          <p:nvPr/>
        </p:nvPicPr>
        <p:blipFill>
          <a:blip r:embed="rId2"/>
          <a:stretch/>
        </p:blipFill>
        <p:spPr>
          <a:xfrm>
            <a:off x="914400" y="1371600"/>
            <a:ext cx="7770960" cy="45705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cture 2"/>
          <p:cNvPicPr/>
          <p:nvPr/>
        </p:nvPicPr>
        <p:blipFill>
          <a:blip r:embed="rId2"/>
          <a:stretch/>
        </p:blipFill>
        <p:spPr>
          <a:xfrm>
            <a:off x="903960" y="1371960"/>
            <a:ext cx="7314480" cy="4571280"/>
          </a:xfrm>
          <a:prstGeom prst="rect">
            <a:avLst/>
          </a:prstGeom>
          <a:ln>
            <a:noFill/>
          </a:ln>
        </p:spPr>
      </p:pic>
      <p:sp>
        <p:nvSpPr>
          <p:cNvPr id="213" name="CustomShape 1"/>
          <p:cNvSpPr/>
          <p:nvPr/>
        </p:nvSpPr>
        <p:spPr>
          <a:xfrm>
            <a:off x="457200" y="601560"/>
            <a:ext cx="8228880" cy="4881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gn="ctr">
              <a:lnSpc>
                <a:spcPct val="100000"/>
              </a:lnSpc>
            </a:pPr>
            <a:r>
              <a:rPr lang="en-US" sz="3200" b="0" strike="noStrike" spc="-1">
                <a:latin typeface="Arial"/>
              </a:rPr>
              <a:t>Seismic Hotspot: Bagmati Province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3600"/>
            <a:ext cx="8228880" cy="5307480"/>
          </a:xfrm>
          <a:prstGeom prst="rect">
            <a:avLst/>
          </a:prstGeom>
          <a:noFill/>
          <a:ln>
            <a:noFill/>
          </a:ln>
        </p:spPr>
        <p:txBody>
          <a:bodyPr lIns="0" tIns="0" rIns="0" bIns="0" anchor="ctr">
            <a:noAutofit/>
          </a:bodyPr>
          <a:lstStyle/>
          <a:p>
            <a:pPr algn="ctr"/>
            <a:r>
              <a:rPr lang="en-US" sz="1800" b="0" strike="noStrike" spc="-1">
                <a:latin typeface="Arial"/>
              </a:rPr>
              <a:t>This analysis is based on recorded earthquake data from 2015 to 2025. It does not account for unrecorded events or variations in data collection methods. Additionally, the analysis focuses on surface-level data and does not delve into the depth or subsurface characteristics of the earthquakes.</a:t>
            </a:r>
          </a:p>
        </p:txBody>
      </p:sp>
      <p:sp>
        <p:nvSpPr>
          <p:cNvPr id="225" name="CustomShape 2"/>
          <p:cNvSpPr/>
          <p:nvPr/>
        </p:nvSpPr>
        <p:spPr>
          <a:xfrm>
            <a:off x="2897640" y="457200"/>
            <a:ext cx="38052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0" strike="noStrike" spc="-1">
                <a:latin typeface="Arial"/>
              </a:rPr>
              <a:t>Limitations or Assumptions</a:t>
            </a:r>
          </a:p>
        </p:txBody>
      </p:sp>
      <p:sp>
        <p:nvSpPr>
          <p:cNvPr id="226" name="CustomShape 3"/>
          <p:cNvSpPr/>
          <p:nvPr/>
        </p:nvSpPr>
        <p:spPr>
          <a:xfrm>
            <a:off x="-10055880" y="1371600"/>
            <a:ext cx="29712600" cy="364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Disaster Preparedness</a:t>
            </a:r>
            <a:endParaRPr lang="en-US" sz="4400" b="0" strike="noStrike" spc="-1">
              <a:latin typeface="Arial"/>
            </a:endParaRPr>
          </a:p>
        </p:txBody>
      </p:sp>
      <p:sp>
        <p:nvSpPr>
          <p:cNvPr id="215"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Install early warning systems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Enforce earthquake-resistant building codes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Run community awareness programs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Train emergency responders (police, army, health)</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Build resilient infrastructure (roads, hospitals, towers)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Continue research &amp; monitoring</a:t>
            </a:r>
            <a:endParaRPr lang="en-US" sz="3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548640" y="91440"/>
            <a:ext cx="8503920" cy="5669280"/>
          </a:xfrm>
          <a:prstGeom prst="rect">
            <a:avLst/>
          </a:prstGeom>
          <a:noFill/>
          <a:ln>
            <a:noFill/>
          </a:ln>
        </p:spPr>
        <p:txBody>
          <a:bodyPr lIns="0" tIns="0" rIns="0" bIns="0" anchor="ctr">
            <a:noAutofit/>
          </a:bodyPr>
          <a:lstStyle/>
          <a:p>
            <a:pPr algn="ctr"/>
            <a:r>
              <a:rPr lang="en-US" sz="1800" b="0" strike="noStrike" spc="-1">
                <a:latin typeface="Arial"/>
              </a:rPr>
              <a:t>To mitigate the impact of future earthquakes, it is essential to support local preparedness programs, advocate for resilient infrastructure, and participate in community awareness initiatives. Collaboration between government, organizations, and citizens is key to building a safer and more resilient Nepal.</a:t>
            </a:r>
          </a:p>
        </p:txBody>
      </p:sp>
      <p:sp>
        <p:nvSpPr>
          <p:cNvPr id="228" name="CustomShape 2"/>
          <p:cNvSpPr/>
          <p:nvPr/>
        </p:nvSpPr>
        <p:spPr>
          <a:xfrm>
            <a:off x="3821400" y="457200"/>
            <a:ext cx="19580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0" strike="noStrike" spc="-1">
                <a:latin typeface="Arial"/>
              </a:rPr>
              <a:t>Call to Action</a:t>
            </a:r>
          </a:p>
        </p:txBody>
      </p:sp>
      <p:sp>
        <p:nvSpPr>
          <p:cNvPr id="229" name="CustomShape 3"/>
          <p:cNvSpPr/>
          <p:nvPr/>
        </p:nvSpPr>
        <p:spPr>
          <a:xfrm>
            <a:off x="-10481040" y="1371600"/>
            <a:ext cx="30562920" cy="3646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Conclusion</a:t>
            </a:r>
            <a:endParaRPr lang="en-US" sz="4400" b="0" strike="noStrike" spc="-1">
              <a:latin typeface="Arial"/>
            </a:endParaRPr>
          </a:p>
        </p:txBody>
      </p:sp>
      <p:sp>
        <p:nvSpPr>
          <p:cNvPr id="217"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The 2015 Gorkha earthquake was a major turning point</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Preparedness, public education, and proper planning can help reduce future disaster impact</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Both government and citizens must work together to stay safe</a:t>
            </a:r>
            <a:endParaRPr lang="en-US"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rot="21586200">
            <a:off x="286920" y="70200"/>
            <a:ext cx="8503200" cy="6313320"/>
          </a:xfrm>
          <a:prstGeom prst="rect">
            <a:avLst/>
          </a:prstGeom>
          <a:noFill/>
          <a:ln>
            <a:noFill/>
          </a:ln>
        </p:spPr>
        <p:txBody>
          <a:bodyPr lIns="0" tIns="0" rIns="0" bIns="0" anchor="ctr">
            <a:noAutofit/>
          </a:bodyPr>
          <a:lstStyle/>
          <a:p>
            <a:pPr algn="ctr"/>
            <a:r>
              <a:rPr lang="en-US" sz="1800" b="0" strike="noStrike" spc="-1">
                <a:latin typeface="Arial"/>
              </a:rPr>
              <a:t>Nepal is situated in a seismically active region due to the collision of the Indian and Eurasian tectonic plates. This tectonic activity results in frequent earthquakes, with the 2015 Gorkha Earthquake being one of the most significant events in recent history. Understanding the seismic history and tectonic setting of Nepal is crucial for effective disaster preparedness and mitigation.</a:t>
            </a:r>
          </a:p>
        </p:txBody>
      </p:sp>
      <p:sp>
        <p:nvSpPr>
          <p:cNvPr id="219" name="CustomShape 2"/>
          <p:cNvSpPr/>
          <p:nvPr/>
        </p:nvSpPr>
        <p:spPr>
          <a:xfrm>
            <a:off x="3126960" y="457200"/>
            <a:ext cx="33465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0" strike="noStrike" spc="-1">
                <a:latin typeface="Arial"/>
              </a:rPr>
              <a:t>Contextual Background</a:t>
            </a:r>
          </a:p>
        </p:txBody>
      </p:sp>
      <p:sp>
        <p:nvSpPr>
          <p:cNvPr id="220" name="CustomShape 3"/>
          <p:cNvSpPr/>
          <p:nvPr/>
        </p:nvSpPr>
        <p:spPr>
          <a:xfrm>
            <a:off x="-8962560" y="1645920"/>
            <a:ext cx="27250200" cy="6390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Objectives</a:t>
            </a:r>
            <a:endParaRPr lang="en-US" sz="4400" b="0" strike="noStrike" spc="-1">
              <a:latin typeface="Arial"/>
            </a:endParaRPr>
          </a:p>
        </p:txBody>
      </p:sp>
      <p:sp>
        <p:nvSpPr>
          <p:cNvPr id="197"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Visualize and summarize earthquake activity in Nepal (2015–2025)</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Highlight regions with frequent seismic events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Provide general recommendation for disaster preparedness.</a:t>
            </a:r>
            <a:endParaRPr lang="en-US" sz="32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Dataset Source</a:t>
            </a:r>
            <a:endParaRPr lang="en-US" sz="4400" b="0" strike="noStrike" spc="-1">
              <a:latin typeface="Arial"/>
            </a:endParaRPr>
          </a:p>
        </p:txBody>
      </p:sp>
      <p:sp>
        <p:nvSpPr>
          <p:cNvPr id="193"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Kaggle dataset, cleaned and processed </a:t>
            </a:r>
            <a:endParaRPr lang="en-US" sz="3200" b="0" strike="noStrike" spc="-1">
              <a:latin typeface="Arial"/>
            </a:endParaRPr>
          </a:p>
          <a:p>
            <a:pPr>
              <a:lnSpc>
                <a:spcPct val="100000"/>
              </a:lnSpc>
              <a:spcBef>
                <a:spcPts val="641"/>
              </a:spcBef>
            </a:pPr>
            <a:r>
              <a:rPr lang="en-US" sz="3200" b="0" strike="noStrike" spc="-1">
                <a:solidFill>
                  <a:srgbClr val="000000"/>
                </a:solidFill>
                <a:latin typeface="Calibri"/>
                <a:ea typeface="DejaVu Sans"/>
              </a:rPr>
              <a:t>link:- https://www.kaggle.com/code/sangampaudel530/nepal-earthquake-2015-2025/notebook</a:t>
            </a:r>
            <a:endParaRPr lang="en-US" sz="3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Data Cleaning Steps</a:t>
            </a:r>
            <a:endParaRPr lang="en-US" sz="4400" b="0" strike="noStrike" spc="-1">
              <a:latin typeface="Arial"/>
            </a:endParaRPr>
          </a:p>
        </p:txBody>
      </p:sp>
      <p:sp>
        <p:nvSpPr>
          <p:cNvPr id="195"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Removed null rows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Merged Date &amp; Time</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Extracted Year &amp; Month</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Saved as cleaned_nepal_earthquake.csv</a:t>
            </a:r>
            <a:endParaRPr lang="en-US" sz="3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365760" y="-182880"/>
            <a:ext cx="8321040" cy="6127200"/>
          </a:xfrm>
          <a:prstGeom prst="rect">
            <a:avLst/>
          </a:prstGeom>
          <a:noFill/>
          <a:ln>
            <a:noFill/>
          </a:ln>
        </p:spPr>
        <p:txBody>
          <a:bodyPr lIns="0" tIns="0" rIns="0" bIns="0" anchor="ctr">
            <a:noAutofit/>
          </a:bodyPr>
          <a:lstStyle/>
          <a:p>
            <a:pPr algn="ctr"/>
            <a:r>
              <a:rPr lang="en-US" sz="1800" b="0" strike="noStrike" spc="-1">
                <a:latin typeface="Arial"/>
              </a:rPr>
              <a:t>The analysis was conducted using Python, leveraging libraries such as Pandas for data manipulation, Matplotlib and Seaborn for visualization, and Geopandas for geographic plotting. The dataset was cleaned to remove null values, and various visualizations were created to summarize and highlight key insights.</a:t>
            </a:r>
          </a:p>
        </p:txBody>
      </p:sp>
      <p:sp>
        <p:nvSpPr>
          <p:cNvPr id="222" name="CustomShape 2"/>
          <p:cNvSpPr/>
          <p:nvPr/>
        </p:nvSpPr>
        <p:spPr>
          <a:xfrm>
            <a:off x="3837960" y="457200"/>
            <a:ext cx="192456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2400" b="0" strike="noStrike" spc="-1">
                <a:latin typeface="Arial"/>
              </a:rPr>
              <a:t>Methodology</a:t>
            </a:r>
          </a:p>
        </p:txBody>
      </p:sp>
      <p:sp>
        <p:nvSpPr>
          <p:cNvPr id="223" name="CustomShape 3"/>
          <p:cNvSpPr/>
          <p:nvPr/>
        </p:nvSpPr>
        <p:spPr>
          <a:xfrm>
            <a:off x="-8542080" y="1371600"/>
            <a:ext cx="26685000" cy="638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Key Findings</a:t>
            </a:r>
            <a:endParaRPr lang="en-US" sz="4400" b="0" strike="noStrike" spc="-1">
              <a:latin typeface="Arial"/>
            </a:endParaRPr>
          </a:p>
        </p:txBody>
      </p:sp>
      <p:sp>
        <p:nvSpPr>
          <p:cNvPr id="199"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Average magnitude is 4.47; most quakes are between 4.0 and 5.0</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2015 shows a huge spike (120+ events) due to the Gorkha Earthquake and aftershocks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Bagmati Province is a major earthquake hotspot</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No strong correlation between magnitude and surface location (latitude/longitude)</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Earthquakes are frequent but mostly mild; big ones are rare but very dangerous</a:t>
            </a:r>
            <a:endParaRPr lang="en-US"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Visual Insights</a:t>
            </a:r>
            <a:endParaRPr lang="en-US" sz="4400" b="0" strike="noStrike" spc="-1">
              <a:latin typeface="Arial"/>
            </a:endParaRPr>
          </a:p>
        </p:txBody>
      </p:sp>
      <p:sp>
        <p:nvSpPr>
          <p:cNvPr id="201" name="CustomShape 2"/>
          <p:cNvSpPr/>
          <p:nvPr/>
        </p:nvSpPr>
        <p:spPr>
          <a:xfrm>
            <a:off x="457200" y="1600200"/>
            <a:ext cx="822816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Histogram of magnitudes</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Scatter plot of latitude vs longitude (colored by magnitude)</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Heatmap of earthquake count by month &amp; year</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Box plots for magnitude by year/month</a:t>
            </a:r>
            <a:endParaRPr lang="en-US" sz="3200" b="0" strike="noStrike" spc="-1">
              <a:latin typeface="Arial"/>
            </a:endParaRPr>
          </a:p>
          <a:p>
            <a:pPr marL="343080" indent="-341640">
              <a:lnSpc>
                <a:spcPct val="100000"/>
              </a:lnSpc>
              <a:spcBef>
                <a:spcPts val="641"/>
              </a:spcBef>
              <a:buClr>
                <a:srgbClr val="000000"/>
              </a:buClr>
              <a:buFont typeface="Arial"/>
              <a:buChar char="•"/>
            </a:pPr>
            <a:r>
              <a:rPr lang="en-US" sz="3200" b="0" strike="noStrike" spc="-1">
                <a:solidFill>
                  <a:srgbClr val="000000"/>
                </a:solidFill>
                <a:latin typeface="Calibri"/>
                <a:ea typeface="DejaVu Sans"/>
              </a:rPr>
              <a:t>Seismic Hotspot: Bagmati Province</a:t>
            </a:r>
            <a:endParaRPr lang="en-US"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457200" y="274680"/>
            <a:ext cx="8228160" cy="114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Histogram of Magnitudes</a:t>
            </a:r>
            <a:endParaRPr lang="en-US" sz="4400" b="0" strike="noStrike" spc="-1">
              <a:latin typeface="Arial"/>
            </a:endParaRPr>
          </a:p>
        </p:txBody>
      </p:sp>
      <p:pic>
        <p:nvPicPr>
          <p:cNvPr id="203" name="Picture 2"/>
          <p:cNvPicPr/>
          <p:nvPr/>
        </p:nvPicPr>
        <p:blipFill>
          <a:blip r:embed="rId2"/>
          <a:stretch/>
        </p:blipFill>
        <p:spPr>
          <a:xfrm>
            <a:off x="914400" y="1371600"/>
            <a:ext cx="7770960" cy="457056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0</Words>
  <Application>Microsoft Office PowerPoint</Application>
  <PresentationFormat>On-screen Show (4:3)</PresentationFormat>
  <Paragraphs>0</Paragraphs>
  <Slides>18</Slides>
  <Notes>0</Notes>
  <HiddenSlides>0</HiddenSlides>
  <ScaleCrop>false</ScaleCrop>
  <HeadingPairs>
    <vt:vector size="4" baseType="variant">
      <vt:variant>
        <vt:lpstr>Theme</vt:lpstr>
      </vt:variant>
      <vt:variant>
        <vt:i4>5</vt:i4>
      </vt:variant>
      <vt:variant>
        <vt:lpstr>Slide Titles</vt:lpstr>
      </vt:variant>
      <vt:variant>
        <vt:i4>18</vt:i4>
      </vt:variant>
    </vt:vector>
  </HeadingPairs>
  <TitlesOfParts>
    <vt:vector size="23" baseType="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generated using python-pptx</dc:description>
  <cp:lastModifiedBy/>
  <cp:revision>14</cp:revision>
  <dcterms:created xsi:type="dcterms:W3CDTF">2013-01-27T09:14:16Z</dcterms:created>
  <dcterms:modified xsi:type="dcterms:W3CDTF">2025-06-11T17:18:24Z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0</vt:i4>
  </property>
</Properties>
</file>