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7"/>
  </p:notesMasterIdLst>
  <p:handoutMasterIdLst>
    <p:handoutMasterId r:id="rId18"/>
  </p:handoutMasterIdLst>
  <p:sldIdLst>
    <p:sldId id="280" r:id="rId3"/>
    <p:sldId id="312" r:id="rId4"/>
    <p:sldId id="322" r:id="rId5"/>
    <p:sldId id="324" r:id="rId6"/>
    <p:sldId id="325" r:id="rId7"/>
    <p:sldId id="326" r:id="rId8"/>
    <p:sldId id="327" r:id="rId9"/>
    <p:sldId id="328" r:id="rId10"/>
    <p:sldId id="333" r:id="rId11"/>
    <p:sldId id="329" r:id="rId12"/>
    <p:sldId id="330" r:id="rId13"/>
    <p:sldId id="331" r:id="rId14"/>
    <p:sldId id="323" r:id="rId15"/>
    <p:sldId id="33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A1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9" autoAdjust="0"/>
    <p:restoredTop sz="94611"/>
  </p:normalViewPr>
  <p:slideViewPr>
    <p:cSldViewPr snapToGrid="0">
      <p:cViewPr>
        <p:scale>
          <a:sx n="120" d="100"/>
          <a:sy n="120" d="100"/>
        </p:scale>
        <p:origin x="504" y="-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doing text prediction?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6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Object oriented </a:t>
            </a:r>
            <a:r>
              <a:rPr lang="en-US" baseline="0" dirty="0" err="1" smtClean="0"/>
              <a:t>programmin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8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Object oriented </a:t>
            </a:r>
            <a:r>
              <a:rPr lang="en-US" baseline="0" dirty="0" err="1" smtClean="0"/>
              <a:t>programmin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0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Object oriented </a:t>
            </a:r>
            <a:r>
              <a:rPr lang="en-US" baseline="0" dirty="0" err="1" smtClean="0"/>
              <a:t>programmin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48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</a:t>
            </a:r>
            <a:r>
              <a:rPr lang="en-US" baseline="0" dirty="0" smtClean="0"/>
              <a:t> should use only 3.5 and above.</a:t>
            </a:r>
          </a:p>
          <a:p>
            <a:r>
              <a:rPr lang="en-US" baseline="0" dirty="0" smtClean="0"/>
              <a:t>Except some Image processing packages </a:t>
            </a:r>
            <a:r>
              <a:rPr lang="mr-IN" baseline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didn</a:t>
            </a:r>
            <a:r>
              <a:rPr lang="mr-IN" baseline="0" dirty="0" smtClean="0"/>
              <a:t>’</a:t>
            </a:r>
            <a:r>
              <a:rPr lang="en-US" baseline="0" dirty="0" smtClean="0"/>
              <a:t>t see anything that </a:t>
            </a:r>
            <a:r>
              <a:rPr lang="en-US" baseline="0" dirty="0" err="1" smtClean="0"/>
              <a:t>doesn</a:t>
            </a:r>
            <a:r>
              <a:rPr lang="mr-IN" baseline="0" dirty="0" smtClean="0"/>
              <a:t>’</a:t>
            </a:r>
            <a:r>
              <a:rPr lang="en-US" baseline="0" dirty="0" smtClean="0"/>
              <a:t>t exist in 3.5 ^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02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2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60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619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0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0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6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Object oriented </a:t>
            </a:r>
            <a:r>
              <a:rPr lang="en-US" baseline="0" dirty="0" err="1" smtClean="0"/>
              <a:t>programmin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E05635-4EFD-4447-A451-86C57984FA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98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8/23/18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getstarted.asp" TargetMode="External"/><Relationship Id="rId4" Type="http://schemas.openxmlformats.org/officeDocument/2006/relationships/hyperlink" Target="https://www.learnpython.org/" TargetMode="External"/><Relationship Id="rId5" Type="http://schemas.openxmlformats.org/officeDocument/2006/relationships/hyperlink" Target="https://conda.io/docs/user-guide/getting-started.html" TargetMode="External"/><Relationship Id="rId6" Type="http://schemas.openxmlformats.org/officeDocument/2006/relationships/hyperlink" Target="https://www.jetbrains.com/pycharm/documentation/" TargetMode="External"/><Relationship Id="rId7" Type="http://schemas.openxmlformats.org/officeDocument/2006/relationships/hyperlink" Target="https://www.tutorialspoint.com/unix/" TargetMode="External"/><Relationship Id="rId8" Type="http://schemas.openxmlformats.org/officeDocument/2006/relationships/hyperlink" Target="http://neuralnetworksanddeeplearning.com/chap1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da.io/docs/user-guide/install/windows.html#install-win-silent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pycharm/install-and-set-up-pycharm.html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Gal </a:t>
            </a:r>
            <a:r>
              <a:rPr lang="en-US" dirty="0" smtClean="0"/>
              <a:t>Rattner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Introduction to Python programming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466" y="452179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4591494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>
                <a:sym typeface="Wingdings"/>
              </a:rPr>
              <a:t>Python data structures </a:t>
            </a:r>
          </a:p>
          <a:p>
            <a:pPr lvl="2" algn="l" rtl="0"/>
            <a:r>
              <a:rPr lang="en-US" b="1" dirty="0" smtClean="0">
                <a:sym typeface="Wingdings"/>
              </a:rPr>
              <a:t>list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the basic array structure in python, bound with [], can contain more than one data types</a:t>
            </a:r>
          </a:p>
          <a:p>
            <a:pPr lvl="3" algn="l" rtl="0"/>
            <a:r>
              <a:rPr lang="en-US" dirty="0" smtClean="0">
                <a:sym typeface="Wingdings"/>
              </a:rPr>
              <a:t>[1, 2, 4, ‘</a:t>
            </a:r>
            <a:r>
              <a:rPr lang="en-US" dirty="0" err="1" smtClean="0">
                <a:sym typeface="Wingdings"/>
              </a:rPr>
              <a:t>stam_string</a:t>
            </a:r>
            <a:r>
              <a:rPr lang="en-US" dirty="0" smtClean="0">
                <a:sym typeface="Wingdings"/>
              </a:rPr>
              <a:t>’, 8, 16]</a:t>
            </a:r>
          </a:p>
          <a:p>
            <a:pPr lvl="2" algn="l" rtl="0"/>
            <a:r>
              <a:rPr lang="en-US" b="1" dirty="0" err="1" smtClean="0">
                <a:sym typeface="Wingdings"/>
              </a:rPr>
              <a:t>np.array</a:t>
            </a:r>
            <a:r>
              <a:rPr lang="en-US" dirty="0" smtClean="0">
                <a:sym typeface="Wingdings"/>
              </a:rPr>
              <a:t>  -- the </a:t>
            </a:r>
            <a:r>
              <a:rPr lang="en-US" dirty="0" err="1" smtClean="0">
                <a:sym typeface="Wingdings"/>
              </a:rPr>
              <a:t>numpy</a:t>
            </a:r>
            <a:r>
              <a:rPr lang="en-US" dirty="0" smtClean="0">
                <a:sym typeface="Wingdings"/>
              </a:rPr>
              <a:t> array type, used for vector/matrix 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math</a:t>
            </a:r>
          </a:p>
          <a:p>
            <a:pPr lvl="2" algn="l" rtl="0"/>
            <a:r>
              <a:rPr lang="en-US" b="1" dirty="0" smtClean="0">
                <a:sym typeface="Wingdings"/>
              </a:rPr>
              <a:t>dictionary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complex data structure that stores </a:t>
            </a:r>
            <a:r>
              <a:rPr lang="en-US" b="1" dirty="0" smtClean="0">
                <a:sym typeface="Wingdings"/>
              </a:rPr>
              <a:t>“keys”</a:t>
            </a:r>
            <a:r>
              <a:rPr lang="en-US" dirty="0" smtClean="0">
                <a:sym typeface="Wingdings"/>
              </a:rPr>
              <a:t> and their </a:t>
            </a:r>
            <a:r>
              <a:rPr lang="en-US" b="1" dirty="0" smtClean="0">
                <a:sym typeface="Wingdings"/>
              </a:rPr>
              <a:t>‘values’</a:t>
            </a:r>
          </a:p>
          <a:p>
            <a:pPr lvl="3" algn="l" rtl="0"/>
            <a:r>
              <a:rPr lang="en-US" dirty="0" smtClean="0">
                <a:sym typeface="Wingdings"/>
              </a:rPr>
              <a:t>{”name” :  ‘gal’, ”age” : 29, “occupation” : ‘researcher’}  </a:t>
            </a:r>
          </a:p>
          <a:p>
            <a:pPr lvl="3" algn="l" rtl="0"/>
            <a:endParaRPr lang="en-US" dirty="0" smtClean="0">
              <a:sym typeface="Wingdings"/>
            </a:endParaRPr>
          </a:p>
          <a:p>
            <a:pPr lvl="1" algn="l" rtl="0"/>
            <a:r>
              <a:rPr lang="en-US" dirty="0" smtClean="0">
                <a:sym typeface="Wingdings"/>
              </a:rPr>
              <a:t>Syntax</a:t>
            </a:r>
          </a:p>
          <a:p>
            <a:pPr lvl="2" algn="l" rtl="0"/>
            <a:r>
              <a:rPr lang="en-US" dirty="0" smtClean="0">
                <a:sym typeface="Wingdings"/>
              </a:rPr>
              <a:t>Indentation !!!</a:t>
            </a:r>
          </a:p>
          <a:p>
            <a:pPr lvl="2" algn="l" rtl="0"/>
            <a:r>
              <a:rPr lang="en-US" dirty="0" smtClean="0">
                <a:sym typeface="Wingdings"/>
              </a:rPr>
              <a:t>Data copying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make sure to use </a:t>
            </a:r>
            <a:r>
              <a:rPr lang="en-US" b="1" i="1" dirty="0" smtClean="0">
                <a:sym typeface="Wingdings"/>
              </a:rPr>
              <a:t>‘copy’</a:t>
            </a:r>
            <a:r>
              <a:rPr lang="en-US" dirty="0" smtClean="0">
                <a:sym typeface="Wingdings"/>
              </a:rPr>
              <a:t> package to</a:t>
            </a:r>
            <a:r>
              <a:rPr lang="en-US" i="1" dirty="0" smtClean="0">
                <a:sym typeface="Wingdings"/>
              </a:rPr>
              <a:t> deep copy </a:t>
            </a:r>
            <a:r>
              <a:rPr lang="en-US" dirty="0" smtClean="0">
                <a:sym typeface="Wingdings"/>
              </a:rPr>
              <a:t>non scalar data objects</a:t>
            </a:r>
          </a:p>
          <a:p>
            <a:pPr lvl="2" algn="l" rtl="0"/>
            <a:r>
              <a:rPr lang="en-US" dirty="0" smtClean="0">
                <a:sym typeface="Wingdings"/>
              </a:rPr>
              <a:t>Make sure not to use </a:t>
            </a:r>
            <a:r>
              <a:rPr lang="en-US" b="1" dirty="0" smtClean="0">
                <a:sym typeface="Wingdings"/>
              </a:rPr>
              <a:t>saved words </a:t>
            </a:r>
            <a:r>
              <a:rPr lang="en-US" dirty="0" smtClean="0">
                <a:sym typeface="Wingdings"/>
              </a:rPr>
              <a:t>as variables names (</a:t>
            </a:r>
            <a:r>
              <a:rPr lang="en-US" b="1" dirty="0" smtClean="0">
                <a:sym typeface="Wingdings"/>
              </a:rPr>
              <a:t>in, list, </a:t>
            </a:r>
            <a:r>
              <a:rPr lang="en-US" b="1" dirty="0" err="1" smtClean="0">
                <a:sym typeface="Wingdings"/>
              </a:rPr>
              <a:t>len</a:t>
            </a:r>
            <a:r>
              <a:rPr lang="en-US" dirty="0" smtClean="0">
                <a:sym typeface="Wingdings"/>
              </a:rPr>
              <a:t>, etc.)</a:t>
            </a:r>
          </a:p>
          <a:p>
            <a:pPr lvl="2" algn="l" rtl="0"/>
            <a:r>
              <a:rPr lang="en-US" dirty="0">
                <a:sym typeface="Wingdings"/>
              </a:rPr>
              <a:t>dot dot colon  ‘ </a:t>
            </a:r>
            <a:r>
              <a:rPr lang="en-US" b="1" dirty="0">
                <a:sym typeface="Wingdings"/>
              </a:rPr>
              <a:t>: </a:t>
            </a:r>
            <a:r>
              <a:rPr lang="en-US" dirty="0">
                <a:sym typeface="Wingdings"/>
              </a:rPr>
              <a:t>’</a:t>
            </a:r>
          </a:p>
          <a:p>
            <a:pPr lvl="2" algn="l" rtl="0"/>
            <a:endParaRPr lang="en-US" b="1" dirty="0" smtClean="0">
              <a:sym typeface="Wingdings"/>
            </a:endParaRPr>
          </a:p>
          <a:p>
            <a:pPr lvl="2" algn="l" rtl="0"/>
            <a:endParaRPr lang="en-US" i="1" dirty="0" smtClean="0">
              <a:sym typeface="Wingdings"/>
            </a:endParaRPr>
          </a:p>
          <a:p>
            <a:pPr lvl="2" algn="l" rtl="0"/>
            <a:endParaRPr lang="en-US" dirty="0">
              <a:sym typeface="Wingdings"/>
            </a:endParaRPr>
          </a:p>
          <a:p>
            <a:pPr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Python syntax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9" y="274638"/>
            <a:ext cx="3530600" cy="1231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63" y="5657726"/>
            <a:ext cx="3747386" cy="97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79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>
                <a:sym typeface="Wingdings"/>
              </a:rPr>
              <a:t>OOP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define classes and call them to create objects</a:t>
            </a:r>
          </a:p>
          <a:p>
            <a:pPr lvl="2" algn="l" rtl="0"/>
            <a:r>
              <a:rPr lang="en-US" dirty="0" err="1" smtClean="0">
                <a:sym typeface="Wingdings"/>
              </a:rPr>
              <a:t>init</a:t>
            </a:r>
            <a:r>
              <a:rPr lang="en-US" dirty="0" smtClean="0">
                <a:sym typeface="Wingdings"/>
              </a:rPr>
              <a:t>() functions</a:t>
            </a:r>
          </a:p>
          <a:p>
            <a:pPr lvl="2" algn="l" rtl="0"/>
            <a:r>
              <a:rPr lang="en-US" dirty="0" smtClean="0">
                <a:sym typeface="Wingdings"/>
              </a:rPr>
              <a:t>Properties (@</a:t>
            </a:r>
            <a:r>
              <a:rPr lang="en-US" dirty="0" err="1" smtClean="0">
                <a:sym typeface="Wingdings"/>
              </a:rPr>
              <a:t>propery</a:t>
            </a:r>
            <a:r>
              <a:rPr lang="en-US" dirty="0" smtClean="0">
                <a:sym typeface="Wingdings"/>
              </a:rPr>
              <a:t>)</a:t>
            </a:r>
          </a:p>
          <a:p>
            <a:pPr lvl="2" algn="l" rtl="0"/>
            <a:r>
              <a:rPr lang="en-US" dirty="0" smtClean="0">
                <a:sym typeface="Wingdings"/>
              </a:rPr>
              <a:t>private functions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for effective and easy coding</a:t>
            </a:r>
          </a:p>
          <a:p>
            <a:pPr lvl="1" algn="l" rtl="0"/>
            <a:r>
              <a:rPr lang="en-US" dirty="0" smtClean="0">
                <a:sym typeface="Wingdings"/>
              </a:rPr>
              <a:t>Use vectorization of the calculation (instead of for loops)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reduces runtime by 1-2 </a:t>
            </a:r>
            <a:r>
              <a:rPr lang="en-US" dirty="0" smtClean="0">
                <a:sym typeface="Wingdings"/>
              </a:rPr>
              <a:t>orders</a:t>
            </a:r>
          </a:p>
          <a:p>
            <a:pPr lvl="1" algn="l" rtl="0"/>
            <a:r>
              <a:rPr lang="en-US" dirty="0" smtClean="0">
                <a:sym typeface="Wingdings"/>
              </a:rPr>
              <a:t>Use global variables to use common data between functions </a:t>
            </a:r>
            <a:endParaRPr lang="en-US" dirty="0" smtClean="0">
              <a:sym typeface="Wingdings"/>
            </a:endParaRPr>
          </a:p>
          <a:p>
            <a:pPr lvl="1" algn="l" rtl="0"/>
            <a:r>
              <a:rPr lang="en-US" dirty="0" smtClean="0">
                <a:sym typeface="Wingdings"/>
              </a:rPr>
              <a:t>Use </a:t>
            </a:r>
            <a:r>
              <a:rPr lang="en-US" dirty="0" err="1" smtClean="0">
                <a:sym typeface="Wingdings"/>
              </a:rPr>
              <a:t>pycharm</a:t>
            </a:r>
            <a:r>
              <a:rPr lang="en-US" dirty="0" smtClean="0">
                <a:sym typeface="Wingdings"/>
              </a:rPr>
              <a:t> </a:t>
            </a:r>
            <a:r>
              <a:rPr lang="en-US" i="1" dirty="0" smtClean="0">
                <a:sym typeface="Wingdings"/>
              </a:rPr>
              <a:t>debug </a:t>
            </a:r>
            <a:r>
              <a:rPr lang="en-US" i="1" dirty="0" smtClean="0">
                <a:sym typeface="Wingdings"/>
              </a:rPr>
              <a:t>mode </a:t>
            </a:r>
            <a:r>
              <a:rPr lang="en-US" b="1" dirty="0" smtClean="0">
                <a:sym typeface="Wingdings"/>
              </a:rPr>
              <a:t>all the time!</a:t>
            </a:r>
            <a:endParaRPr lang="en-US" b="1" dirty="0" smtClean="0">
              <a:sym typeface="Wingdings"/>
            </a:endParaRPr>
          </a:p>
          <a:p>
            <a:pPr lvl="1" algn="l" rtl="0"/>
            <a:endParaRPr lang="en-US" dirty="0" smtClean="0">
              <a:sym typeface="Wingdings"/>
            </a:endParaRPr>
          </a:p>
          <a:p>
            <a:pPr lvl="2" algn="l" rtl="0"/>
            <a:endParaRPr lang="en-US" i="1" dirty="0" smtClean="0">
              <a:sym typeface="Wingdings"/>
            </a:endParaRPr>
          </a:p>
          <a:p>
            <a:pPr lvl="2" algn="l" rtl="0"/>
            <a:endParaRPr lang="en-US" dirty="0">
              <a:sym typeface="Wingdings"/>
            </a:endParaRPr>
          </a:p>
          <a:p>
            <a:pPr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Python tips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9" y="274638"/>
            <a:ext cx="3530600" cy="1231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872" y="4692797"/>
            <a:ext cx="10058400" cy="17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7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lvl="1" algn="l" rtl="0"/>
            <a:endParaRPr lang="en-US" dirty="0" smtClean="0">
              <a:sym typeface="Wingdings"/>
            </a:endParaRPr>
          </a:p>
          <a:p>
            <a:pPr lvl="2" algn="l" rtl="0"/>
            <a:endParaRPr lang="en-US" i="1" dirty="0" smtClean="0">
              <a:sym typeface="Wingdings"/>
            </a:endParaRPr>
          </a:p>
          <a:p>
            <a:pPr lvl="2" algn="l" rtl="0"/>
            <a:endParaRPr lang="en-US" dirty="0">
              <a:sym typeface="Wingdings"/>
            </a:endParaRPr>
          </a:p>
          <a:p>
            <a:pPr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Examples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3" y="1215483"/>
            <a:ext cx="7620000" cy="212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33" y="4475295"/>
            <a:ext cx="7683500" cy="1409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62" y="3607389"/>
            <a:ext cx="7632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/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2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lvl="1" algn="l" rtl="0"/>
            <a:r>
              <a:rPr lang="en-US" dirty="0" smtClean="0">
                <a:sym typeface="Wingdings"/>
              </a:rPr>
              <a:t>Python tutorials:</a:t>
            </a:r>
          </a:p>
          <a:p>
            <a:pPr lvl="2" algn="l" rtl="0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www.w3schools.com/python/python_getstarted.asp</a:t>
            </a:r>
            <a:endParaRPr lang="en-US" dirty="0"/>
          </a:p>
          <a:p>
            <a:pPr lvl="2" algn="l" rtl="0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://www.learnpython.org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lvl="1" algn="l" rtl="0"/>
            <a:r>
              <a:rPr lang="en-US" dirty="0" err="1" smtClean="0"/>
              <a:t>Conda</a:t>
            </a:r>
            <a:r>
              <a:rPr lang="en-US" dirty="0" smtClean="0"/>
              <a:t>:</a:t>
            </a:r>
          </a:p>
          <a:p>
            <a:pPr lvl="2" algn="l" rtl="0"/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conda.io</a:t>
            </a:r>
            <a:r>
              <a:rPr lang="en-US" dirty="0">
                <a:hlinkClick r:id="rId5"/>
              </a:rPr>
              <a:t>/docs/user-guide/getting-</a:t>
            </a:r>
            <a:r>
              <a:rPr lang="en-US" dirty="0" err="1">
                <a:hlinkClick r:id="rId5"/>
              </a:rPr>
              <a:t>started.html</a:t>
            </a:r>
            <a:endParaRPr lang="en-US" dirty="0"/>
          </a:p>
          <a:p>
            <a:pPr lvl="1" algn="l" rtl="0"/>
            <a:r>
              <a:rPr lang="en-US" dirty="0" err="1" smtClean="0"/>
              <a:t>Pycharm</a:t>
            </a:r>
            <a:r>
              <a:rPr lang="en-US" dirty="0" smtClean="0"/>
              <a:t>:</a:t>
            </a:r>
          </a:p>
          <a:p>
            <a:pPr lvl="2" algn="l" rtl="0"/>
            <a:r>
              <a:rPr lang="en-US" dirty="0">
                <a:hlinkClick r:id="rId6"/>
              </a:rPr>
              <a:t>https://www.jetbrains.com/pycharm/documentation</a:t>
            </a:r>
            <a:r>
              <a:rPr lang="en-US" dirty="0" smtClean="0">
                <a:hlinkClick r:id="rId6"/>
              </a:rPr>
              <a:t>/</a:t>
            </a:r>
            <a:endParaRPr lang="en-US" dirty="0"/>
          </a:p>
          <a:p>
            <a:pPr lvl="1" algn="l" rtl="0"/>
            <a:r>
              <a:rPr lang="en-US" dirty="0" smtClean="0"/>
              <a:t>Linux tutorial (for server work):</a:t>
            </a:r>
          </a:p>
          <a:p>
            <a:pPr lvl="2" algn="l" rtl="0"/>
            <a:r>
              <a:rPr lang="en-US" dirty="0">
                <a:hlinkClick r:id="rId7"/>
              </a:rPr>
              <a:t>https://</a:t>
            </a:r>
            <a:r>
              <a:rPr lang="en-US" dirty="0" err="1">
                <a:hlinkClick r:id="rId7"/>
              </a:rPr>
              <a:t>www.tutorialspoint.com</a:t>
            </a:r>
            <a:r>
              <a:rPr lang="en-US" dirty="0">
                <a:hlinkClick r:id="rId7"/>
              </a:rPr>
              <a:t>/</a:t>
            </a:r>
            <a:r>
              <a:rPr lang="en-US" dirty="0" err="1">
                <a:hlinkClick r:id="rId7"/>
              </a:rPr>
              <a:t>unix</a:t>
            </a:r>
            <a:r>
              <a:rPr lang="en-US" dirty="0">
                <a:hlinkClick r:id="rId7"/>
              </a:rPr>
              <a:t>/</a:t>
            </a:r>
            <a:endParaRPr lang="en-US" dirty="0" smtClean="0"/>
          </a:p>
          <a:p>
            <a:pPr lvl="1" algn="l" rtl="0"/>
            <a:r>
              <a:rPr lang="en-US" dirty="0" smtClean="0"/>
              <a:t>Michael Nielsen ML book &amp; examples:</a:t>
            </a:r>
          </a:p>
          <a:p>
            <a:pPr lvl="2" algn="l" rtl="0"/>
            <a:r>
              <a:rPr lang="en-US" dirty="0">
                <a:hlinkClick r:id="rId8"/>
              </a:rPr>
              <a:t>http://</a:t>
            </a:r>
            <a:r>
              <a:rPr lang="en-US" dirty="0" err="1">
                <a:hlinkClick r:id="rId8"/>
              </a:rPr>
              <a:t>neuralnetworksanddeeplearning.com</a:t>
            </a:r>
            <a:r>
              <a:rPr lang="en-US" dirty="0">
                <a:hlinkClick r:id="rId8"/>
              </a:rPr>
              <a:t>/chap1.html</a:t>
            </a:r>
            <a:r>
              <a:rPr lang="en-US" dirty="0"/>
              <a:t/>
            </a:r>
            <a:br>
              <a:rPr lang="en-US" dirty="0"/>
            </a:br>
            <a:endParaRPr lang="en-US" dirty="0" smtClean="0">
              <a:sym typeface="Wingdings"/>
            </a:endParaRPr>
          </a:p>
          <a:p>
            <a:pPr lvl="2" algn="l" rtl="0"/>
            <a:endParaRPr lang="en-US" dirty="0" smtClean="0">
              <a:sym typeface="Wingdings"/>
            </a:endParaRPr>
          </a:p>
          <a:p>
            <a:pPr lvl="2" algn="l" rtl="0"/>
            <a:endParaRPr lang="en-US" dirty="0">
              <a:sym typeface="Wingdings"/>
            </a:endParaRPr>
          </a:p>
          <a:p>
            <a:pPr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Links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261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800"/>
            <a:ext cx="10992091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What is python?</a:t>
            </a:r>
          </a:p>
          <a:p>
            <a:pPr algn="l" rtl="0"/>
            <a:r>
              <a:rPr lang="en-US" dirty="0" smtClean="0"/>
              <a:t>Installation</a:t>
            </a:r>
          </a:p>
          <a:p>
            <a:pPr algn="l" rtl="0"/>
            <a:r>
              <a:rPr lang="en-US" dirty="0" err="1" smtClean="0"/>
              <a:t>Conda</a:t>
            </a:r>
            <a:endParaRPr lang="en-US" dirty="0" smtClean="0"/>
          </a:p>
          <a:p>
            <a:pPr algn="l" rtl="0"/>
            <a:r>
              <a:rPr lang="en-US" dirty="0" smtClean="0"/>
              <a:t>Virtual environments &amp; Interpreters</a:t>
            </a:r>
          </a:p>
          <a:p>
            <a:pPr algn="l" rtl="0"/>
            <a:r>
              <a:rPr lang="en-US" dirty="0"/>
              <a:t>Packages</a:t>
            </a:r>
            <a:endParaRPr lang="en-US" dirty="0" smtClean="0"/>
          </a:p>
          <a:p>
            <a:pPr algn="l" rtl="0"/>
            <a:r>
              <a:rPr lang="en-US" dirty="0" smtClean="0"/>
              <a:t>Syntax</a:t>
            </a:r>
          </a:p>
          <a:p>
            <a:pPr algn="l" rtl="0"/>
            <a:r>
              <a:rPr lang="en-US" dirty="0"/>
              <a:t>F</a:t>
            </a:r>
            <a:r>
              <a:rPr lang="en-US" dirty="0" smtClean="0"/>
              <a:t>unctions</a:t>
            </a:r>
          </a:p>
          <a:p>
            <a:pPr algn="l" rtl="0"/>
            <a:r>
              <a:rPr lang="en-US" dirty="0"/>
              <a:t>E</a:t>
            </a:r>
            <a:r>
              <a:rPr lang="en-US" dirty="0" smtClean="0"/>
              <a:t>xamples</a:t>
            </a:r>
          </a:p>
          <a:p>
            <a:pPr algn="l" rtl="0"/>
            <a:r>
              <a:rPr lang="en-US" dirty="0"/>
              <a:t>L</a:t>
            </a:r>
            <a:r>
              <a:rPr lang="en-US" dirty="0" smtClean="0"/>
              <a:t>inks</a:t>
            </a: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Outlines</a:t>
            </a:r>
            <a:endParaRPr lang="he-IL" dirty="0"/>
          </a:p>
        </p:txBody>
      </p:sp>
      <p:sp>
        <p:nvSpPr>
          <p:cNvPr id="3" name="TextBox 2"/>
          <p:cNvSpPr txBox="1"/>
          <p:nvPr/>
        </p:nvSpPr>
        <p:spPr>
          <a:xfrm>
            <a:off x="-2110154" y="2511642"/>
            <a:ext cx="184731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none" rtlCol="0" anchor="ctr" anchorCtr="1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800"/>
            <a:ext cx="10992091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Python is a </a:t>
            </a:r>
            <a:r>
              <a:rPr lang="en-US" dirty="0" smtClean="0"/>
              <a:t>dynamic (compiled at runtime) programming </a:t>
            </a:r>
            <a:r>
              <a:rPr lang="en-US" dirty="0" smtClean="0"/>
              <a:t>language, gaining huge popularity in the recent years </a:t>
            </a:r>
            <a:endParaRPr lang="en-US" dirty="0"/>
          </a:p>
          <a:p>
            <a:pPr algn="l" rtl="0"/>
            <a:r>
              <a:rPr lang="en-US" dirty="0" smtClean="0"/>
              <a:t>Created in 1991 by </a:t>
            </a:r>
            <a:r>
              <a:rPr lang="en-US" dirty="0"/>
              <a:t>Guido van Rossum</a:t>
            </a:r>
            <a:endParaRPr lang="en-US" dirty="0" smtClean="0"/>
          </a:p>
          <a:p>
            <a:pPr algn="l" rtl="0"/>
            <a:r>
              <a:rPr lang="en-US" dirty="0" smtClean="0"/>
              <a:t>It is open source </a:t>
            </a:r>
            <a:r>
              <a:rPr lang="mr-IN" dirty="0" smtClean="0"/>
              <a:t>–</a:t>
            </a:r>
            <a:r>
              <a:rPr lang="en-US" dirty="0" smtClean="0"/>
              <a:t> packages are developed and released by programmers frequently</a:t>
            </a:r>
          </a:p>
          <a:p>
            <a:pPr algn="l" rtl="0"/>
            <a:r>
              <a:rPr lang="en-US" sz="2800" dirty="0" smtClean="0"/>
              <a:t>There are two main versions to python:</a:t>
            </a:r>
          </a:p>
          <a:p>
            <a:pPr lvl="1" algn="l" rtl="0"/>
            <a:r>
              <a:rPr lang="en-US" dirty="0" smtClean="0"/>
              <a:t>Python 2.x (late is 2.7) </a:t>
            </a:r>
            <a:r>
              <a:rPr lang="mr-IN" dirty="0" smtClean="0"/>
              <a:t>–</a:t>
            </a:r>
            <a:r>
              <a:rPr lang="en-US" dirty="0" smtClean="0"/>
              <a:t> will be deprecated by 2020</a:t>
            </a:r>
          </a:p>
          <a:p>
            <a:pPr lvl="1" algn="l" rtl="0"/>
            <a:r>
              <a:rPr lang="en-US" dirty="0" smtClean="0"/>
              <a:t>Python 3.x (3.5/3.6/3.7) - mainly used</a:t>
            </a:r>
          </a:p>
          <a:p>
            <a:pPr algn="l" rtl="0"/>
            <a:r>
              <a:rPr lang="en-US" dirty="0" smtClean="0"/>
              <a:t>Easy to learn </a:t>
            </a:r>
            <a:r>
              <a:rPr lang="mr-IN" dirty="0" smtClean="0"/>
              <a:t>–</a:t>
            </a:r>
            <a:r>
              <a:rPr lang="en-US" dirty="0" smtClean="0"/>
              <a:t> mainly used for server programming, mathematics (replacing </a:t>
            </a:r>
            <a:r>
              <a:rPr lang="en-US" dirty="0" err="1" smtClean="0"/>
              <a:t>matlab</a:t>
            </a:r>
            <a:r>
              <a:rPr lang="en-US" dirty="0" smtClean="0"/>
              <a:t>), ML etc.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What is python?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11022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800"/>
            <a:ext cx="10992091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Installation can be done in few ways:</a:t>
            </a:r>
          </a:p>
          <a:p>
            <a:pPr lvl="1" algn="l" rtl="0"/>
            <a:r>
              <a:rPr lang="en-US" dirty="0" err="1" smtClean="0"/>
              <a:t>Python.org</a:t>
            </a:r>
            <a:r>
              <a:rPr lang="en-US" dirty="0" smtClean="0"/>
              <a:t> </a:t>
            </a:r>
            <a:endParaRPr lang="en-US" dirty="0"/>
          </a:p>
          <a:p>
            <a:pPr lvl="1" algn="l" rtl="0"/>
            <a:r>
              <a:rPr lang="en-US" dirty="0" smtClean="0">
                <a:solidFill>
                  <a:srgbClr val="00B050"/>
                </a:solidFill>
              </a:rPr>
              <a:t>Anaconda3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managing installation of packages </a:t>
            </a:r>
          </a:p>
          <a:p>
            <a:pPr lvl="1" algn="l" rtl="0"/>
            <a:r>
              <a:rPr lang="en-US" dirty="0" err="1" smtClean="0">
                <a:solidFill>
                  <a:srgbClr val="00B050"/>
                </a:solidFill>
              </a:rPr>
              <a:t>Pycharm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mr-IN" dirty="0" smtClean="0"/>
              <a:t>–</a:t>
            </a:r>
            <a:r>
              <a:rPr lang="en-US" dirty="0" smtClean="0"/>
              <a:t> </a:t>
            </a:r>
            <a:r>
              <a:rPr lang="en-US" dirty="0" err="1" smtClean="0"/>
              <a:t>JetBains</a:t>
            </a:r>
            <a:r>
              <a:rPr lang="en-US" dirty="0" smtClean="0"/>
              <a:t> </a:t>
            </a:r>
            <a:r>
              <a:rPr lang="en-US" dirty="0"/>
              <a:t>Integrated Development Environment </a:t>
            </a:r>
            <a:r>
              <a:rPr lang="en-US" dirty="0" smtClean="0"/>
              <a:t>(IDE) for python</a:t>
            </a:r>
          </a:p>
          <a:p>
            <a:pPr algn="l" rtl="0"/>
            <a:endParaRPr lang="en-US" dirty="0" smtClean="0"/>
          </a:p>
          <a:p>
            <a:pPr algn="l" rtl="0"/>
            <a:r>
              <a:rPr lang="en-US" dirty="0" smtClean="0"/>
              <a:t>We will install </a:t>
            </a:r>
            <a:r>
              <a:rPr lang="en-US" dirty="0" err="1" smtClean="0"/>
              <a:t>Conda</a:t>
            </a:r>
            <a:r>
              <a:rPr lang="en-US" dirty="0" smtClean="0"/>
              <a:t> and open Virtual environment</a:t>
            </a:r>
          </a:p>
          <a:p>
            <a:pPr algn="l" rtl="0"/>
            <a:r>
              <a:rPr lang="en-US" dirty="0" smtClean="0"/>
              <a:t>Then we will install </a:t>
            </a:r>
            <a:r>
              <a:rPr lang="en-US" dirty="0" err="1" smtClean="0"/>
              <a:t>pycharm</a:t>
            </a:r>
            <a:r>
              <a:rPr lang="en-US" dirty="0" smtClean="0"/>
              <a:t> and define the environment as the project interpreter</a:t>
            </a:r>
          </a:p>
          <a:p>
            <a:pPr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236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Installing Anaconda3</a:t>
            </a:r>
          </a:p>
          <a:p>
            <a:pPr marL="274320" lvl="1" indent="0" algn="l" rtl="0">
              <a:buNone/>
            </a:pPr>
            <a:r>
              <a:rPr lang="en-US" sz="1800" dirty="0" smtClean="0">
                <a:hlinkClick r:id="rId3"/>
              </a:rPr>
              <a:t>https</a:t>
            </a:r>
            <a:r>
              <a:rPr lang="en-US" sz="1800" dirty="0">
                <a:hlinkClick r:id="rId3"/>
              </a:rPr>
              <a:t>://</a:t>
            </a:r>
            <a:r>
              <a:rPr lang="en-US" sz="1800" dirty="0" err="1">
                <a:hlinkClick r:id="rId3"/>
              </a:rPr>
              <a:t>conda.io</a:t>
            </a:r>
            <a:r>
              <a:rPr lang="en-US" sz="1800" dirty="0">
                <a:hlinkClick r:id="rId3"/>
              </a:rPr>
              <a:t>/docs/user-guide/install/</a:t>
            </a:r>
            <a:r>
              <a:rPr lang="en-US" sz="1800" dirty="0" err="1">
                <a:hlinkClick r:id="rId3"/>
              </a:rPr>
              <a:t>windows.html#install-win-silent</a:t>
            </a:r>
            <a:endParaRPr lang="en-US" sz="1200" dirty="0"/>
          </a:p>
          <a:p>
            <a:pPr lvl="1" algn="l" rtl="0"/>
            <a:r>
              <a:rPr lang="en-US" sz="1800" dirty="0" smtClean="0"/>
              <a:t>Pay attention that you install with the proper 3.x python version</a:t>
            </a:r>
            <a:r>
              <a:rPr lang="en-US" sz="2800" dirty="0" smtClean="0"/>
              <a:t> </a:t>
            </a:r>
            <a:endParaRPr lang="en-US" dirty="0"/>
          </a:p>
          <a:p>
            <a:pPr algn="l" rtl="0"/>
            <a:r>
              <a:rPr lang="en-US" sz="2400" dirty="0" smtClean="0"/>
              <a:t>Using CMD prompt:</a:t>
            </a:r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endParaRPr lang="en-US" sz="2400" dirty="0"/>
          </a:p>
          <a:p>
            <a:pPr algn="l" rtl="0"/>
            <a:endParaRPr lang="en-US" sz="2400" dirty="0" smtClean="0"/>
          </a:p>
          <a:p>
            <a:pPr algn="l" rtl="0"/>
            <a:r>
              <a:rPr lang="en-US" sz="2400" dirty="0" smtClean="0"/>
              <a:t>The environments can be switched using </a:t>
            </a:r>
            <a:r>
              <a:rPr lang="en-US" sz="2400" i="1" dirty="0" smtClean="0"/>
              <a:t>‘activate &lt;name&gt;’ </a:t>
            </a:r>
            <a:r>
              <a:rPr lang="en-US" sz="2400" dirty="0"/>
              <a:t>,</a:t>
            </a:r>
            <a:r>
              <a:rPr lang="en-US" sz="2400" dirty="0" smtClean="0"/>
              <a:t> </a:t>
            </a:r>
            <a:r>
              <a:rPr lang="en-US" sz="2400" i="1" dirty="0" smtClean="0"/>
              <a:t>‘deactivate &lt;name&gt;’</a:t>
            </a:r>
          </a:p>
          <a:p>
            <a:pPr algn="l" rtl="0"/>
            <a:r>
              <a:rPr lang="en-US" sz="2400" dirty="0" smtClean="0"/>
              <a:t>The </a:t>
            </a:r>
            <a:r>
              <a:rPr lang="en-US" sz="2400" i="1" dirty="0" smtClean="0"/>
              <a:t>*  </a:t>
            </a:r>
            <a:r>
              <a:rPr lang="en-US" sz="2400" dirty="0" smtClean="0"/>
              <a:t>signify which </a:t>
            </a:r>
            <a:r>
              <a:rPr lang="en-US" sz="2400" i="1" dirty="0" err="1" smtClean="0"/>
              <a:t>env</a:t>
            </a:r>
            <a:r>
              <a:rPr lang="en-US" sz="2400" dirty="0" smtClean="0"/>
              <a:t> is now active</a:t>
            </a:r>
            <a:endParaRPr lang="en-US" i="1" dirty="0" smtClean="0"/>
          </a:p>
          <a:p>
            <a:pPr lvl="1"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" y="3127745"/>
            <a:ext cx="8572500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" y="3859914"/>
            <a:ext cx="8559800" cy="584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9" y="4524449"/>
            <a:ext cx="8585200" cy="1384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787" y="274638"/>
            <a:ext cx="4550872" cy="137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2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Installing </a:t>
            </a:r>
            <a:r>
              <a:rPr lang="en-US" dirty="0" err="1" smtClean="0"/>
              <a:t>Pycharm</a:t>
            </a:r>
            <a:endParaRPr lang="en-US" dirty="0" smtClean="0"/>
          </a:p>
          <a:p>
            <a:pPr lvl="1" algn="l" rtl="0"/>
            <a:r>
              <a:rPr lang="en-US" dirty="0" err="1" smtClean="0"/>
              <a:t>Pycharm</a:t>
            </a:r>
            <a:r>
              <a:rPr lang="en-US" dirty="0" smtClean="0"/>
              <a:t> is one of the common IDEs (like MS Visual Studio for example)</a:t>
            </a:r>
          </a:p>
          <a:p>
            <a:pPr algn="l" rtl="0"/>
            <a:r>
              <a:rPr lang="en-US" sz="2400" dirty="0" smtClean="0"/>
              <a:t>It is very comfortable and adjusted for remote connection and ML development</a:t>
            </a:r>
          </a:p>
          <a:p>
            <a:pPr algn="l" rtl="0"/>
            <a:endParaRPr lang="en-US" sz="2400" dirty="0">
              <a:hlinkClick r:id="rId3"/>
            </a:endParaRPr>
          </a:p>
          <a:p>
            <a:pPr algn="l" rtl="0"/>
            <a:r>
              <a:rPr lang="en-US" sz="2400" u="sng" dirty="0" smtClean="0"/>
              <a:t>Installation link:</a:t>
            </a:r>
            <a:endParaRPr lang="en-US" sz="2400" dirty="0" smtClean="0">
              <a:hlinkClick r:id="rId3"/>
            </a:endParaRPr>
          </a:p>
          <a:p>
            <a:pPr marL="0" indent="0" algn="l" rtl="0">
              <a:buNone/>
            </a:pP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://www.jetbrains.com/help/pycharm/install-and-set-up-pycharm.html</a:t>
            </a:r>
            <a:endParaRPr lang="en-US" sz="2400" dirty="0"/>
          </a:p>
          <a:p>
            <a:pPr algn="l" rtl="0"/>
            <a:endParaRPr lang="en-US" sz="2400" dirty="0"/>
          </a:p>
          <a:p>
            <a:pPr algn="l" rtl="0"/>
            <a:r>
              <a:rPr lang="en-US" dirty="0"/>
              <a:t>Make sure to install the full version and not ‘community edition ’ (CE) for remote control ability.</a:t>
            </a:r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82" y="274639"/>
            <a:ext cx="2054817" cy="168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98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algn="l" rtl="0"/>
            <a:r>
              <a:rPr lang="en-US" dirty="0" smtClean="0"/>
              <a:t>Open a new project and select the ‘interpreter’ to be 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i="1" dirty="0" err="1" smtClean="0"/>
              <a:t>conda</a:t>
            </a:r>
            <a:r>
              <a:rPr lang="en-US" i="1" dirty="0" smtClean="0"/>
              <a:t> virtual </a:t>
            </a:r>
            <a:r>
              <a:rPr lang="en-US" i="1" dirty="0" err="1" smtClean="0"/>
              <a:t>env</a:t>
            </a:r>
            <a:r>
              <a:rPr lang="en-US" dirty="0" smtClean="0"/>
              <a:t> you created. </a:t>
            </a:r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endParaRPr lang="en-US" dirty="0"/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or in: 	File </a:t>
            </a:r>
            <a:r>
              <a:rPr lang="en-US" dirty="0" smtClean="0">
                <a:sym typeface="Wingdings"/>
              </a:rPr>
              <a:t> settings  project interpreter</a:t>
            </a:r>
          </a:p>
          <a:p>
            <a:pPr lvl="1" algn="l" rtl="0"/>
            <a:endParaRPr lang="en-US" dirty="0">
              <a:sym typeface="Wingdings"/>
            </a:endParaRPr>
          </a:p>
          <a:p>
            <a:pPr algn="l" rtl="0"/>
            <a:endParaRPr lang="he-IL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Installation</a:t>
            </a:r>
            <a:endParaRPr lang="he-I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82" y="274639"/>
            <a:ext cx="2054817" cy="16817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2293702"/>
            <a:ext cx="5908453" cy="369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78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 fontScale="92500" lnSpcReduction="10000"/>
          </a:bodyPr>
          <a:lstStyle/>
          <a:p>
            <a:pPr lvl="1" algn="l" rtl="0"/>
            <a:r>
              <a:rPr lang="en-US" dirty="0" smtClean="0">
                <a:sym typeface="Wingdings"/>
              </a:rPr>
              <a:t>The basic Python language is very thin and shallow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Extensions are added manually to each project as </a:t>
            </a:r>
            <a:r>
              <a:rPr lang="en-US" i="1" dirty="0" smtClean="0">
                <a:sym typeface="Wingdings"/>
              </a:rPr>
              <a:t>‘import &lt;package&gt;’</a:t>
            </a:r>
            <a:r>
              <a:rPr lang="en-US" dirty="0" smtClean="0">
                <a:sym typeface="Wingdings"/>
              </a:rPr>
              <a:t> command </a:t>
            </a:r>
          </a:p>
          <a:p>
            <a:pPr lvl="1" algn="l" rtl="0"/>
            <a:r>
              <a:rPr lang="en-US" dirty="0" smtClean="0">
                <a:sym typeface="Wingdings"/>
              </a:rPr>
              <a:t>Import should be used at the top of each python script file</a:t>
            </a:r>
          </a:p>
          <a:p>
            <a:pPr lvl="1" algn="l" rtl="0"/>
            <a:r>
              <a:rPr lang="en-US" dirty="0" smtClean="0">
                <a:sym typeface="Wingdings"/>
              </a:rPr>
              <a:t>Some of the common packages </a:t>
            </a:r>
          </a:p>
          <a:p>
            <a:pPr lvl="2" algn="l" rtl="0"/>
            <a:r>
              <a:rPr lang="en-US" b="1" dirty="0" err="1">
                <a:sym typeface="Wingdings"/>
              </a:rPr>
              <a:t>n</a:t>
            </a:r>
            <a:r>
              <a:rPr lang="en-US" b="1" dirty="0" err="1" smtClean="0">
                <a:sym typeface="Wingdings"/>
              </a:rPr>
              <a:t>umpy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dealing with numbers and mathematics</a:t>
            </a:r>
          </a:p>
          <a:p>
            <a:pPr lvl="2" algn="l" rtl="0"/>
            <a:r>
              <a:rPr lang="en-US" b="1" dirty="0">
                <a:sym typeface="Wingdings"/>
              </a:rPr>
              <a:t>p</a:t>
            </a:r>
            <a:r>
              <a:rPr lang="en-US" b="1" dirty="0" smtClean="0">
                <a:sym typeface="Wingdings"/>
              </a:rPr>
              <a:t>ickle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save/load files</a:t>
            </a:r>
          </a:p>
          <a:p>
            <a:pPr lvl="2" algn="l" rtl="0"/>
            <a:r>
              <a:rPr lang="en-US" b="1" dirty="0" err="1" smtClean="0">
                <a:sym typeface="Wingdings"/>
              </a:rPr>
              <a:t>os</a:t>
            </a:r>
            <a:r>
              <a:rPr lang="en-US" dirty="0" smtClean="0">
                <a:sym typeface="Wingdings"/>
              </a:rPr>
              <a:t>  - operations on files (move/remove/create)</a:t>
            </a:r>
          </a:p>
          <a:p>
            <a:pPr lvl="2" algn="l" rtl="0"/>
            <a:r>
              <a:rPr lang="en-US" b="1" dirty="0">
                <a:sym typeface="Wingdings"/>
              </a:rPr>
              <a:t>t</a:t>
            </a:r>
            <a:r>
              <a:rPr lang="en-US" b="1" dirty="0" smtClean="0">
                <a:sym typeface="Wingdings"/>
              </a:rPr>
              <a:t>ime</a:t>
            </a:r>
            <a:r>
              <a:rPr lang="en-US" dirty="0" smtClean="0">
                <a:sym typeface="Wingdings"/>
              </a:rPr>
              <a:t>  </a:t>
            </a:r>
            <a:r>
              <a:rPr lang="en-US" dirty="0">
                <a:sym typeface="Wingdings"/>
              </a:rPr>
              <a:t>- </a:t>
            </a:r>
            <a:r>
              <a:rPr lang="en-US" dirty="0" smtClean="0">
                <a:sym typeface="Wingdings"/>
              </a:rPr>
              <a:t>times calculation</a:t>
            </a:r>
          </a:p>
          <a:p>
            <a:pPr lvl="2" algn="l" rtl="0"/>
            <a:r>
              <a:rPr lang="en-US" b="1" dirty="0" err="1" smtClean="0">
                <a:sym typeface="Wingdings"/>
              </a:rPr>
              <a:t>tensorflow</a:t>
            </a:r>
            <a:r>
              <a:rPr lang="en-US" b="1" dirty="0" smtClean="0">
                <a:sym typeface="Wingdings"/>
              </a:rPr>
              <a:t>/torch</a:t>
            </a:r>
            <a:r>
              <a:rPr lang="en-US" dirty="0" smtClean="0">
                <a:sym typeface="Wingdings"/>
              </a:rPr>
              <a:t>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ML packages</a:t>
            </a:r>
            <a:endParaRPr lang="en-US" dirty="0">
              <a:sym typeface="Wingdings"/>
            </a:endParaRPr>
          </a:p>
          <a:p>
            <a:pPr lvl="1" algn="l" rtl="0"/>
            <a:endParaRPr lang="en-US" dirty="0">
              <a:sym typeface="Wingdings"/>
            </a:endParaRPr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algn="l" rtl="0"/>
            <a:endParaRPr lang="en-US" dirty="0" smtClean="0"/>
          </a:p>
          <a:p>
            <a:pPr marL="0" indent="0" algn="l" rtl="0">
              <a:buNone/>
            </a:pPr>
            <a:r>
              <a:rPr lang="en-US" sz="2000" dirty="0"/>
              <a:t>*</a:t>
            </a:r>
            <a:r>
              <a:rPr lang="en-US" sz="2000" dirty="0" smtClean="0"/>
              <a:t>You can import a class/</a:t>
            </a:r>
            <a:r>
              <a:rPr lang="en-US" sz="2000" dirty="0" err="1" smtClean="0"/>
              <a:t>subpackage</a:t>
            </a:r>
            <a:r>
              <a:rPr lang="en-US" sz="2000" dirty="0" smtClean="0"/>
              <a:t> from a package, or rename an imported package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Python packages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9" y="274638"/>
            <a:ext cx="3530600" cy="1231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442" y="4601829"/>
            <a:ext cx="10058400" cy="11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9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590309" y="1447799"/>
            <a:ext cx="10992091" cy="5282609"/>
          </a:xfrm>
        </p:spPr>
        <p:txBody>
          <a:bodyPr>
            <a:normAutofit/>
          </a:bodyPr>
          <a:lstStyle/>
          <a:p>
            <a:pPr lvl="1" algn="l" rtl="0"/>
            <a:r>
              <a:rPr lang="en-US" sz="2000" dirty="0" smtClean="0"/>
              <a:t>One of the most important packages for research work is </a:t>
            </a:r>
            <a:r>
              <a:rPr lang="en-US" sz="2000" dirty="0" err="1" smtClean="0"/>
              <a:t>numpy</a:t>
            </a:r>
            <a:endParaRPr lang="en-US" sz="2000" dirty="0" smtClean="0"/>
          </a:p>
          <a:p>
            <a:pPr lvl="1" algn="l" rtl="0"/>
            <a:r>
              <a:rPr lang="en-US" sz="2000" dirty="0" err="1" smtClean="0"/>
              <a:t>numpy</a:t>
            </a:r>
            <a:r>
              <a:rPr lang="en-US" sz="2000" dirty="0" smtClean="0"/>
              <a:t> has many </a:t>
            </a:r>
            <a:r>
              <a:rPr lang="en-US" sz="2000" dirty="0" err="1" smtClean="0"/>
              <a:t>Matlab</a:t>
            </a:r>
            <a:r>
              <a:rPr lang="en-US" sz="2000" dirty="0" smtClean="0"/>
              <a:t>-like functions and operators</a:t>
            </a:r>
          </a:p>
          <a:p>
            <a:pPr lvl="2" algn="l" rtl="0"/>
            <a:r>
              <a:rPr lang="en-US" sz="1600" dirty="0" err="1" smtClean="0"/>
              <a:t>np.ones</a:t>
            </a:r>
            <a:r>
              <a:rPr lang="en-US" sz="1600" dirty="0" smtClean="0"/>
              <a:t>(100,10)</a:t>
            </a:r>
          </a:p>
          <a:p>
            <a:pPr lvl="2" algn="l" rtl="0"/>
            <a:r>
              <a:rPr lang="en-US" sz="1600" dirty="0" err="1" smtClean="0"/>
              <a:t>n</a:t>
            </a:r>
            <a:r>
              <a:rPr lang="en-US" sz="1600" dirty="0" err="1" smtClean="0"/>
              <a:t>p.squeeze</a:t>
            </a:r>
            <a:r>
              <a:rPr lang="en-US" sz="1600" dirty="0" smtClean="0"/>
              <a:t>()</a:t>
            </a:r>
          </a:p>
          <a:p>
            <a:pPr lvl="2" algn="l" rtl="0"/>
            <a:r>
              <a:rPr lang="en-US" sz="1600" dirty="0" err="1" smtClean="0"/>
              <a:t>np.linspace</a:t>
            </a:r>
            <a:r>
              <a:rPr lang="en-US" sz="1600" dirty="0" smtClean="0"/>
              <a:t>()</a:t>
            </a:r>
          </a:p>
          <a:p>
            <a:pPr lvl="2" algn="l" rtl="0"/>
            <a:r>
              <a:rPr lang="en-US" sz="1600" dirty="0" smtClean="0"/>
              <a:t>Etc.</a:t>
            </a:r>
          </a:p>
          <a:p>
            <a:pPr lvl="1" algn="l" rtl="0"/>
            <a:r>
              <a:rPr lang="en-US" dirty="0" smtClean="0"/>
              <a:t>Use shortcut:</a:t>
            </a:r>
          </a:p>
          <a:p>
            <a:pPr marL="0" indent="0" algn="l" rtl="0">
              <a:buNone/>
            </a:pPr>
            <a:r>
              <a:rPr lang="en-US" b="1" dirty="0">
                <a:solidFill>
                  <a:srgbClr val="FFC000"/>
                </a:solidFill>
              </a:rPr>
              <a:t>import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b="1" dirty="0">
                <a:solidFill>
                  <a:srgbClr val="FFC000"/>
                </a:solidFill>
              </a:rPr>
              <a:t>as</a:t>
            </a:r>
            <a:r>
              <a:rPr lang="en-US" dirty="0"/>
              <a:t> np </a:t>
            </a:r>
          </a:p>
          <a:p>
            <a:pPr lvl="1" algn="l" rtl="0"/>
            <a:endParaRPr lang="en-US" dirty="0" smtClean="0"/>
          </a:p>
          <a:p>
            <a:pPr lvl="1" algn="l" rtl="0"/>
            <a:r>
              <a:rPr lang="en-US" dirty="0" smtClean="0"/>
              <a:t>All mathematics and vector operations should be done ONLY using np, for efficiency and preciseness</a:t>
            </a:r>
          </a:p>
          <a:p>
            <a:pPr lvl="2" algn="l" rtl="0"/>
            <a:r>
              <a:rPr lang="en-US" dirty="0" smtClean="0"/>
              <a:t>Python math operations often include substantial errors</a:t>
            </a:r>
            <a:endParaRPr lang="en-US" dirty="0" smtClean="0"/>
          </a:p>
          <a:p>
            <a:pPr lvl="1" algn="l" rtl="0"/>
            <a:endParaRPr lang="en-US" dirty="0" smtClean="0"/>
          </a:p>
          <a:p>
            <a:pPr lvl="1" algn="l" rtl="0"/>
            <a:endParaRPr lang="en-US" dirty="0" smtClean="0"/>
          </a:p>
          <a:p>
            <a:pPr marL="0" indent="0" algn="l" rtl="0">
              <a:buNone/>
            </a:pPr>
            <a:endParaRPr lang="en-US" sz="22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940845"/>
          </a:xfrm>
        </p:spPr>
        <p:txBody>
          <a:bodyPr anchor="ctr"/>
          <a:lstStyle/>
          <a:p>
            <a:r>
              <a:rPr lang="en-US" dirty="0" smtClean="0"/>
              <a:t>Python packages</a:t>
            </a:r>
            <a:endParaRPr lang="he-I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699" y="274638"/>
            <a:ext cx="35306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" id="{3E9F0E27-4B3B-4D32-ACE0-136FB2759A95}" vid="{A4BCEBB7-3AD0-460E-BECB-303D18741B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B656D85F-F071-4918-8CFE-64DCC814D49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</Template>
  <TotalTime>0</TotalTime>
  <Words>638</Words>
  <Application>Microsoft Macintosh PowerPoint</Application>
  <PresentationFormat>Widescreen</PresentationFormat>
  <Paragraphs>153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</vt:lpstr>
      <vt:lpstr>Gisha</vt:lpstr>
      <vt:lpstr>Mangal</vt:lpstr>
      <vt:lpstr>Wingdings</vt:lpstr>
      <vt:lpstr>Wingdings 2</vt:lpstr>
      <vt:lpstr>Business plan presentation</vt:lpstr>
      <vt:lpstr>Introduction to Python programming</vt:lpstr>
      <vt:lpstr>Outlines</vt:lpstr>
      <vt:lpstr>What is python?</vt:lpstr>
      <vt:lpstr>Installation</vt:lpstr>
      <vt:lpstr>Installation</vt:lpstr>
      <vt:lpstr>Installation</vt:lpstr>
      <vt:lpstr>Installation</vt:lpstr>
      <vt:lpstr>Python packages</vt:lpstr>
      <vt:lpstr>Python packages</vt:lpstr>
      <vt:lpstr>Python syntax</vt:lpstr>
      <vt:lpstr>Python tips</vt:lpstr>
      <vt:lpstr>Examples</vt:lpstr>
      <vt:lpstr>Questions</vt:lpstr>
      <vt:lpstr>Links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2016-11-06T14:07:30Z</dcterms:created>
  <dcterms:modified xsi:type="dcterms:W3CDTF">2018-08-27T07:14:36Z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TC034606629991</vt:lpwstr>
  </property>
</Properties>
</file>