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Gagalin" charset="1" panose="00000500000000000000"/>
      <p:regular r:id="rId14"/>
    </p:embeddedFont>
    <p:embeddedFont>
      <p:font typeface="Childling" charset="1" panose="00000000000000000000"/>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
      <p:font typeface="Canva Sans Medium" charset="1" panose="020B0603030501040103"/>
      <p:regular r:id="rId20"/>
    </p:embeddedFont>
    <p:embeddedFont>
      <p:font typeface="Canva Sans Medium Italics" charset="1" panose="020B0603030501040103"/>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
      <p:font typeface="Open Sans Light" charset="1" panose="020B0306030504020204"/>
      <p:regular r:id="rId26"/>
    </p:embeddedFont>
    <p:embeddedFont>
      <p:font typeface="Open Sans Light Italics" charset="1" panose="020B0306030504020204"/>
      <p:regular r:id="rId27"/>
    </p:embeddedFont>
    <p:embeddedFont>
      <p:font typeface="Open Sans Ultra-Bold" charset="1" panose="00000000000000000000"/>
      <p:regular r:id="rId28"/>
    </p:embeddedFont>
    <p:embeddedFont>
      <p:font typeface="Open Sans Ultra-Bold Italic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08311" y="136914"/>
            <a:ext cx="21304622" cy="10013172"/>
          </a:xfrm>
          <a:custGeom>
            <a:avLst/>
            <a:gdLst/>
            <a:ahLst/>
            <a:cxnLst/>
            <a:rect r="r" b="b" t="t" l="l"/>
            <a:pathLst>
              <a:path h="10013172" w="21304622">
                <a:moveTo>
                  <a:pt x="0" y="0"/>
                </a:moveTo>
                <a:lnTo>
                  <a:pt x="21304622" y="0"/>
                </a:lnTo>
                <a:lnTo>
                  <a:pt x="21304622" y="10013172"/>
                </a:lnTo>
                <a:lnTo>
                  <a:pt x="0" y="10013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213546">
            <a:off x="3309836" y="2268844"/>
            <a:ext cx="11643293" cy="5771861"/>
            <a:chOff x="0" y="0"/>
            <a:chExt cx="3066546" cy="1520161"/>
          </a:xfrm>
        </p:grpSpPr>
        <p:sp>
          <p:nvSpPr>
            <p:cNvPr name="Freeform 4" id="4"/>
            <p:cNvSpPr/>
            <p:nvPr/>
          </p:nvSpPr>
          <p:spPr>
            <a:xfrm flipH="false" flipV="false" rot="0">
              <a:off x="0" y="0"/>
              <a:ext cx="3066546" cy="1520161"/>
            </a:xfrm>
            <a:custGeom>
              <a:avLst/>
              <a:gdLst/>
              <a:ahLst/>
              <a:cxnLst/>
              <a:rect r="r" b="b" t="t" l="l"/>
              <a:pathLst>
                <a:path h="1520161" w="3066546">
                  <a:moveTo>
                    <a:pt x="19948" y="0"/>
                  </a:moveTo>
                  <a:lnTo>
                    <a:pt x="3046599" y="0"/>
                  </a:lnTo>
                  <a:cubicBezTo>
                    <a:pt x="3057615" y="0"/>
                    <a:pt x="3066546" y="8931"/>
                    <a:pt x="3066546" y="19948"/>
                  </a:cubicBezTo>
                  <a:lnTo>
                    <a:pt x="3066546" y="1500213"/>
                  </a:lnTo>
                  <a:cubicBezTo>
                    <a:pt x="3066546" y="1511230"/>
                    <a:pt x="3057615" y="1520161"/>
                    <a:pt x="3046599" y="1520161"/>
                  </a:cubicBezTo>
                  <a:lnTo>
                    <a:pt x="19948" y="1520161"/>
                  </a:lnTo>
                  <a:cubicBezTo>
                    <a:pt x="8931" y="1520161"/>
                    <a:pt x="0" y="1511230"/>
                    <a:pt x="0" y="1500213"/>
                  </a:cubicBezTo>
                  <a:lnTo>
                    <a:pt x="0" y="19948"/>
                  </a:lnTo>
                  <a:cubicBezTo>
                    <a:pt x="0" y="8931"/>
                    <a:pt x="8931" y="0"/>
                    <a:pt x="19948" y="0"/>
                  </a:cubicBezTo>
                  <a:close/>
                </a:path>
              </a:pathLst>
            </a:custGeom>
            <a:solidFill>
              <a:srgbClr val="ACD4F7"/>
            </a:solidFill>
            <a:ln w="57150" cap="rnd">
              <a:solidFill>
                <a:srgbClr val="000000"/>
              </a:solidFill>
              <a:prstDash val="solid"/>
              <a:round/>
            </a:ln>
          </p:spPr>
        </p:sp>
        <p:sp>
          <p:nvSpPr>
            <p:cNvPr name="TextBox 5" id="5"/>
            <p:cNvSpPr txBox="true"/>
            <p:nvPr/>
          </p:nvSpPr>
          <p:spPr>
            <a:xfrm>
              <a:off x="0" y="-38100"/>
              <a:ext cx="3066546" cy="1558261"/>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547526" y="2257570"/>
            <a:ext cx="11241472" cy="5771861"/>
            <a:chOff x="0" y="0"/>
            <a:chExt cx="2960717" cy="1520161"/>
          </a:xfrm>
        </p:grpSpPr>
        <p:sp>
          <p:nvSpPr>
            <p:cNvPr name="Freeform 7" id="7"/>
            <p:cNvSpPr/>
            <p:nvPr/>
          </p:nvSpPr>
          <p:spPr>
            <a:xfrm flipH="false" flipV="false" rot="0">
              <a:off x="0" y="0"/>
              <a:ext cx="2960717" cy="1520161"/>
            </a:xfrm>
            <a:custGeom>
              <a:avLst/>
              <a:gdLst/>
              <a:ahLst/>
              <a:cxnLst/>
              <a:rect r="r" b="b" t="t" l="l"/>
              <a:pathLst>
                <a:path h="1520161" w="2960717">
                  <a:moveTo>
                    <a:pt x="20661" y="0"/>
                  </a:moveTo>
                  <a:lnTo>
                    <a:pt x="2940056" y="0"/>
                  </a:lnTo>
                  <a:cubicBezTo>
                    <a:pt x="2945536" y="0"/>
                    <a:pt x="2950791" y="2177"/>
                    <a:pt x="2954665" y="6051"/>
                  </a:cubicBezTo>
                  <a:cubicBezTo>
                    <a:pt x="2958540" y="9926"/>
                    <a:pt x="2960717" y="15181"/>
                    <a:pt x="2960717" y="20661"/>
                  </a:cubicBezTo>
                  <a:lnTo>
                    <a:pt x="2960717" y="1499500"/>
                  </a:lnTo>
                  <a:cubicBezTo>
                    <a:pt x="2960717" y="1510911"/>
                    <a:pt x="2951467" y="1520161"/>
                    <a:pt x="2940056" y="1520161"/>
                  </a:cubicBezTo>
                  <a:lnTo>
                    <a:pt x="20661" y="1520161"/>
                  </a:lnTo>
                  <a:cubicBezTo>
                    <a:pt x="9250" y="1520161"/>
                    <a:pt x="0" y="1510911"/>
                    <a:pt x="0" y="1499500"/>
                  </a:cubicBezTo>
                  <a:lnTo>
                    <a:pt x="0" y="20661"/>
                  </a:lnTo>
                  <a:cubicBezTo>
                    <a:pt x="0" y="9250"/>
                    <a:pt x="9250" y="0"/>
                    <a:pt x="20661" y="0"/>
                  </a:cubicBezTo>
                  <a:close/>
                </a:path>
              </a:pathLst>
            </a:custGeom>
            <a:solidFill>
              <a:srgbClr val="FFFFFF"/>
            </a:solidFill>
            <a:ln w="57150" cap="rnd">
              <a:solidFill>
                <a:srgbClr val="000000"/>
              </a:solidFill>
              <a:prstDash val="solid"/>
              <a:round/>
            </a:ln>
          </p:spPr>
        </p:sp>
        <p:sp>
          <p:nvSpPr>
            <p:cNvPr name="TextBox 8" id="8"/>
            <p:cNvSpPr txBox="true"/>
            <p:nvPr/>
          </p:nvSpPr>
          <p:spPr>
            <a:xfrm>
              <a:off x="0" y="-38100"/>
              <a:ext cx="2960717" cy="155826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4170078" y="2860113"/>
            <a:ext cx="9947844" cy="4252559"/>
          </a:xfrm>
          <a:prstGeom prst="rect">
            <a:avLst/>
          </a:prstGeom>
        </p:spPr>
        <p:txBody>
          <a:bodyPr anchor="t" rtlCol="false" tIns="0" lIns="0" bIns="0" rIns="0">
            <a:spAutoFit/>
          </a:bodyPr>
          <a:lstStyle/>
          <a:p>
            <a:pPr algn="ctr">
              <a:lnSpc>
                <a:spcPts val="15138"/>
              </a:lnSpc>
            </a:pPr>
            <a:r>
              <a:rPr lang="en-US" sz="15769">
                <a:solidFill>
                  <a:srgbClr val="000000"/>
                </a:solidFill>
                <a:latin typeface="Childling"/>
              </a:rPr>
              <a:t>OBJECT RECOGNITION</a:t>
            </a:r>
          </a:p>
        </p:txBody>
      </p:sp>
      <p:sp>
        <p:nvSpPr>
          <p:cNvPr name="TextBox 10" id="10"/>
          <p:cNvSpPr txBox="true"/>
          <p:nvPr/>
        </p:nvSpPr>
        <p:spPr>
          <a:xfrm rot="0">
            <a:off x="5433950" y="7045997"/>
            <a:ext cx="7420100" cy="555757"/>
          </a:xfrm>
          <a:prstGeom prst="rect">
            <a:avLst/>
          </a:prstGeom>
        </p:spPr>
        <p:txBody>
          <a:bodyPr anchor="t" rtlCol="false" tIns="0" lIns="0" bIns="0" rIns="0">
            <a:spAutoFit/>
          </a:bodyPr>
          <a:lstStyle/>
          <a:p>
            <a:pPr algn="ctr">
              <a:lnSpc>
                <a:spcPts val="4542"/>
              </a:lnSpc>
              <a:spcBef>
                <a:spcPct val="0"/>
              </a:spcBef>
            </a:pPr>
            <a:r>
              <a:rPr lang="en-US" sz="3244">
                <a:solidFill>
                  <a:srgbClr val="000000"/>
                </a:solidFill>
                <a:latin typeface="Open Sans"/>
              </a:rPr>
              <a:t>CSL-2050 PRML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Freeform 2" id="2"/>
          <p:cNvSpPr/>
          <p:nvPr/>
        </p:nvSpPr>
        <p:spPr>
          <a:xfrm flipH="true" flipV="false" rot="0">
            <a:off x="-1334438" y="-5798302"/>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0498" y="840909"/>
            <a:ext cx="15468903" cy="8940158"/>
            <a:chOff x="0" y="0"/>
            <a:chExt cx="4442412" cy="2567465"/>
          </a:xfrm>
        </p:grpSpPr>
        <p:sp>
          <p:nvSpPr>
            <p:cNvPr name="Freeform 4" id="4"/>
            <p:cNvSpPr/>
            <p:nvPr/>
          </p:nvSpPr>
          <p:spPr>
            <a:xfrm flipH="false" flipV="false" rot="0">
              <a:off x="0" y="0"/>
              <a:ext cx="4442413" cy="2567465"/>
            </a:xfrm>
            <a:custGeom>
              <a:avLst/>
              <a:gdLst/>
              <a:ahLst/>
              <a:cxnLst/>
              <a:rect r="r" b="b" t="t" l="l"/>
              <a:pathLst>
                <a:path h="2567465" w="4442413">
                  <a:moveTo>
                    <a:pt x="15014" y="0"/>
                  </a:moveTo>
                  <a:lnTo>
                    <a:pt x="4427398" y="0"/>
                  </a:lnTo>
                  <a:cubicBezTo>
                    <a:pt x="4435690" y="0"/>
                    <a:pt x="4442413" y="6722"/>
                    <a:pt x="4442413" y="15014"/>
                  </a:cubicBezTo>
                  <a:lnTo>
                    <a:pt x="4442413" y="2552451"/>
                  </a:lnTo>
                  <a:cubicBezTo>
                    <a:pt x="4442413" y="2560743"/>
                    <a:pt x="4435690" y="2567465"/>
                    <a:pt x="4427398" y="2567465"/>
                  </a:cubicBezTo>
                  <a:lnTo>
                    <a:pt x="15014" y="2567465"/>
                  </a:lnTo>
                  <a:cubicBezTo>
                    <a:pt x="6722" y="2567465"/>
                    <a:pt x="0" y="2560743"/>
                    <a:pt x="0" y="2552451"/>
                  </a:cubicBezTo>
                  <a:lnTo>
                    <a:pt x="0" y="15014"/>
                  </a:lnTo>
                  <a:cubicBezTo>
                    <a:pt x="0" y="6722"/>
                    <a:pt x="6722" y="0"/>
                    <a:pt x="15014" y="0"/>
                  </a:cubicBezTo>
                  <a:close/>
                </a:path>
              </a:pathLst>
            </a:custGeom>
            <a:solidFill>
              <a:srgbClr val="FFFFFF"/>
            </a:solidFill>
            <a:ln w="57150" cap="rnd">
              <a:solidFill>
                <a:srgbClr val="000000"/>
              </a:solidFill>
              <a:prstDash val="solid"/>
              <a:round/>
            </a:ln>
          </p:spPr>
        </p:sp>
        <p:sp>
          <p:nvSpPr>
            <p:cNvPr name="TextBox 5" id="5"/>
            <p:cNvSpPr txBox="true"/>
            <p:nvPr/>
          </p:nvSpPr>
          <p:spPr>
            <a:xfrm>
              <a:off x="0" y="-38100"/>
              <a:ext cx="4442412" cy="260556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416946" y="1160741"/>
            <a:ext cx="5925443" cy="1295389"/>
          </a:xfrm>
          <a:prstGeom prst="rect">
            <a:avLst/>
          </a:prstGeom>
        </p:spPr>
        <p:txBody>
          <a:bodyPr anchor="t" rtlCol="false" tIns="0" lIns="0" bIns="0" rIns="0">
            <a:spAutoFit/>
          </a:bodyPr>
          <a:lstStyle/>
          <a:p>
            <a:pPr algn="just">
              <a:lnSpc>
                <a:spcPts val="10500"/>
              </a:lnSpc>
            </a:pPr>
            <a:r>
              <a:rPr lang="en-US" sz="7500">
                <a:solidFill>
                  <a:srgbClr val="000000"/>
                </a:solidFill>
                <a:latin typeface="Canva Sans Bold"/>
              </a:rPr>
              <a:t>Conclusions </a:t>
            </a:r>
          </a:p>
        </p:txBody>
      </p:sp>
      <p:sp>
        <p:nvSpPr>
          <p:cNvPr name="TextBox 7" id="7"/>
          <p:cNvSpPr txBox="true"/>
          <p:nvPr/>
        </p:nvSpPr>
        <p:spPr>
          <a:xfrm rot="0">
            <a:off x="2682047" y="2897601"/>
            <a:ext cx="12675985" cy="4789942"/>
          </a:xfrm>
          <a:prstGeom prst="rect">
            <a:avLst/>
          </a:prstGeom>
        </p:spPr>
        <p:txBody>
          <a:bodyPr anchor="t" rtlCol="false" tIns="0" lIns="0" bIns="0" rIns="0">
            <a:spAutoFit/>
          </a:bodyPr>
          <a:lstStyle/>
          <a:p>
            <a:pPr marL="495410" indent="-247705" lvl="1">
              <a:lnSpc>
                <a:spcPts val="3212"/>
              </a:lnSpc>
              <a:buFont typeface="Arial"/>
              <a:buChar char="•"/>
            </a:pPr>
            <a:r>
              <a:rPr lang="en-US" sz="2294" u="sng">
                <a:solidFill>
                  <a:srgbClr val="000000"/>
                </a:solidFill>
                <a:latin typeface="Canva Sans Bold"/>
              </a:rPr>
              <a:t>Improvement</a:t>
            </a:r>
            <a:r>
              <a:rPr lang="en-US" sz="2294">
                <a:solidFill>
                  <a:srgbClr val="000000"/>
                </a:solidFill>
                <a:latin typeface="Canva Sans"/>
              </a:rPr>
              <a:t>: LD</a:t>
            </a:r>
            <a:r>
              <a:rPr lang="en-US" sz="2294">
                <a:solidFill>
                  <a:srgbClr val="000000"/>
                </a:solidFill>
                <a:latin typeface="Canva Sans"/>
              </a:rPr>
              <a:t>A and PCA might have enhanced the feature separability, making the data more discriminative, which could have benefited the Naive Bayes classifier that assumes feature independence.</a:t>
            </a:r>
          </a:p>
          <a:p>
            <a:pPr>
              <a:lnSpc>
                <a:spcPts val="3212"/>
              </a:lnSpc>
            </a:pPr>
          </a:p>
          <a:p>
            <a:pPr marL="495410" indent="-247705" lvl="1">
              <a:lnSpc>
                <a:spcPts val="3212"/>
              </a:lnSpc>
              <a:buFont typeface="Arial"/>
              <a:buChar char="•"/>
            </a:pPr>
            <a:r>
              <a:rPr lang="en-US" sz="2294" u="sng">
                <a:solidFill>
                  <a:srgbClr val="000000"/>
                </a:solidFill>
                <a:latin typeface="Canva Sans Bold"/>
              </a:rPr>
              <a:t>Decrease in Accuracy:</a:t>
            </a:r>
          </a:p>
          <a:p>
            <a:pPr marL="990819" indent="-330273" lvl="2">
              <a:lnSpc>
                <a:spcPts val="3212"/>
              </a:lnSpc>
              <a:buFont typeface="Arial"/>
              <a:buChar char="⚬"/>
            </a:pPr>
            <a:r>
              <a:rPr lang="en-US" sz="2294" u="sng">
                <a:solidFill>
                  <a:srgbClr val="000000"/>
                </a:solidFill>
                <a:latin typeface="Canva Sans"/>
              </a:rPr>
              <a:t>Loss of Information</a:t>
            </a:r>
            <a:r>
              <a:rPr lang="en-US" sz="2294">
                <a:solidFill>
                  <a:srgbClr val="000000"/>
                </a:solidFill>
                <a:latin typeface="Canva Sans"/>
              </a:rPr>
              <a:t>: might have resulted in the loss of some discriminative information crucial for the Random Forest and SVM classifiers, affecting their performance negatively.</a:t>
            </a:r>
          </a:p>
          <a:p>
            <a:pPr marL="990819" indent="-330273" lvl="2">
              <a:lnSpc>
                <a:spcPts val="3212"/>
              </a:lnSpc>
              <a:buFont typeface="Arial"/>
              <a:buChar char="⚬"/>
            </a:pPr>
            <a:r>
              <a:rPr lang="en-US" sz="2294" u="sng">
                <a:solidFill>
                  <a:srgbClr val="000000"/>
                </a:solidFill>
                <a:latin typeface="Canva Sans"/>
              </a:rPr>
              <a:t>Complexity Reduction</a:t>
            </a:r>
            <a:r>
              <a:rPr lang="en-US" sz="2294">
                <a:solidFill>
                  <a:srgbClr val="000000"/>
                </a:solidFill>
                <a:latin typeface="Canva Sans"/>
              </a:rPr>
              <a:t>: Random Forest and SVM, being inherently capable of handling high-dimensional data, might not benefit significantly from dimensionality reduction and could even suffer due to reduced feature space.</a:t>
            </a:r>
          </a:p>
          <a:p>
            <a:pPr>
              <a:lnSpc>
                <a:spcPts val="3212"/>
              </a:lnSpc>
            </a:pP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75368"/>
            <a:ext cx="15804974" cy="2770102"/>
          </a:xfrm>
          <a:prstGeom prst="rect">
            <a:avLst/>
          </a:prstGeom>
        </p:spPr>
        <p:txBody>
          <a:bodyPr anchor="t" rtlCol="false" tIns="0" lIns="0" bIns="0" rIns="0">
            <a:spAutoFit/>
          </a:bodyPr>
          <a:lstStyle/>
          <a:p>
            <a:pPr algn="ctr">
              <a:lnSpc>
                <a:spcPts val="9847"/>
              </a:lnSpc>
            </a:pPr>
            <a:r>
              <a:rPr lang="en-US" sz="10257">
                <a:solidFill>
                  <a:srgbClr val="000000"/>
                </a:solidFill>
                <a:latin typeface="Childling"/>
              </a:rPr>
              <a:t>Second Approach   </a:t>
            </a:r>
          </a:p>
          <a:p>
            <a:pPr algn="ctr" marL="0" indent="0" lvl="0">
              <a:lnSpc>
                <a:spcPts val="9847"/>
              </a:lnSpc>
              <a:spcBef>
                <a:spcPct val="0"/>
              </a:spcBef>
            </a:pPr>
            <a:r>
              <a:rPr lang="en-US" sz="10257">
                <a:solidFill>
                  <a:srgbClr val="000000"/>
                </a:solidFill>
                <a:latin typeface="Childling"/>
              </a:rPr>
              <a:t>Feature extraction from ResNet50</a:t>
            </a:r>
          </a:p>
        </p:txBody>
      </p:sp>
      <p:sp>
        <p:nvSpPr>
          <p:cNvPr name="Freeform 4" id="4"/>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395374" y="3384026"/>
            <a:ext cx="14102072" cy="7043642"/>
          </a:xfrm>
          <a:prstGeom prst="rect">
            <a:avLst/>
          </a:prstGeom>
        </p:spPr>
        <p:txBody>
          <a:bodyPr anchor="t" rtlCol="false" tIns="0" lIns="0" bIns="0" rIns="0">
            <a:spAutoFit/>
          </a:bodyPr>
          <a:lstStyle/>
          <a:p>
            <a:pPr marL="559452" indent="-279726" lvl="1">
              <a:lnSpc>
                <a:spcPts val="3627"/>
              </a:lnSpc>
              <a:buFont typeface="Arial"/>
              <a:buChar char="•"/>
            </a:pPr>
            <a:r>
              <a:rPr lang="en-US" sz="2591">
                <a:solidFill>
                  <a:srgbClr val="000000"/>
                </a:solidFill>
                <a:latin typeface="Canva Sans"/>
              </a:rPr>
              <a:t>ResNet, which stands for Residual Network, is a type of deep neural network architecture that introduced the concept of residual learning to CNN architectures to address the problem of vanishing gradients in very deep networks. </a:t>
            </a:r>
          </a:p>
          <a:p>
            <a:pPr>
              <a:lnSpc>
                <a:spcPts val="3627"/>
              </a:lnSpc>
            </a:pPr>
          </a:p>
          <a:p>
            <a:pPr marL="559452" indent="-279726" lvl="1">
              <a:lnSpc>
                <a:spcPts val="3627"/>
              </a:lnSpc>
              <a:buFont typeface="Arial"/>
              <a:buChar char="•"/>
            </a:pPr>
            <a:r>
              <a:rPr lang="en-US" sz="2591">
                <a:solidFill>
                  <a:srgbClr val="000000"/>
                </a:solidFill>
                <a:latin typeface="Canva Sans"/>
              </a:rPr>
              <a:t>Used the provided template for feature extraction from the last layer of a pre-trained ResNet-50 model.</a:t>
            </a:r>
          </a:p>
          <a:p>
            <a:pPr>
              <a:lnSpc>
                <a:spcPts val="3627"/>
              </a:lnSpc>
            </a:pPr>
          </a:p>
          <a:p>
            <a:pPr marL="559452" indent="-279726" lvl="1">
              <a:lnSpc>
                <a:spcPts val="3627"/>
              </a:lnSpc>
              <a:buFont typeface="Arial"/>
              <a:buChar char="•"/>
            </a:pPr>
            <a:r>
              <a:rPr lang="en-US" sz="2591">
                <a:solidFill>
                  <a:srgbClr val="000000"/>
                </a:solidFill>
                <a:latin typeface="Canva Sans"/>
              </a:rPr>
              <a:t>Why ResNet is good for IMAGES?</a:t>
            </a:r>
          </a:p>
          <a:p>
            <a:pPr marL="1118905" indent="-372968" lvl="2">
              <a:lnSpc>
                <a:spcPts val="3627"/>
              </a:lnSpc>
              <a:buFont typeface="Arial"/>
              <a:buChar char="⚬"/>
            </a:pPr>
            <a:r>
              <a:rPr lang="en-US" sz="2591">
                <a:solidFill>
                  <a:srgbClr val="000000"/>
                </a:solidFill>
                <a:latin typeface="Canva Sans Semi-Bold"/>
              </a:rPr>
              <a:t>Hierarchical Feature Learning</a:t>
            </a:r>
            <a:r>
              <a:rPr lang="en-US" sz="2591">
                <a:solidFill>
                  <a:srgbClr val="000000"/>
                </a:solidFill>
                <a:latin typeface="Canva Sans"/>
              </a:rPr>
              <a:t>: ResNet's deep architecture allows it to learn hierarchical features from images, capturing both low-level and high-level features essential for image classification.</a:t>
            </a:r>
          </a:p>
          <a:p>
            <a:pPr marL="1118905" indent="-372968" lvl="2">
              <a:lnSpc>
                <a:spcPts val="3627"/>
              </a:lnSpc>
              <a:buFont typeface="Arial"/>
              <a:buChar char="⚬"/>
            </a:pPr>
            <a:r>
              <a:rPr lang="en-US" sz="2591">
                <a:solidFill>
                  <a:srgbClr val="000000"/>
                </a:solidFill>
                <a:latin typeface="Canva Sans"/>
              </a:rPr>
              <a:t>These deep architechtures make it relevant for tasks like image </a:t>
            </a:r>
          </a:p>
          <a:p>
            <a:pPr>
              <a:lnSpc>
                <a:spcPts val="3627"/>
              </a:lnSpc>
            </a:pPr>
          </a:p>
          <a:p>
            <a:pPr>
              <a:lnSpc>
                <a:spcPts val="3627"/>
              </a:lnSpc>
            </a:pPr>
          </a:p>
          <a:p>
            <a:pPr>
              <a:lnSpc>
                <a:spcPts val="5307"/>
              </a:lnSpc>
            </a:pP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2756925" y="2341379"/>
          <a:ext cx="4970988" cy="6916921"/>
        </p:xfrm>
        <a:graphic>
          <a:graphicData uri="http://schemas.openxmlformats.org/drawingml/2006/table">
            <a:tbl>
              <a:tblPr/>
              <a:tblGrid>
                <a:gridCol w="2485494"/>
                <a:gridCol w="2485494"/>
              </a:tblGrid>
              <a:tr h="1005190">
                <a:tc>
                  <a:txBody>
                    <a:bodyPr anchor="t" rtlCol="false"/>
                    <a:lstStyle/>
                    <a:p>
                      <a:pPr algn="ctr">
                        <a:lnSpc>
                          <a:spcPts val="2940"/>
                        </a:lnSpc>
                        <a:defRPr/>
                      </a:pPr>
                      <a:r>
                        <a:rPr lang="en-US" sz="2100">
                          <a:solidFill>
                            <a:srgbClr val="000000"/>
                          </a:solidFill>
                          <a:latin typeface="Open Sans Bold"/>
                        </a:rPr>
                        <a:t>MODELS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940"/>
                        </a:lnSpc>
                        <a:defRPr/>
                      </a:pPr>
                      <a:r>
                        <a:rPr lang="en-US" sz="2100">
                          <a:solidFill>
                            <a:srgbClr val="000000"/>
                          </a:solidFill>
                          <a:latin typeface="Open Sans Bold"/>
                        </a:rPr>
                        <a:t>ACCURACY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981308">
                <a:tc>
                  <a:txBody>
                    <a:bodyPr anchor="t" rtlCol="false"/>
                    <a:lstStyle/>
                    <a:p>
                      <a:pPr algn="ctr">
                        <a:lnSpc>
                          <a:spcPts val="2940"/>
                        </a:lnSpc>
                        <a:defRPr/>
                      </a:pPr>
                      <a:r>
                        <a:rPr lang="en-US" sz="2100">
                          <a:solidFill>
                            <a:srgbClr val="000000"/>
                          </a:solidFill>
                          <a:latin typeface="Open Sans"/>
                        </a:rPr>
                        <a:t>KNN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0.841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1308">
                <a:tc>
                  <a:txBody>
                    <a:bodyPr anchor="t" rtlCol="false"/>
                    <a:lstStyle/>
                    <a:p>
                      <a:pPr algn="ctr">
                        <a:lnSpc>
                          <a:spcPts val="2940"/>
                        </a:lnSpc>
                        <a:defRPr/>
                      </a:pPr>
                      <a:r>
                        <a:rPr lang="en-US" sz="2100">
                          <a:solidFill>
                            <a:srgbClr val="000000"/>
                          </a:solidFill>
                          <a:latin typeface="Open Sans"/>
                        </a:rPr>
                        <a:t>Decision Tree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0.646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005190">
                <a:tc>
                  <a:txBody>
                    <a:bodyPr anchor="t" rtlCol="false"/>
                    <a:lstStyle/>
                    <a:p>
                      <a:pPr algn="ctr">
                        <a:lnSpc>
                          <a:spcPts val="2940"/>
                        </a:lnSpc>
                        <a:defRPr/>
                      </a:pPr>
                      <a:r>
                        <a:rPr lang="en-US" sz="2100">
                          <a:solidFill>
                            <a:srgbClr val="000000"/>
                          </a:solidFill>
                          <a:latin typeface="Open Sans"/>
                        </a:rPr>
                        <a:t>Random Forest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0.811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1308">
                <a:tc>
                  <a:txBody>
                    <a:bodyPr anchor="t" rtlCol="false"/>
                    <a:lstStyle/>
                    <a:p>
                      <a:pPr algn="ctr">
                        <a:lnSpc>
                          <a:spcPts val="2940"/>
                        </a:lnSpc>
                        <a:defRPr/>
                      </a:pPr>
                      <a:r>
                        <a:rPr lang="en-US" sz="2100">
                          <a:solidFill>
                            <a:srgbClr val="000000"/>
                          </a:solidFill>
                          <a:latin typeface="Open Sans"/>
                        </a:rPr>
                        <a:t>Naive Bayes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0.792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1308">
                <a:tc>
                  <a:txBody>
                    <a:bodyPr anchor="t" rtlCol="false"/>
                    <a:lstStyle/>
                    <a:p>
                      <a:pPr algn="ctr">
                        <a:lnSpc>
                          <a:spcPts val="2940"/>
                        </a:lnSpc>
                        <a:defRPr/>
                      </a:pPr>
                      <a:r>
                        <a:rPr lang="en-US" sz="2100">
                          <a:solidFill>
                            <a:srgbClr val="000000"/>
                          </a:solidFill>
                          <a:latin typeface="Open Sans"/>
                        </a:rPr>
                        <a:t>SVM</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0.898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1308">
                <a:tc>
                  <a:txBody>
                    <a:bodyPr anchor="t" rtlCol="false"/>
                    <a:lstStyle/>
                    <a:p>
                      <a:pPr algn="ctr">
                        <a:lnSpc>
                          <a:spcPts val="2940"/>
                        </a:lnSpc>
                        <a:defRPr/>
                      </a:pPr>
                      <a:r>
                        <a:rPr lang="en-US" sz="2100">
                          <a:solidFill>
                            <a:srgbClr val="000000"/>
                          </a:solidFill>
                          <a:latin typeface="Open Sans"/>
                        </a:rPr>
                        <a:t>ANN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0.878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
        <p:nvSpPr>
          <p:cNvPr name="TextBox 5" id="5"/>
          <p:cNvSpPr txBox="true"/>
          <p:nvPr/>
        </p:nvSpPr>
        <p:spPr>
          <a:xfrm rot="0">
            <a:off x="1799397" y="933450"/>
            <a:ext cx="1390203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Results after using features from ResNet50</a:t>
            </a:r>
          </a:p>
        </p:txBody>
      </p:sp>
      <p:sp>
        <p:nvSpPr>
          <p:cNvPr name="TextBox 6" id="6"/>
          <p:cNvSpPr txBox="true"/>
          <p:nvPr/>
        </p:nvSpPr>
        <p:spPr>
          <a:xfrm rot="0">
            <a:off x="9144000" y="2641666"/>
            <a:ext cx="5626666" cy="5924579"/>
          </a:xfrm>
          <a:prstGeom prst="rect">
            <a:avLst/>
          </a:prstGeom>
        </p:spPr>
        <p:txBody>
          <a:bodyPr anchor="t" rtlCol="false" tIns="0" lIns="0" bIns="0" rIns="0">
            <a:spAutoFit/>
          </a:bodyPr>
          <a:lstStyle/>
          <a:p>
            <a:pPr>
              <a:lnSpc>
                <a:spcPts val="3673"/>
              </a:lnSpc>
            </a:pPr>
            <a:r>
              <a:rPr lang="en-US" sz="2623">
                <a:solidFill>
                  <a:srgbClr val="000000"/>
                </a:solidFill>
                <a:latin typeface="Canva Sans"/>
              </a:rPr>
              <a:t>A significant improvement in accuracy was observed across all classifiers. </a:t>
            </a:r>
          </a:p>
          <a:p>
            <a:pPr>
              <a:lnSpc>
                <a:spcPts val="3673"/>
              </a:lnSpc>
            </a:pPr>
          </a:p>
          <a:p>
            <a:pPr>
              <a:lnSpc>
                <a:spcPts val="3673"/>
              </a:lnSpc>
            </a:pPr>
            <a:r>
              <a:rPr lang="en-US" sz="2623">
                <a:solidFill>
                  <a:srgbClr val="000000"/>
                </a:solidFill>
                <a:latin typeface="Canva Sans"/>
              </a:rPr>
              <a:t>The reason is quite simple!</a:t>
            </a:r>
          </a:p>
          <a:p>
            <a:pPr>
              <a:lnSpc>
                <a:spcPts val="3673"/>
              </a:lnSpc>
            </a:pPr>
          </a:p>
          <a:p>
            <a:pPr>
              <a:lnSpc>
                <a:spcPts val="3673"/>
              </a:lnSpc>
            </a:pPr>
            <a:r>
              <a:rPr lang="en-US" sz="2623">
                <a:solidFill>
                  <a:srgbClr val="000000"/>
                </a:solidFill>
                <a:latin typeface="Canva Sans"/>
              </a:rPr>
              <a:t>The features extracted from ResNet-50 are rich and high-dimensional, capturing intricate patterns and representations from the images. This solves the primary problem of capturing spatial correlations of the pixels.</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1882438" y="5497364"/>
          <a:ext cx="13085951" cy="3399328"/>
        </p:xfrm>
        <a:graphic>
          <a:graphicData uri="http://schemas.openxmlformats.org/drawingml/2006/table">
            <a:tbl>
              <a:tblPr/>
              <a:tblGrid>
                <a:gridCol w="2180992"/>
                <a:gridCol w="2180992"/>
                <a:gridCol w="2180992"/>
                <a:gridCol w="2180992"/>
                <a:gridCol w="2180992"/>
                <a:gridCol w="2180992"/>
              </a:tblGrid>
              <a:tr h="1705290">
                <a:tc>
                  <a:txBody>
                    <a:bodyPr anchor="t" rtlCol="false"/>
                    <a:lstStyle/>
                    <a:p>
                      <a:pPr algn="ctr">
                        <a:lnSpc>
                          <a:spcPts val="3919"/>
                        </a:lnSpc>
                        <a:defRPr/>
                      </a:pPr>
                      <a:r>
                        <a:rPr lang="en-US" sz="2799">
                          <a:solidFill>
                            <a:srgbClr val="000000"/>
                          </a:solidFill>
                          <a:latin typeface="Gagalin"/>
                        </a:rPr>
                        <a:t>Models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KNN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Decision Tree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Random Forest </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Naive Bayes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SVM</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1694037">
                <a:tc>
                  <a:txBody>
                    <a:bodyPr anchor="t" rtlCol="false"/>
                    <a:lstStyle/>
                    <a:p>
                      <a:pPr algn="ctr">
                        <a:lnSpc>
                          <a:spcPts val="3919"/>
                        </a:lnSpc>
                        <a:defRPr/>
                      </a:pPr>
                      <a:r>
                        <a:rPr lang="en-US" sz="2799">
                          <a:solidFill>
                            <a:srgbClr val="000000"/>
                          </a:solidFill>
                          <a:latin typeface="Gagalin"/>
                        </a:rPr>
                        <a:t>Accuracy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3919"/>
                        </a:lnSpc>
                        <a:defRPr/>
                      </a:pPr>
                      <a:r>
                        <a:rPr lang="en-US" sz="2799">
                          <a:solidFill>
                            <a:srgbClr val="000000"/>
                          </a:solidFill>
                          <a:latin typeface="Canva Sans"/>
                        </a:rPr>
                        <a:t>0.523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3919"/>
                        </a:lnSpc>
                        <a:defRPr/>
                      </a:pPr>
                      <a:r>
                        <a:rPr lang="en-US" sz="2799">
                          <a:solidFill>
                            <a:srgbClr val="000000"/>
                          </a:solidFill>
                          <a:latin typeface="Canva Sans"/>
                        </a:rPr>
                        <a:t>0.279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3919"/>
                        </a:lnSpc>
                        <a:defRPr/>
                      </a:pPr>
                      <a:r>
                        <a:rPr lang="en-US" sz="2799">
                          <a:solidFill>
                            <a:srgbClr val="000000"/>
                          </a:solidFill>
                          <a:latin typeface="Canva Sans"/>
                        </a:rPr>
                        <a:t>0.520</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3919"/>
                        </a:lnSpc>
                        <a:defRPr/>
                      </a:pPr>
                      <a:r>
                        <a:rPr lang="en-US" sz="2799">
                          <a:solidFill>
                            <a:srgbClr val="000000"/>
                          </a:solidFill>
                          <a:latin typeface="Canva Sans"/>
                        </a:rPr>
                        <a:t>0.458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3919"/>
                        </a:lnSpc>
                        <a:defRPr/>
                      </a:pPr>
                      <a:r>
                        <a:rPr lang="en-US" sz="2799">
                          <a:solidFill>
                            <a:srgbClr val="000000"/>
                          </a:solidFill>
                          <a:latin typeface="Canva Sans"/>
                        </a:rPr>
                        <a:t>0.639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
        <p:nvSpPr>
          <p:cNvPr name="TextBox 5" id="5"/>
          <p:cNvSpPr txBox="true"/>
          <p:nvPr/>
        </p:nvSpPr>
        <p:spPr>
          <a:xfrm rot="0">
            <a:off x="1028700" y="475368"/>
            <a:ext cx="15804974" cy="2770102"/>
          </a:xfrm>
          <a:prstGeom prst="rect">
            <a:avLst/>
          </a:prstGeom>
        </p:spPr>
        <p:txBody>
          <a:bodyPr anchor="t" rtlCol="false" tIns="0" lIns="0" bIns="0" rIns="0">
            <a:spAutoFit/>
          </a:bodyPr>
          <a:lstStyle/>
          <a:p>
            <a:pPr algn="ctr">
              <a:lnSpc>
                <a:spcPts val="9847"/>
              </a:lnSpc>
            </a:pPr>
            <a:r>
              <a:rPr lang="en-US" sz="10257">
                <a:solidFill>
                  <a:srgbClr val="000000"/>
                </a:solidFill>
                <a:latin typeface="Childling"/>
              </a:rPr>
              <a:t>Third Approach   </a:t>
            </a:r>
          </a:p>
          <a:p>
            <a:pPr algn="ctr" marL="0" indent="0" lvl="0">
              <a:lnSpc>
                <a:spcPts val="9847"/>
              </a:lnSpc>
              <a:spcBef>
                <a:spcPct val="0"/>
              </a:spcBef>
            </a:pPr>
            <a:r>
              <a:rPr lang="en-US" sz="10257">
                <a:solidFill>
                  <a:srgbClr val="000000"/>
                </a:solidFill>
                <a:latin typeface="Childling"/>
              </a:rPr>
              <a:t>Feature engineering (HoG)</a:t>
            </a:r>
          </a:p>
        </p:txBody>
      </p:sp>
      <p:sp>
        <p:nvSpPr>
          <p:cNvPr name="TextBox 6" id="6"/>
          <p:cNvSpPr txBox="true"/>
          <p:nvPr/>
        </p:nvSpPr>
        <p:spPr>
          <a:xfrm rot="0">
            <a:off x="1395374" y="3384026"/>
            <a:ext cx="14060079" cy="1820132"/>
          </a:xfrm>
          <a:prstGeom prst="rect">
            <a:avLst/>
          </a:prstGeom>
        </p:spPr>
        <p:txBody>
          <a:bodyPr anchor="t" rtlCol="false" tIns="0" lIns="0" bIns="0" rIns="0">
            <a:spAutoFit/>
          </a:bodyPr>
          <a:lstStyle/>
          <a:p>
            <a:pPr marL="559452" indent="-279726" lvl="1">
              <a:lnSpc>
                <a:spcPts val="3627"/>
              </a:lnSpc>
              <a:buFont typeface="Arial"/>
              <a:buChar char="•"/>
            </a:pPr>
            <a:r>
              <a:rPr lang="en-US" sz="2591">
                <a:solidFill>
                  <a:srgbClr val="000000"/>
                </a:solidFill>
                <a:latin typeface="Canva Sans"/>
              </a:rPr>
              <a:t>HoG is a feature descriptor that captures the distribution of gradients (edge orientations) in an image. It is used primarily in computer vision tasks for object detection and image classification.</a:t>
            </a:r>
          </a:p>
          <a:p>
            <a:pPr marL="559452" indent="-279726" lvl="1">
              <a:lnSpc>
                <a:spcPts val="3627"/>
              </a:lnSpc>
              <a:buFont typeface="Arial"/>
              <a:buChar char="•"/>
            </a:pPr>
            <a:r>
              <a:rPr lang="en-US" sz="2591">
                <a:solidFill>
                  <a:srgbClr val="000000"/>
                </a:solidFill>
                <a:latin typeface="Canva Sans"/>
              </a:rPr>
              <a:t>We have used the template code provided for applying HoG.</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60932" y="2428681"/>
            <a:ext cx="10077769" cy="5800231"/>
          </a:xfrm>
          <a:prstGeom prst="rect">
            <a:avLst/>
          </a:prstGeom>
        </p:spPr>
        <p:txBody>
          <a:bodyPr anchor="t" rtlCol="false" tIns="0" lIns="0" bIns="0" rIns="0">
            <a:spAutoFit/>
          </a:bodyPr>
          <a:lstStyle/>
          <a:p>
            <a:pPr>
              <a:lnSpc>
                <a:spcPts val="4615"/>
              </a:lnSpc>
            </a:pPr>
            <a:r>
              <a:rPr lang="en-US" sz="3297">
                <a:solidFill>
                  <a:srgbClr val="000000"/>
                </a:solidFill>
                <a:latin typeface="Canva Sans"/>
              </a:rPr>
              <a:t>It is clear from the observation table that the classifiers trained on HoG features exhibited improved accuracy compared to models trained on raw pixel values, but not as high as those trained on ResNet features.</a:t>
            </a:r>
          </a:p>
          <a:p>
            <a:pPr>
              <a:lnSpc>
                <a:spcPts val="4615"/>
              </a:lnSpc>
            </a:pPr>
          </a:p>
          <a:p>
            <a:pPr>
              <a:lnSpc>
                <a:spcPts val="4615"/>
              </a:lnSpc>
            </a:pPr>
            <a:r>
              <a:rPr lang="en-US" sz="3297">
                <a:solidFill>
                  <a:srgbClr val="000000"/>
                </a:solidFill>
                <a:latin typeface="Canva Sans"/>
              </a:rPr>
              <a:t>HoG captures texture and shape information but not the intricate details and relationships present in the data as effectively as a deep neural network</a:t>
            </a:r>
          </a:p>
        </p:txBody>
      </p:sp>
      <p:sp>
        <p:nvSpPr>
          <p:cNvPr name="Freeform 5" id="5"/>
          <p:cNvSpPr/>
          <p:nvPr/>
        </p:nvSpPr>
        <p:spPr>
          <a:xfrm flipH="false" flipV="false" rot="0">
            <a:off x="12263843" y="5909986"/>
            <a:ext cx="3117670" cy="3348314"/>
          </a:xfrm>
          <a:custGeom>
            <a:avLst/>
            <a:gdLst/>
            <a:ahLst/>
            <a:cxnLst/>
            <a:rect r="r" b="b" t="t" l="l"/>
            <a:pathLst>
              <a:path h="3348314" w="3117670">
                <a:moveTo>
                  <a:pt x="0" y="0"/>
                </a:moveTo>
                <a:lnTo>
                  <a:pt x="3117670" y="0"/>
                </a:lnTo>
                <a:lnTo>
                  <a:pt x="3117670" y="3348314"/>
                </a:lnTo>
                <a:lnTo>
                  <a:pt x="0" y="3348314"/>
                </a:lnTo>
                <a:lnTo>
                  <a:pt x="0" y="0"/>
                </a:lnTo>
                <a:close/>
              </a:path>
            </a:pathLst>
          </a:custGeom>
          <a:blipFill>
            <a:blip r:embed="rId4"/>
            <a:stretch>
              <a:fillRect l="0" t="0" r="0" b="0"/>
            </a:stretch>
          </a:blipFill>
        </p:spPr>
      </p:sp>
      <p:sp>
        <p:nvSpPr>
          <p:cNvPr name="Freeform 6" id="6"/>
          <p:cNvSpPr/>
          <p:nvPr/>
        </p:nvSpPr>
        <p:spPr>
          <a:xfrm flipH="false" flipV="false" rot="0">
            <a:off x="12263843" y="2082698"/>
            <a:ext cx="3117670" cy="3279436"/>
          </a:xfrm>
          <a:custGeom>
            <a:avLst/>
            <a:gdLst/>
            <a:ahLst/>
            <a:cxnLst/>
            <a:rect r="r" b="b" t="t" l="l"/>
            <a:pathLst>
              <a:path h="3279436" w="3117670">
                <a:moveTo>
                  <a:pt x="0" y="0"/>
                </a:moveTo>
                <a:lnTo>
                  <a:pt x="3117670" y="0"/>
                </a:lnTo>
                <a:lnTo>
                  <a:pt x="3117670" y="3279436"/>
                </a:lnTo>
                <a:lnTo>
                  <a:pt x="0" y="3279436"/>
                </a:lnTo>
                <a:lnTo>
                  <a:pt x="0" y="0"/>
                </a:lnTo>
                <a:close/>
              </a:path>
            </a:pathLst>
          </a:custGeom>
          <a:blipFill>
            <a:blip r:embed="rId5"/>
            <a:stretch>
              <a:fillRect l="0" t="0" r="0" b="0"/>
            </a:stretch>
          </a:blipFill>
        </p:spPr>
      </p:sp>
      <p:sp>
        <p:nvSpPr>
          <p:cNvPr name="TextBox 7" id="7"/>
          <p:cNvSpPr txBox="true"/>
          <p:nvPr/>
        </p:nvSpPr>
        <p:spPr>
          <a:xfrm rot="0">
            <a:off x="1028700" y="475368"/>
            <a:ext cx="15804974" cy="1522327"/>
          </a:xfrm>
          <a:prstGeom prst="rect">
            <a:avLst/>
          </a:prstGeom>
        </p:spPr>
        <p:txBody>
          <a:bodyPr anchor="t" rtlCol="false" tIns="0" lIns="0" bIns="0" rIns="0">
            <a:spAutoFit/>
          </a:bodyPr>
          <a:lstStyle/>
          <a:p>
            <a:pPr algn="ctr" marL="0" indent="0" lvl="0">
              <a:lnSpc>
                <a:spcPts val="9847"/>
              </a:lnSpc>
              <a:spcBef>
                <a:spcPct val="0"/>
              </a:spcBef>
            </a:pPr>
            <a:r>
              <a:rPr lang="en-US" sz="10257">
                <a:solidFill>
                  <a:srgbClr val="000000"/>
                </a:solidFill>
                <a:latin typeface="Childling"/>
              </a:rPr>
              <a:t>HoG</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19784" y="4584689"/>
            <a:ext cx="6968939" cy="5429567"/>
          </a:xfrm>
          <a:custGeom>
            <a:avLst/>
            <a:gdLst/>
            <a:ahLst/>
            <a:cxnLst/>
            <a:rect r="r" b="b" t="t" l="l"/>
            <a:pathLst>
              <a:path h="5429567" w="6968939">
                <a:moveTo>
                  <a:pt x="0" y="0"/>
                </a:moveTo>
                <a:lnTo>
                  <a:pt x="6968939" y="0"/>
                </a:lnTo>
                <a:lnTo>
                  <a:pt x="6968939" y="5429567"/>
                </a:lnTo>
                <a:lnTo>
                  <a:pt x="0" y="5429567"/>
                </a:lnTo>
                <a:lnTo>
                  <a:pt x="0" y="0"/>
                </a:lnTo>
                <a:close/>
              </a:path>
            </a:pathLst>
          </a:custGeom>
          <a:blipFill>
            <a:blip r:embed="rId4"/>
            <a:stretch>
              <a:fillRect l="0" t="0" r="0" b="0"/>
            </a:stretch>
          </a:blipFill>
        </p:spPr>
      </p:sp>
      <p:sp>
        <p:nvSpPr>
          <p:cNvPr name="TextBox 5" id="5"/>
          <p:cNvSpPr txBox="true"/>
          <p:nvPr/>
        </p:nvSpPr>
        <p:spPr>
          <a:xfrm rot="0">
            <a:off x="1807146" y="601073"/>
            <a:ext cx="13894287" cy="1330313"/>
          </a:xfrm>
          <a:prstGeom prst="rect">
            <a:avLst/>
          </a:prstGeom>
        </p:spPr>
        <p:txBody>
          <a:bodyPr anchor="t" rtlCol="false" tIns="0" lIns="0" bIns="0" rIns="0">
            <a:spAutoFit/>
          </a:bodyPr>
          <a:lstStyle/>
          <a:p>
            <a:pPr algn="ctr" marL="0" indent="0" lvl="0">
              <a:lnSpc>
                <a:spcPts val="8599"/>
              </a:lnSpc>
              <a:spcBef>
                <a:spcPct val="0"/>
              </a:spcBef>
            </a:pPr>
            <a:r>
              <a:rPr lang="en-US" sz="8957">
                <a:solidFill>
                  <a:srgbClr val="000000"/>
                </a:solidFill>
                <a:latin typeface="Childling"/>
              </a:rPr>
              <a:t>Final Step Hyperparameter Tuning</a:t>
            </a:r>
          </a:p>
        </p:txBody>
      </p:sp>
      <p:sp>
        <p:nvSpPr>
          <p:cNvPr name="TextBox 6" id="6"/>
          <p:cNvSpPr txBox="true"/>
          <p:nvPr/>
        </p:nvSpPr>
        <p:spPr>
          <a:xfrm rot="0">
            <a:off x="1479360" y="2177019"/>
            <a:ext cx="14060079" cy="3191732"/>
          </a:xfrm>
          <a:prstGeom prst="rect">
            <a:avLst/>
          </a:prstGeom>
        </p:spPr>
        <p:txBody>
          <a:bodyPr anchor="t" rtlCol="false" tIns="0" lIns="0" bIns="0" rIns="0">
            <a:spAutoFit/>
          </a:bodyPr>
          <a:lstStyle/>
          <a:p>
            <a:pPr>
              <a:lnSpc>
                <a:spcPts val="3627"/>
              </a:lnSpc>
            </a:pPr>
            <a:r>
              <a:rPr lang="en-US" sz="2591">
                <a:solidFill>
                  <a:srgbClr val="000000"/>
                </a:solidFill>
                <a:latin typeface="Canva Sans"/>
              </a:rPr>
              <a:t>While applying a pre-trained model like ResNet-50 is a powerful approach for the CIFAR10 dataset, there's still room for improvement through hyperparameter tuning on the final classification layer.</a:t>
            </a:r>
          </a:p>
          <a:p>
            <a:pPr marL="559452" indent="-279726" lvl="1">
              <a:lnSpc>
                <a:spcPts val="3627"/>
              </a:lnSpc>
              <a:buFont typeface="Arial"/>
              <a:buChar char="•"/>
            </a:pPr>
            <a:r>
              <a:rPr lang="en-US" sz="2591" u="sng">
                <a:solidFill>
                  <a:srgbClr val="000000"/>
                </a:solidFill>
                <a:latin typeface="Canva Sans Bold"/>
              </a:rPr>
              <a:t>K-Nearest Neighbors (KNN)</a:t>
            </a:r>
            <a:r>
              <a:rPr lang="en-US" sz="2591">
                <a:solidFill>
                  <a:srgbClr val="000000"/>
                </a:solidFill>
                <a:latin typeface="Canva Sans Bold"/>
              </a:rPr>
              <a:t>- </a:t>
            </a:r>
            <a:r>
              <a:rPr lang="en-US" sz="2591">
                <a:solidFill>
                  <a:srgbClr val="000000"/>
                </a:solidFill>
                <a:latin typeface="Canva Sans"/>
              </a:rPr>
              <a:t>By varying the number of neighbors (k), the accuracy of the KNN classifier was evaluated.</a:t>
            </a:r>
          </a:p>
          <a:p>
            <a:pPr>
              <a:lnSpc>
                <a:spcPts val="3627"/>
              </a:lnSpc>
            </a:pPr>
          </a:p>
          <a:p>
            <a:pPr>
              <a:lnSpc>
                <a:spcPts val="3627"/>
              </a:lnSpc>
            </a:pPr>
          </a:p>
        </p:txBody>
      </p:sp>
      <p:sp>
        <p:nvSpPr>
          <p:cNvPr name="TextBox 7" id="7"/>
          <p:cNvSpPr txBox="true"/>
          <p:nvPr/>
        </p:nvSpPr>
        <p:spPr>
          <a:xfrm rot="0">
            <a:off x="10716631" y="6108304"/>
            <a:ext cx="395689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Best value of k = 13</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00832" y="546818"/>
            <a:ext cx="13804965" cy="9384176"/>
          </a:xfrm>
          <a:prstGeom prst="rect">
            <a:avLst/>
          </a:prstGeom>
        </p:spPr>
        <p:txBody>
          <a:bodyPr anchor="t" rtlCol="false" tIns="0" lIns="0" bIns="0" rIns="0">
            <a:spAutoFit/>
          </a:bodyPr>
          <a:lstStyle/>
          <a:p>
            <a:pPr marL="549301" indent="-274651" lvl="1">
              <a:lnSpc>
                <a:spcPts val="3561"/>
              </a:lnSpc>
              <a:buFont typeface="Arial"/>
              <a:buChar char="•"/>
            </a:pPr>
            <a:r>
              <a:rPr lang="en-US" sz="2544" u="sng">
                <a:solidFill>
                  <a:srgbClr val="000000"/>
                </a:solidFill>
                <a:latin typeface="Canva Sans Bold"/>
              </a:rPr>
              <a:t>Decision Tree - </a:t>
            </a:r>
          </a:p>
          <a:p>
            <a:pPr marL="1098603" indent="-366201" lvl="2">
              <a:lnSpc>
                <a:spcPts val="3561"/>
              </a:lnSpc>
              <a:buFont typeface="Arial"/>
              <a:buChar char="⚬"/>
            </a:pPr>
            <a:r>
              <a:rPr lang="en-US" sz="2544">
                <a:solidFill>
                  <a:srgbClr val="000000"/>
                </a:solidFill>
                <a:latin typeface="Canva Sans"/>
              </a:rPr>
              <a:t>Two different criteria, "gini" and "entropy", were explored to split the nodes of the Decision Tree.</a:t>
            </a:r>
          </a:p>
          <a:p>
            <a:pPr marL="1098603" indent="-366201" lvl="2">
              <a:lnSpc>
                <a:spcPts val="3561"/>
              </a:lnSpc>
              <a:buFont typeface="Arial"/>
              <a:buChar char="⚬"/>
            </a:pPr>
            <a:r>
              <a:rPr lang="en-US" sz="2544">
                <a:solidFill>
                  <a:srgbClr val="000000"/>
                </a:solidFill>
                <a:latin typeface="Canva Sans"/>
              </a:rPr>
              <a:t>Best parameter found from the grid search and the values are </a:t>
            </a:r>
          </a:p>
          <a:p>
            <a:pPr marL="1647904" indent="-411976" lvl="3">
              <a:lnSpc>
                <a:spcPts val="3561"/>
              </a:lnSpc>
              <a:buFont typeface="Arial"/>
              <a:buChar char="￭"/>
            </a:pPr>
            <a:r>
              <a:rPr lang="en-US" sz="2544">
                <a:solidFill>
                  <a:srgbClr val="000000"/>
                </a:solidFill>
                <a:latin typeface="Canva Sans"/>
              </a:rPr>
              <a:t>criteria = ‘entropy’</a:t>
            </a:r>
          </a:p>
          <a:p>
            <a:pPr marL="1647904" indent="-411976" lvl="3">
              <a:lnSpc>
                <a:spcPts val="3561"/>
              </a:lnSpc>
              <a:buFont typeface="Arial"/>
              <a:buChar char="￭"/>
            </a:pPr>
            <a:r>
              <a:rPr lang="en-US" sz="2544">
                <a:solidFill>
                  <a:srgbClr val="000000"/>
                </a:solidFill>
                <a:latin typeface="Canva Sans"/>
              </a:rPr>
              <a:t>Max_depth = 10,  min_samples_leaf = 10, and min_samples_split = 15</a:t>
            </a:r>
            <a:r>
              <a:rPr lang="en-US" sz="2544">
                <a:solidFill>
                  <a:srgbClr val="000000"/>
                </a:solidFill>
                <a:latin typeface="Canva Sans"/>
              </a:rPr>
              <a:t>            </a:t>
            </a:r>
          </a:p>
          <a:p>
            <a:pPr marL="549301" indent="-274651" lvl="1">
              <a:lnSpc>
                <a:spcPts val="3561"/>
              </a:lnSpc>
              <a:buFont typeface="Arial"/>
              <a:buChar char="•"/>
            </a:pPr>
            <a:r>
              <a:rPr lang="en-US" sz="2544" u="sng">
                <a:solidFill>
                  <a:srgbClr val="000000"/>
                </a:solidFill>
                <a:latin typeface="Canva Sans Bold"/>
              </a:rPr>
              <a:t>Naive Bayes - </a:t>
            </a:r>
          </a:p>
          <a:p>
            <a:pPr marL="1098603" indent="-366201" lvl="2">
              <a:lnSpc>
                <a:spcPts val="3561"/>
              </a:lnSpc>
              <a:buFont typeface="Arial"/>
              <a:buChar char="⚬"/>
            </a:pPr>
            <a:r>
              <a:rPr lang="en-US" sz="2544">
                <a:solidFill>
                  <a:srgbClr val="000000"/>
                </a:solidFill>
                <a:latin typeface="Canva Sans"/>
              </a:rPr>
              <a:t>The </a:t>
            </a:r>
            <a:r>
              <a:rPr lang="en-US" sz="2544">
                <a:solidFill>
                  <a:srgbClr val="000000"/>
                </a:solidFill>
                <a:latin typeface="Canva Sans Bold"/>
              </a:rPr>
              <a:t>Multinomial</a:t>
            </a:r>
            <a:r>
              <a:rPr lang="en-US" sz="2544">
                <a:solidFill>
                  <a:srgbClr val="000000"/>
                </a:solidFill>
                <a:latin typeface="Canva Sans"/>
              </a:rPr>
              <a:t> Naive Bayes classifier was optimized by tuning the alpha parameter (smoothing parameter) was obtained as 2.0</a:t>
            </a:r>
          </a:p>
          <a:p>
            <a:pPr marL="1098603" indent="-366201" lvl="2">
              <a:lnSpc>
                <a:spcPts val="3561"/>
              </a:lnSpc>
              <a:buFont typeface="Arial"/>
              <a:buChar char="⚬"/>
            </a:pPr>
            <a:r>
              <a:rPr lang="en-US" sz="2544">
                <a:solidFill>
                  <a:srgbClr val="000000"/>
                </a:solidFill>
                <a:latin typeface="Canva Sans"/>
              </a:rPr>
              <a:t>The </a:t>
            </a:r>
            <a:r>
              <a:rPr lang="en-US" sz="2544">
                <a:solidFill>
                  <a:srgbClr val="000000"/>
                </a:solidFill>
                <a:latin typeface="Canva Sans Bold"/>
              </a:rPr>
              <a:t>Gaussian</a:t>
            </a:r>
            <a:r>
              <a:rPr lang="en-US" sz="2544">
                <a:solidFill>
                  <a:srgbClr val="000000"/>
                </a:solidFill>
                <a:latin typeface="Canva Sans"/>
              </a:rPr>
              <a:t> Naive Bayes classifier was optimized by tuning the var_smoothing parameter, which adds a fraction of the largest variance of all features to variances for calculation stability.</a:t>
            </a:r>
          </a:p>
          <a:p>
            <a:pPr marL="1098603" indent="-366201" lvl="2">
              <a:lnSpc>
                <a:spcPts val="3561"/>
              </a:lnSpc>
              <a:buFont typeface="Arial"/>
              <a:buChar char="⚬"/>
            </a:pPr>
            <a:r>
              <a:rPr lang="en-US" sz="2544">
                <a:solidFill>
                  <a:srgbClr val="000000"/>
                </a:solidFill>
                <a:latin typeface="Canva Sans"/>
              </a:rPr>
              <a:t>The best value for var_smoothing = 1e-09.</a:t>
            </a:r>
          </a:p>
          <a:p>
            <a:pPr marL="549301" indent="-274651" lvl="1">
              <a:lnSpc>
                <a:spcPts val="3561"/>
              </a:lnSpc>
              <a:buFont typeface="Arial"/>
              <a:buChar char="•"/>
            </a:pPr>
            <a:r>
              <a:rPr lang="en-US" sz="2544" u="sng">
                <a:solidFill>
                  <a:srgbClr val="000000"/>
                </a:solidFill>
                <a:latin typeface="Canva Sans Bold"/>
              </a:rPr>
              <a:t>SVM</a:t>
            </a:r>
            <a:r>
              <a:rPr lang="en-US" sz="2544" u="sng">
                <a:solidFill>
                  <a:srgbClr val="000000"/>
                </a:solidFill>
                <a:latin typeface="Canva Sans"/>
              </a:rPr>
              <a:t> - </a:t>
            </a:r>
          </a:p>
          <a:p>
            <a:pPr marL="1098603" indent="-366201" lvl="2">
              <a:lnSpc>
                <a:spcPts val="3561"/>
              </a:lnSpc>
              <a:buFont typeface="Arial"/>
              <a:buChar char="⚬"/>
            </a:pPr>
            <a:r>
              <a:rPr lang="en-US" sz="2544">
                <a:solidFill>
                  <a:srgbClr val="000000"/>
                </a:solidFill>
                <a:latin typeface="Canva Sans"/>
              </a:rPr>
              <a:t>The SVM classifier was fine-tuned by exploring different combinations of hyperparameters such as C, gamma, and kernel.</a:t>
            </a:r>
          </a:p>
          <a:p>
            <a:pPr marL="1098603" indent="-366201" lvl="2">
              <a:lnSpc>
                <a:spcPts val="3561"/>
              </a:lnSpc>
              <a:buFont typeface="Arial"/>
              <a:buChar char="⚬"/>
            </a:pPr>
            <a:r>
              <a:rPr lang="en-US" sz="2544">
                <a:solidFill>
                  <a:srgbClr val="000000"/>
                </a:solidFill>
                <a:latin typeface="Canva Sans"/>
              </a:rPr>
              <a:t>Grid Search Cross Validation results </a:t>
            </a:r>
          </a:p>
          <a:p>
            <a:pPr marL="1647904" indent="-411976" lvl="3">
              <a:lnSpc>
                <a:spcPts val="3561"/>
              </a:lnSpc>
              <a:buFont typeface="Arial"/>
              <a:buChar char="￭"/>
            </a:pPr>
            <a:r>
              <a:rPr lang="en-US" sz="2544">
                <a:solidFill>
                  <a:srgbClr val="000000"/>
                </a:solidFill>
                <a:latin typeface="Canva Sans"/>
              </a:rPr>
              <a:t>'C'= 2</a:t>
            </a:r>
          </a:p>
          <a:p>
            <a:pPr marL="1647904" indent="-411976" lvl="3">
              <a:lnSpc>
                <a:spcPts val="3561"/>
              </a:lnSpc>
              <a:buFont typeface="Arial"/>
              <a:buChar char="￭"/>
            </a:pPr>
            <a:r>
              <a:rPr lang="en-US" sz="2544">
                <a:solidFill>
                  <a:srgbClr val="000000"/>
                </a:solidFill>
                <a:latin typeface="Canva Sans"/>
              </a:rPr>
              <a:t>'gamma' = 'scale'</a:t>
            </a:r>
          </a:p>
          <a:p>
            <a:pPr marL="1647904" indent="-411976" lvl="3">
              <a:lnSpc>
                <a:spcPts val="3561"/>
              </a:lnSpc>
              <a:buFont typeface="Arial"/>
              <a:buChar char="￭"/>
            </a:pPr>
            <a:r>
              <a:rPr lang="en-US" sz="2544">
                <a:solidFill>
                  <a:srgbClr val="000000"/>
                </a:solidFill>
                <a:latin typeface="Canva Sans"/>
              </a:rPr>
              <a:t>'kernel'= 'rbf'</a:t>
            </a:r>
          </a:p>
          <a:p>
            <a:pPr>
              <a:lnSpc>
                <a:spcPts val="3561"/>
              </a:lnSpc>
            </a:pP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2501754" y="1288310"/>
          <a:ext cx="7315200" cy="6096000"/>
        </p:xfrm>
        <a:graphic>
          <a:graphicData uri="http://schemas.openxmlformats.org/drawingml/2006/table">
            <a:tbl>
              <a:tblPr/>
              <a:tblGrid>
                <a:gridCol w="3657600"/>
                <a:gridCol w="3657600"/>
              </a:tblGrid>
              <a:tr h="1044755">
                <a:tc>
                  <a:txBody>
                    <a:bodyPr anchor="t" rtlCol="false"/>
                    <a:lstStyle/>
                    <a:p>
                      <a:pPr algn="ctr">
                        <a:lnSpc>
                          <a:spcPts val="4199"/>
                        </a:lnSpc>
                        <a:defRPr/>
                      </a:pPr>
                      <a:r>
                        <a:rPr lang="en-US" sz="2999">
                          <a:solidFill>
                            <a:srgbClr val="000000"/>
                          </a:solidFill>
                          <a:latin typeface="Open Sans Bold"/>
                        </a:rPr>
                        <a:t>Models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ctr">
                        <a:lnSpc>
                          <a:spcPts val="4199"/>
                        </a:lnSpc>
                        <a:defRPr/>
                      </a:pPr>
                      <a:r>
                        <a:rPr lang="en-US" sz="2999">
                          <a:solidFill>
                            <a:srgbClr val="000000"/>
                          </a:solidFill>
                          <a:latin typeface="Open Sans Bold"/>
                        </a:rPr>
                        <a:t>ACCURACY</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r>
              <a:tr h="1025585">
                <a:tc>
                  <a:txBody>
                    <a:bodyPr anchor="t" rtlCol="false"/>
                    <a:lstStyle/>
                    <a:p>
                      <a:pPr algn="ctr">
                        <a:lnSpc>
                          <a:spcPts val="3499"/>
                        </a:lnSpc>
                        <a:defRPr/>
                      </a:pPr>
                      <a:r>
                        <a:rPr lang="en-US" sz="2499">
                          <a:solidFill>
                            <a:srgbClr val="000000"/>
                          </a:solidFill>
                          <a:latin typeface="Open Sans"/>
                        </a:rPr>
                        <a:t>KNN</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0.843</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025585">
                <a:tc>
                  <a:txBody>
                    <a:bodyPr anchor="t" rtlCol="false"/>
                    <a:lstStyle/>
                    <a:p>
                      <a:pPr algn="ctr">
                        <a:lnSpc>
                          <a:spcPts val="3499"/>
                        </a:lnSpc>
                        <a:defRPr/>
                      </a:pPr>
                      <a:r>
                        <a:rPr lang="en-US" sz="2499">
                          <a:solidFill>
                            <a:srgbClr val="000000"/>
                          </a:solidFill>
                          <a:latin typeface="Open Sans"/>
                        </a:rPr>
                        <a:t>Decision Tree</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0.672</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025585">
                <a:tc>
                  <a:txBody>
                    <a:bodyPr anchor="t" rtlCol="false"/>
                    <a:lstStyle/>
                    <a:p>
                      <a:pPr algn="ctr">
                        <a:lnSpc>
                          <a:spcPts val="3499"/>
                        </a:lnSpc>
                        <a:defRPr/>
                      </a:pPr>
                      <a:r>
                        <a:rPr lang="en-US" sz="2499">
                          <a:solidFill>
                            <a:srgbClr val="000000"/>
                          </a:solidFill>
                          <a:latin typeface="Open Sans"/>
                        </a:rPr>
                        <a:t>Random Forest</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0.820</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948906">
                <a:tc>
                  <a:txBody>
                    <a:bodyPr anchor="t" rtlCol="false"/>
                    <a:lstStyle/>
                    <a:p>
                      <a:pPr algn="ctr">
                        <a:lnSpc>
                          <a:spcPts val="3499"/>
                        </a:lnSpc>
                        <a:defRPr/>
                      </a:pPr>
                      <a:r>
                        <a:rPr lang="en-US" sz="2499">
                          <a:solidFill>
                            <a:srgbClr val="000000"/>
                          </a:solidFill>
                          <a:latin typeface="Open Sans"/>
                        </a:rPr>
                        <a:t>Naive Bayes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0.795</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025585">
                <a:tc>
                  <a:txBody>
                    <a:bodyPr anchor="t" rtlCol="false"/>
                    <a:lstStyle/>
                    <a:p>
                      <a:pPr algn="ctr">
                        <a:lnSpc>
                          <a:spcPts val="3499"/>
                        </a:lnSpc>
                        <a:defRPr/>
                      </a:pPr>
                      <a:r>
                        <a:rPr lang="en-US" sz="2499">
                          <a:solidFill>
                            <a:srgbClr val="000000"/>
                          </a:solidFill>
                          <a:latin typeface="Open Sans"/>
                        </a:rPr>
                        <a:t>SVM</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0.896</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bl>
          </a:graphicData>
        </a:graphic>
      </p:graphicFrame>
      <p:sp>
        <p:nvSpPr>
          <p:cNvPr name="TextBox 5" id="5"/>
          <p:cNvSpPr txBox="true"/>
          <p:nvPr/>
        </p:nvSpPr>
        <p:spPr>
          <a:xfrm rot="0">
            <a:off x="10547096" y="2334812"/>
            <a:ext cx="4424196" cy="3413654"/>
          </a:xfrm>
          <a:prstGeom prst="rect">
            <a:avLst/>
          </a:prstGeom>
        </p:spPr>
        <p:txBody>
          <a:bodyPr anchor="t" rtlCol="false" tIns="0" lIns="0" bIns="0" rIns="0">
            <a:spAutoFit/>
          </a:bodyPr>
          <a:lstStyle/>
          <a:p>
            <a:pPr>
              <a:lnSpc>
                <a:spcPts val="4520"/>
              </a:lnSpc>
            </a:pPr>
            <a:r>
              <a:rPr lang="en-US" sz="3229">
                <a:solidFill>
                  <a:srgbClr val="000000"/>
                </a:solidFill>
                <a:latin typeface="Canva Sans"/>
              </a:rPr>
              <a:t>Hyperparameter tuning was helpful in further fine improvements of the performance of the classical models.</a:t>
            </a:r>
          </a:p>
        </p:txBody>
      </p:sp>
      <p:sp>
        <p:nvSpPr>
          <p:cNvPr name="TextBox 6" id="6"/>
          <p:cNvSpPr txBox="true"/>
          <p:nvPr/>
        </p:nvSpPr>
        <p:spPr>
          <a:xfrm rot="0">
            <a:off x="3806903" y="7771194"/>
            <a:ext cx="4704904" cy="521335"/>
          </a:xfrm>
          <a:prstGeom prst="rect">
            <a:avLst/>
          </a:prstGeom>
        </p:spPr>
        <p:txBody>
          <a:bodyPr anchor="t" rtlCol="false" tIns="0" lIns="0" bIns="0" rIns="0">
            <a:spAutoFit/>
          </a:bodyPr>
          <a:lstStyle/>
          <a:p>
            <a:pPr algn="ctr">
              <a:lnSpc>
                <a:spcPts val="4340"/>
              </a:lnSpc>
            </a:pPr>
            <a:r>
              <a:rPr lang="en-US" sz="3100" u="sng">
                <a:solidFill>
                  <a:srgbClr val="000000"/>
                </a:solidFill>
                <a:latin typeface="Canva Sans"/>
              </a:rPr>
              <a:t>Table of Final Accuracies</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6287604" y="572498"/>
            <a:ext cx="20956876" cy="9849732"/>
          </a:xfrm>
          <a:custGeom>
            <a:avLst/>
            <a:gdLst/>
            <a:ahLst/>
            <a:cxnLst/>
            <a:rect r="r" b="b" t="t" l="l"/>
            <a:pathLst>
              <a:path h="9849732" w="20956876">
                <a:moveTo>
                  <a:pt x="0" y="0"/>
                </a:moveTo>
                <a:lnTo>
                  <a:pt x="20956876" y="0"/>
                </a:lnTo>
                <a:lnTo>
                  <a:pt x="20956876"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33792" y="3341014"/>
            <a:ext cx="9595448" cy="6174953"/>
          </a:xfrm>
          <a:custGeom>
            <a:avLst/>
            <a:gdLst/>
            <a:ahLst/>
            <a:cxnLst/>
            <a:rect r="r" b="b" t="t" l="l"/>
            <a:pathLst>
              <a:path h="6174953" w="9595448">
                <a:moveTo>
                  <a:pt x="0" y="0"/>
                </a:moveTo>
                <a:lnTo>
                  <a:pt x="9595449" y="0"/>
                </a:lnTo>
                <a:lnTo>
                  <a:pt x="9595449" y="6174953"/>
                </a:lnTo>
                <a:lnTo>
                  <a:pt x="0" y="6174953"/>
                </a:lnTo>
                <a:lnTo>
                  <a:pt x="0" y="0"/>
                </a:lnTo>
                <a:close/>
              </a:path>
            </a:pathLst>
          </a:custGeom>
          <a:blipFill>
            <a:blip r:embed="rId4"/>
            <a:stretch>
              <a:fillRect l="0" t="0" r="0" b="0"/>
            </a:stretch>
          </a:blipFill>
          <a:ln w="38100" cap="sq">
            <a:solidFill>
              <a:srgbClr val="000000"/>
            </a:solidFill>
            <a:prstDash val="solid"/>
            <a:miter/>
          </a:ln>
        </p:spPr>
      </p:sp>
      <p:sp>
        <p:nvSpPr>
          <p:cNvPr name="TextBox 5" id="5"/>
          <p:cNvSpPr txBox="true"/>
          <p:nvPr/>
        </p:nvSpPr>
        <p:spPr>
          <a:xfrm rot="0">
            <a:off x="1028700" y="591548"/>
            <a:ext cx="15452154" cy="1245354"/>
          </a:xfrm>
          <a:prstGeom prst="rect">
            <a:avLst/>
          </a:prstGeom>
        </p:spPr>
        <p:txBody>
          <a:bodyPr anchor="t" rtlCol="false" tIns="0" lIns="0" bIns="0" rIns="0">
            <a:spAutoFit/>
          </a:bodyPr>
          <a:lstStyle/>
          <a:p>
            <a:pPr algn="ctr" marL="0" indent="0" lvl="0">
              <a:lnSpc>
                <a:spcPts val="8023"/>
              </a:lnSpc>
              <a:spcBef>
                <a:spcPct val="0"/>
              </a:spcBef>
            </a:pPr>
            <a:r>
              <a:rPr lang="en-US" sz="8358">
                <a:solidFill>
                  <a:srgbClr val="000000"/>
                </a:solidFill>
                <a:latin typeface="Childling"/>
              </a:rPr>
              <a:t>Misclassifications and Future Prospects</a:t>
            </a:r>
          </a:p>
        </p:txBody>
      </p:sp>
      <p:sp>
        <p:nvSpPr>
          <p:cNvPr name="TextBox 6" id="6"/>
          <p:cNvSpPr txBox="true"/>
          <p:nvPr/>
        </p:nvSpPr>
        <p:spPr>
          <a:xfrm rot="0">
            <a:off x="1479360" y="2177019"/>
            <a:ext cx="14060079" cy="905732"/>
          </a:xfrm>
          <a:prstGeom prst="rect">
            <a:avLst/>
          </a:prstGeom>
        </p:spPr>
        <p:txBody>
          <a:bodyPr anchor="t" rtlCol="false" tIns="0" lIns="0" bIns="0" rIns="0">
            <a:spAutoFit/>
          </a:bodyPr>
          <a:lstStyle/>
          <a:p>
            <a:pPr>
              <a:lnSpc>
                <a:spcPts val="3627"/>
              </a:lnSpc>
            </a:pPr>
            <a:r>
              <a:rPr lang="en-US" sz="2591" u="sng">
                <a:solidFill>
                  <a:srgbClr val="000000"/>
                </a:solidFill>
                <a:latin typeface="Canva Sans Bold"/>
              </a:rPr>
              <a:t>Failure Case Analysis(using Misclassification) </a:t>
            </a:r>
            <a:r>
              <a:rPr lang="en-US" sz="2591">
                <a:solidFill>
                  <a:srgbClr val="000000"/>
                </a:solidFill>
                <a:latin typeface="Canva Sans"/>
              </a:rPr>
              <a:t>-  It provides insights into the specific classes that are often confused with each other by the models.</a:t>
            </a:r>
          </a:p>
        </p:txBody>
      </p:sp>
      <p:sp>
        <p:nvSpPr>
          <p:cNvPr name="TextBox 7" id="7"/>
          <p:cNvSpPr txBox="true"/>
          <p:nvPr/>
        </p:nvSpPr>
        <p:spPr>
          <a:xfrm rot="0">
            <a:off x="11674987" y="4691944"/>
            <a:ext cx="4166871" cy="2068195"/>
          </a:xfrm>
          <a:prstGeom prst="rect">
            <a:avLst/>
          </a:prstGeom>
        </p:spPr>
        <p:txBody>
          <a:bodyPr anchor="t" rtlCol="false" tIns="0" lIns="0" bIns="0" rIns="0">
            <a:spAutoFit/>
          </a:bodyPr>
          <a:lstStyle/>
          <a:p>
            <a:pPr algn="ctr">
              <a:lnSpc>
                <a:spcPts val="4759"/>
              </a:lnSpc>
            </a:pPr>
            <a:r>
              <a:rPr lang="en-US" sz="3399" u="sng">
                <a:solidFill>
                  <a:srgbClr val="000000"/>
                </a:solidFill>
                <a:latin typeface="Canva Sans Bold"/>
              </a:rPr>
              <a:t>Graph for KNN classifier</a:t>
            </a:r>
            <a:r>
              <a:rPr lang="en-US" sz="3399">
                <a:solidFill>
                  <a:srgbClr val="000000"/>
                </a:solidFill>
                <a:latin typeface="Canva Sans"/>
              </a:rPr>
              <a:t> </a:t>
            </a:r>
          </a:p>
          <a:p>
            <a:pPr algn="ctr">
              <a:lnSpc>
                <a:spcPts val="3500"/>
              </a:lnSpc>
            </a:pPr>
            <a:r>
              <a:rPr lang="en-US" sz="2500">
                <a:solidFill>
                  <a:srgbClr val="000000"/>
                </a:solidFill>
                <a:latin typeface="Canva Sans"/>
              </a:rPr>
              <a:t>Shows misclassifications over entire test set </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6287604" y="572498"/>
            <a:ext cx="20956876" cy="9849732"/>
          </a:xfrm>
          <a:custGeom>
            <a:avLst/>
            <a:gdLst/>
            <a:ahLst/>
            <a:cxnLst/>
            <a:rect r="r" b="b" t="t" l="l"/>
            <a:pathLst>
              <a:path h="9849732" w="20956876">
                <a:moveTo>
                  <a:pt x="0" y="0"/>
                </a:moveTo>
                <a:lnTo>
                  <a:pt x="20956876" y="0"/>
                </a:lnTo>
                <a:lnTo>
                  <a:pt x="20956876"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96062" y="1403521"/>
            <a:ext cx="8227729" cy="4465383"/>
          </a:xfrm>
          <a:custGeom>
            <a:avLst/>
            <a:gdLst/>
            <a:ahLst/>
            <a:cxnLst/>
            <a:rect r="r" b="b" t="t" l="l"/>
            <a:pathLst>
              <a:path h="4465383" w="8227729">
                <a:moveTo>
                  <a:pt x="0" y="0"/>
                </a:moveTo>
                <a:lnTo>
                  <a:pt x="8227729" y="0"/>
                </a:lnTo>
                <a:lnTo>
                  <a:pt x="8227729" y="4465383"/>
                </a:lnTo>
                <a:lnTo>
                  <a:pt x="0" y="4465383"/>
                </a:lnTo>
                <a:lnTo>
                  <a:pt x="0" y="0"/>
                </a:lnTo>
                <a:close/>
              </a:path>
            </a:pathLst>
          </a:custGeom>
          <a:blipFill>
            <a:blip r:embed="rId4"/>
            <a:stretch>
              <a:fillRect l="-96641" t="0" r="0" b="-383665"/>
            </a:stretch>
          </a:blipFill>
        </p:spPr>
      </p:sp>
      <p:sp>
        <p:nvSpPr>
          <p:cNvPr name="TextBox 5" id="5"/>
          <p:cNvSpPr txBox="true"/>
          <p:nvPr/>
        </p:nvSpPr>
        <p:spPr>
          <a:xfrm rot="0">
            <a:off x="10590541" y="1718195"/>
            <a:ext cx="5696451" cy="3778885"/>
          </a:xfrm>
          <a:prstGeom prst="rect">
            <a:avLst/>
          </a:prstGeom>
        </p:spPr>
        <p:txBody>
          <a:bodyPr anchor="t" rtlCol="false" tIns="0" lIns="0" bIns="0" rIns="0">
            <a:spAutoFit/>
          </a:bodyPr>
          <a:lstStyle/>
          <a:p>
            <a:pPr algn="ctr">
              <a:lnSpc>
                <a:spcPts val="4340"/>
              </a:lnSpc>
            </a:pPr>
            <a:r>
              <a:rPr lang="en-US" sz="3100">
                <a:solidFill>
                  <a:srgbClr val="000000"/>
                </a:solidFill>
                <a:latin typeface="Canva Sans"/>
              </a:rPr>
              <a:t>Upon analysing for Automobile class, for the same KNN predictor, we can see that majority misclassifications are labeled ‘TRUCK’ which is quite reasonable. </a:t>
            </a:r>
          </a:p>
        </p:txBody>
      </p:sp>
      <p:sp>
        <p:nvSpPr>
          <p:cNvPr name="TextBox 6" id="6"/>
          <p:cNvSpPr txBox="true"/>
          <p:nvPr/>
        </p:nvSpPr>
        <p:spPr>
          <a:xfrm rot="0">
            <a:off x="2422277" y="6783442"/>
            <a:ext cx="11532435" cy="1750451"/>
          </a:xfrm>
          <a:prstGeom prst="rect">
            <a:avLst/>
          </a:prstGeom>
        </p:spPr>
        <p:txBody>
          <a:bodyPr anchor="t" rtlCol="false" tIns="0" lIns="0" bIns="0" rIns="0">
            <a:spAutoFit/>
          </a:bodyPr>
          <a:lstStyle/>
          <a:p>
            <a:pPr>
              <a:lnSpc>
                <a:spcPts val="4676"/>
              </a:lnSpc>
            </a:pPr>
            <a:r>
              <a:rPr lang="en-US" sz="3340">
                <a:solidFill>
                  <a:srgbClr val="000000"/>
                </a:solidFill>
                <a:latin typeface="Canva Sans"/>
              </a:rPr>
              <a:t>Inferences from graphs of all models - </a:t>
            </a:r>
          </a:p>
          <a:p>
            <a:pPr marL="721172" indent="-360586" lvl="1">
              <a:lnSpc>
                <a:spcPts val="4676"/>
              </a:lnSpc>
              <a:buFont typeface="Arial"/>
              <a:buChar char="•"/>
            </a:pPr>
            <a:r>
              <a:rPr lang="en-US" sz="3340">
                <a:solidFill>
                  <a:srgbClr val="000000"/>
                </a:solidFill>
                <a:latin typeface="Canva Sans"/>
              </a:rPr>
              <a:t>Uniform misclassifications - Tree and forest methods</a:t>
            </a:r>
          </a:p>
          <a:p>
            <a:pPr marL="721172" indent="-360586" lvl="1">
              <a:lnSpc>
                <a:spcPts val="4676"/>
              </a:lnSpc>
              <a:buFont typeface="Arial"/>
              <a:buChar char="•"/>
            </a:pPr>
            <a:r>
              <a:rPr lang="en-US" sz="3340">
                <a:solidFill>
                  <a:srgbClr val="000000"/>
                </a:solidFill>
                <a:latin typeface="Canva Sans"/>
              </a:rPr>
              <a:t>Specific Confusions - Naive Bayes and SVM</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0478438" y="218634"/>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39192" y="1028700"/>
            <a:ext cx="14987382" cy="8168999"/>
            <a:chOff x="0" y="0"/>
            <a:chExt cx="3947294" cy="2151506"/>
          </a:xfrm>
        </p:grpSpPr>
        <p:sp>
          <p:nvSpPr>
            <p:cNvPr name="Freeform 4" id="4"/>
            <p:cNvSpPr/>
            <p:nvPr/>
          </p:nvSpPr>
          <p:spPr>
            <a:xfrm flipH="false" flipV="false" rot="0">
              <a:off x="0" y="0"/>
              <a:ext cx="3947294" cy="2151506"/>
            </a:xfrm>
            <a:custGeom>
              <a:avLst/>
              <a:gdLst/>
              <a:ahLst/>
              <a:cxnLst/>
              <a:rect r="r" b="b" t="t" l="l"/>
              <a:pathLst>
                <a:path h="2151506" w="3947294">
                  <a:moveTo>
                    <a:pt x="15497" y="0"/>
                  </a:moveTo>
                  <a:lnTo>
                    <a:pt x="3931797" y="0"/>
                  </a:lnTo>
                  <a:cubicBezTo>
                    <a:pt x="3935907" y="0"/>
                    <a:pt x="3939849" y="1633"/>
                    <a:pt x="3942755" y="4539"/>
                  </a:cubicBezTo>
                  <a:cubicBezTo>
                    <a:pt x="3945661" y="7445"/>
                    <a:pt x="3947294" y="11387"/>
                    <a:pt x="3947294" y="15497"/>
                  </a:cubicBezTo>
                  <a:lnTo>
                    <a:pt x="3947294" y="2136009"/>
                  </a:lnTo>
                  <a:cubicBezTo>
                    <a:pt x="3947294" y="2144568"/>
                    <a:pt x="3940356" y="2151506"/>
                    <a:pt x="3931797" y="2151506"/>
                  </a:cubicBezTo>
                  <a:lnTo>
                    <a:pt x="15497" y="2151506"/>
                  </a:lnTo>
                  <a:cubicBezTo>
                    <a:pt x="6938" y="2151506"/>
                    <a:pt x="0" y="2144568"/>
                    <a:pt x="0" y="2136009"/>
                  </a:cubicBezTo>
                  <a:lnTo>
                    <a:pt x="0" y="15497"/>
                  </a:lnTo>
                  <a:cubicBezTo>
                    <a:pt x="0" y="6938"/>
                    <a:pt x="6938" y="0"/>
                    <a:pt x="15497" y="0"/>
                  </a:cubicBezTo>
                  <a:close/>
                </a:path>
              </a:pathLst>
            </a:custGeom>
            <a:solidFill>
              <a:srgbClr val="FFFFFF"/>
            </a:solidFill>
            <a:ln w="57150" cap="rnd">
              <a:solidFill>
                <a:srgbClr val="000000"/>
              </a:solidFill>
              <a:prstDash val="solid"/>
              <a:round/>
            </a:ln>
          </p:spPr>
        </p:sp>
        <p:sp>
          <p:nvSpPr>
            <p:cNvPr name="TextBox 5" id="5"/>
            <p:cNvSpPr txBox="true"/>
            <p:nvPr/>
          </p:nvSpPr>
          <p:spPr>
            <a:xfrm>
              <a:off x="0" y="-38100"/>
              <a:ext cx="3947294" cy="218960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866054" y="1453610"/>
            <a:ext cx="5371018" cy="1760705"/>
          </a:xfrm>
          <a:prstGeom prst="rect">
            <a:avLst/>
          </a:prstGeom>
        </p:spPr>
        <p:txBody>
          <a:bodyPr anchor="t" rtlCol="false" tIns="0" lIns="0" bIns="0" rIns="0">
            <a:spAutoFit/>
          </a:bodyPr>
          <a:lstStyle/>
          <a:p>
            <a:pPr algn="ctr">
              <a:lnSpc>
                <a:spcPts val="11355"/>
              </a:lnSpc>
            </a:pPr>
            <a:r>
              <a:rPr lang="en-US" sz="11828">
                <a:solidFill>
                  <a:srgbClr val="000000"/>
                </a:solidFill>
                <a:latin typeface="Childling"/>
              </a:rPr>
              <a:t>Contents</a:t>
            </a:r>
          </a:p>
        </p:txBody>
      </p:sp>
      <p:sp>
        <p:nvSpPr>
          <p:cNvPr name="TextBox 7" id="7"/>
          <p:cNvSpPr txBox="true"/>
          <p:nvPr/>
        </p:nvSpPr>
        <p:spPr>
          <a:xfrm rot="0">
            <a:off x="2310586" y="3297607"/>
            <a:ext cx="11869122" cy="4829332"/>
          </a:xfrm>
          <a:prstGeom prst="rect">
            <a:avLst/>
          </a:prstGeom>
        </p:spPr>
        <p:txBody>
          <a:bodyPr anchor="t" rtlCol="false" tIns="0" lIns="0" bIns="0" rIns="0">
            <a:spAutoFit/>
          </a:bodyPr>
          <a:lstStyle/>
          <a:p>
            <a:pPr marL="664850" indent="-332425" lvl="1">
              <a:lnSpc>
                <a:spcPts val="4311"/>
              </a:lnSpc>
              <a:buFont typeface="Arial"/>
              <a:buChar char="•"/>
            </a:pPr>
            <a:r>
              <a:rPr lang="en-US" sz="3079">
                <a:solidFill>
                  <a:srgbClr val="000000"/>
                </a:solidFill>
                <a:latin typeface="Roboto"/>
              </a:rPr>
              <a:t>Project Overview</a:t>
            </a:r>
          </a:p>
          <a:p>
            <a:pPr marL="664850" indent="-332425" lvl="1">
              <a:lnSpc>
                <a:spcPts val="4311"/>
              </a:lnSpc>
              <a:buFont typeface="Arial"/>
              <a:buChar char="•"/>
            </a:pPr>
            <a:r>
              <a:rPr lang="en-US" sz="3079">
                <a:solidFill>
                  <a:srgbClr val="000000"/>
                </a:solidFill>
                <a:latin typeface="Roboto"/>
              </a:rPr>
              <a:t>Initial Results (upto mid-semester progress report) </a:t>
            </a:r>
          </a:p>
          <a:p>
            <a:pPr marL="664850" indent="-332425" lvl="1">
              <a:lnSpc>
                <a:spcPts val="4311"/>
              </a:lnSpc>
              <a:buFont typeface="Arial"/>
              <a:buChar char="•"/>
            </a:pPr>
            <a:r>
              <a:rPr lang="en-US" sz="3079">
                <a:solidFill>
                  <a:srgbClr val="000000"/>
                </a:solidFill>
                <a:latin typeface="Roboto"/>
              </a:rPr>
              <a:t>Reasons of Failure</a:t>
            </a:r>
          </a:p>
          <a:p>
            <a:pPr marL="664850" indent="-332425" lvl="1">
              <a:lnSpc>
                <a:spcPts val="4311"/>
              </a:lnSpc>
              <a:buFont typeface="Arial"/>
              <a:buChar char="•"/>
            </a:pPr>
            <a:r>
              <a:rPr lang="en-US" sz="3079">
                <a:solidFill>
                  <a:srgbClr val="000000"/>
                </a:solidFill>
                <a:latin typeface="Roboto"/>
              </a:rPr>
              <a:t>Techniques to Improve performance</a:t>
            </a:r>
          </a:p>
          <a:p>
            <a:pPr marL="1329700" indent="-443233" lvl="2">
              <a:lnSpc>
                <a:spcPts val="4311"/>
              </a:lnSpc>
              <a:buFont typeface="Arial"/>
              <a:buChar char="⚬"/>
            </a:pPr>
            <a:r>
              <a:rPr lang="en-US" sz="3079">
                <a:solidFill>
                  <a:srgbClr val="000000"/>
                </a:solidFill>
                <a:latin typeface="Roboto"/>
              </a:rPr>
              <a:t>Dimensionality Reduction</a:t>
            </a:r>
          </a:p>
          <a:p>
            <a:pPr marL="1329700" indent="-443233" lvl="2">
              <a:lnSpc>
                <a:spcPts val="4311"/>
              </a:lnSpc>
              <a:buFont typeface="Arial"/>
              <a:buChar char="⚬"/>
            </a:pPr>
            <a:r>
              <a:rPr lang="en-US" sz="3079">
                <a:solidFill>
                  <a:srgbClr val="000000"/>
                </a:solidFill>
                <a:latin typeface="Roboto"/>
              </a:rPr>
              <a:t>Extracted features from ResNet</a:t>
            </a:r>
          </a:p>
          <a:p>
            <a:pPr marL="1329700" indent="-443233" lvl="2">
              <a:lnSpc>
                <a:spcPts val="4311"/>
              </a:lnSpc>
              <a:buFont typeface="Arial"/>
              <a:buChar char="⚬"/>
            </a:pPr>
            <a:r>
              <a:rPr lang="en-US" sz="3079">
                <a:solidFill>
                  <a:srgbClr val="000000"/>
                </a:solidFill>
                <a:latin typeface="Roboto"/>
              </a:rPr>
              <a:t>Feature Engineering</a:t>
            </a:r>
          </a:p>
          <a:p>
            <a:pPr marL="1329700" indent="-443233" lvl="2">
              <a:lnSpc>
                <a:spcPts val="4311"/>
              </a:lnSpc>
              <a:buFont typeface="Arial"/>
              <a:buChar char="⚬"/>
            </a:pPr>
            <a:r>
              <a:rPr lang="en-US" sz="3079">
                <a:solidFill>
                  <a:srgbClr val="000000"/>
                </a:solidFill>
                <a:latin typeface="Roboto"/>
              </a:rPr>
              <a:t>Parameter tuning</a:t>
            </a:r>
          </a:p>
          <a:p>
            <a:pPr marL="664850" indent="-332425" lvl="1">
              <a:lnSpc>
                <a:spcPts val="4311"/>
              </a:lnSpc>
              <a:buFont typeface="Arial"/>
              <a:buChar char="•"/>
            </a:pPr>
            <a:r>
              <a:rPr lang="en-US" sz="3079">
                <a:solidFill>
                  <a:srgbClr val="000000"/>
                </a:solidFill>
                <a:latin typeface="Roboto"/>
              </a:rPr>
              <a:t>Conclusions</a:t>
            </a:r>
          </a:p>
        </p:txBody>
      </p:sp>
      <p:sp>
        <p:nvSpPr>
          <p:cNvPr name="Freeform 8" id="8"/>
          <p:cNvSpPr/>
          <p:nvPr/>
        </p:nvSpPr>
        <p:spPr>
          <a:xfrm flipH="false" flipV="false" rot="0">
            <a:off x="17723989" y="8783324"/>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9" id="9"/>
          <p:cNvSpPr/>
          <p:nvPr/>
        </p:nvSpPr>
        <p:spPr>
          <a:xfrm flipH="false" flipV="false" rot="0">
            <a:off x="16832097" y="9765785"/>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0" id="10"/>
          <p:cNvSpPr/>
          <p:nvPr/>
        </p:nvSpPr>
        <p:spPr>
          <a:xfrm flipH="false" flipV="false" rot="0">
            <a:off x="17723989" y="9765785"/>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1" id="11"/>
          <p:cNvSpPr/>
          <p:nvPr/>
        </p:nvSpPr>
        <p:spPr>
          <a:xfrm flipH="false" flipV="false" rot="0">
            <a:off x="17423241" y="-474976"/>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2" id="12"/>
          <p:cNvSpPr/>
          <p:nvPr/>
        </p:nvSpPr>
        <p:spPr>
          <a:xfrm flipH="false" flipV="false" rot="0">
            <a:off x="16531348" y="507485"/>
            <a:ext cx="488002" cy="565055"/>
          </a:xfrm>
          <a:custGeom>
            <a:avLst/>
            <a:gdLst/>
            <a:ahLst/>
            <a:cxnLst/>
            <a:rect r="r" b="b" t="t" l="l"/>
            <a:pathLst>
              <a:path h="565055" w="488002">
                <a:moveTo>
                  <a:pt x="0" y="0"/>
                </a:moveTo>
                <a:lnTo>
                  <a:pt x="488003" y="0"/>
                </a:lnTo>
                <a:lnTo>
                  <a:pt x="488003"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3" id="13"/>
          <p:cNvSpPr/>
          <p:nvPr/>
        </p:nvSpPr>
        <p:spPr>
          <a:xfrm flipH="false" flipV="false" rot="0">
            <a:off x="17019351" y="1153563"/>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4" id="14"/>
          <p:cNvSpPr/>
          <p:nvPr/>
        </p:nvSpPr>
        <p:spPr>
          <a:xfrm flipH="false" flipV="false" rot="0">
            <a:off x="17423241" y="507485"/>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5" id="15"/>
          <p:cNvSpPr/>
          <p:nvPr/>
        </p:nvSpPr>
        <p:spPr>
          <a:xfrm flipH="false" flipV="false" rot="0">
            <a:off x="17611632" y="2097449"/>
            <a:ext cx="375619" cy="434928"/>
          </a:xfrm>
          <a:custGeom>
            <a:avLst/>
            <a:gdLst/>
            <a:ahLst/>
            <a:cxnLst/>
            <a:rect r="r" b="b" t="t" l="l"/>
            <a:pathLst>
              <a:path h="434928" w="375619">
                <a:moveTo>
                  <a:pt x="0" y="0"/>
                </a:moveTo>
                <a:lnTo>
                  <a:pt x="375620" y="0"/>
                </a:lnTo>
                <a:lnTo>
                  <a:pt x="375620" y="434927"/>
                </a:lnTo>
                <a:lnTo>
                  <a:pt x="0" y="434927"/>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6287604" y="572498"/>
            <a:ext cx="20956876" cy="9849732"/>
          </a:xfrm>
          <a:custGeom>
            <a:avLst/>
            <a:gdLst/>
            <a:ahLst/>
            <a:cxnLst/>
            <a:rect r="r" b="b" t="t" l="l"/>
            <a:pathLst>
              <a:path h="9849732" w="20956876">
                <a:moveTo>
                  <a:pt x="0" y="0"/>
                </a:moveTo>
                <a:lnTo>
                  <a:pt x="20956876" y="0"/>
                </a:lnTo>
                <a:lnTo>
                  <a:pt x="20956876"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95634" y="2571424"/>
            <a:ext cx="16183423" cy="7305675"/>
          </a:xfrm>
          <a:prstGeom prst="rect">
            <a:avLst/>
          </a:prstGeom>
        </p:spPr>
        <p:txBody>
          <a:bodyPr anchor="t" rtlCol="false" tIns="0" lIns="0" bIns="0" rIns="0">
            <a:spAutoFit/>
          </a:bodyPr>
          <a:lstStyle/>
          <a:p>
            <a:pPr>
              <a:lnSpc>
                <a:spcPts val="4340"/>
              </a:lnSpc>
              <a:spcBef>
                <a:spcPct val="0"/>
              </a:spcBef>
            </a:pPr>
            <a:r>
              <a:rPr lang="en-US" sz="3100">
                <a:solidFill>
                  <a:srgbClr val="000000"/>
                </a:solidFill>
                <a:latin typeface="Canva Sans"/>
              </a:rPr>
              <a:t>As we continue to explore the CIFAR-10 dataset, several avenues can be pursued to enhance model performance:</a:t>
            </a:r>
          </a:p>
          <a:p>
            <a:pPr>
              <a:lnSpc>
                <a:spcPts val="4620"/>
              </a:lnSpc>
              <a:spcBef>
                <a:spcPct val="0"/>
              </a:spcBef>
            </a:pPr>
          </a:p>
          <a:p>
            <a:pPr marL="626112" indent="-313056" lvl="1">
              <a:lnSpc>
                <a:spcPts val="4060"/>
              </a:lnSpc>
              <a:spcBef>
                <a:spcPct val="0"/>
              </a:spcBef>
              <a:buFont typeface="Arial"/>
              <a:buChar char="•"/>
            </a:pPr>
            <a:r>
              <a:rPr lang="en-US" sz="2900" u="sng">
                <a:solidFill>
                  <a:srgbClr val="000000"/>
                </a:solidFill>
                <a:latin typeface="Canva Sans Bold"/>
              </a:rPr>
              <a:t>Advanced Feature Engineering</a:t>
            </a:r>
            <a:r>
              <a:rPr lang="en-US" sz="2900">
                <a:solidFill>
                  <a:srgbClr val="000000"/>
                </a:solidFill>
                <a:latin typeface="Canva Sans"/>
              </a:rPr>
              <a:t>: Techniques like HoG and deep feature extraction (e.g., from pre-trained models like ResNet) have shown promise. Exploring more advanced feature engineering methods tailored to image data could yield significant improvements.</a:t>
            </a:r>
          </a:p>
          <a:p>
            <a:pPr marL="626112" indent="-313056" lvl="1">
              <a:lnSpc>
                <a:spcPts val="4060"/>
              </a:lnSpc>
              <a:spcBef>
                <a:spcPct val="0"/>
              </a:spcBef>
              <a:buFont typeface="Arial"/>
              <a:buChar char="•"/>
            </a:pPr>
            <a:r>
              <a:rPr lang="en-US" sz="2900" u="sng">
                <a:solidFill>
                  <a:srgbClr val="000000"/>
                </a:solidFill>
                <a:latin typeface="Canva Sans Bold"/>
              </a:rPr>
              <a:t>Ensemble Methods</a:t>
            </a:r>
            <a:r>
              <a:rPr lang="en-US" sz="2900">
                <a:solidFill>
                  <a:srgbClr val="000000"/>
                </a:solidFill>
                <a:latin typeface="Canva Sans"/>
              </a:rPr>
              <a:t>: Combining the strengths of multiple models through ensemble methods can often lead to better generalization and reduced overfitting. Techniques like stacking or boosting could be explored.</a:t>
            </a:r>
          </a:p>
          <a:p>
            <a:pPr marL="626112" indent="-313056" lvl="1">
              <a:lnSpc>
                <a:spcPts val="4060"/>
              </a:lnSpc>
              <a:buFont typeface="Arial"/>
              <a:buChar char="•"/>
            </a:pPr>
            <a:r>
              <a:rPr lang="en-US" sz="2900" u="sng">
                <a:solidFill>
                  <a:srgbClr val="000000"/>
                </a:solidFill>
                <a:latin typeface="Canva Sans Bold"/>
              </a:rPr>
              <a:t>Neural Network Architectures</a:t>
            </a:r>
            <a:r>
              <a:rPr lang="en-US" sz="2900">
                <a:solidFill>
                  <a:srgbClr val="000000"/>
                </a:solidFill>
                <a:latin typeface="Canva Sans"/>
              </a:rPr>
              <a:t>: Experimenting with more complex neural network architectures, including convolutional neural networks (CNNs), can help in capturing intricate patterns in image data, potentially improving accuracy and reducing misclassifications.</a:t>
            </a:r>
            <a:r>
              <a:rPr lang="en-US" sz="2900">
                <a:solidFill>
                  <a:srgbClr val="000000"/>
                </a:solidFill>
                <a:latin typeface="Canva Sans"/>
              </a:rPr>
              <a:t>.</a:t>
            </a:r>
          </a:p>
        </p:txBody>
      </p:sp>
      <p:sp>
        <p:nvSpPr>
          <p:cNvPr name="TextBox 5" id="5"/>
          <p:cNvSpPr txBox="true"/>
          <p:nvPr/>
        </p:nvSpPr>
        <p:spPr>
          <a:xfrm rot="0">
            <a:off x="1028700" y="847725"/>
            <a:ext cx="9458920"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Gagalin"/>
              </a:rPr>
              <a:t>Future Prospects</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6287604" y="572498"/>
            <a:ext cx="20956876" cy="9849732"/>
          </a:xfrm>
          <a:custGeom>
            <a:avLst/>
            <a:gdLst/>
            <a:ahLst/>
            <a:cxnLst/>
            <a:rect r="r" b="b" t="t" l="l"/>
            <a:pathLst>
              <a:path h="9849732" w="20956876">
                <a:moveTo>
                  <a:pt x="0" y="0"/>
                </a:moveTo>
                <a:lnTo>
                  <a:pt x="20956876" y="0"/>
                </a:lnTo>
                <a:lnTo>
                  <a:pt x="20956876"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790235" y="1740388"/>
            <a:ext cx="5888572" cy="7243493"/>
          </a:xfrm>
          <a:custGeom>
            <a:avLst/>
            <a:gdLst/>
            <a:ahLst/>
            <a:cxnLst/>
            <a:rect r="r" b="b" t="t" l="l"/>
            <a:pathLst>
              <a:path h="7243493" w="5888572">
                <a:moveTo>
                  <a:pt x="0" y="0"/>
                </a:moveTo>
                <a:lnTo>
                  <a:pt x="5888572" y="0"/>
                </a:lnTo>
                <a:lnTo>
                  <a:pt x="5888572" y="7243492"/>
                </a:lnTo>
                <a:lnTo>
                  <a:pt x="0" y="7243492"/>
                </a:lnTo>
                <a:lnTo>
                  <a:pt x="0" y="0"/>
                </a:lnTo>
                <a:close/>
              </a:path>
            </a:pathLst>
          </a:custGeom>
          <a:blipFill>
            <a:blip r:embed="rId4"/>
            <a:stretch>
              <a:fillRect l="0" t="0" r="0" b="-149144"/>
            </a:stretch>
          </a:blipFill>
        </p:spPr>
      </p:sp>
      <p:sp>
        <p:nvSpPr>
          <p:cNvPr name="TextBox 5" id="5"/>
          <p:cNvSpPr txBox="true"/>
          <p:nvPr/>
        </p:nvSpPr>
        <p:spPr>
          <a:xfrm rot="0">
            <a:off x="6687208" y="-141191"/>
            <a:ext cx="4210199" cy="1949257"/>
          </a:xfrm>
          <a:prstGeom prst="rect">
            <a:avLst/>
          </a:prstGeom>
        </p:spPr>
        <p:txBody>
          <a:bodyPr anchor="t" rtlCol="false" tIns="0" lIns="0" bIns="0" rIns="0">
            <a:spAutoFit/>
          </a:bodyPr>
          <a:lstStyle/>
          <a:p>
            <a:pPr algn="ctr">
              <a:lnSpc>
                <a:spcPts val="14360"/>
              </a:lnSpc>
              <a:spcBef>
                <a:spcPct val="0"/>
              </a:spcBef>
            </a:pPr>
            <a:r>
              <a:rPr lang="en-US" sz="10257">
                <a:solidFill>
                  <a:srgbClr val="000000"/>
                </a:solidFill>
                <a:latin typeface="Childling"/>
              </a:rPr>
              <a:t>Summary</a:t>
            </a:r>
          </a:p>
        </p:txBody>
      </p:sp>
      <p:sp>
        <p:nvSpPr>
          <p:cNvPr name="TextBox 6" id="6"/>
          <p:cNvSpPr txBox="true"/>
          <p:nvPr/>
        </p:nvSpPr>
        <p:spPr>
          <a:xfrm rot="0">
            <a:off x="1538654" y="1573381"/>
            <a:ext cx="7979019" cy="7781290"/>
          </a:xfrm>
          <a:prstGeom prst="rect">
            <a:avLst/>
          </a:prstGeom>
        </p:spPr>
        <p:txBody>
          <a:bodyPr anchor="t" rtlCol="false" tIns="0" lIns="0" bIns="0" rIns="0">
            <a:spAutoFit/>
          </a:bodyPr>
          <a:lstStyle/>
          <a:p>
            <a:pPr>
              <a:lnSpc>
                <a:spcPts val="4759"/>
              </a:lnSpc>
            </a:pPr>
            <a:r>
              <a:rPr lang="en-US" sz="3399">
                <a:solidFill>
                  <a:srgbClr val="000000"/>
                </a:solidFill>
                <a:latin typeface="Canva Sans"/>
              </a:rPr>
              <a:t>We have explored various classical machine learning techniques for image classification task of CIFAR10 dataset.</a:t>
            </a:r>
          </a:p>
          <a:p>
            <a:pPr>
              <a:lnSpc>
                <a:spcPts val="4759"/>
              </a:lnSpc>
            </a:pPr>
            <a:r>
              <a:rPr lang="en-US" sz="3399">
                <a:solidFill>
                  <a:srgbClr val="000000"/>
                </a:solidFill>
                <a:latin typeface="Canva Sans"/>
              </a:rPr>
              <a:t>We also looked into improvement methods like Dimensionality Reduction, using pretrained features from ResNet, feature engineering like HoG.</a:t>
            </a:r>
          </a:p>
          <a:p>
            <a:pPr>
              <a:lnSpc>
                <a:spcPts val="4759"/>
              </a:lnSpc>
            </a:pPr>
          </a:p>
          <a:p>
            <a:pPr>
              <a:lnSpc>
                <a:spcPts val="4759"/>
              </a:lnSpc>
            </a:pPr>
            <a:r>
              <a:rPr lang="en-US" sz="3399">
                <a:solidFill>
                  <a:srgbClr val="000000"/>
                </a:solidFill>
                <a:latin typeface="Canva Sans"/>
              </a:rPr>
              <a:t>Thus, successful analysis has been conducted over these techniques, their pros and failure anaslysis.</a:t>
            </a:r>
          </a:p>
        </p:txBody>
      </p:sp>
      <p:sp>
        <p:nvSpPr>
          <p:cNvPr name="TextBox 7" id="7"/>
          <p:cNvSpPr txBox="true"/>
          <p:nvPr/>
        </p:nvSpPr>
        <p:spPr>
          <a:xfrm rot="0">
            <a:off x="9763866" y="9110196"/>
            <a:ext cx="5941310"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rPr>
              <a:t>KNN with feature extraction in action</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true" flipV="false" rot="0">
            <a:off x="-1334438" y="218634"/>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0409" y="1028700"/>
            <a:ext cx="15176439" cy="8031973"/>
            <a:chOff x="0" y="0"/>
            <a:chExt cx="6225043" cy="3294539"/>
          </a:xfrm>
        </p:grpSpPr>
        <p:sp>
          <p:nvSpPr>
            <p:cNvPr name="Freeform 4" id="4"/>
            <p:cNvSpPr/>
            <p:nvPr/>
          </p:nvSpPr>
          <p:spPr>
            <a:xfrm flipH="false" flipV="false" rot="0">
              <a:off x="0" y="0"/>
              <a:ext cx="6225043" cy="3294540"/>
            </a:xfrm>
            <a:custGeom>
              <a:avLst/>
              <a:gdLst/>
              <a:ahLst/>
              <a:cxnLst/>
              <a:rect r="r" b="b" t="t" l="l"/>
              <a:pathLst>
                <a:path h="3294540" w="6225043">
                  <a:moveTo>
                    <a:pt x="15304" y="0"/>
                  </a:moveTo>
                  <a:lnTo>
                    <a:pt x="6209739" y="0"/>
                  </a:lnTo>
                  <a:cubicBezTo>
                    <a:pt x="6218191" y="0"/>
                    <a:pt x="6225043" y="6852"/>
                    <a:pt x="6225043" y="15304"/>
                  </a:cubicBezTo>
                  <a:lnTo>
                    <a:pt x="6225043" y="3279236"/>
                  </a:lnTo>
                  <a:cubicBezTo>
                    <a:pt x="6225043" y="3287688"/>
                    <a:pt x="6218191" y="3294540"/>
                    <a:pt x="6209739" y="3294540"/>
                  </a:cubicBezTo>
                  <a:lnTo>
                    <a:pt x="15304" y="3294540"/>
                  </a:lnTo>
                  <a:cubicBezTo>
                    <a:pt x="6852" y="3294540"/>
                    <a:pt x="0" y="3287688"/>
                    <a:pt x="0" y="3279236"/>
                  </a:cubicBezTo>
                  <a:lnTo>
                    <a:pt x="0" y="15304"/>
                  </a:lnTo>
                  <a:cubicBezTo>
                    <a:pt x="0" y="6852"/>
                    <a:pt x="6852" y="0"/>
                    <a:pt x="15304" y="0"/>
                  </a:cubicBezTo>
                  <a:close/>
                </a:path>
              </a:pathLst>
            </a:custGeom>
            <a:solidFill>
              <a:srgbClr val="FFFFFF"/>
            </a:solidFill>
            <a:ln w="47625" cap="rnd">
              <a:solidFill>
                <a:srgbClr val="000000"/>
              </a:solidFill>
              <a:prstDash val="solid"/>
              <a:round/>
            </a:ln>
          </p:spPr>
        </p:sp>
        <p:sp>
          <p:nvSpPr>
            <p:cNvPr name="TextBox 5" id="5"/>
            <p:cNvSpPr txBox="true"/>
            <p:nvPr/>
          </p:nvSpPr>
          <p:spPr>
            <a:xfrm>
              <a:off x="0" y="-38100"/>
              <a:ext cx="6225043" cy="333263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463851" y="3762570"/>
            <a:ext cx="10468786" cy="2828535"/>
          </a:xfrm>
          <a:prstGeom prst="rect">
            <a:avLst/>
          </a:prstGeom>
        </p:spPr>
        <p:txBody>
          <a:bodyPr anchor="t" rtlCol="false" tIns="0" lIns="0" bIns="0" rIns="0">
            <a:spAutoFit/>
          </a:bodyPr>
          <a:lstStyle/>
          <a:p>
            <a:pPr marL="0" indent="0" lvl="0">
              <a:lnSpc>
                <a:spcPts val="18308"/>
              </a:lnSpc>
              <a:spcBef>
                <a:spcPct val="0"/>
              </a:spcBef>
            </a:pPr>
            <a:r>
              <a:rPr lang="en-US" sz="19070">
                <a:solidFill>
                  <a:srgbClr val="000000"/>
                </a:solidFill>
                <a:latin typeface="Childling"/>
              </a:rPr>
              <a:t>Thank You!</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Freeform 2" id="2"/>
          <p:cNvSpPr/>
          <p:nvPr/>
        </p:nvSpPr>
        <p:spPr>
          <a:xfrm flipH="true" flipV="false" rot="0">
            <a:off x="-1334438" y="-5798302"/>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87717" y="1356805"/>
            <a:ext cx="15971583" cy="8107432"/>
            <a:chOff x="0" y="0"/>
            <a:chExt cx="4586774" cy="2328320"/>
          </a:xfrm>
        </p:grpSpPr>
        <p:sp>
          <p:nvSpPr>
            <p:cNvPr name="Freeform 4" id="4"/>
            <p:cNvSpPr/>
            <p:nvPr/>
          </p:nvSpPr>
          <p:spPr>
            <a:xfrm flipH="false" flipV="false" rot="0">
              <a:off x="0" y="0"/>
              <a:ext cx="4586774" cy="2328320"/>
            </a:xfrm>
            <a:custGeom>
              <a:avLst/>
              <a:gdLst/>
              <a:ahLst/>
              <a:cxnLst/>
              <a:rect r="r" b="b" t="t" l="l"/>
              <a:pathLst>
                <a:path h="2328320" w="4586774">
                  <a:moveTo>
                    <a:pt x="14542" y="0"/>
                  </a:moveTo>
                  <a:lnTo>
                    <a:pt x="4572232" y="0"/>
                  </a:lnTo>
                  <a:cubicBezTo>
                    <a:pt x="4580263" y="0"/>
                    <a:pt x="4586774" y="6511"/>
                    <a:pt x="4586774" y="14542"/>
                  </a:cubicBezTo>
                  <a:lnTo>
                    <a:pt x="4586774" y="2313778"/>
                  </a:lnTo>
                  <a:cubicBezTo>
                    <a:pt x="4586774" y="2321809"/>
                    <a:pt x="4580263" y="2328320"/>
                    <a:pt x="4572232" y="2328320"/>
                  </a:cubicBezTo>
                  <a:lnTo>
                    <a:pt x="14542" y="2328320"/>
                  </a:lnTo>
                  <a:cubicBezTo>
                    <a:pt x="6511" y="2328320"/>
                    <a:pt x="0" y="2321809"/>
                    <a:pt x="0" y="2313778"/>
                  </a:cubicBezTo>
                  <a:lnTo>
                    <a:pt x="0" y="14542"/>
                  </a:lnTo>
                  <a:cubicBezTo>
                    <a:pt x="0" y="6511"/>
                    <a:pt x="6511" y="0"/>
                    <a:pt x="14542" y="0"/>
                  </a:cubicBezTo>
                  <a:close/>
                </a:path>
              </a:pathLst>
            </a:custGeom>
            <a:solidFill>
              <a:srgbClr val="FFFFFF"/>
            </a:solidFill>
            <a:ln w="57150" cap="rnd">
              <a:solidFill>
                <a:srgbClr val="000000"/>
              </a:solidFill>
              <a:prstDash val="solid"/>
              <a:round/>
            </a:ln>
          </p:spPr>
        </p:sp>
        <p:sp>
          <p:nvSpPr>
            <p:cNvPr name="TextBox 5" id="5"/>
            <p:cNvSpPr txBox="true"/>
            <p:nvPr/>
          </p:nvSpPr>
          <p:spPr>
            <a:xfrm>
              <a:off x="0" y="-38100"/>
              <a:ext cx="4586774" cy="236642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4312112" y="143043"/>
            <a:ext cx="9663776" cy="2427524"/>
            <a:chOff x="0" y="0"/>
            <a:chExt cx="2775276" cy="697145"/>
          </a:xfrm>
        </p:grpSpPr>
        <p:sp>
          <p:nvSpPr>
            <p:cNvPr name="Freeform 7" id="7"/>
            <p:cNvSpPr/>
            <p:nvPr/>
          </p:nvSpPr>
          <p:spPr>
            <a:xfrm flipH="false" flipV="false" rot="0">
              <a:off x="0" y="0"/>
              <a:ext cx="2775276" cy="697145"/>
            </a:xfrm>
            <a:custGeom>
              <a:avLst/>
              <a:gdLst/>
              <a:ahLst/>
              <a:cxnLst/>
              <a:rect r="r" b="b" t="t" l="l"/>
              <a:pathLst>
                <a:path h="697145" w="2775276">
                  <a:moveTo>
                    <a:pt x="24034" y="0"/>
                  </a:moveTo>
                  <a:lnTo>
                    <a:pt x="2751242" y="0"/>
                  </a:lnTo>
                  <a:cubicBezTo>
                    <a:pt x="2764516" y="0"/>
                    <a:pt x="2775276" y="10760"/>
                    <a:pt x="2775276" y="24034"/>
                  </a:cubicBezTo>
                  <a:lnTo>
                    <a:pt x="2775276" y="673111"/>
                  </a:lnTo>
                  <a:cubicBezTo>
                    <a:pt x="2775276" y="686384"/>
                    <a:pt x="2764516" y="697145"/>
                    <a:pt x="2751242" y="697145"/>
                  </a:cubicBezTo>
                  <a:lnTo>
                    <a:pt x="24034" y="697145"/>
                  </a:lnTo>
                  <a:cubicBezTo>
                    <a:pt x="10760" y="697145"/>
                    <a:pt x="0" y="686384"/>
                    <a:pt x="0" y="673111"/>
                  </a:cubicBezTo>
                  <a:lnTo>
                    <a:pt x="0" y="24034"/>
                  </a:lnTo>
                  <a:cubicBezTo>
                    <a:pt x="0" y="10760"/>
                    <a:pt x="10760" y="0"/>
                    <a:pt x="24034" y="0"/>
                  </a:cubicBezTo>
                  <a:close/>
                </a:path>
              </a:pathLst>
            </a:custGeom>
            <a:solidFill>
              <a:srgbClr val="FFFFFF"/>
            </a:solidFill>
            <a:ln w="57150" cap="rnd">
              <a:solidFill>
                <a:srgbClr val="000000"/>
              </a:solidFill>
              <a:prstDash val="solid"/>
              <a:round/>
            </a:ln>
          </p:spPr>
        </p:sp>
        <p:sp>
          <p:nvSpPr>
            <p:cNvPr name="TextBox 8" id="8"/>
            <p:cNvSpPr txBox="true"/>
            <p:nvPr/>
          </p:nvSpPr>
          <p:spPr>
            <a:xfrm>
              <a:off x="0" y="-38100"/>
              <a:ext cx="2775276" cy="735245"/>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4659686" y="527521"/>
            <a:ext cx="8968629" cy="1706192"/>
          </a:xfrm>
          <a:prstGeom prst="rect">
            <a:avLst/>
          </a:prstGeom>
        </p:spPr>
        <p:txBody>
          <a:bodyPr anchor="t" rtlCol="false" tIns="0" lIns="0" bIns="0" rIns="0">
            <a:spAutoFit/>
          </a:bodyPr>
          <a:lstStyle/>
          <a:p>
            <a:pPr algn="ctr">
              <a:lnSpc>
                <a:spcPts val="11056"/>
              </a:lnSpc>
            </a:pPr>
            <a:r>
              <a:rPr lang="en-US" sz="11516">
                <a:solidFill>
                  <a:srgbClr val="000000"/>
                </a:solidFill>
                <a:latin typeface="Childling"/>
              </a:rPr>
              <a:t>Project Overview</a:t>
            </a:r>
          </a:p>
        </p:txBody>
      </p:sp>
      <p:sp>
        <p:nvSpPr>
          <p:cNvPr name="TextBox 10" id="10"/>
          <p:cNvSpPr txBox="true"/>
          <p:nvPr/>
        </p:nvSpPr>
        <p:spPr>
          <a:xfrm rot="0">
            <a:off x="2136175" y="2889338"/>
            <a:ext cx="14015650" cy="5693771"/>
          </a:xfrm>
          <a:prstGeom prst="rect">
            <a:avLst/>
          </a:prstGeom>
        </p:spPr>
        <p:txBody>
          <a:bodyPr anchor="t" rtlCol="false" tIns="0" lIns="0" bIns="0" rIns="0">
            <a:spAutoFit/>
          </a:bodyPr>
          <a:lstStyle/>
          <a:p>
            <a:pPr>
              <a:lnSpc>
                <a:spcPts val="3795"/>
              </a:lnSpc>
            </a:pPr>
            <a:r>
              <a:rPr lang="en-US" sz="2710">
                <a:solidFill>
                  <a:srgbClr val="000000"/>
                </a:solidFill>
                <a:latin typeface="Gagalin"/>
              </a:rPr>
              <a:t>PRIMARY GOAL</a:t>
            </a:r>
          </a:p>
          <a:p>
            <a:pPr>
              <a:lnSpc>
                <a:spcPts val="3795"/>
              </a:lnSpc>
            </a:pPr>
            <a:r>
              <a:rPr lang="en-US" sz="2710">
                <a:solidFill>
                  <a:srgbClr val="000000"/>
                </a:solidFill>
                <a:latin typeface="Canva Sans"/>
              </a:rPr>
              <a:t>To understand standard machine learning techniques, analyse their performance, and applying various techniques to improve accuracy.</a:t>
            </a:r>
          </a:p>
          <a:p>
            <a:pPr>
              <a:lnSpc>
                <a:spcPts val="3795"/>
              </a:lnSpc>
            </a:pPr>
            <a:r>
              <a:rPr lang="en-US" sz="2710">
                <a:solidFill>
                  <a:srgbClr val="000000"/>
                </a:solidFill>
                <a:latin typeface="Canva Sans"/>
              </a:rPr>
              <a:t>Through this exploration, we seek to gain insights into the challenges and limitations of using simple machine learning models for complex image classification tasks and identify areas for potential improvement.</a:t>
            </a:r>
          </a:p>
          <a:p>
            <a:pPr>
              <a:lnSpc>
                <a:spcPts val="3795"/>
              </a:lnSpc>
            </a:pPr>
            <a:r>
              <a:rPr lang="en-US" sz="2710">
                <a:solidFill>
                  <a:srgbClr val="000000"/>
                </a:solidFill>
                <a:latin typeface="Gagalin"/>
              </a:rPr>
              <a:t>DATASET</a:t>
            </a:r>
          </a:p>
          <a:p>
            <a:pPr>
              <a:lnSpc>
                <a:spcPts val="3795"/>
              </a:lnSpc>
            </a:pPr>
            <a:r>
              <a:rPr lang="en-US" sz="2710">
                <a:solidFill>
                  <a:srgbClr val="000000"/>
                </a:solidFill>
                <a:latin typeface="Canva Sans"/>
              </a:rPr>
              <a:t>CIFAR10 image dataset with 60000 samples of 32x32 pixel images.</a:t>
            </a:r>
          </a:p>
          <a:p>
            <a:pPr>
              <a:lnSpc>
                <a:spcPts val="3795"/>
              </a:lnSpc>
            </a:pPr>
            <a:r>
              <a:rPr lang="en-US" sz="2710">
                <a:solidFill>
                  <a:srgbClr val="000000"/>
                </a:solidFill>
                <a:latin typeface="Gagalin"/>
              </a:rPr>
              <a:t>METHODS USED </a:t>
            </a:r>
          </a:p>
          <a:p>
            <a:pPr marL="585262" indent="-292631" lvl="1">
              <a:lnSpc>
                <a:spcPts val="3795"/>
              </a:lnSpc>
              <a:buFont typeface="Arial"/>
              <a:buChar char="•"/>
            </a:pPr>
            <a:r>
              <a:rPr lang="en-US" sz="2710">
                <a:solidFill>
                  <a:srgbClr val="000000"/>
                </a:solidFill>
                <a:latin typeface="Canva Sans"/>
              </a:rPr>
              <a:t>Classification models (KNN, tree based techniques, SVM, naive bayes)</a:t>
            </a:r>
          </a:p>
          <a:p>
            <a:pPr marL="585262" indent="-292631" lvl="1">
              <a:lnSpc>
                <a:spcPts val="3795"/>
              </a:lnSpc>
              <a:buFont typeface="Arial"/>
              <a:buChar char="•"/>
            </a:pPr>
            <a:r>
              <a:rPr lang="en-US" sz="2710">
                <a:solidFill>
                  <a:srgbClr val="000000"/>
                </a:solidFill>
                <a:latin typeface="Canva Sans"/>
              </a:rPr>
              <a:t>LDA, PCA</a:t>
            </a:r>
          </a:p>
          <a:p>
            <a:pPr marL="585262" indent="-292631" lvl="1">
              <a:lnSpc>
                <a:spcPts val="3795"/>
              </a:lnSpc>
              <a:buFont typeface="Arial"/>
              <a:buChar char="•"/>
            </a:pPr>
            <a:r>
              <a:rPr lang="en-US" sz="2710">
                <a:solidFill>
                  <a:srgbClr val="000000"/>
                </a:solidFill>
                <a:latin typeface="Canva Sans"/>
              </a:rPr>
              <a:t> Feature extraction from ResNet, HoG, hyperparameter tuning  </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4155375" y="218634"/>
            <a:ext cx="20956876" cy="9849732"/>
          </a:xfrm>
          <a:custGeom>
            <a:avLst/>
            <a:gdLst/>
            <a:ahLst/>
            <a:cxnLst/>
            <a:rect r="r" b="b" t="t" l="l"/>
            <a:pathLst>
              <a:path h="9849732" w="20956876">
                <a:moveTo>
                  <a:pt x="0" y="0"/>
                </a:moveTo>
                <a:lnTo>
                  <a:pt x="20956875" y="0"/>
                </a:lnTo>
                <a:lnTo>
                  <a:pt x="20956875"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59791" y="1369027"/>
            <a:ext cx="6637514" cy="1463539"/>
          </a:xfrm>
          <a:prstGeom prst="rect">
            <a:avLst/>
          </a:prstGeom>
        </p:spPr>
        <p:txBody>
          <a:bodyPr anchor="t" rtlCol="false" tIns="0" lIns="0" bIns="0" rIns="0">
            <a:spAutoFit/>
          </a:bodyPr>
          <a:lstStyle/>
          <a:p>
            <a:pPr marL="0" indent="0" lvl="0">
              <a:lnSpc>
                <a:spcPts val="9495"/>
              </a:lnSpc>
              <a:spcBef>
                <a:spcPct val="0"/>
              </a:spcBef>
            </a:pPr>
            <a:r>
              <a:rPr lang="en-US" sz="9891">
                <a:solidFill>
                  <a:srgbClr val="000000"/>
                </a:solidFill>
                <a:latin typeface="Childling"/>
              </a:rPr>
              <a:t>Initial Results </a:t>
            </a:r>
          </a:p>
        </p:txBody>
      </p:sp>
      <p:sp>
        <p:nvSpPr>
          <p:cNvPr name="TextBox 4" id="4"/>
          <p:cNvSpPr txBox="true"/>
          <p:nvPr/>
        </p:nvSpPr>
        <p:spPr>
          <a:xfrm rot="0">
            <a:off x="1848030" y="2932550"/>
            <a:ext cx="10500593" cy="5563942"/>
          </a:xfrm>
          <a:prstGeom prst="rect">
            <a:avLst/>
          </a:prstGeom>
        </p:spPr>
        <p:txBody>
          <a:bodyPr anchor="t" rtlCol="false" tIns="0" lIns="0" bIns="0" rIns="0">
            <a:spAutoFit/>
          </a:bodyPr>
          <a:lstStyle/>
          <a:p>
            <a:pPr>
              <a:lnSpc>
                <a:spcPts val="4004"/>
              </a:lnSpc>
            </a:pPr>
            <a:r>
              <a:rPr lang="en-US" sz="2860">
                <a:solidFill>
                  <a:srgbClr val="000000"/>
                </a:solidFill>
                <a:latin typeface="Open Sans"/>
              </a:rPr>
              <a:t>Applied ML models like - </a:t>
            </a:r>
          </a:p>
          <a:p>
            <a:pPr marL="617483" indent="-308742" lvl="1">
              <a:lnSpc>
                <a:spcPts val="4004"/>
              </a:lnSpc>
              <a:buFont typeface="Arial"/>
              <a:buChar char="•"/>
            </a:pPr>
            <a:r>
              <a:rPr lang="en-US" sz="2860" u="sng">
                <a:solidFill>
                  <a:srgbClr val="000000"/>
                </a:solidFill>
                <a:latin typeface="Open Sans Bold"/>
              </a:rPr>
              <a:t>k-NN</a:t>
            </a:r>
            <a:r>
              <a:rPr lang="en-US" sz="2860">
                <a:solidFill>
                  <a:srgbClr val="000000"/>
                </a:solidFill>
                <a:latin typeface="Open Sans"/>
              </a:rPr>
              <a:t>: Explored k-NN with parameter optimization to determine the optimal number of neighbors.</a:t>
            </a:r>
          </a:p>
          <a:p>
            <a:pPr marL="617483" indent="-308742" lvl="1">
              <a:lnSpc>
                <a:spcPts val="4004"/>
              </a:lnSpc>
              <a:buFont typeface="Arial"/>
              <a:buChar char="•"/>
            </a:pPr>
            <a:r>
              <a:rPr lang="en-US" sz="2860" u="sng">
                <a:solidFill>
                  <a:srgbClr val="000000"/>
                </a:solidFill>
                <a:latin typeface="Open Sans Bold"/>
              </a:rPr>
              <a:t>Decision Tree</a:t>
            </a:r>
            <a:r>
              <a:rPr lang="en-US" sz="2860">
                <a:solidFill>
                  <a:srgbClr val="000000"/>
                </a:solidFill>
                <a:latin typeface="Open Sans"/>
              </a:rPr>
              <a:t>: Utilized decision tree-based methods for classification.</a:t>
            </a:r>
          </a:p>
          <a:p>
            <a:pPr marL="617483" indent="-308742" lvl="1">
              <a:lnSpc>
                <a:spcPts val="4004"/>
              </a:lnSpc>
              <a:buFont typeface="Arial"/>
              <a:buChar char="•"/>
            </a:pPr>
            <a:r>
              <a:rPr lang="en-US" sz="2860" u="sng">
                <a:solidFill>
                  <a:srgbClr val="000000"/>
                </a:solidFill>
                <a:latin typeface="Open Sans Bold"/>
              </a:rPr>
              <a:t>Random Forest</a:t>
            </a:r>
            <a:r>
              <a:rPr lang="en-US" sz="2860">
                <a:solidFill>
                  <a:srgbClr val="000000"/>
                </a:solidFill>
                <a:latin typeface="Open Sans"/>
              </a:rPr>
              <a:t>: Employed ensemble techniques like random forests for improved accuracy.</a:t>
            </a:r>
          </a:p>
          <a:p>
            <a:pPr marL="617483" indent="-308742" lvl="1">
              <a:lnSpc>
                <a:spcPts val="4004"/>
              </a:lnSpc>
              <a:buFont typeface="Arial"/>
              <a:buChar char="•"/>
            </a:pPr>
            <a:r>
              <a:rPr lang="en-US" sz="2860" u="sng">
                <a:solidFill>
                  <a:srgbClr val="000000"/>
                </a:solidFill>
                <a:latin typeface="Open Sans Bold"/>
              </a:rPr>
              <a:t>Naive Bayes</a:t>
            </a:r>
            <a:r>
              <a:rPr lang="en-US" sz="2860">
                <a:solidFill>
                  <a:srgbClr val="000000"/>
                </a:solidFill>
                <a:latin typeface="Open Sans"/>
              </a:rPr>
              <a:t>: Implemented Naive Bayes as a probabilistic classifier.</a:t>
            </a:r>
          </a:p>
          <a:p>
            <a:pPr marL="617483" indent="-308742" lvl="1">
              <a:lnSpc>
                <a:spcPts val="4004"/>
              </a:lnSpc>
              <a:buFont typeface="Arial"/>
              <a:buChar char="•"/>
            </a:pPr>
            <a:r>
              <a:rPr lang="en-US" sz="2860" u="sng">
                <a:solidFill>
                  <a:srgbClr val="000000"/>
                </a:solidFill>
                <a:latin typeface="Open Sans Bold"/>
              </a:rPr>
              <a:t>SVM</a:t>
            </a:r>
            <a:r>
              <a:rPr lang="en-US" sz="2860">
                <a:solidFill>
                  <a:srgbClr val="000000"/>
                </a:solidFill>
                <a:latin typeface="Open Sans"/>
              </a:rPr>
              <a:t> : powerful technique for linear and non linear decision boundaries, by using differenet kernel functions.</a:t>
            </a:r>
          </a:p>
        </p:txBody>
      </p:sp>
      <p:sp>
        <p:nvSpPr>
          <p:cNvPr name="Freeform 5" id="5"/>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u"/>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4792817" y="218634"/>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2268022" y="893471"/>
          <a:ext cx="11826472" cy="7381142"/>
        </p:xfrm>
        <a:graphic>
          <a:graphicData uri="http://schemas.openxmlformats.org/drawingml/2006/table">
            <a:tbl>
              <a:tblPr/>
              <a:tblGrid>
                <a:gridCol w="2365294"/>
                <a:gridCol w="2365294"/>
                <a:gridCol w="2365294"/>
                <a:gridCol w="2365294"/>
                <a:gridCol w="2365294"/>
              </a:tblGrid>
              <a:tr h="1036862">
                <a:tc>
                  <a:txBody>
                    <a:bodyPr anchor="t" rtlCol="false"/>
                    <a:lstStyle/>
                    <a:p>
                      <a:pPr algn="ctr">
                        <a:lnSpc>
                          <a:spcPts val="3359"/>
                        </a:lnSpc>
                        <a:defRPr/>
                      </a:pPr>
                      <a:r>
                        <a:rPr lang="en-US" sz="2399">
                          <a:solidFill>
                            <a:srgbClr val="000000"/>
                          </a:solidFill>
                          <a:latin typeface="Open Sans Bold"/>
                        </a:rPr>
                        <a:t>MODELS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359"/>
                        </a:lnSpc>
                        <a:defRPr/>
                      </a:pPr>
                      <a:r>
                        <a:rPr lang="en-US" sz="2399">
                          <a:solidFill>
                            <a:srgbClr val="000000"/>
                          </a:solidFill>
                          <a:latin typeface="Open Sans Bold"/>
                        </a:rPr>
                        <a:t>ACCURACY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359"/>
                        </a:lnSpc>
                        <a:defRPr/>
                      </a:pPr>
                      <a:r>
                        <a:rPr lang="en-US" sz="2399">
                          <a:solidFill>
                            <a:srgbClr val="000000"/>
                          </a:solidFill>
                          <a:latin typeface="Open Sans Bold"/>
                        </a:rPr>
                        <a:t>PRECISION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359"/>
                        </a:lnSpc>
                        <a:defRPr/>
                      </a:pPr>
                      <a:r>
                        <a:rPr lang="en-US" sz="2399">
                          <a:solidFill>
                            <a:srgbClr val="000000"/>
                          </a:solidFill>
                          <a:latin typeface="Open Sans Bold"/>
                        </a:rPr>
                        <a:t>RECALL</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359"/>
                        </a:lnSpc>
                        <a:defRPr/>
                      </a:pPr>
                      <a:r>
                        <a:rPr lang="en-US" sz="2399">
                          <a:solidFill>
                            <a:srgbClr val="000000"/>
                          </a:solidFill>
                          <a:latin typeface="Open Sans Bold"/>
                        </a:rPr>
                        <a:t>F1-SCORE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996116">
                <a:tc>
                  <a:txBody>
                    <a:bodyPr anchor="t" rtlCol="false"/>
                    <a:lstStyle/>
                    <a:p>
                      <a:pPr algn="ctr">
                        <a:lnSpc>
                          <a:spcPts val="2799"/>
                        </a:lnSpc>
                        <a:defRPr/>
                      </a:pPr>
                      <a:r>
                        <a:rPr lang="en-US" sz="1999">
                          <a:solidFill>
                            <a:srgbClr val="000000"/>
                          </a:solidFill>
                          <a:latin typeface="Open Sans"/>
                        </a:rPr>
                        <a:t>KNN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0.339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0.430</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0.339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0.326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96116">
                <a:tc>
                  <a:txBody>
                    <a:bodyPr anchor="t" rtlCol="false"/>
                    <a:lstStyle/>
                    <a:p>
                      <a:pPr algn="ctr">
                        <a:lnSpc>
                          <a:spcPts val="2799"/>
                        </a:lnSpc>
                        <a:defRPr/>
                      </a:pPr>
                      <a:r>
                        <a:rPr lang="en-US" sz="1999">
                          <a:solidFill>
                            <a:srgbClr val="000000"/>
                          </a:solidFill>
                          <a:latin typeface="Open Sans"/>
                        </a:rPr>
                        <a:t>Decision Tree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0.2673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0.267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0.2673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0.267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363699">
                <a:tc>
                  <a:txBody>
                    <a:bodyPr anchor="t" rtlCol="false"/>
                    <a:lstStyle/>
                    <a:p>
                      <a:pPr algn="ctr">
                        <a:lnSpc>
                          <a:spcPts val="2799"/>
                        </a:lnSpc>
                        <a:defRPr/>
                      </a:pPr>
                      <a:r>
                        <a:rPr lang="en-US" sz="1999">
                          <a:solidFill>
                            <a:srgbClr val="000000"/>
                          </a:solidFill>
                          <a:latin typeface="Open Sans"/>
                        </a:rPr>
                        <a:t>Random Forest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0.468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0.468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96116">
                <a:tc>
                  <a:txBody>
                    <a:bodyPr anchor="t" rtlCol="false"/>
                    <a:lstStyle/>
                    <a:p>
                      <a:pPr algn="ctr">
                        <a:lnSpc>
                          <a:spcPts val="2799"/>
                        </a:lnSpc>
                        <a:defRPr/>
                      </a:pPr>
                      <a:r>
                        <a:rPr lang="en-US" sz="1999">
                          <a:solidFill>
                            <a:srgbClr val="000000"/>
                          </a:solidFill>
                          <a:latin typeface="Open Sans"/>
                        </a:rPr>
                        <a:t>Naive Bayes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0.297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0.311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0.297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0.275</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96116">
                <a:tc>
                  <a:txBody>
                    <a:bodyPr anchor="t" rtlCol="false"/>
                    <a:lstStyle/>
                    <a:p>
                      <a:pPr algn="ctr">
                        <a:lnSpc>
                          <a:spcPts val="2799"/>
                        </a:lnSpc>
                        <a:defRPr/>
                      </a:pPr>
                      <a:r>
                        <a:rPr lang="en-US" sz="1999">
                          <a:solidFill>
                            <a:srgbClr val="000000"/>
                          </a:solidFill>
                          <a:latin typeface="Open Sans"/>
                        </a:rPr>
                        <a:t>SVM</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0.542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0.542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96116">
                <a:tc>
                  <a:txBody>
                    <a:bodyPr anchor="t" rtlCol="false"/>
                    <a:lstStyle/>
                    <a:p>
                      <a:pPr algn="ctr">
                        <a:lnSpc>
                          <a:spcPts val="2799"/>
                        </a:lnSpc>
                        <a:defRPr/>
                      </a:pPr>
                      <a:r>
                        <a:rPr lang="en-US" sz="1999">
                          <a:solidFill>
                            <a:srgbClr val="000000"/>
                          </a:solidFill>
                          <a:latin typeface="Open Sans"/>
                        </a:rPr>
                        <a:t>ANN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0.476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0.489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0.476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
        <p:nvSpPr>
          <p:cNvPr name="TextBox 5" id="5"/>
          <p:cNvSpPr txBox="true"/>
          <p:nvPr/>
        </p:nvSpPr>
        <p:spPr>
          <a:xfrm rot="0">
            <a:off x="2105576" y="8697595"/>
            <a:ext cx="12151363" cy="1064260"/>
          </a:xfrm>
          <a:prstGeom prst="rect">
            <a:avLst/>
          </a:prstGeom>
        </p:spPr>
        <p:txBody>
          <a:bodyPr anchor="t" rtlCol="false" tIns="0" lIns="0" bIns="0" rIns="0">
            <a:spAutoFit/>
          </a:bodyPr>
          <a:lstStyle/>
          <a:p>
            <a:pPr>
              <a:lnSpc>
                <a:spcPts val="4340"/>
              </a:lnSpc>
            </a:pPr>
            <a:r>
              <a:rPr lang="en-US" sz="3100">
                <a:solidFill>
                  <a:srgbClr val="000000"/>
                </a:solidFill>
                <a:latin typeface="Canva Sans"/>
              </a:rPr>
              <a:t>These results reveal the </a:t>
            </a:r>
            <a:r>
              <a:rPr lang="en-US" sz="3100" u="sng">
                <a:solidFill>
                  <a:srgbClr val="000000"/>
                </a:solidFill>
                <a:latin typeface="Canva Sans Bold"/>
              </a:rPr>
              <a:t>poor</a:t>
            </a:r>
            <a:r>
              <a:rPr lang="en-US" sz="3100">
                <a:solidFill>
                  <a:srgbClr val="000000"/>
                </a:solidFill>
                <a:latin typeface="Canva Sans"/>
              </a:rPr>
              <a:t> performance of classcial Machine learning models in Image Classification tasks.</a:t>
            </a:r>
          </a:p>
        </p:txBody>
      </p:sp>
    </p:spTree>
  </p:cSld>
  <p:clrMapOvr>
    <a:masterClrMapping/>
  </p:clrMapOvr>
  <p:transition spd="slow">
    <p:push dir="r"/>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TextBox 2" id="2"/>
          <p:cNvSpPr txBox="true"/>
          <p:nvPr/>
        </p:nvSpPr>
        <p:spPr>
          <a:xfrm rot="0">
            <a:off x="7317962" y="3314404"/>
            <a:ext cx="3668350" cy="1954233"/>
          </a:xfrm>
          <a:prstGeom prst="rect">
            <a:avLst/>
          </a:prstGeom>
        </p:spPr>
        <p:txBody>
          <a:bodyPr anchor="t" rtlCol="false" tIns="0" lIns="0" bIns="0" rIns="0">
            <a:spAutoFit/>
          </a:bodyPr>
          <a:lstStyle/>
          <a:p>
            <a:pPr algn="ctr" marL="0" indent="0" lvl="0">
              <a:lnSpc>
                <a:spcPts val="6935"/>
              </a:lnSpc>
              <a:spcBef>
                <a:spcPct val="0"/>
              </a:spcBef>
            </a:pPr>
            <a:r>
              <a:rPr lang="en-US" sz="7224">
                <a:solidFill>
                  <a:srgbClr val="000000"/>
                </a:solidFill>
                <a:latin typeface="Childling"/>
              </a:rPr>
              <a:t>REASONS for Failure</a:t>
            </a:r>
          </a:p>
        </p:txBody>
      </p:sp>
      <p:sp>
        <p:nvSpPr>
          <p:cNvPr name="Freeform 3" id="3"/>
          <p:cNvSpPr/>
          <p:nvPr/>
        </p:nvSpPr>
        <p:spPr>
          <a:xfrm flipH="false" flipV="false" rot="3461364">
            <a:off x="10986145" y="864346"/>
            <a:ext cx="1215908" cy="2913799"/>
          </a:xfrm>
          <a:custGeom>
            <a:avLst/>
            <a:gdLst/>
            <a:ahLst/>
            <a:cxnLst/>
            <a:rect r="r" b="b" t="t" l="l"/>
            <a:pathLst>
              <a:path h="2913799" w="1215908">
                <a:moveTo>
                  <a:pt x="0" y="0"/>
                </a:moveTo>
                <a:lnTo>
                  <a:pt x="1215909" y="0"/>
                </a:lnTo>
                <a:lnTo>
                  <a:pt x="1215909" y="2913799"/>
                </a:lnTo>
                <a:lnTo>
                  <a:pt x="0" y="29137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7164749">
            <a:off x="11225206" y="4535455"/>
            <a:ext cx="1215908" cy="2913799"/>
          </a:xfrm>
          <a:custGeom>
            <a:avLst/>
            <a:gdLst/>
            <a:ahLst/>
            <a:cxnLst/>
            <a:rect r="r" b="b" t="t" l="l"/>
            <a:pathLst>
              <a:path h="2913799" w="1215908">
                <a:moveTo>
                  <a:pt x="1215909" y="0"/>
                </a:moveTo>
                <a:lnTo>
                  <a:pt x="0" y="0"/>
                </a:lnTo>
                <a:lnTo>
                  <a:pt x="0" y="2913799"/>
                </a:lnTo>
                <a:lnTo>
                  <a:pt x="1215909" y="2913799"/>
                </a:lnTo>
                <a:lnTo>
                  <a:pt x="1215909"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7150035">
            <a:off x="6098983" y="4626670"/>
            <a:ext cx="1215908" cy="2913799"/>
          </a:xfrm>
          <a:custGeom>
            <a:avLst/>
            <a:gdLst/>
            <a:ahLst/>
            <a:cxnLst/>
            <a:rect r="r" b="b" t="t" l="l"/>
            <a:pathLst>
              <a:path h="2913799" w="1215908">
                <a:moveTo>
                  <a:pt x="0" y="0"/>
                </a:moveTo>
                <a:lnTo>
                  <a:pt x="1215909" y="0"/>
                </a:lnTo>
                <a:lnTo>
                  <a:pt x="1215909" y="2913798"/>
                </a:lnTo>
                <a:lnTo>
                  <a:pt x="0" y="29137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false" rot="-3398589">
            <a:off x="6116264" y="968897"/>
            <a:ext cx="1215908" cy="2913799"/>
          </a:xfrm>
          <a:custGeom>
            <a:avLst/>
            <a:gdLst/>
            <a:ahLst/>
            <a:cxnLst/>
            <a:rect r="r" b="b" t="t" l="l"/>
            <a:pathLst>
              <a:path h="2913799" w="1215908">
                <a:moveTo>
                  <a:pt x="1215908" y="0"/>
                </a:moveTo>
                <a:lnTo>
                  <a:pt x="0" y="0"/>
                </a:lnTo>
                <a:lnTo>
                  <a:pt x="0" y="2913798"/>
                </a:lnTo>
                <a:lnTo>
                  <a:pt x="1215908" y="2913798"/>
                </a:lnTo>
                <a:lnTo>
                  <a:pt x="1215908"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1382323">
            <a:off x="-783689" y="137338"/>
            <a:ext cx="2734889" cy="3189375"/>
          </a:xfrm>
          <a:custGeom>
            <a:avLst/>
            <a:gdLst/>
            <a:ahLst/>
            <a:cxnLst/>
            <a:rect r="r" b="b" t="t" l="l"/>
            <a:pathLst>
              <a:path h="3189375" w="2734889">
                <a:moveTo>
                  <a:pt x="0" y="0"/>
                </a:moveTo>
                <a:lnTo>
                  <a:pt x="2734889" y="0"/>
                </a:lnTo>
                <a:lnTo>
                  <a:pt x="2734889" y="3189375"/>
                </a:lnTo>
                <a:lnTo>
                  <a:pt x="0" y="318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599181">
            <a:off x="16890608" y="7941666"/>
            <a:ext cx="2794784" cy="3058587"/>
          </a:xfrm>
          <a:custGeom>
            <a:avLst/>
            <a:gdLst/>
            <a:ahLst/>
            <a:cxnLst/>
            <a:rect r="r" b="b" t="t" l="l"/>
            <a:pathLst>
              <a:path h="3058587" w="2794784">
                <a:moveTo>
                  <a:pt x="0" y="0"/>
                </a:moveTo>
                <a:lnTo>
                  <a:pt x="2794784" y="0"/>
                </a:lnTo>
                <a:lnTo>
                  <a:pt x="2794784" y="3058587"/>
                </a:lnTo>
                <a:lnTo>
                  <a:pt x="0" y="30585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321255" y="3054104"/>
            <a:ext cx="5240111" cy="1690228"/>
          </a:xfrm>
          <a:prstGeom prst="rect">
            <a:avLst/>
          </a:prstGeom>
        </p:spPr>
        <p:txBody>
          <a:bodyPr anchor="t" rtlCol="false" tIns="0" lIns="0" bIns="0" rIns="0">
            <a:spAutoFit/>
          </a:bodyPr>
          <a:lstStyle/>
          <a:p>
            <a:pPr algn="ctr">
              <a:lnSpc>
                <a:spcPts val="3437"/>
              </a:lnSpc>
              <a:spcBef>
                <a:spcPct val="0"/>
              </a:spcBef>
            </a:pPr>
            <a:r>
              <a:rPr lang="en-US" sz="2455">
                <a:solidFill>
                  <a:srgbClr val="000000"/>
                </a:solidFill>
                <a:latin typeface="Open Sans"/>
              </a:rPr>
              <a:t>Pixel values in the features are correlated, which are not captured/learnt by these ML algorithms.</a:t>
            </a:r>
          </a:p>
        </p:txBody>
      </p:sp>
      <p:sp>
        <p:nvSpPr>
          <p:cNvPr name="TextBox 10" id="10"/>
          <p:cNvSpPr txBox="true"/>
          <p:nvPr/>
        </p:nvSpPr>
        <p:spPr>
          <a:xfrm rot="0">
            <a:off x="13115945" y="1256147"/>
            <a:ext cx="3650732" cy="1693357"/>
          </a:xfrm>
          <a:prstGeom prst="rect">
            <a:avLst/>
          </a:prstGeom>
        </p:spPr>
        <p:txBody>
          <a:bodyPr anchor="t" rtlCol="false" tIns="0" lIns="0" bIns="0" rIns="0">
            <a:spAutoFit/>
          </a:bodyPr>
          <a:lstStyle/>
          <a:p>
            <a:pPr algn="ctr" marL="0" indent="0" lvl="0">
              <a:lnSpc>
                <a:spcPts val="4134"/>
              </a:lnSpc>
              <a:spcBef>
                <a:spcPct val="0"/>
              </a:spcBef>
            </a:pPr>
            <a:r>
              <a:rPr lang="en-US" sz="4306">
                <a:solidFill>
                  <a:srgbClr val="000000"/>
                </a:solidFill>
                <a:latin typeface="Childling"/>
              </a:rPr>
              <a:t>Inability to capture spatial relationships</a:t>
            </a:r>
          </a:p>
        </p:txBody>
      </p:sp>
      <p:sp>
        <p:nvSpPr>
          <p:cNvPr name="TextBox 11" id="11"/>
          <p:cNvSpPr txBox="true"/>
          <p:nvPr/>
        </p:nvSpPr>
        <p:spPr>
          <a:xfrm rot="0">
            <a:off x="12321255" y="7010415"/>
            <a:ext cx="5240111" cy="1261603"/>
          </a:xfrm>
          <a:prstGeom prst="rect">
            <a:avLst/>
          </a:prstGeom>
        </p:spPr>
        <p:txBody>
          <a:bodyPr anchor="t" rtlCol="false" tIns="0" lIns="0" bIns="0" rIns="0">
            <a:spAutoFit/>
          </a:bodyPr>
          <a:lstStyle/>
          <a:p>
            <a:pPr algn="ctr">
              <a:lnSpc>
                <a:spcPts val="3437"/>
              </a:lnSpc>
              <a:spcBef>
                <a:spcPct val="0"/>
              </a:spcBef>
            </a:pPr>
            <a:r>
              <a:rPr lang="en-US" sz="2455">
                <a:solidFill>
                  <a:srgbClr val="000000"/>
                </a:solidFill>
                <a:latin typeface="Open Sans"/>
              </a:rPr>
              <a:t>Decision trees can easily overfit to training data, especially with high-dimensional data like images</a:t>
            </a:r>
          </a:p>
        </p:txBody>
      </p:sp>
      <p:sp>
        <p:nvSpPr>
          <p:cNvPr name="TextBox 12" id="12"/>
          <p:cNvSpPr txBox="true"/>
          <p:nvPr/>
        </p:nvSpPr>
        <p:spPr>
          <a:xfrm rot="0">
            <a:off x="13400838" y="5938160"/>
            <a:ext cx="3080946" cy="709326"/>
          </a:xfrm>
          <a:prstGeom prst="rect">
            <a:avLst/>
          </a:prstGeom>
        </p:spPr>
        <p:txBody>
          <a:bodyPr anchor="t" rtlCol="false" tIns="0" lIns="0" bIns="0" rIns="0">
            <a:spAutoFit/>
          </a:bodyPr>
          <a:lstStyle/>
          <a:p>
            <a:pPr algn="ctr" marL="0" indent="0" lvl="0">
              <a:lnSpc>
                <a:spcPts val="4596"/>
              </a:lnSpc>
              <a:spcBef>
                <a:spcPct val="0"/>
              </a:spcBef>
            </a:pPr>
            <a:r>
              <a:rPr lang="en-US" sz="4787">
                <a:solidFill>
                  <a:srgbClr val="000000"/>
                </a:solidFill>
                <a:latin typeface="Childling"/>
              </a:rPr>
              <a:t>Overfitting</a:t>
            </a:r>
          </a:p>
        </p:txBody>
      </p:sp>
      <p:sp>
        <p:nvSpPr>
          <p:cNvPr name="TextBox 13" id="13"/>
          <p:cNvSpPr txBox="true"/>
          <p:nvPr/>
        </p:nvSpPr>
        <p:spPr>
          <a:xfrm rot="0">
            <a:off x="991326" y="2839791"/>
            <a:ext cx="5240111" cy="2118853"/>
          </a:xfrm>
          <a:prstGeom prst="rect">
            <a:avLst/>
          </a:prstGeom>
        </p:spPr>
        <p:txBody>
          <a:bodyPr anchor="t" rtlCol="false" tIns="0" lIns="0" bIns="0" rIns="0">
            <a:spAutoFit/>
          </a:bodyPr>
          <a:lstStyle/>
          <a:p>
            <a:pPr algn="ctr">
              <a:lnSpc>
                <a:spcPts val="3437"/>
              </a:lnSpc>
              <a:spcBef>
                <a:spcPct val="0"/>
              </a:spcBef>
            </a:pPr>
            <a:r>
              <a:rPr lang="en-US" sz="2455">
                <a:solidFill>
                  <a:srgbClr val="000000"/>
                </a:solidFill>
                <a:latin typeface="Open Sans"/>
              </a:rPr>
              <a:t>CIFAR-10 images have a high dimensionality (32x32x3 = 3072 features). KNN and Decision trees struggle in cases of high dimensional data.</a:t>
            </a:r>
          </a:p>
        </p:txBody>
      </p:sp>
      <p:sp>
        <p:nvSpPr>
          <p:cNvPr name="TextBox 14" id="14"/>
          <p:cNvSpPr txBox="true"/>
          <p:nvPr/>
        </p:nvSpPr>
        <p:spPr>
          <a:xfrm rot="0">
            <a:off x="2049722" y="1540578"/>
            <a:ext cx="3123318" cy="1172930"/>
          </a:xfrm>
          <a:prstGeom prst="rect">
            <a:avLst/>
          </a:prstGeom>
        </p:spPr>
        <p:txBody>
          <a:bodyPr anchor="t" rtlCol="false" tIns="0" lIns="0" bIns="0" rIns="0">
            <a:spAutoFit/>
          </a:bodyPr>
          <a:lstStyle/>
          <a:p>
            <a:pPr algn="ctr" marL="0" indent="0" lvl="0">
              <a:lnSpc>
                <a:spcPts val="4150"/>
              </a:lnSpc>
              <a:spcBef>
                <a:spcPct val="0"/>
              </a:spcBef>
            </a:pPr>
            <a:r>
              <a:rPr lang="en-US" sz="4323">
                <a:solidFill>
                  <a:srgbClr val="000000"/>
                </a:solidFill>
                <a:latin typeface="Childling"/>
              </a:rPr>
              <a:t>High Dimensionality </a:t>
            </a:r>
          </a:p>
        </p:txBody>
      </p:sp>
      <p:sp>
        <p:nvSpPr>
          <p:cNvPr name="TextBox 15" id="15"/>
          <p:cNvSpPr txBox="true"/>
          <p:nvPr/>
        </p:nvSpPr>
        <p:spPr>
          <a:xfrm rot="0">
            <a:off x="991326" y="7010415"/>
            <a:ext cx="5240111" cy="1690228"/>
          </a:xfrm>
          <a:prstGeom prst="rect">
            <a:avLst/>
          </a:prstGeom>
        </p:spPr>
        <p:txBody>
          <a:bodyPr anchor="t" rtlCol="false" tIns="0" lIns="0" bIns="0" rIns="0">
            <a:spAutoFit/>
          </a:bodyPr>
          <a:lstStyle/>
          <a:p>
            <a:pPr algn="ctr">
              <a:lnSpc>
                <a:spcPts val="3437"/>
              </a:lnSpc>
              <a:spcBef>
                <a:spcPct val="0"/>
              </a:spcBef>
            </a:pPr>
            <a:r>
              <a:rPr lang="en-US" sz="2455">
                <a:solidFill>
                  <a:srgbClr val="000000"/>
                </a:solidFill>
                <a:latin typeface="Open Sans"/>
              </a:rPr>
              <a:t>Naive Bayes assumes that features are independent, which is not the case for image data. Pixels in images are spatially correlated.</a:t>
            </a:r>
          </a:p>
        </p:txBody>
      </p:sp>
      <p:sp>
        <p:nvSpPr>
          <p:cNvPr name="TextBox 16" id="16"/>
          <p:cNvSpPr txBox="true"/>
          <p:nvPr/>
        </p:nvSpPr>
        <p:spPr>
          <a:xfrm rot="0">
            <a:off x="2049722" y="5716691"/>
            <a:ext cx="3123318" cy="1169899"/>
          </a:xfrm>
          <a:prstGeom prst="rect">
            <a:avLst/>
          </a:prstGeom>
        </p:spPr>
        <p:txBody>
          <a:bodyPr anchor="t" rtlCol="false" tIns="0" lIns="0" bIns="0" rIns="0">
            <a:spAutoFit/>
          </a:bodyPr>
          <a:lstStyle/>
          <a:p>
            <a:pPr algn="ctr" marL="0" indent="0" lvl="0">
              <a:lnSpc>
                <a:spcPts val="4147"/>
              </a:lnSpc>
              <a:spcBef>
                <a:spcPct val="0"/>
              </a:spcBef>
            </a:pPr>
            <a:r>
              <a:rPr lang="en-US" sz="4320" spc="168">
                <a:solidFill>
                  <a:srgbClr val="000000"/>
                </a:solidFill>
                <a:latin typeface="Childling"/>
              </a:rPr>
              <a:t>Independence Assumption</a:t>
            </a:r>
          </a:p>
        </p:txBody>
      </p:sp>
      <p:sp>
        <p:nvSpPr>
          <p:cNvPr name="Freeform 17" id="17"/>
          <p:cNvSpPr/>
          <p:nvPr/>
        </p:nvSpPr>
        <p:spPr>
          <a:xfrm flipH="false" flipV="false" rot="-5309350">
            <a:off x="16454992" y="-629051"/>
            <a:ext cx="2523016" cy="2403746"/>
          </a:xfrm>
          <a:custGeom>
            <a:avLst/>
            <a:gdLst/>
            <a:ahLst/>
            <a:cxnLst/>
            <a:rect r="r" b="b" t="t" l="l"/>
            <a:pathLst>
              <a:path h="2403746" w="2523016">
                <a:moveTo>
                  <a:pt x="0" y="0"/>
                </a:moveTo>
                <a:lnTo>
                  <a:pt x="2523016" y="0"/>
                </a:lnTo>
                <a:lnTo>
                  <a:pt x="2523016" y="2403747"/>
                </a:lnTo>
                <a:lnTo>
                  <a:pt x="0" y="24037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8" id="18"/>
          <p:cNvSpPr/>
          <p:nvPr/>
        </p:nvSpPr>
        <p:spPr>
          <a:xfrm flipH="false" flipV="false" rot="-1999604">
            <a:off x="-1261508" y="8969970"/>
            <a:ext cx="2523016" cy="2403746"/>
          </a:xfrm>
          <a:custGeom>
            <a:avLst/>
            <a:gdLst/>
            <a:ahLst/>
            <a:cxnLst/>
            <a:rect r="r" b="b" t="t" l="l"/>
            <a:pathLst>
              <a:path h="2403746" w="2523016">
                <a:moveTo>
                  <a:pt x="0" y="0"/>
                </a:moveTo>
                <a:lnTo>
                  <a:pt x="2523016" y="0"/>
                </a:lnTo>
                <a:lnTo>
                  <a:pt x="2523016" y="2403746"/>
                </a:lnTo>
                <a:lnTo>
                  <a:pt x="0" y="24037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transition spd="slow">
    <p:push dir="r"/>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TextBox 2" id="2"/>
          <p:cNvSpPr txBox="true"/>
          <p:nvPr/>
        </p:nvSpPr>
        <p:spPr>
          <a:xfrm rot="0">
            <a:off x="3956166" y="2506027"/>
            <a:ext cx="10375668" cy="5322572"/>
          </a:xfrm>
          <a:prstGeom prst="rect">
            <a:avLst/>
          </a:prstGeom>
        </p:spPr>
        <p:txBody>
          <a:bodyPr anchor="t" rtlCol="false" tIns="0" lIns="0" bIns="0" rIns="0">
            <a:spAutoFit/>
          </a:bodyPr>
          <a:lstStyle/>
          <a:p>
            <a:pPr algn="ctr" marL="0" indent="0" lvl="0">
              <a:lnSpc>
                <a:spcPts val="13068"/>
              </a:lnSpc>
              <a:spcBef>
                <a:spcPct val="0"/>
              </a:spcBef>
            </a:pPr>
            <a:r>
              <a:rPr lang="en-US" sz="13613">
                <a:solidFill>
                  <a:srgbClr val="000000"/>
                </a:solidFill>
                <a:latin typeface="Childling"/>
              </a:rPr>
              <a:t>WHAT CAN BE DONE TO IMPROVE THE PERFORMANCE?</a:t>
            </a:r>
          </a:p>
        </p:txBody>
      </p:sp>
      <p:sp>
        <p:nvSpPr>
          <p:cNvPr name="Freeform 3" id="3"/>
          <p:cNvSpPr/>
          <p:nvPr/>
        </p:nvSpPr>
        <p:spPr>
          <a:xfrm flipH="false" flipV="false" rot="0">
            <a:off x="784699" y="722251"/>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4" id="4"/>
          <p:cNvSpPr/>
          <p:nvPr/>
        </p:nvSpPr>
        <p:spPr>
          <a:xfrm flipH="false" flipV="false" rot="0">
            <a:off x="17723989" y="6685875"/>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5" id="5"/>
          <p:cNvSpPr/>
          <p:nvPr/>
        </p:nvSpPr>
        <p:spPr>
          <a:xfrm flipH="false" flipV="false" rot="0">
            <a:off x="16832097" y="7668336"/>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6" id="6"/>
          <p:cNvSpPr/>
          <p:nvPr/>
        </p:nvSpPr>
        <p:spPr>
          <a:xfrm flipH="false" flipV="false" rot="0">
            <a:off x="17320099" y="8314414"/>
            <a:ext cx="488002" cy="565055"/>
          </a:xfrm>
          <a:custGeom>
            <a:avLst/>
            <a:gdLst/>
            <a:ahLst/>
            <a:cxnLst/>
            <a:rect r="r" b="b" t="t" l="l"/>
            <a:pathLst>
              <a:path h="565055" w="488002">
                <a:moveTo>
                  <a:pt x="0" y="0"/>
                </a:moveTo>
                <a:lnTo>
                  <a:pt x="488002" y="0"/>
                </a:lnTo>
                <a:lnTo>
                  <a:pt x="488002" y="565056"/>
                </a:lnTo>
                <a:lnTo>
                  <a:pt x="0" y="565056"/>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7" id="7"/>
          <p:cNvSpPr/>
          <p:nvPr/>
        </p:nvSpPr>
        <p:spPr>
          <a:xfrm flipH="false" flipV="false" rot="0">
            <a:off x="17723989" y="7668336"/>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8" id="8"/>
          <p:cNvSpPr/>
          <p:nvPr/>
        </p:nvSpPr>
        <p:spPr>
          <a:xfrm flipH="false" flipV="false" rot="0">
            <a:off x="1134821" y="75836"/>
            <a:ext cx="384532" cy="445248"/>
          </a:xfrm>
          <a:custGeom>
            <a:avLst/>
            <a:gdLst/>
            <a:ahLst/>
            <a:cxnLst/>
            <a:rect r="r" b="b" t="t" l="l"/>
            <a:pathLst>
              <a:path h="445248" w="384532">
                <a:moveTo>
                  <a:pt x="0" y="0"/>
                </a:moveTo>
                <a:lnTo>
                  <a:pt x="384532" y="0"/>
                </a:lnTo>
                <a:lnTo>
                  <a:pt x="384532" y="445248"/>
                </a:lnTo>
                <a:lnTo>
                  <a:pt x="0" y="445248"/>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9" id="9"/>
          <p:cNvSpPr/>
          <p:nvPr/>
        </p:nvSpPr>
        <p:spPr>
          <a:xfrm flipH="false" flipV="false" rot="0">
            <a:off x="296697" y="75836"/>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0" id="10"/>
          <p:cNvSpPr/>
          <p:nvPr/>
        </p:nvSpPr>
        <p:spPr>
          <a:xfrm flipH="false" flipV="false" rot="0">
            <a:off x="540698" y="1488474"/>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1" id="11"/>
          <p:cNvSpPr/>
          <p:nvPr/>
        </p:nvSpPr>
        <p:spPr>
          <a:xfrm flipH="false" flipV="false" rot="0">
            <a:off x="17912381" y="9258300"/>
            <a:ext cx="375619" cy="434928"/>
          </a:xfrm>
          <a:custGeom>
            <a:avLst/>
            <a:gdLst/>
            <a:ahLst/>
            <a:cxnLst/>
            <a:rect r="r" b="b" t="t" l="l"/>
            <a:pathLst>
              <a:path h="434928" w="375619">
                <a:moveTo>
                  <a:pt x="0" y="0"/>
                </a:moveTo>
                <a:lnTo>
                  <a:pt x="375619" y="0"/>
                </a:lnTo>
                <a:lnTo>
                  <a:pt x="375619" y="434928"/>
                </a:lnTo>
                <a:lnTo>
                  <a:pt x="0" y="434928"/>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2" id="12"/>
          <p:cNvSpPr/>
          <p:nvPr/>
        </p:nvSpPr>
        <p:spPr>
          <a:xfrm flipH="false" flipV="false" rot="0">
            <a:off x="156166" y="842058"/>
            <a:ext cx="384532" cy="445248"/>
          </a:xfrm>
          <a:custGeom>
            <a:avLst/>
            <a:gdLst/>
            <a:ahLst/>
            <a:cxnLst/>
            <a:rect r="r" b="b" t="t" l="l"/>
            <a:pathLst>
              <a:path h="445248" w="384532">
                <a:moveTo>
                  <a:pt x="0" y="0"/>
                </a:moveTo>
                <a:lnTo>
                  <a:pt x="384532" y="0"/>
                </a:lnTo>
                <a:lnTo>
                  <a:pt x="384532" y="445248"/>
                </a:lnTo>
                <a:lnTo>
                  <a:pt x="0" y="445248"/>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3" id="13"/>
          <p:cNvSpPr/>
          <p:nvPr/>
        </p:nvSpPr>
        <p:spPr>
          <a:xfrm flipH="false" flipV="false" rot="-7816170">
            <a:off x="16065469" y="-3317883"/>
            <a:ext cx="7717311" cy="7352492"/>
          </a:xfrm>
          <a:custGeom>
            <a:avLst/>
            <a:gdLst/>
            <a:ahLst/>
            <a:cxnLst/>
            <a:rect r="r" b="b" t="t" l="l"/>
            <a:pathLst>
              <a:path h="7352492" w="7717311">
                <a:moveTo>
                  <a:pt x="0" y="0"/>
                </a:moveTo>
                <a:lnTo>
                  <a:pt x="7717311" y="0"/>
                </a:lnTo>
                <a:lnTo>
                  <a:pt x="7717311" y="7352493"/>
                </a:lnTo>
                <a:lnTo>
                  <a:pt x="0" y="73524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4" id="14"/>
          <p:cNvSpPr/>
          <p:nvPr/>
        </p:nvSpPr>
        <p:spPr>
          <a:xfrm flipH="false" flipV="false" rot="-2569238">
            <a:off x="-2829955" y="8893905"/>
            <a:ext cx="7717311" cy="7352492"/>
          </a:xfrm>
          <a:custGeom>
            <a:avLst/>
            <a:gdLst/>
            <a:ahLst/>
            <a:cxnLst/>
            <a:rect r="r" b="b" t="t" l="l"/>
            <a:pathLst>
              <a:path h="7352492" w="7717311">
                <a:moveTo>
                  <a:pt x="0" y="0"/>
                </a:moveTo>
                <a:lnTo>
                  <a:pt x="7717310" y="0"/>
                </a:lnTo>
                <a:lnTo>
                  <a:pt x="7717310" y="7352492"/>
                </a:lnTo>
                <a:lnTo>
                  <a:pt x="0" y="73524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transition spd="slow">
    <p:push dir="d"/>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079441" y="218634"/>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88018" y="785581"/>
            <a:ext cx="12379144" cy="2770102"/>
          </a:xfrm>
          <a:prstGeom prst="rect">
            <a:avLst/>
          </a:prstGeom>
        </p:spPr>
        <p:txBody>
          <a:bodyPr anchor="t" rtlCol="false" tIns="0" lIns="0" bIns="0" rIns="0">
            <a:spAutoFit/>
          </a:bodyPr>
          <a:lstStyle/>
          <a:p>
            <a:pPr algn="ctr" marL="0" indent="0" lvl="0">
              <a:lnSpc>
                <a:spcPts val="9847"/>
              </a:lnSpc>
              <a:spcBef>
                <a:spcPct val="0"/>
              </a:spcBef>
            </a:pPr>
            <a:r>
              <a:rPr lang="en-US" sz="10257">
                <a:solidFill>
                  <a:srgbClr val="000000"/>
                </a:solidFill>
                <a:latin typeface="Childling"/>
              </a:rPr>
              <a:t>First Approach  Dimensionality Reduction</a:t>
            </a:r>
          </a:p>
        </p:txBody>
      </p:sp>
      <p:sp>
        <p:nvSpPr>
          <p:cNvPr name="Freeform 4" id="4"/>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H="true">
            <a:off x="7849363" y="4224300"/>
            <a:ext cx="19050" cy="371154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10278238" y="3860482"/>
            <a:ext cx="135269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PCA</a:t>
            </a:r>
          </a:p>
        </p:txBody>
      </p:sp>
      <p:sp>
        <p:nvSpPr>
          <p:cNvPr name="TextBox 7" id="7"/>
          <p:cNvSpPr txBox="true"/>
          <p:nvPr/>
        </p:nvSpPr>
        <p:spPr>
          <a:xfrm rot="0">
            <a:off x="4093590" y="3860482"/>
            <a:ext cx="1345257"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LDA</a:t>
            </a:r>
          </a:p>
        </p:txBody>
      </p:sp>
      <p:sp>
        <p:nvSpPr>
          <p:cNvPr name="TextBox 8" id="8"/>
          <p:cNvSpPr txBox="true"/>
          <p:nvPr/>
        </p:nvSpPr>
        <p:spPr>
          <a:xfrm rot="0">
            <a:off x="2451298" y="5086350"/>
            <a:ext cx="4629842" cy="2555240"/>
          </a:xfrm>
          <a:prstGeom prst="rect">
            <a:avLst/>
          </a:prstGeom>
        </p:spPr>
        <p:txBody>
          <a:bodyPr anchor="t" rtlCol="false" tIns="0" lIns="0" bIns="0" rIns="0">
            <a:spAutoFit/>
          </a:bodyPr>
          <a:lstStyle/>
          <a:p>
            <a:pPr algn="ctr">
              <a:lnSpc>
                <a:spcPts val="4060"/>
              </a:lnSpc>
            </a:pPr>
            <a:r>
              <a:rPr lang="en-US" sz="2900">
                <a:solidFill>
                  <a:srgbClr val="000000"/>
                </a:solidFill>
                <a:latin typeface="Canva Sans"/>
              </a:rPr>
              <a:t>LDA is a supervised dimensionality reduction technique that aims to maximize the separation between multiple classes.</a:t>
            </a:r>
          </a:p>
        </p:txBody>
      </p:sp>
      <p:sp>
        <p:nvSpPr>
          <p:cNvPr name="TextBox 9" id="9"/>
          <p:cNvSpPr txBox="true"/>
          <p:nvPr/>
        </p:nvSpPr>
        <p:spPr>
          <a:xfrm rot="0">
            <a:off x="8765370" y="5086350"/>
            <a:ext cx="5080606" cy="2555240"/>
          </a:xfrm>
          <a:prstGeom prst="rect">
            <a:avLst/>
          </a:prstGeom>
        </p:spPr>
        <p:txBody>
          <a:bodyPr anchor="t" rtlCol="false" tIns="0" lIns="0" bIns="0" rIns="0">
            <a:spAutoFit/>
          </a:bodyPr>
          <a:lstStyle/>
          <a:p>
            <a:pPr algn="ctr">
              <a:lnSpc>
                <a:spcPts val="4060"/>
              </a:lnSpc>
            </a:pPr>
            <a:r>
              <a:rPr lang="en-US" sz="2900">
                <a:solidFill>
                  <a:srgbClr val="000000"/>
                </a:solidFill>
                <a:latin typeface="Canva Sans"/>
              </a:rPr>
              <a:t>PCA is an unsupervised technique used for reducing the dimensionality of the data while preserving as much variance as possible.</a:t>
            </a:r>
          </a:p>
        </p:txBody>
      </p:sp>
      <p:sp>
        <p:nvSpPr>
          <p:cNvPr name="TextBox 10" id="10"/>
          <p:cNvSpPr txBox="true"/>
          <p:nvPr/>
        </p:nvSpPr>
        <p:spPr>
          <a:xfrm rot="0">
            <a:off x="1799120" y="8155940"/>
            <a:ext cx="5934198" cy="1099820"/>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No of LDA components = 9 (i.e. n-1)</a:t>
            </a:r>
          </a:p>
        </p:txBody>
      </p:sp>
      <p:sp>
        <p:nvSpPr>
          <p:cNvPr name="TextBox 11" id="11"/>
          <p:cNvSpPr txBox="true"/>
          <p:nvPr/>
        </p:nvSpPr>
        <p:spPr>
          <a:xfrm rot="0">
            <a:off x="7938613" y="8203564"/>
            <a:ext cx="6734119" cy="1054736"/>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Open Sans"/>
              </a:rPr>
              <a:t>N</a:t>
            </a:r>
            <a:r>
              <a:rPr lang="en-US" sz="3099">
                <a:solidFill>
                  <a:srgbClr val="000000"/>
                </a:solidFill>
                <a:latin typeface="Open Sans"/>
              </a:rPr>
              <a:t>o of PCA components = 217 (chosen by keeping 95% of variance)</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Freeform 2" id="2"/>
          <p:cNvSpPr/>
          <p:nvPr/>
        </p:nvSpPr>
        <p:spPr>
          <a:xfrm flipH="true" flipV="false" rot="0">
            <a:off x="-1334438" y="-5798302"/>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0498" y="840909"/>
            <a:ext cx="15468903" cy="8940158"/>
            <a:chOff x="0" y="0"/>
            <a:chExt cx="4442412" cy="2567465"/>
          </a:xfrm>
        </p:grpSpPr>
        <p:sp>
          <p:nvSpPr>
            <p:cNvPr name="Freeform 4" id="4"/>
            <p:cNvSpPr/>
            <p:nvPr/>
          </p:nvSpPr>
          <p:spPr>
            <a:xfrm flipH="false" flipV="false" rot="0">
              <a:off x="0" y="0"/>
              <a:ext cx="4442413" cy="2567465"/>
            </a:xfrm>
            <a:custGeom>
              <a:avLst/>
              <a:gdLst/>
              <a:ahLst/>
              <a:cxnLst/>
              <a:rect r="r" b="b" t="t" l="l"/>
              <a:pathLst>
                <a:path h="2567465" w="4442413">
                  <a:moveTo>
                    <a:pt x="15014" y="0"/>
                  </a:moveTo>
                  <a:lnTo>
                    <a:pt x="4427398" y="0"/>
                  </a:lnTo>
                  <a:cubicBezTo>
                    <a:pt x="4435690" y="0"/>
                    <a:pt x="4442413" y="6722"/>
                    <a:pt x="4442413" y="15014"/>
                  </a:cubicBezTo>
                  <a:lnTo>
                    <a:pt x="4442413" y="2552451"/>
                  </a:lnTo>
                  <a:cubicBezTo>
                    <a:pt x="4442413" y="2560743"/>
                    <a:pt x="4435690" y="2567465"/>
                    <a:pt x="4427398" y="2567465"/>
                  </a:cubicBezTo>
                  <a:lnTo>
                    <a:pt x="15014" y="2567465"/>
                  </a:lnTo>
                  <a:cubicBezTo>
                    <a:pt x="6722" y="2567465"/>
                    <a:pt x="0" y="2560743"/>
                    <a:pt x="0" y="2552451"/>
                  </a:cubicBezTo>
                  <a:lnTo>
                    <a:pt x="0" y="15014"/>
                  </a:lnTo>
                  <a:cubicBezTo>
                    <a:pt x="0" y="6722"/>
                    <a:pt x="6722" y="0"/>
                    <a:pt x="15014" y="0"/>
                  </a:cubicBezTo>
                  <a:close/>
                </a:path>
              </a:pathLst>
            </a:custGeom>
            <a:solidFill>
              <a:srgbClr val="FFFFFF"/>
            </a:solidFill>
            <a:ln w="57150" cap="rnd">
              <a:solidFill>
                <a:srgbClr val="000000"/>
              </a:solidFill>
              <a:prstDash val="solid"/>
              <a:round/>
            </a:ln>
          </p:spPr>
        </p:sp>
        <p:sp>
          <p:nvSpPr>
            <p:cNvPr name="TextBox 5" id="5"/>
            <p:cNvSpPr txBox="true"/>
            <p:nvPr/>
          </p:nvSpPr>
          <p:spPr>
            <a:xfrm>
              <a:off x="0" y="-38100"/>
              <a:ext cx="4442412" cy="260556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6" id="6"/>
          <p:cNvGraphicFramePr>
            <a:graphicFrameLocks noGrp="true"/>
          </p:cNvGraphicFramePr>
          <p:nvPr/>
        </p:nvGraphicFramePr>
        <p:xfrm>
          <a:off x="4058712" y="2658974"/>
          <a:ext cx="10132477" cy="6258811"/>
        </p:xfrm>
        <a:graphic>
          <a:graphicData uri="http://schemas.openxmlformats.org/drawingml/2006/table">
            <a:tbl>
              <a:tblPr/>
              <a:tblGrid>
                <a:gridCol w="2533119"/>
                <a:gridCol w="2533119"/>
                <a:gridCol w="2533119"/>
                <a:gridCol w="2533119"/>
              </a:tblGrid>
              <a:tr h="1404346">
                <a:tc>
                  <a:txBody>
                    <a:bodyPr anchor="t" rtlCol="false"/>
                    <a:lstStyle/>
                    <a:p>
                      <a:pPr algn="ctr">
                        <a:lnSpc>
                          <a:spcPts val="2940"/>
                        </a:lnSpc>
                        <a:defRPr/>
                      </a:pPr>
                      <a:r>
                        <a:rPr lang="en-US" sz="2100">
                          <a:solidFill>
                            <a:srgbClr val="000000"/>
                          </a:solidFill>
                          <a:latin typeface="Open Sans Bold"/>
                        </a:rPr>
                        <a:t>MODELS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940"/>
                        </a:lnSpc>
                        <a:defRPr/>
                      </a:pPr>
                      <a:r>
                        <a:rPr lang="en-US" sz="2100">
                          <a:solidFill>
                            <a:srgbClr val="000000"/>
                          </a:solidFill>
                          <a:latin typeface="Open Sans Bold"/>
                        </a:rPr>
                        <a:t>Original ACCURACY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940"/>
                        </a:lnSpc>
                        <a:defRPr/>
                      </a:pPr>
                      <a:r>
                        <a:rPr lang="en-US" sz="2100">
                          <a:solidFill>
                            <a:srgbClr val="000000"/>
                          </a:solidFill>
                          <a:latin typeface="Open Sans Bold"/>
                        </a:rPr>
                        <a:t>After LDA</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940"/>
                        </a:lnSpc>
                        <a:defRPr/>
                      </a:pPr>
                      <a:r>
                        <a:rPr lang="en-US" sz="2100">
                          <a:solidFill>
                            <a:srgbClr val="000000"/>
                          </a:solidFill>
                          <a:latin typeface="Open Sans Bold"/>
                        </a:rPr>
                        <a:t>After PCA</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966190">
                <a:tc>
                  <a:txBody>
                    <a:bodyPr anchor="t" rtlCol="false"/>
                    <a:lstStyle/>
                    <a:p>
                      <a:pPr algn="ctr">
                        <a:lnSpc>
                          <a:spcPts val="2940"/>
                        </a:lnSpc>
                        <a:defRPr/>
                      </a:pPr>
                      <a:r>
                        <a:rPr lang="en-US" sz="2100">
                          <a:solidFill>
                            <a:srgbClr val="000000"/>
                          </a:solidFill>
                          <a:latin typeface="Open Sans"/>
                        </a:rPr>
                        <a:t>KNN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0.339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0.329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0.339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66190">
                <a:tc>
                  <a:txBody>
                    <a:bodyPr anchor="t" rtlCol="false"/>
                    <a:lstStyle/>
                    <a:p>
                      <a:pPr algn="ctr">
                        <a:lnSpc>
                          <a:spcPts val="2940"/>
                        </a:lnSpc>
                        <a:defRPr/>
                      </a:pPr>
                      <a:r>
                        <a:rPr lang="en-US" sz="2100">
                          <a:solidFill>
                            <a:srgbClr val="000000"/>
                          </a:solidFill>
                          <a:latin typeface="Open Sans"/>
                        </a:rPr>
                        <a:t>Decision Tree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0.2673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0.274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0.2673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9704">
                <a:tc>
                  <a:txBody>
                    <a:bodyPr anchor="t" rtlCol="false"/>
                    <a:lstStyle/>
                    <a:p>
                      <a:pPr algn="ctr">
                        <a:lnSpc>
                          <a:spcPts val="2940"/>
                        </a:lnSpc>
                        <a:defRPr/>
                      </a:pPr>
                      <a:r>
                        <a:rPr lang="en-US" sz="2100">
                          <a:solidFill>
                            <a:srgbClr val="000000"/>
                          </a:solidFill>
                          <a:latin typeface="Open Sans"/>
                        </a:rPr>
                        <a:t>Random Forest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0.371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66190">
                <a:tc>
                  <a:txBody>
                    <a:bodyPr anchor="t" rtlCol="false"/>
                    <a:lstStyle/>
                    <a:p>
                      <a:pPr algn="ctr">
                        <a:lnSpc>
                          <a:spcPts val="2940"/>
                        </a:lnSpc>
                        <a:defRPr/>
                      </a:pPr>
                      <a:r>
                        <a:rPr lang="en-US" sz="2100">
                          <a:solidFill>
                            <a:srgbClr val="000000"/>
                          </a:solidFill>
                          <a:latin typeface="Open Sans"/>
                        </a:rPr>
                        <a:t>Naive Bayes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0.297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0.366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0.297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66190">
                <a:tc>
                  <a:txBody>
                    <a:bodyPr anchor="t" rtlCol="false"/>
                    <a:lstStyle/>
                    <a:p>
                      <a:pPr algn="ctr">
                        <a:lnSpc>
                          <a:spcPts val="2940"/>
                        </a:lnSpc>
                        <a:defRPr/>
                      </a:pPr>
                      <a:r>
                        <a:rPr lang="en-US" sz="2100">
                          <a:solidFill>
                            <a:srgbClr val="000000"/>
                          </a:solidFill>
                          <a:latin typeface="Open Sans"/>
                        </a:rPr>
                        <a:t>SVM</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
        <p:nvSpPr>
          <p:cNvPr name="TextBox 7" id="7"/>
          <p:cNvSpPr txBox="true"/>
          <p:nvPr/>
        </p:nvSpPr>
        <p:spPr>
          <a:xfrm rot="0">
            <a:off x="7318474" y="1138203"/>
            <a:ext cx="3651052" cy="1295389"/>
          </a:xfrm>
          <a:prstGeom prst="rect">
            <a:avLst/>
          </a:prstGeom>
        </p:spPr>
        <p:txBody>
          <a:bodyPr anchor="t" rtlCol="false" tIns="0" lIns="0" bIns="0" rIns="0">
            <a:spAutoFit/>
          </a:bodyPr>
          <a:lstStyle/>
          <a:p>
            <a:pPr algn="just">
              <a:lnSpc>
                <a:spcPts val="10500"/>
              </a:lnSpc>
            </a:pPr>
            <a:r>
              <a:rPr lang="en-US" sz="7500">
                <a:solidFill>
                  <a:srgbClr val="000000"/>
                </a:solidFill>
                <a:latin typeface="Canva Sans Bold"/>
              </a:rPr>
              <a:t>Results </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DAGC79Fzb_M</dc:identifier>
  <dcterms:modified xsi:type="dcterms:W3CDTF">2011-08-01T06:04:30Z</dcterms:modified>
  <cp:revision>1</cp:revision>
  <dc:title>Blue and White Playful Doodle Project Presentation Presentation</dc:title>
</cp:coreProperties>
</file>