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10445B-F392-4EB7-8F17-754C8C6E0D22}">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5501C-D66D-49B7-B578-389AD932A14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927798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5501C-D66D-49B7-B578-389AD932A14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421109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5501C-D66D-49B7-B578-389AD932A14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398183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5501C-D66D-49B7-B578-389AD932A14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1C910-E819-4B87-8820-C3A3E4A45E3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4311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5501C-D66D-49B7-B578-389AD932A14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3127727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B5501C-D66D-49B7-B578-389AD932A140}" type="datetimeFigureOut">
              <a:rPr lang="en-IN" smtClean="0"/>
              <a:t>15-05-2025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2430369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B5501C-D66D-49B7-B578-389AD932A140}" type="datetimeFigureOut">
              <a:rPr lang="en-IN" smtClean="0"/>
              <a:t>15-05-2025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3118184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5501C-D66D-49B7-B578-389AD932A14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3755556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5501C-D66D-49B7-B578-389AD932A14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155799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5501C-D66D-49B7-B578-389AD932A14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335999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5501C-D66D-49B7-B578-389AD932A14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424797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5501C-D66D-49B7-B578-389AD932A14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274310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5501C-D66D-49B7-B578-389AD932A140}" type="datetimeFigureOut">
              <a:rPr lang="en-IN" smtClean="0"/>
              <a:t>15-05-2025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320427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5501C-D66D-49B7-B578-389AD932A140}" type="datetimeFigureOut">
              <a:rPr lang="en-IN" smtClean="0"/>
              <a:t>15-05-2025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2622532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5501C-D66D-49B7-B578-389AD932A140}" type="datetimeFigureOut">
              <a:rPr lang="en-IN" smtClean="0"/>
              <a:t>15-05-2025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11599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5501C-D66D-49B7-B578-389AD932A14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234275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5501C-D66D-49B7-B578-389AD932A14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B1C910-E819-4B87-8820-C3A3E4A45E36}" type="slidenum">
              <a:rPr lang="en-IN" smtClean="0"/>
              <a:t>‹#›</a:t>
            </a:fld>
            <a:endParaRPr lang="en-IN"/>
          </a:p>
        </p:txBody>
      </p:sp>
    </p:spTree>
    <p:extLst>
      <p:ext uri="{BB962C8B-B14F-4D97-AF65-F5344CB8AC3E}">
        <p14:creationId xmlns:p14="http://schemas.microsoft.com/office/powerpoint/2010/main" val="293400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4B5501C-D66D-49B7-B578-389AD932A140}" type="datetimeFigureOut">
              <a:rPr lang="en-IN" smtClean="0"/>
              <a:t>15-05-2025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5B1C910-E819-4B87-8820-C3A3E4A45E36}" type="slidenum">
              <a:rPr lang="en-IN" smtClean="0"/>
              <a:t>‹#›</a:t>
            </a:fld>
            <a:endParaRPr lang="en-IN"/>
          </a:p>
        </p:txBody>
      </p:sp>
    </p:spTree>
    <p:extLst>
      <p:ext uri="{BB962C8B-B14F-4D97-AF65-F5344CB8AC3E}">
        <p14:creationId xmlns:p14="http://schemas.microsoft.com/office/powerpoint/2010/main" val="190850841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9A80-991B-17CB-6A06-0937E29B573F}"/>
              </a:ext>
            </a:extLst>
          </p:cNvPr>
          <p:cNvSpPr>
            <a:spLocks noGrp="1"/>
          </p:cNvSpPr>
          <p:nvPr>
            <p:ph type="ctrTitle"/>
          </p:nvPr>
        </p:nvSpPr>
        <p:spPr/>
        <p:txBody>
          <a:bodyPr>
            <a:normAutofit fontScale="90000"/>
          </a:bodyPr>
          <a:lstStyle/>
          <a:p>
            <a:r>
              <a:rPr lang="en-US" dirty="0"/>
              <a:t>Generating Instruction-Response Datasets for Java Code using StarCoder2</a:t>
            </a:r>
            <a:endParaRPr lang="en-IN" dirty="0"/>
          </a:p>
        </p:txBody>
      </p:sp>
      <p:sp>
        <p:nvSpPr>
          <p:cNvPr id="3" name="Subtitle 2">
            <a:extLst>
              <a:ext uri="{FF2B5EF4-FFF2-40B4-BE49-F238E27FC236}">
                <a16:creationId xmlns:a16="http://schemas.microsoft.com/office/drawing/2014/main" id="{7076FB43-02DD-E728-123E-687FB5CF2AF1}"/>
              </a:ext>
            </a:extLst>
          </p:cNvPr>
          <p:cNvSpPr>
            <a:spLocks noGrp="1"/>
          </p:cNvSpPr>
          <p:nvPr>
            <p:ph type="subTitle" idx="1"/>
          </p:nvPr>
        </p:nvSpPr>
        <p:spPr/>
        <p:txBody>
          <a:bodyPr/>
          <a:lstStyle/>
          <a:p>
            <a:r>
              <a:rPr lang="en-US" dirty="0"/>
              <a:t>Using StarCoder2 &amp; Java from The Stack v2</a:t>
            </a:r>
            <a:endParaRPr lang="en-IN" dirty="0"/>
          </a:p>
        </p:txBody>
      </p:sp>
      <p:sp>
        <p:nvSpPr>
          <p:cNvPr id="5" name="TextBox 4">
            <a:extLst>
              <a:ext uri="{FF2B5EF4-FFF2-40B4-BE49-F238E27FC236}">
                <a16:creationId xmlns:a16="http://schemas.microsoft.com/office/drawing/2014/main" id="{99FAA248-4238-51F1-2EC8-AC3DAE8CFA04}"/>
              </a:ext>
            </a:extLst>
          </p:cNvPr>
          <p:cNvSpPr txBox="1"/>
          <p:nvPr/>
        </p:nvSpPr>
        <p:spPr>
          <a:xfrm>
            <a:off x="9377082" y="5257800"/>
            <a:ext cx="2617695" cy="646331"/>
          </a:xfrm>
          <a:prstGeom prst="rect">
            <a:avLst/>
          </a:prstGeom>
          <a:noFill/>
        </p:spPr>
        <p:txBody>
          <a:bodyPr wrap="square" rtlCol="0">
            <a:spAutoFit/>
          </a:bodyPr>
          <a:lstStyle/>
          <a:p>
            <a:r>
              <a:rPr lang="en-IN" dirty="0"/>
              <a:t>Buddula Karthik Reddy</a:t>
            </a:r>
            <a:br>
              <a:rPr lang="en-IN" dirty="0"/>
            </a:br>
            <a:r>
              <a:rPr lang="en-IN" dirty="0"/>
              <a:t>DS677</a:t>
            </a:r>
          </a:p>
        </p:txBody>
      </p:sp>
    </p:spTree>
    <p:extLst>
      <p:ext uri="{BB962C8B-B14F-4D97-AF65-F5344CB8AC3E}">
        <p14:creationId xmlns:p14="http://schemas.microsoft.com/office/powerpoint/2010/main" val="346410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1792-1017-8B95-B89D-1CF039A1B337}"/>
              </a:ext>
            </a:extLst>
          </p:cNvPr>
          <p:cNvSpPr>
            <a:spLocks noGrp="1"/>
          </p:cNvSpPr>
          <p:nvPr>
            <p:ph type="title"/>
          </p:nvPr>
        </p:nvSpPr>
        <p:spPr/>
        <p:txBody>
          <a:bodyPr/>
          <a:lstStyle/>
          <a:p>
            <a:r>
              <a:rPr lang="en-IN" dirty="0"/>
              <a:t>Step-3(Self Validation)</a:t>
            </a:r>
          </a:p>
        </p:txBody>
      </p:sp>
      <p:sp>
        <p:nvSpPr>
          <p:cNvPr id="3" name="Content Placeholder 2">
            <a:extLst>
              <a:ext uri="{FF2B5EF4-FFF2-40B4-BE49-F238E27FC236}">
                <a16:creationId xmlns:a16="http://schemas.microsoft.com/office/drawing/2014/main" id="{2F744C5D-3C29-45D3-D529-B3FB7A02CA5E}"/>
              </a:ext>
            </a:extLst>
          </p:cNvPr>
          <p:cNvSpPr>
            <a:spLocks noGrp="1"/>
          </p:cNvSpPr>
          <p:nvPr>
            <p:ph idx="1"/>
          </p:nvPr>
        </p:nvSpPr>
        <p:spPr/>
        <p:txBody>
          <a:bodyPr/>
          <a:lstStyle/>
          <a:p>
            <a:r>
              <a:rPr lang="fr-FR" dirty="0"/>
              <a:t>R (Instruction → </a:t>
            </a:r>
            <a:r>
              <a:rPr lang="fr-FR" dirty="0" err="1"/>
              <a:t>Response</a:t>
            </a:r>
            <a:r>
              <a:rPr lang="fr-FR" dirty="0"/>
              <a:t> / Java Code)</a:t>
            </a:r>
          </a:p>
          <a:p>
            <a:endParaRPr lang="en-IN" dirty="0"/>
          </a:p>
        </p:txBody>
      </p:sp>
      <p:pic>
        <p:nvPicPr>
          <p:cNvPr id="5" name="Picture 4">
            <a:extLst>
              <a:ext uri="{FF2B5EF4-FFF2-40B4-BE49-F238E27FC236}">
                <a16:creationId xmlns:a16="http://schemas.microsoft.com/office/drawing/2014/main" id="{FE59DFD6-836C-46AA-AA7F-D17F95A40DA7}"/>
              </a:ext>
            </a:extLst>
          </p:cNvPr>
          <p:cNvPicPr>
            <a:picLocks noChangeAspect="1"/>
          </p:cNvPicPr>
          <p:nvPr/>
        </p:nvPicPr>
        <p:blipFill>
          <a:blip r:embed="rId2"/>
          <a:stretch>
            <a:fillRect/>
          </a:stretch>
        </p:blipFill>
        <p:spPr>
          <a:xfrm>
            <a:off x="1227221" y="2161958"/>
            <a:ext cx="8020474" cy="3781641"/>
          </a:xfrm>
          <a:prstGeom prst="rect">
            <a:avLst/>
          </a:prstGeom>
        </p:spPr>
      </p:pic>
    </p:spTree>
    <p:extLst>
      <p:ext uri="{BB962C8B-B14F-4D97-AF65-F5344CB8AC3E}">
        <p14:creationId xmlns:p14="http://schemas.microsoft.com/office/powerpoint/2010/main" val="259148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07ABE-02D5-FC4C-C22B-7A124B0FC15A}"/>
              </a:ext>
            </a:extLst>
          </p:cNvPr>
          <p:cNvSpPr>
            <a:spLocks noGrp="1"/>
          </p:cNvSpPr>
          <p:nvPr>
            <p:ph idx="1"/>
          </p:nvPr>
        </p:nvSpPr>
        <p:spPr>
          <a:xfrm>
            <a:off x="919119" y="1211497"/>
            <a:ext cx="10353762" cy="5055909"/>
          </a:xfrm>
        </p:spPr>
        <p:txBody>
          <a:bodyPr/>
          <a:lstStyle/>
          <a:p>
            <a:r>
              <a:rPr lang="en-IN" dirty="0"/>
              <a:t>Final Output </a:t>
            </a:r>
          </a:p>
          <a:p>
            <a:endParaRPr lang="en-IN" dirty="0"/>
          </a:p>
          <a:p>
            <a:endParaRPr lang="en-IN" dirty="0"/>
          </a:p>
          <a:p>
            <a:endParaRPr lang="en-IN" dirty="0"/>
          </a:p>
          <a:p>
            <a:r>
              <a:rPr lang="en-US" dirty="0"/>
              <a:t>In Step 3, known as Self-Validation, the goal is to complete the instruction-response dataset by generating code responses from the natural-language instructions produced in Step 2. This is done using the StarCoder2 model through a </a:t>
            </a:r>
            <a:r>
              <a:rPr lang="en-US" dirty="0" err="1"/>
              <a:t>vLLM</a:t>
            </a:r>
            <a:r>
              <a:rPr lang="en-US" dirty="0"/>
              <a:t> server. For each instruction, the model is prompted to generate the corresponding Java code, which is then saved as the final response. If the model fails, the script defaults to using the original code seed as a fallback. The final output is a dataset of instruction-response pairs, ready to be used for fine-tuning instruction-following models.</a:t>
            </a:r>
            <a:endParaRPr lang="en-IN" dirty="0"/>
          </a:p>
          <a:p>
            <a:endParaRPr lang="en-IN" dirty="0"/>
          </a:p>
        </p:txBody>
      </p:sp>
      <p:pic>
        <p:nvPicPr>
          <p:cNvPr id="5" name="Picture 4">
            <a:extLst>
              <a:ext uri="{FF2B5EF4-FFF2-40B4-BE49-F238E27FC236}">
                <a16:creationId xmlns:a16="http://schemas.microsoft.com/office/drawing/2014/main" id="{ED794E0D-4951-797C-EB78-44DEE28E7148}"/>
              </a:ext>
            </a:extLst>
          </p:cNvPr>
          <p:cNvPicPr>
            <a:picLocks noChangeAspect="1"/>
          </p:cNvPicPr>
          <p:nvPr/>
        </p:nvPicPr>
        <p:blipFill>
          <a:blip r:embed="rId2"/>
          <a:stretch>
            <a:fillRect/>
          </a:stretch>
        </p:blipFill>
        <p:spPr>
          <a:xfrm>
            <a:off x="1249483" y="1701691"/>
            <a:ext cx="9693033" cy="1098070"/>
          </a:xfrm>
          <a:prstGeom prst="rect">
            <a:avLst/>
          </a:prstGeom>
        </p:spPr>
      </p:pic>
    </p:spTree>
    <p:extLst>
      <p:ext uri="{BB962C8B-B14F-4D97-AF65-F5344CB8AC3E}">
        <p14:creationId xmlns:p14="http://schemas.microsoft.com/office/powerpoint/2010/main" val="154857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24264-E67D-4DB1-09ED-2970C098E31C}"/>
              </a:ext>
            </a:extLst>
          </p:cNvPr>
          <p:cNvSpPr>
            <a:spLocks noGrp="1"/>
          </p:cNvSpPr>
          <p:nvPr>
            <p:ph idx="1"/>
          </p:nvPr>
        </p:nvSpPr>
        <p:spPr>
          <a:xfrm>
            <a:off x="913795" y="1102937"/>
            <a:ext cx="10353762" cy="4688264"/>
          </a:xfrm>
        </p:spPr>
        <p:txBody>
          <a:bodyPr/>
          <a:lstStyle/>
          <a:p>
            <a:pPr marL="36900" indent="0" algn="ctr">
              <a:buNone/>
            </a:pPr>
            <a:endParaRPr lang="en-IN" dirty="0"/>
          </a:p>
          <a:p>
            <a:pPr marL="36900" indent="0" algn="ctr">
              <a:buNone/>
            </a:pPr>
            <a:endParaRPr lang="en-IN" dirty="0"/>
          </a:p>
          <a:p>
            <a:pPr marL="36900" indent="0" algn="ctr">
              <a:buNone/>
            </a:pPr>
            <a:endParaRPr lang="en-IN" dirty="0"/>
          </a:p>
          <a:p>
            <a:pPr marL="36900" indent="0" algn="ctr">
              <a:buNone/>
            </a:pPr>
            <a:endParaRPr lang="en-IN" dirty="0"/>
          </a:p>
          <a:p>
            <a:pPr marL="36900" indent="0" algn="ctr">
              <a:buNone/>
            </a:pPr>
            <a:r>
              <a:rPr lang="en-IN" sz="4000" dirty="0">
                <a:latin typeface="+mj-lt"/>
              </a:rPr>
              <a:t>Thank You</a:t>
            </a:r>
          </a:p>
        </p:txBody>
      </p:sp>
    </p:spTree>
    <p:extLst>
      <p:ext uri="{BB962C8B-B14F-4D97-AF65-F5344CB8AC3E}">
        <p14:creationId xmlns:p14="http://schemas.microsoft.com/office/powerpoint/2010/main" val="2591026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8FFA-6772-2519-C361-A07AABAB7F85}"/>
              </a:ext>
            </a:extLst>
          </p:cNvPr>
          <p:cNvSpPr>
            <a:spLocks noGrp="1"/>
          </p:cNvSpPr>
          <p:nvPr>
            <p:ph type="title"/>
          </p:nvPr>
        </p:nvSpPr>
        <p:spPr>
          <a:xfrm>
            <a:off x="913795" y="735105"/>
            <a:ext cx="10353762" cy="970450"/>
          </a:xfrm>
        </p:spPr>
        <p:txBody>
          <a:bodyPr/>
          <a:lstStyle/>
          <a:p>
            <a:r>
              <a:rPr lang="en-IN" dirty="0"/>
              <a:t>Project background </a:t>
            </a:r>
          </a:p>
        </p:txBody>
      </p:sp>
      <p:sp>
        <p:nvSpPr>
          <p:cNvPr id="3" name="Content Placeholder 2">
            <a:extLst>
              <a:ext uri="{FF2B5EF4-FFF2-40B4-BE49-F238E27FC236}">
                <a16:creationId xmlns:a16="http://schemas.microsoft.com/office/drawing/2014/main" id="{3665CFD2-0CFA-891B-56BB-424B5CAFD649}"/>
              </a:ext>
            </a:extLst>
          </p:cNvPr>
          <p:cNvSpPr>
            <a:spLocks noGrp="1"/>
          </p:cNvSpPr>
          <p:nvPr>
            <p:ph idx="1"/>
          </p:nvPr>
        </p:nvSpPr>
        <p:spPr>
          <a:xfrm>
            <a:off x="913795" y="1974496"/>
            <a:ext cx="10353762" cy="4058751"/>
          </a:xfrm>
        </p:spPr>
        <p:txBody>
          <a:bodyPr/>
          <a:lstStyle/>
          <a:p>
            <a:pPr>
              <a:buNone/>
            </a:pPr>
            <a:endParaRPr lang="en-US" b="1" dirty="0"/>
          </a:p>
          <a:p>
            <a:r>
              <a:rPr lang="en-US" dirty="0"/>
              <a:t>To create a dataset of instruction-response pairs using Java code, which can be used to fine-tune instruction-following models like StarCoder2.</a:t>
            </a:r>
          </a:p>
          <a:p>
            <a:r>
              <a:rPr lang="en-US" dirty="0"/>
              <a:t>Large Language Models (LLMs) like StarCoder2 become more powerful when trained on instruction-style data. These datasets teach the model how to respond to prompts</a:t>
            </a:r>
          </a:p>
          <a:p>
            <a:r>
              <a:rPr lang="en-US" dirty="0"/>
              <a:t>We used The Stack v2 — a large collection of real-world code — and focused on the Java programming language.</a:t>
            </a:r>
          </a:p>
        </p:txBody>
      </p:sp>
    </p:spTree>
    <p:extLst>
      <p:ext uri="{BB962C8B-B14F-4D97-AF65-F5344CB8AC3E}">
        <p14:creationId xmlns:p14="http://schemas.microsoft.com/office/powerpoint/2010/main" val="54326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0126-F440-F614-D0D4-8975B7DA9069}"/>
              </a:ext>
            </a:extLst>
          </p:cNvPr>
          <p:cNvSpPr>
            <a:spLocks noGrp="1"/>
          </p:cNvSpPr>
          <p:nvPr>
            <p:ph type="title"/>
          </p:nvPr>
        </p:nvSpPr>
        <p:spPr/>
        <p:txBody>
          <a:bodyPr/>
          <a:lstStyle/>
          <a:p>
            <a:r>
              <a:rPr lang="en-IN" dirty="0"/>
              <a:t>Project Pipeline Overview</a:t>
            </a:r>
          </a:p>
        </p:txBody>
      </p:sp>
      <p:sp>
        <p:nvSpPr>
          <p:cNvPr id="3" name="Content Placeholder 2">
            <a:extLst>
              <a:ext uri="{FF2B5EF4-FFF2-40B4-BE49-F238E27FC236}">
                <a16:creationId xmlns:a16="http://schemas.microsoft.com/office/drawing/2014/main" id="{7FA7934B-38DE-D547-72E7-507B1DBD5CB6}"/>
              </a:ext>
            </a:extLst>
          </p:cNvPr>
          <p:cNvSpPr>
            <a:spLocks noGrp="1"/>
          </p:cNvSpPr>
          <p:nvPr>
            <p:ph idx="1"/>
          </p:nvPr>
        </p:nvSpPr>
        <p:spPr/>
        <p:txBody>
          <a:bodyPr/>
          <a:lstStyle/>
          <a:p>
            <a:pPr marL="36900" indent="0">
              <a:buNone/>
            </a:pPr>
            <a:r>
              <a:rPr lang="en-IN" dirty="0"/>
              <a:t>Pipeline Steps:</a:t>
            </a:r>
          </a:p>
          <a:p>
            <a:r>
              <a:rPr lang="en-IN" dirty="0"/>
              <a:t>Seed Gathering</a:t>
            </a:r>
            <a:br>
              <a:rPr lang="en-IN" dirty="0"/>
            </a:br>
            <a:r>
              <a:rPr lang="en-IN" dirty="0"/>
              <a:t>Extract real Java code snippets from The Stack v2 dataset.</a:t>
            </a:r>
          </a:p>
          <a:p>
            <a:r>
              <a:rPr lang="en-IN" dirty="0"/>
              <a:t>S → C (Seed to Comment)</a:t>
            </a:r>
            <a:br>
              <a:rPr lang="en-IN" dirty="0"/>
            </a:br>
            <a:r>
              <a:rPr lang="en-IN" dirty="0"/>
              <a:t>Generate a natural-language comment describing the code.</a:t>
            </a:r>
          </a:p>
          <a:p>
            <a:r>
              <a:rPr lang="en-IN" dirty="0"/>
              <a:t>C → I (Comment to Instruction)</a:t>
            </a:r>
            <a:br>
              <a:rPr lang="en-IN" dirty="0"/>
            </a:br>
            <a:r>
              <a:rPr lang="en-IN" dirty="0"/>
              <a:t>Transform the comment into a clear user-style instruction.</a:t>
            </a:r>
          </a:p>
          <a:p>
            <a:r>
              <a:rPr lang="en-IN" dirty="0"/>
              <a:t>I → R (Instruction to Response)</a:t>
            </a:r>
            <a:br>
              <a:rPr lang="en-IN" dirty="0"/>
            </a:br>
            <a:r>
              <a:rPr lang="en-IN" dirty="0"/>
              <a:t>Use a language model (StarCoder2) to generate the correct code response.</a:t>
            </a:r>
          </a:p>
          <a:p>
            <a:endParaRPr lang="en-IN" dirty="0"/>
          </a:p>
          <a:p>
            <a:endParaRPr lang="en-IN" dirty="0"/>
          </a:p>
        </p:txBody>
      </p:sp>
    </p:spTree>
    <p:extLst>
      <p:ext uri="{BB962C8B-B14F-4D97-AF65-F5344CB8AC3E}">
        <p14:creationId xmlns:p14="http://schemas.microsoft.com/office/powerpoint/2010/main" val="273031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E755-836E-B664-B515-23B24236DDC5}"/>
              </a:ext>
            </a:extLst>
          </p:cNvPr>
          <p:cNvSpPr>
            <a:spLocks noGrp="1"/>
          </p:cNvSpPr>
          <p:nvPr>
            <p:ph type="title"/>
          </p:nvPr>
        </p:nvSpPr>
        <p:spPr/>
        <p:txBody>
          <a:bodyPr/>
          <a:lstStyle/>
          <a:p>
            <a:r>
              <a:rPr lang="en-IN" dirty="0"/>
              <a:t>Step-1 Seed Gathering </a:t>
            </a:r>
          </a:p>
        </p:txBody>
      </p:sp>
      <p:sp>
        <p:nvSpPr>
          <p:cNvPr id="3" name="Content Placeholder 2">
            <a:extLst>
              <a:ext uri="{FF2B5EF4-FFF2-40B4-BE49-F238E27FC236}">
                <a16:creationId xmlns:a16="http://schemas.microsoft.com/office/drawing/2014/main" id="{6EA74CD7-42A8-EF11-425D-75E0DEF3C48A}"/>
              </a:ext>
            </a:extLst>
          </p:cNvPr>
          <p:cNvSpPr>
            <a:spLocks noGrp="1"/>
          </p:cNvSpPr>
          <p:nvPr>
            <p:ph idx="1"/>
          </p:nvPr>
        </p:nvSpPr>
        <p:spPr>
          <a:xfrm>
            <a:off x="913795" y="1732449"/>
            <a:ext cx="10353762" cy="4757998"/>
          </a:xfrm>
        </p:spPr>
        <p:txBody>
          <a:bodyPr/>
          <a:lstStyle/>
          <a:p>
            <a:r>
              <a:rPr lang="en-US" dirty="0"/>
              <a:t>Initialize Parser for Java</a:t>
            </a:r>
          </a:p>
          <a:p>
            <a:endParaRPr lang="en-US" dirty="0"/>
          </a:p>
          <a:p>
            <a:endParaRPr lang="en-US" dirty="0"/>
          </a:p>
          <a:p>
            <a:endParaRPr lang="en-US" dirty="0"/>
          </a:p>
          <a:p>
            <a:endParaRPr lang="en-US" dirty="0"/>
          </a:p>
          <a:p>
            <a:endParaRPr lang="en-US" dirty="0"/>
          </a:p>
          <a:p>
            <a:pPr marL="36900" indent="0">
              <a:buNone/>
            </a:pPr>
            <a:endParaRPr lang="en-US" dirty="0"/>
          </a:p>
          <a:p>
            <a:pPr marL="36900" indent="0">
              <a:buNone/>
            </a:pPr>
            <a:endParaRPr lang="en-US" dirty="0"/>
          </a:p>
          <a:p>
            <a:r>
              <a:rPr lang="en-US" dirty="0"/>
              <a:t>get_language('java'): Loads the parsing rules (grammar) for Java.</a:t>
            </a:r>
          </a:p>
          <a:p>
            <a:r>
              <a:rPr lang="en-US" dirty="0"/>
              <a:t>get_parser('java'): Creates a Tree-sitter parser for Java source code.</a:t>
            </a:r>
          </a:p>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18" name="Picture 17">
            <a:extLst>
              <a:ext uri="{FF2B5EF4-FFF2-40B4-BE49-F238E27FC236}">
                <a16:creationId xmlns:a16="http://schemas.microsoft.com/office/drawing/2014/main" id="{B82792AF-204A-B753-F795-1ECB086533AE}"/>
              </a:ext>
            </a:extLst>
          </p:cNvPr>
          <p:cNvPicPr>
            <a:picLocks noChangeAspect="1"/>
          </p:cNvPicPr>
          <p:nvPr/>
        </p:nvPicPr>
        <p:blipFill>
          <a:blip r:embed="rId2"/>
          <a:stretch>
            <a:fillRect/>
          </a:stretch>
        </p:blipFill>
        <p:spPr>
          <a:xfrm>
            <a:off x="1163171" y="2115671"/>
            <a:ext cx="8342241" cy="3155576"/>
          </a:xfrm>
          <a:prstGeom prst="rect">
            <a:avLst/>
          </a:prstGeom>
        </p:spPr>
      </p:pic>
    </p:spTree>
    <p:extLst>
      <p:ext uri="{BB962C8B-B14F-4D97-AF65-F5344CB8AC3E}">
        <p14:creationId xmlns:p14="http://schemas.microsoft.com/office/powerpoint/2010/main" val="225774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315D65B-D78B-AD28-F227-6F5978EDDBBA}"/>
              </a:ext>
            </a:extLst>
          </p:cNvPr>
          <p:cNvSpPr>
            <a:spLocks noGrp="1"/>
          </p:cNvSpPr>
          <p:nvPr>
            <p:ph idx="1"/>
          </p:nvPr>
        </p:nvSpPr>
        <p:spPr>
          <a:xfrm>
            <a:off x="919119" y="918882"/>
            <a:ext cx="10353762" cy="5020235"/>
          </a:xfrm>
        </p:spPr>
        <p:txBody>
          <a:bodyPr/>
          <a:lstStyle/>
          <a:p>
            <a:r>
              <a:rPr lang="en-US" dirty="0"/>
              <a:t>Download and Parse Code from Stack v2 Dataset</a:t>
            </a:r>
          </a:p>
          <a:p>
            <a:endParaRPr lang="en-US" dirty="0"/>
          </a:p>
          <a:p>
            <a:endParaRPr lang="en-US" dirty="0"/>
          </a:p>
          <a:p>
            <a:endParaRPr lang="en-US" dirty="0"/>
          </a:p>
          <a:p>
            <a:endParaRPr lang="en-US" dirty="0"/>
          </a:p>
          <a:p>
            <a:endParaRPr lang="en-US" dirty="0"/>
          </a:p>
          <a:p>
            <a:r>
              <a:rPr lang="en-US" dirty="0"/>
              <a:t>Loads the Stack v2 dataset using </a:t>
            </a:r>
            <a:r>
              <a:rPr lang="en-US" dirty="0" err="1"/>
              <a:t>HuggingFace</a:t>
            </a:r>
            <a:r>
              <a:rPr lang="en-US" dirty="0"/>
              <a:t> datasets.</a:t>
            </a:r>
          </a:p>
          <a:p>
            <a:r>
              <a:rPr lang="en-US" dirty="0"/>
              <a:t>Filters for only Java files.</a:t>
            </a:r>
          </a:p>
          <a:p>
            <a:r>
              <a:rPr lang="en-US" dirty="0"/>
              <a:t>Selects a small batch (10,000 files) for parsing.</a:t>
            </a:r>
          </a:p>
          <a:p>
            <a:r>
              <a:rPr lang="en-US" dirty="0"/>
              <a:t>Applies the </a:t>
            </a:r>
            <a:r>
              <a:rPr lang="en-US" dirty="0" err="1"/>
              <a:t>parse_ex</a:t>
            </a:r>
            <a:r>
              <a:rPr lang="en-US" dirty="0"/>
              <a:t>() function to extract Java methods.</a:t>
            </a:r>
          </a:p>
          <a:p>
            <a:endParaRPr lang="en-IN" dirty="0"/>
          </a:p>
        </p:txBody>
      </p:sp>
      <p:pic>
        <p:nvPicPr>
          <p:cNvPr id="7" name="Picture 6">
            <a:extLst>
              <a:ext uri="{FF2B5EF4-FFF2-40B4-BE49-F238E27FC236}">
                <a16:creationId xmlns:a16="http://schemas.microsoft.com/office/drawing/2014/main" id="{8D1DDCAA-03C8-225A-385E-F52897698D86}"/>
              </a:ext>
            </a:extLst>
          </p:cNvPr>
          <p:cNvPicPr>
            <a:picLocks noChangeAspect="1"/>
          </p:cNvPicPr>
          <p:nvPr/>
        </p:nvPicPr>
        <p:blipFill>
          <a:blip r:embed="rId2"/>
          <a:stretch>
            <a:fillRect/>
          </a:stretch>
        </p:blipFill>
        <p:spPr>
          <a:xfrm>
            <a:off x="1135839" y="1446549"/>
            <a:ext cx="10278909" cy="1867161"/>
          </a:xfrm>
          <a:prstGeom prst="rect">
            <a:avLst/>
          </a:prstGeom>
        </p:spPr>
      </p:pic>
    </p:spTree>
    <p:extLst>
      <p:ext uri="{BB962C8B-B14F-4D97-AF65-F5344CB8AC3E}">
        <p14:creationId xmlns:p14="http://schemas.microsoft.com/office/powerpoint/2010/main" val="55780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011DC-8930-59AB-ABB6-0B5D1DC6CEED}"/>
              </a:ext>
            </a:extLst>
          </p:cNvPr>
          <p:cNvSpPr>
            <a:spLocks noGrp="1"/>
          </p:cNvSpPr>
          <p:nvPr>
            <p:ph idx="1"/>
          </p:nvPr>
        </p:nvSpPr>
        <p:spPr>
          <a:xfrm>
            <a:off x="919119" y="883023"/>
            <a:ext cx="10353762" cy="5091953"/>
          </a:xfrm>
        </p:spPr>
        <p:txBody>
          <a:bodyPr>
            <a:normAutofit lnSpcReduction="10000"/>
          </a:bodyPr>
          <a:lstStyle/>
          <a:p>
            <a:r>
              <a:rPr lang="en-IN" dirty="0"/>
              <a:t>Extract Specific Code Elements</a:t>
            </a:r>
          </a:p>
          <a:p>
            <a:endParaRPr lang="en-IN" dirty="0"/>
          </a:p>
          <a:p>
            <a:endParaRPr lang="en-IN" dirty="0"/>
          </a:p>
          <a:p>
            <a:endParaRPr lang="en-IN" dirty="0"/>
          </a:p>
          <a:p>
            <a:endParaRPr lang="en-IN" dirty="0"/>
          </a:p>
          <a:p>
            <a:endParaRPr lang="en-IN" dirty="0"/>
          </a:p>
          <a:p>
            <a:endParaRPr lang="en-IN" dirty="0"/>
          </a:p>
          <a:p>
            <a:endParaRPr lang="en-IN" dirty="0"/>
          </a:p>
          <a:p>
            <a:r>
              <a:rPr lang="en-US" dirty="0"/>
              <a:t>Creates a Tree-sitter query to find method declarations in Java code.</a:t>
            </a:r>
          </a:p>
          <a:p>
            <a:r>
              <a:rPr lang="en-US" dirty="0"/>
              <a:t>Parses the code into a syntax tree.</a:t>
            </a:r>
          </a:p>
          <a:p>
            <a:r>
              <a:rPr lang="en-US" dirty="0"/>
              <a:t>Captures each Java method block.</a:t>
            </a:r>
            <a:endParaRPr lang="en-IN" dirty="0"/>
          </a:p>
          <a:p>
            <a:pPr marL="36900" indent="0">
              <a:buNone/>
            </a:pPr>
            <a:r>
              <a:rPr lang="en-IN" dirty="0"/>
              <a:t> </a:t>
            </a:r>
          </a:p>
        </p:txBody>
      </p:sp>
      <p:pic>
        <p:nvPicPr>
          <p:cNvPr id="5" name="Picture 4">
            <a:extLst>
              <a:ext uri="{FF2B5EF4-FFF2-40B4-BE49-F238E27FC236}">
                <a16:creationId xmlns:a16="http://schemas.microsoft.com/office/drawing/2014/main" id="{9D6919F7-6402-0138-E04F-521101436313}"/>
              </a:ext>
            </a:extLst>
          </p:cNvPr>
          <p:cNvPicPr>
            <a:picLocks noChangeAspect="1"/>
          </p:cNvPicPr>
          <p:nvPr/>
        </p:nvPicPr>
        <p:blipFill>
          <a:blip r:embed="rId2"/>
          <a:stretch>
            <a:fillRect/>
          </a:stretch>
        </p:blipFill>
        <p:spPr>
          <a:xfrm>
            <a:off x="1194599" y="1264023"/>
            <a:ext cx="10342318" cy="2828307"/>
          </a:xfrm>
          <a:prstGeom prst="rect">
            <a:avLst/>
          </a:prstGeom>
        </p:spPr>
      </p:pic>
    </p:spTree>
    <p:extLst>
      <p:ext uri="{BB962C8B-B14F-4D97-AF65-F5344CB8AC3E}">
        <p14:creationId xmlns:p14="http://schemas.microsoft.com/office/powerpoint/2010/main" val="19048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D024F-3974-3845-BF23-DFBE06418D12}"/>
              </a:ext>
            </a:extLst>
          </p:cNvPr>
          <p:cNvSpPr>
            <a:spLocks noGrp="1"/>
          </p:cNvSpPr>
          <p:nvPr>
            <p:ph idx="1"/>
          </p:nvPr>
        </p:nvSpPr>
        <p:spPr>
          <a:xfrm>
            <a:off x="919119" y="806825"/>
            <a:ext cx="10353762" cy="4984376"/>
          </a:xfrm>
        </p:spPr>
        <p:txBody>
          <a:bodyPr>
            <a:normAutofit fontScale="92500" lnSpcReduction="20000"/>
          </a:bodyPr>
          <a:lstStyle/>
          <a:p>
            <a:r>
              <a:rPr lang="en-US" dirty="0"/>
              <a:t>Save Seeds for the Next Step</a:t>
            </a:r>
          </a:p>
          <a:p>
            <a:endParaRPr lang="en-US" dirty="0"/>
          </a:p>
          <a:p>
            <a:endParaRPr lang="en-US" dirty="0"/>
          </a:p>
          <a:p>
            <a:endParaRPr lang="en-US" dirty="0"/>
          </a:p>
          <a:p>
            <a:endParaRPr lang="en-US" dirty="0"/>
          </a:p>
          <a:p>
            <a:endParaRPr lang="en-US" dirty="0"/>
          </a:p>
          <a:p>
            <a:endParaRPr lang="en-US" dirty="0"/>
          </a:p>
          <a:p>
            <a:endParaRPr lang="en-US" dirty="0"/>
          </a:p>
          <a:p>
            <a:r>
              <a:rPr lang="en-US" dirty="0"/>
              <a:t>Filtered and deduplicated the extracted Java methods.</a:t>
            </a:r>
          </a:p>
          <a:p>
            <a:r>
              <a:rPr lang="en-US" dirty="0"/>
              <a:t>Converted the method content and ID into a structured dataset using </a:t>
            </a:r>
            <a:r>
              <a:rPr lang="en-US" dirty="0" err="1"/>
              <a:t>HuggingFace</a:t>
            </a:r>
            <a:r>
              <a:rPr lang="en-US" dirty="0"/>
              <a:t> Dataset.</a:t>
            </a:r>
          </a:p>
          <a:p>
            <a:r>
              <a:rPr lang="en-US" dirty="0"/>
              <a:t>Renamed "content" column to "seed" to match required format.</a:t>
            </a:r>
          </a:p>
          <a:p>
            <a:r>
              <a:rPr lang="en-US" dirty="0"/>
              <a:t>Saved the dataset as a .</a:t>
            </a:r>
            <a:r>
              <a:rPr lang="en-US" dirty="0" err="1"/>
              <a:t>jsonl</a:t>
            </a:r>
            <a:r>
              <a:rPr lang="en-US" dirty="0"/>
              <a:t> file where each line is a single seed.</a:t>
            </a:r>
          </a:p>
          <a:p>
            <a:r>
              <a:rPr lang="en-US" dirty="0"/>
              <a:t>This file is used as input for the next pipeline steps (comment and instruction generation).</a:t>
            </a:r>
          </a:p>
          <a:p>
            <a:endParaRPr lang="en-IN" dirty="0"/>
          </a:p>
        </p:txBody>
      </p:sp>
      <p:pic>
        <p:nvPicPr>
          <p:cNvPr id="6" name="Picture 5">
            <a:extLst>
              <a:ext uri="{FF2B5EF4-FFF2-40B4-BE49-F238E27FC236}">
                <a16:creationId xmlns:a16="http://schemas.microsoft.com/office/drawing/2014/main" id="{A384E4AE-B61E-F1AE-1541-0CD3B8DB3D38}"/>
              </a:ext>
            </a:extLst>
          </p:cNvPr>
          <p:cNvPicPr>
            <a:picLocks noChangeAspect="1"/>
          </p:cNvPicPr>
          <p:nvPr/>
        </p:nvPicPr>
        <p:blipFill>
          <a:blip r:embed="rId2"/>
          <a:stretch>
            <a:fillRect/>
          </a:stretch>
        </p:blipFill>
        <p:spPr>
          <a:xfrm>
            <a:off x="1228004" y="1066799"/>
            <a:ext cx="7700844" cy="2634781"/>
          </a:xfrm>
          <a:prstGeom prst="rect">
            <a:avLst/>
          </a:prstGeom>
        </p:spPr>
      </p:pic>
    </p:spTree>
    <p:extLst>
      <p:ext uri="{BB962C8B-B14F-4D97-AF65-F5344CB8AC3E}">
        <p14:creationId xmlns:p14="http://schemas.microsoft.com/office/powerpoint/2010/main" val="322972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D6B9-7797-D2BA-0956-7523A552772D}"/>
              </a:ext>
            </a:extLst>
          </p:cNvPr>
          <p:cNvSpPr>
            <a:spLocks noGrp="1"/>
          </p:cNvSpPr>
          <p:nvPr>
            <p:ph type="title"/>
          </p:nvPr>
        </p:nvSpPr>
        <p:spPr/>
        <p:txBody>
          <a:bodyPr/>
          <a:lstStyle/>
          <a:p>
            <a:r>
              <a:rPr lang="en-IN" dirty="0"/>
              <a:t>Step-2(Self-OSS-Instruct)</a:t>
            </a:r>
          </a:p>
        </p:txBody>
      </p:sp>
      <p:sp>
        <p:nvSpPr>
          <p:cNvPr id="3" name="Content Placeholder 2">
            <a:extLst>
              <a:ext uri="{FF2B5EF4-FFF2-40B4-BE49-F238E27FC236}">
                <a16:creationId xmlns:a16="http://schemas.microsoft.com/office/drawing/2014/main" id="{744D65DA-2786-688B-84E4-23784144DC4F}"/>
              </a:ext>
            </a:extLst>
          </p:cNvPr>
          <p:cNvSpPr>
            <a:spLocks noGrp="1"/>
          </p:cNvSpPr>
          <p:nvPr>
            <p:ph idx="1"/>
          </p:nvPr>
        </p:nvSpPr>
        <p:spPr/>
        <p:txBody>
          <a:bodyPr/>
          <a:lstStyle/>
          <a:p>
            <a:r>
              <a:rPr lang="en-IN" dirty="0"/>
              <a:t>Initialize </a:t>
            </a:r>
            <a:r>
              <a:rPr lang="en-IN" dirty="0" err="1"/>
              <a:t>vLLM</a:t>
            </a:r>
            <a:r>
              <a:rPr lang="en-IN" dirty="0"/>
              <a:t> Client</a:t>
            </a:r>
          </a:p>
          <a:p>
            <a:endParaRPr lang="en-IN" dirty="0"/>
          </a:p>
          <a:p>
            <a:endParaRPr lang="en-IN" dirty="0"/>
          </a:p>
          <a:p>
            <a:endParaRPr lang="en-IN" dirty="0"/>
          </a:p>
          <a:p>
            <a:endParaRPr lang="en-IN" dirty="0"/>
          </a:p>
          <a:p>
            <a:endParaRPr lang="en-IN" dirty="0"/>
          </a:p>
          <a:p>
            <a:r>
              <a:rPr lang="en-US" dirty="0"/>
              <a:t>This sets up the connection with the </a:t>
            </a:r>
            <a:r>
              <a:rPr lang="en-US" dirty="0" err="1"/>
              <a:t>vLLM</a:t>
            </a:r>
            <a:r>
              <a:rPr lang="en-US" dirty="0"/>
              <a:t> server where StarCoder2 is running. Without this, no generation would happen.</a:t>
            </a:r>
            <a:endParaRPr lang="en-IN" dirty="0"/>
          </a:p>
          <a:p>
            <a:endParaRPr lang="en-IN" dirty="0"/>
          </a:p>
          <a:p>
            <a:endParaRPr lang="en-IN" dirty="0"/>
          </a:p>
        </p:txBody>
      </p:sp>
      <p:pic>
        <p:nvPicPr>
          <p:cNvPr id="5" name="Picture 4">
            <a:extLst>
              <a:ext uri="{FF2B5EF4-FFF2-40B4-BE49-F238E27FC236}">
                <a16:creationId xmlns:a16="http://schemas.microsoft.com/office/drawing/2014/main" id="{342F6D75-B845-71CB-E15B-5700D1D0D4A3}"/>
              </a:ext>
            </a:extLst>
          </p:cNvPr>
          <p:cNvPicPr>
            <a:picLocks noChangeAspect="1"/>
          </p:cNvPicPr>
          <p:nvPr/>
        </p:nvPicPr>
        <p:blipFill>
          <a:blip r:embed="rId2"/>
          <a:stretch>
            <a:fillRect/>
          </a:stretch>
        </p:blipFill>
        <p:spPr>
          <a:xfrm>
            <a:off x="1339489" y="2116841"/>
            <a:ext cx="6447052" cy="2153490"/>
          </a:xfrm>
          <a:prstGeom prst="rect">
            <a:avLst/>
          </a:prstGeom>
        </p:spPr>
      </p:pic>
    </p:spTree>
    <p:extLst>
      <p:ext uri="{BB962C8B-B14F-4D97-AF65-F5344CB8AC3E}">
        <p14:creationId xmlns:p14="http://schemas.microsoft.com/office/powerpoint/2010/main" val="303613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D90E6F8-F259-B286-BC76-89B3227EB632}"/>
              </a:ext>
            </a:extLst>
          </p:cNvPr>
          <p:cNvSpPr>
            <a:spLocks noGrp="1"/>
          </p:cNvSpPr>
          <p:nvPr>
            <p:ph idx="1"/>
          </p:nvPr>
        </p:nvSpPr>
        <p:spPr>
          <a:xfrm>
            <a:off x="913795" y="933255"/>
            <a:ext cx="10353762" cy="4857946"/>
          </a:xfrm>
        </p:spPr>
        <p:txBody>
          <a:bodyPr>
            <a:normAutofit/>
          </a:bodyPr>
          <a:lstStyle/>
          <a:p>
            <a:r>
              <a:rPr lang="en-IN" dirty="0"/>
              <a:t>Saving Progress</a:t>
            </a:r>
          </a:p>
          <a:p>
            <a:endParaRPr lang="en-IN" dirty="0"/>
          </a:p>
          <a:p>
            <a:endParaRPr lang="en-IN" dirty="0"/>
          </a:p>
          <a:p>
            <a:endParaRPr lang="en-IN" dirty="0"/>
          </a:p>
          <a:p>
            <a:r>
              <a:rPr lang="en-US" dirty="0"/>
              <a:t>This saves the final dataset with all seed, comment, and instruction fields into a JSONL file.</a:t>
            </a:r>
            <a:endParaRPr lang="en-IN" dirty="0"/>
          </a:p>
          <a:p>
            <a:r>
              <a:rPr lang="en-US" dirty="0"/>
              <a:t>we transform code snippets (seeds) into natural-language instructions using the StarCoder2 model hosted on a </a:t>
            </a:r>
            <a:r>
              <a:rPr lang="en-US" dirty="0" err="1"/>
              <a:t>vLLM</a:t>
            </a:r>
            <a:r>
              <a:rPr lang="en-US" dirty="0"/>
              <a:t> server. This involves two sub-steps: first, each seed is passed to the model to generate a brief comment describing what the code does (S→C). Then, that comment is further converted into a full instruction that tells someone what kind of Java code to write (C→I). This step results in a dataset where each entry contains the original seed, a descriptive comment, and a corresponding instruction, which is saved for the next phase.</a:t>
            </a:r>
            <a:endParaRPr lang="en-IN" dirty="0"/>
          </a:p>
          <a:p>
            <a:endParaRPr lang="en-IN" dirty="0"/>
          </a:p>
        </p:txBody>
      </p:sp>
      <p:pic>
        <p:nvPicPr>
          <p:cNvPr id="12" name="Picture 11">
            <a:extLst>
              <a:ext uri="{FF2B5EF4-FFF2-40B4-BE49-F238E27FC236}">
                <a16:creationId xmlns:a16="http://schemas.microsoft.com/office/drawing/2014/main" id="{A5E69E4F-5ADE-8BAB-6950-AAA7E1984EC3}"/>
              </a:ext>
            </a:extLst>
          </p:cNvPr>
          <p:cNvPicPr>
            <a:picLocks noChangeAspect="1"/>
          </p:cNvPicPr>
          <p:nvPr/>
        </p:nvPicPr>
        <p:blipFill>
          <a:blip r:embed="rId2"/>
          <a:stretch>
            <a:fillRect/>
          </a:stretch>
        </p:blipFill>
        <p:spPr>
          <a:xfrm>
            <a:off x="1142181" y="1394773"/>
            <a:ext cx="8671122" cy="1055737"/>
          </a:xfrm>
          <a:prstGeom prst="rect">
            <a:avLst/>
          </a:prstGeom>
        </p:spPr>
      </p:pic>
    </p:spTree>
    <p:extLst>
      <p:ext uri="{BB962C8B-B14F-4D97-AF65-F5344CB8AC3E}">
        <p14:creationId xmlns:p14="http://schemas.microsoft.com/office/powerpoint/2010/main" val="1992536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170</TotalTime>
  <Words>637</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Calisto MT</vt:lpstr>
      <vt:lpstr>Wingdings 2</vt:lpstr>
      <vt:lpstr>Slate</vt:lpstr>
      <vt:lpstr>Generating Instruction-Response Datasets for Java Code using StarCoder2</vt:lpstr>
      <vt:lpstr>Project background </vt:lpstr>
      <vt:lpstr>Project Pipeline Overview</vt:lpstr>
      <vt:lpstr>Step-1 Seed Gathering </vt:lpstr>
      <vt:lpstr>PowerPoint Presentation</vt:lpstr>
      <vt:lpstr>PowerPoint Presentation</vt:lpstr>
      <vt:lpstr>PowerPoint Presentation</vt:lpstr>
      <vt:lpstr>Step-2(Self-OSS-Instruct)</vt:lpstr>
      <vt:lpstr>PowerPoint Presentation</vt:lpstr>
      <vt:lpstr>Step-3(Self Validation)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reddy</dc:creator>
  <cp:lastModifiedBy>karthik reddy</cp:lastModifiedBy>
  <cp:revision>2</cp:revision>
  <dcterms:created xsi:type="dcterms:W3CDTF">2025-05-15T01:51:50Z</dcterms:created>
  <dcterms:modified xsi:type="dcterms:W3CDTF">2025-05-15T15:17:33Z</dcterms:modified>
</cp:coreProperties>
</file>