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7" r:id="rId2"/>
    <p:sldId id="273" r:id="rId3"/>
    <p:sldId id="274" r:id="rId4"/>
    <p:sldId id="275" r:id="rId5"/>
    <p:sldId id="313" r:id="rId6"/>
    <p:sldId id="314" r:id="rId7"/>
    <p:sldId id="315" r:id="rId8"/>
    <p:sldId id="354" r:id="rId9"/>
    <p:sldId id="355" r:id="rId10"/>
    <p:sldId id="318" r:id="rId11"/>
    <p:sldId id="276" r:id="rId12"/>
    <p:sldId id="319" r:id="rId13"/>
    <p:sldId id="322" r:id="rId14"/>
    <p:sldId id="323" r:id="rId15"/>
    <p:sldId id="356" r:id="rId16"/>
    <p:sldId id="357" r:id="rId17"/>
    <p:sldId id="359" r:id="rId18"/>
    <p:sldId id="360" r:id="rId19"/>
    <p:sldId id="324" r:id="rId20"/>
    <p:sldId id="325" r:id="rId21"/>
    <p:sldId id="350" r:id="rId22"/>
    <p:sldId id="351" r:id="rId23"/>
    <p:sldId id="352" r:id="rId24"/>
    <p:sldId id="326" r:id="rId25"/>
    <p:sldId id="327" r:id="rId26"/>
    <p:sldId id="328" r:id="rId27"/>
    <p:sldId id="331" r:id="rId28"/>
    <p:sldId id="332" r:id="rId29"/>
    <p:sldId id="333" r:id="rId30"/>
    <p:sldId id="334" r:id="rId31"/>
    <p:sldId id="335" r:id="rId32"/>
    <p:sldId id="336" r:id="rId33"/>
    <p:sldId id="339" r:id="rId34"/>
    <p:sldId id="361" r:id="rId35"/>
    <p:sldId id="340" r:id="rId36"/>
    <p:sldId id="341" r:id="rId37"/>
    <p:sldId id="342" r:id="rId38"/>
    <p:sldId id="343" r:id="rId39"/>
    <p:sldId id="344" r:id="rId40"/>
    <p:sldId id="346" r:id="rId41"/>
    <p:sldId id="347" r:id="rId42"/>
    <p:sldId id="27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1C94"/>
    <a:srgbClr val="C76DB4"/>
    <a:srgbClr val="AD131E"/>
    <a:srgbClr val="C9280D"/>
    <a:srgbClr val="002060"/>
    <a:srgbClr val="001642"/>
    <a:srgbClr val="00602B"/>
    <a:srgbClr val="14F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24" autoAdjust="0"/>
  </p:normalViewPr>
  <p:slideViewPr>
    <p:cSldViewPr>
      <p:cViewPr varScale="1">
        <p:scale>
          <a:sx n="72" d="100"/>
          <a:sy n="72" d="100"/>
        </p:scale>
        <p:origin x="35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7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9D5EB-3E8D-45EE-941F-CD745642D3F5}" type="datetimeFigureOut">
              <a:rPr lang="en-IN" smtClean="0"/>
              <a:pPr/>
              <a:t>21-05-2023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1CDE5-1A19-4DDE-B8A2-A9B96816114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8A0E4-3995-45A5-A8CD-442808CC37B1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3276-9A30-E126-79AE-B33D559E8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7564A-36F2-295E-DA99-94C5C77F2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56B4-7E9F-02F3-6EC6-7D1DBB16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E4A-5753-4FD3-86D8-60D612533AEF}" type="datetime3">
              <a:rPr lang="en-US" smtClean="0"/>
              <a:pPr/>
              <a:t>21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1DD3-0458-B496-9520-3FBFAC54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C711-8BD1-AD99-DB3B-A529ED0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7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AB38-E2EB-FCEE-B099-B5C25FDF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23833-90F9-0EDF-AD9E-85EB8713A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3A9B4-D664-5668-A65F-9854A7A3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E5FA-1D4C-480F-A397-B40A498065A1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71A2-C455-5590-5E87-B5FBD6E7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ACF4-3052-7AB6-30A4-DDC3D3A9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2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A876A-3CFA-14B8-00DC-CD2391271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12256-5620-1C72-DFE7-CB19A51C1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F2BE7-D7FB-3514-3C24-317609DC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F26-584E-4D2E-87B6-B5F1D3D35359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2243C-AF93-DAF7-3198-1AC3E0F5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A9300-DE09-6981-4465-9AD29FE2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5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51D8-D4ED-701D-6557-8BAD87E5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6F30-A2FD-6108-5700-E13FDE4E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818B2-FBD2-27D6-789E-6DDFD627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4FF6-A7A7-4CDC-A4F0-BC62C8834B74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4345-2CFF-A892-09A1-AEB72D44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7B12-DAED-5AF3-DBDB-D5F4C41B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2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859-FD20-3497-99C0-62722A99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B4CE8-5501-796D-4F3E-F1C5FCC29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AA439-47FD-EAEB-1AEA-DE7B4F19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5529-2B10-4459-87CB-116DA29C2CD9}" type="datetime3">
              <a:rPr lang="en-US" smtClean="0">
                <a:solidFill>
                  <a:prstClr val="white"/>
                </a:solidFill>
              </a:rPr>
              <a:pPr/>
              <a:t>21 May 2023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BFED4-12B3-C4E7-D5DE-DEF89AF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30B6-17CE-A056-9874-2BB32552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38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CA94-2863-6EE3-0B86-56F1A4F9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1526-0A7A-B9C0-65B6-88271E48B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B534B-AF2F-7E86-4BD6-F195F89D4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F6F53-D4F1-9402-8A1B-7AF8C327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F6D6-5A05-4A4F-8BE0-3D93F0AC6C95}" type="datetime3">
              <a:rPr lang="en-US" smtClean="0">
                <a:solidFill>
                  <a:prstClr val="white"/>
                </a:solidFill>
              </a:rPr>
              <a:pPr/>
              <a:t>21 May 2023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C1F18-73C8-929B-B077-0DD57FFC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03018-9FC1-5E9B-E983-4F925A83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BEA0-4397-E01D-124C-B31BFCC8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408B-F567-C129-58CA-E6DEC2EE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9B745-3412-95A2-7DFE-4EFCC449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53D65-5829-8992-B9F5-06A30BF9E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823FE-6A0E-A3BB-7446-509A9C6B9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802D9-A0A7-8A80-4347-DB9E992C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81B6-0E46-4B1C-ABED-4A5C23ECB301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83FA1-C510-E2E5-68FC-178B9D22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7A4EA-B52C-76BC-1F2D-503CA4FD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1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B5BF-C889-C153-3790-1D33A713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87E7A-E5D5-099D-08CE-F6A51436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1B24-5443-4120-8E20-178634D9FED9}" type="datetime3">
              <a:rPr lang="en-US" smtClean="0">
                <a:solidFill>
                  <a:prstClr val="white"/>
                </a:solidFill>
              </a:rPr>
              <a:pPr/>
              <a:t>21 May 2023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64206-675C-3B6D-AED5-17274105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5978C-83F3-00A1-F1B9-3ACCFAB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2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2BCE5-7912-FD3E-2D3F-4A73C3C4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372A-5325-42E8-AAC2-AF5CA9643C95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61C95-7D80-1905-657A-F9B2100A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87779-6652-2F3A-77B3-4830F47F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1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BEC0-495E-C9B0-F97F-B55362B2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E289-E5AA-9B35-435A-507188B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2F1DF-2D67-91C5-F4C4-7FAD12303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62C47-5D8D-318B-2575-639910B2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47B-844C-4558-9A2A-1169CA7B40E3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CF76-D046-D4FB-3ECA-633259F6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9C47-FFCD-66EC-13CD-9C78A6FE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1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D82F-6BA3-FD72-5747-445A9607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31EDD-DEF1-E04B-B1EE-A3A71546F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04446-E964-23F0-B541-B3F60E866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F7944-E88A-846F-E140-EF2DA092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D5E9-BEF6-47B3-B0B0-7090901631CD}" type="datetime3">
              <a:rPr lang="en-US" smtClean="0">
                <a:solidFill>
                  <a:prstClr val="white"/>
                </a:solidFill>
              </a:rPr>
              <a:pPr/>
              <a:t>21 May 2023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18C9A-840B-C040-BB98-20581D4C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96538-D3CF-42BB-C902-02107F8A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9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8BCBE-4711-4B74-9901-93737D1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B53EB-2483-1B65-56A2-81BAD943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0AB4-9344-4B8E-1A1D-280E53040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374D1-0518-44F0-8C57-A6DC27C6EFDB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AA0C-6312-D91A-4824-43E307C7F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EDBC1-1E92-A922-7BDD-E83736FEB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213" y="2322212"/>
            <a:ext cx="9144000" cy="1676462"/>
          </a:xfr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perspective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 sz="3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5976" y="4500570"/>
            <a:ext cx="4430866" cy="1869278"/>
          </a:xfrm>
        </p:spPr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sz="1200" b="1" cap="all" dirty="0">
                <a:ln w="9000" cmpd="sng">
                  <a:noFill/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602B"/>
                </a:solidFill>
                <a:latin typeface="Times New Roman" panose="02020603050405020304" pitchFamily="18" charset="0"/>
                <a:cs typeface="Times New Roman" pitchFamily="18" charset="0"/>
              </a:rPr>
              <a:t>DONE BY,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sz="1400" dirty="0">
                <a:solidFill>
                  <a:srgbClr val="00602B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MUTHU KRISHNAN.K      [953019104024]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sz="1400" dirty="0">
                <a:solidFill>
                  <a:srgbClr val="00602B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 PRAKASH.M                      [953019104028]       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sz="1400" dirty="0">
                <a:solidFill>
                  <a:srgbClr val="00602B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SATHISH RUMUGAM.S      [953019104036]</a:t>
            </a:r>
          </a:p>
          <a:p>
            <a:pPr algn="l">
              <a:lnSpc>
                <a:spcPct val="120000"/>
              </a:lnSpc>
            </a:pPr>
            <a:r>
              <a:rPr lang="en-US" sz="1200" b="1" cap="all" dirty="0">
                <a:ln w="9000" cmpd="sng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					         	</a:t>
            </a:r>
          </a:p>
          <a:p>
            <a:pPr algn="l">
              <a:lnSpc>
                <a:spcPct val="120000"/>
              </a:lnSpc>
            </a:pPr>
            <a:endParaRPr lang="en-US" sz="1200" b="1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endParaRPr lang="en-US" sz="1200" b="1" dirty="0">
              <a:ln w="11430"/>
              <a:solidFill>
                <a:srgbClr val="00602B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New Picture (1)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7364"/>
            <a:ext cx="9144000" cy="390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4A3849-C872-3FEC-A6B2-55BEE01C79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4" r="41386"/>
          <a:stretch/>
        </p:blipFill>
        <p:spPr bwMode="auto">
          <a:xfrm>
            <a:off x="7236296" y="0"/>
            <a:ext cx="1907704" cy="14337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8C8B2D-C5A0-7F9A-B267-4780496BD3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7" r="71520"/>
          <a:stretch/>
        </p:blipFill>
        <p:spPr bwMode="auto">
          <a:xfrm>
            <a:off x="0" y="23624"/>
            <a:ext cx="2393504" cy="14337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7BB1C20-7230-AA53-6AE6-FA6FA402FC8C}"/>
              </a:ext>
            </a:extLst>
          </p:cNvPr>
          <p:cNvSpPr txBox="1">
            <a:spLocks/>
          </p:cNvSpPr>
          <p:nvPr/>
        </p:nvSpPr>
        <p:spPr>
          <a:xfrm>
            <a:off x="1285852" y="142852"/>
            <a:ext cx="6598516" cy="1285885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  <a:scene3d>
              <a:camera prst="perspective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150000"/>
              </a:lnSpc>
            </a:pP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St. MOTHER  THERESA ENGINEERING COLLEGE</a:t>
            </a:r>
            <a:endParaRPr lang="en-US" sz="2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F6965-79AD-9919-841E-82317E377D7C}"/>
              </a:ext>
            </a:extLst>
          </p:cNvPr>
          <p:cNvSpPr txBox="1"/>
          <p:nvPr/>
        </p:nvSpPr>
        <p:spPr>
          <a:xfrm>
            <a:off x="807568" y="2710739"/>
            <a:ext cx="7944631" cy="15388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6F2F9F"/>
                </a:solidFill>
                <a:latin typeface="Times New Roman"/>
                <a:cs typeface="Times New Roman"/>
              </a:rPr>
              <a:t>AD DEMAND</a:t>
            </a:r>
            <a:r>
              <a:rPr lang="en-US" sz="3000" b="1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sz="3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PREDICTION</a:t>
            </a:r>
            <a:r>
              <a:rPr lang="en-US" sz="3000" b="1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sz="3000" b="1" dirty="0">
                <a:solidFill>
                  <a:srgbClr val="6F2F9F"/>
                </a:solidFill>
                <a:latin typeface="Times New Roman"/>
                <a:cs typeface="Times New Roman"/>
              </a:rPr>
              <a:t>USING MACHINE LEARNING</a:t>
            </a:r>
            <a:r>
              <a:rPr lang="en-US" sz="30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sz="3000" b="1" dirty="0">
                <a:solidFill>
                  <a:srgbClr val="6F2F9F"/>
                </a:solidFill>
                <a:latin typeface="Times New Roman"/>
                <a:cs typeface="Times New Roman"/>
              </a:rPr>
              <a:t>AND </a:t>
            </a:r>
            <a:r>
              <a:rPr lang="en-US" sz="3000" b="1" spc="-7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sz="30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STREAM</a:t>
            </a:r>
            <a:r>
              <a:rPr lang="en-US" sz="3000" b="1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sz="3000" b="1" dirty="0">
                <a:solidFill>
                  <a:srgbClr val="6F2F9F"/>
                </a:solidFill>
                <a:latin typeface="Times New Roman"/>
                <a:cs typeface="Times New Roman"/>
              </a:rPr>
              <a:t>LIT</a:t>
            </a:r>
            <a:endParaRPr lang="en-US" sz="3000" dirty="0">
              <a:latin typeface="Times New Roman"/>
              <a:cs typeface="Times New Roman"/>
            </a:endParaRPr>
          </a:p>
          <a:p>
            <a:pPr algn="ctr"/>
            <a:endParaRPr lang="en-US" sz="3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85720" y="4500570"/>
            <a:ext cx="4214842" cy="14406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685800" rtl="0" eaLnBrk="1" fontAlgn="auto" latinLnBrk="0" hangingPunct="1">
              <a:lnSpc>
                <a:spcPct val="17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rgbClr val="00602B"/>
                </a:solidFill>
                <a:latin typeface="Times New Roman" panose="02020603050405020304" pitchFamily="18" charset="0"/>
                <a:cs typeface="Times New Roman" pitchFamily="18" charset="0"/>
              </a:rPr>
              <a:t>GUIDED BY,</a:t>
            </a:r>
          </a:p>
          <a:p>
            <a:pPr marL="0" marR="0" lvl="0" indent="0" algn="ctr" defTabSz="685800" rtl="0" eaLnBrk="1" fontAlgn="auto" latinLnBrk="0" hangingPunct="1">
              <a:lnSpc>
                <a:spcPct val="17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rgbClr val="00602B"/>
                </a:solidFill>
                <a:latin typeface="Times New Roman" panose="02020603050405020304" pitchFamily="18" charset="0"/>
                <a:cs typeface="Times New Roman" pitchFamily="18" charset="0"/>
              </a:rPr>
              <a:t> Prof. </a:t>
            </a:r>
            <a:r>
              <a:rPr lang="en-US" sz="1600">
                <a:solidFill>
                  <a:srgbClr val="00602B"/>
                </a:solidFill>
                <a:latin typeface="Times New Roman" panose="02020603050405020304" pitchFamily="18" charset="0"/>
                <a:cs typeface="Times New Roman" pitchFamily="18" charset="0"/>
              </a:rPr>
              <a:t>N.RAJESWARI</a:t>
            </a:r>
            <a:r>
              <a:rPr lang="en-US" sz="1600" dirty="0">
                <a:solidFill>
                  <a:srgbClr val="00602B"/>
                </a:solidFill>
                <a:latin typeface="Times New Roman" panose="02020603050405020304" pitchFamily="18" charset="0"/>
                <a:cs typeface="Times New Roman" pitchFamily="18" charset="0"/>
              </a:rPr>
              <a:t>. M.E.,        </a:t>
            </a:r>
          </a:p>
          <a:p>
            <a:pPr lvl="0" algn="ctr" defTabSz="685800">
              <a:lnSpc>
                <a:spcPct val="170000"/>
              </a:lnSpc>
              <a:spcBef>
                <a:spcPts val="750"/>
              </a:spcBef>
              <a:buClr>
                <a:schemeClr val="accent3"/>
              </a:buClr>
              <a:defRPr/>
            </a:pPr>
            <a:r>
              <a:rPr lang="en-US" sz="1600" dirty="0">
                <a:solidFill>
                  <a:srgbClr val="00602B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Assistant Professor/CSE           </a:t>
            </a:r>
            <a:r>
              <a:rPr kumimoji="0" lang="en-US" sz="16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								</a:t>
            </a:r>
          </a:p>
          <a:p>
            <a:pPr marL="0" marR="0" lvl="0" indent="0" algn="l" defTabSz="685800" rtl="0" eaLnBrk="1" fontAlgn="auto" latinLnBrk="0" hangingPunct="1">
              <a:lnSpc>
                <a:spcPct val="17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				         	</a:t>
            </a:r>
          </a:p>
          <a:p>
            <a:pPr marL="0" marR="0" lvl="0" indent="0" algn="l" defTabSz="685800" rtl="0" eaLnBrk="1" fontAlgn="auto" latinLnBrk="0" hangingPunct="1">
              <a:lnSpc>
                <a:spcPct val="17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7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 w="11430"/>
              <a:solidFill>
                <a:srgbClr val="00602B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4A1C-0D3C-41D1-B319-786496F552D7}" type="datetime3">
              <a:rPr lang="en-US" smtClean="0"/>
              <a:pPr/>
              <a:t>21 May 2023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589" y="24837"/>
            <a:ext cx="7568821" cy="66786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OVERVIEW OF LITERATURE SURVEY  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013947"/>
              </p:ext>
            </p:extLst>
          </p:nvPr>
        </p:nvGraphicFramePr>
        <p:xfrm>
          <a:off x="657895" y="548681"/>
          <a:ext cx="7698515" cy="5913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7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48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TITLE 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TECHNIQUES USED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DRAWBACKS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400" b="0" spc="-1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400" b="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</a:t>
                      </a:r>
                      <a:r>
                        <a:rPr lang="en-US" sz="1400" b="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</a:t>
                      </a:r>
                      <a:r>
                        <a:rPr lang="en-US" sz="1400" b="0" spc="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Forecasting</a:t>
                      </a:r>
                      <a:endParaRPr lang="en-IN" sz="14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SARIMA-Seasonal Autoregressive Integrated Moving Average</a:t>
                      </a:r>
                      <a:endParaRPr lang="en-IN" sz="14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Lack of accuracy. </a:t>
                      </a:r>
                      <a:endParaRPr lang="en-IN" sz="14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and Demand Forecasting</a:t>
                      </a:r>
                      <a:endParaRPr lang="en-IN" sz="14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 (as KNN) , Gaussian Nave Bayes , Decision Tree Classifier . </a:t>
                      </a:r>
                      <a:endParaRPr lang="en-IN" sz="14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Flexible in Machine learning better then Deep Learning</a:t>
                      </a:r>
                      <a:endParaRPr lang="en-IN" sz="14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0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Evaluating qualitative forecasts</a:t>
                      </a:r>
                      <a:endParaRPr lang="en-IN" sz="1400" b="0" dirty="0"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Fuzzy-neural network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ANN-model</a:t>
                      </a:r>
                      <a:endParaRPr lang="en-IN" sz="1400" b="0" dirty="0">
                        <a:solidFill>
                          <a:srgbClr val="000000"/>
                        </a:solidFill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Clr>
                          <a:schemeClr val="accent2">
                            <a:lumMod val="50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Non-centralized control. Poor visibility to stakeholders.</a:t>
                      </a:r>
                      <a:endParaRPr lang="en-US" sz="1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4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8426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quantitative assessment of Arctic shipping in 2020</a:t>
                      </a:r>
                      <a:endParaRPr lang="en-IN" sz="1400" b="0" dirty="0"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 Feature-Based CTR Prediction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Artificial neural networks</a:t>
                      </a:r>
                      <a:endParaRPr lang="en-US" sz="1400" b="0" dirty="0"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data collection is a difficult issue.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4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312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Benchmarking of Regression Algorithms and Time Series Analysis Techniques for Sales Forecasting:</a:t>
                      </a:r>
                      <a:endParaRPr lang="en-US" sz="1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400" b="0" dirty="0"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Support Vector Machine (SVM) </a:t>
                      </a:r>
                    </a:p>
                    <a:p>
                      <a:pPr marL="0" marR="0" lvl="0" indent="0" algn="ctr" defTabSz="685800" rtl="0" eaLnBrk="1" fontAlgn="base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Fuzzy-neural network </a:t>
                      </a:r>
                      <a:endParaRPr lang="en-IN" sz="1400" b="0" dirty="0">
                        <a:solidFill>
                          <a:srgbClr val="000000"/>
                        </a:solidFill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400" b="0" dirty="0"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by absolute percentage error</a:t>
                      </a:r>
                      <a:endParaRPr lang="en-IN" sz="14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96918" y="6309319"/>
            <a:ext cx="1974475" cy="477659"/>
          </a:xfrm>
        </p:spPr>
        <p:txBody>
          <a:bodyPr/>
          <a:lstStyle/>
          <a:p>
            <a:fld id="{FCBD0952-BB58-4F76-8789-9102F1FA16BA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26218" y="6309319"/>
            <a:ext cx="1974475" cy="477659"/>
          </a:xfrm>
        </p:spPr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EXISTING SYSTEM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 fontScale="92500" lnSpcReduction="10000"/>
          </a:bodyPr>
          <a:lstStyle/>
          <a:p>
            <a:pPr marL="355600" marR="7620" indent="-343535" algn="just">
              <a:lnSpc>
                <a:spcPts val="3030"/>
              </a:lnSpc>
              <a:spcBef>
                <a:spcPts val="475"/>
              </a:spcBef>
              <a:buSzPct val="71428"/>
              <a:buFont typeface="Wingdings" panose="05000000000000000000" pitchFamily="2" charset="2"/>
              <a:buChar char="Ø"/>
              <a:tabLst>
                <a:tab pos="4381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The paper </a:t>
            </a:r>
            <a:r>
              <a:rPr lang="en-US" sz="2000" spc="-10" dirty="0">
                <a:latin typeface="Times New Roman"/>
                <a:cs typeface="Times New Roman"/>
              </a:rPr>
              <a:t>aims</a:t>
            </a:r>
            <a:r>
              <a:rPr lang="en-US" sz="2000" spc="6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at </a:t>
            </a:r>
            <a:r>
              <a:rPr lang="en-US" sz="2000" spc="-5" dirty="0">
                <a:latin typeface="Times New Roman"/>
                <a:cs typeface="Times New Roman"/>
              </a:rPr>
              <a:t>analyzing </a:t>
            </a:r>
            <a:r>
              <a:rPr lang="en-US" sz="2000" spc="-10" dirty="0"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latin typeface="Times New Roman"/>
                <a:cs typeface="Times New Roman"/>
              </a:rPr>
              <a:t>demand of the </a:t>
            </a:r>
            <a:r>
              <a:rPr lang="en-US" sz="2000" spc="-10" dirty="0">
                <a:latin typeface="Times New Roman"/>
                <a:cs typeface="Times New Roman"/>
              </a:rPr>
              <a:t>ad </a:t>
            </a:r>
            <a:r>
              <a:rPr lang="en-US" sz="2000" spc="-5" dirty="0">
                <a:latin typeface="Times New Roman"/>
                <a:cs typeface="Times New Roman"/>
              </a:rPr>
              <a:t>by the predicting </a:t>
            </a:r>
            <a:r>
              <a:rPr lang="en-US" sz="2000" dirty="0">
                <a:latin typeface="Times New Roman"/>
                <a:cs typeface="Times New Roman"/>
              </a:rPr>
              <a:t> the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demand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 the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ad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at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correct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scenario.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/>
              <a:cs typeface="Times New Roman"/>
            </a:endParaRPr>
          </a:p>
          <a:p>
            <a:pPr marL="355600" marR="8890" indent="-343535" algn="just">
              <a:lnSpc>
                <a:spcPts val="3020"/>
              </a:lnSpc>
              <a:buSzPct val="71428"/>
              <a:buFont typeface="Wingdings" panose="05000000000000000000" pitchFamily="2" charset="2"/>
              <a:buChar char="Ø"/>
              <a:tabLst>
                <a:tab pos="356235" algn="l"/>
              </a:tabLst>
            </a:pPr>
            <a:r>
              <a:rPr lang="en-US" sz="2000" spc="-25" dirty="0">
                <a:latin typeface="Times New Roman"/>
                <a:cs typeface="Times New Roman"/>
              </a:rPr>
              <a:t>Television </a:t>
            </a:r>
            <a:r>
              <a:rPr lang="en-US" sz="2000" spc="-5" dirty="0">
                <a:latin typeface="Times New Roman"/>
                <a:cs typeface="Times New Roman"/>
              </a:rPr>
              <a:t>markets </a:t>
            </a:r>
            <a:r>
              <a:rPr lang="en-US" sz="2000" dirty="0">
                <a:latin typeface="Times New Roman"/>
                <a:cs typeface="Times New Roman"/>
              </a:rPr>
              <a:t>by the </a:t>
            </a:r>
            <a:r>
              <a:rPr lang="en-US" sz="2000" spc="-5" dirty="0">
                <a:latin typeface="Times New Roman"/>
                <a:cs typeface="Times New Roman"/>
              </a:rPr>
              <a:t>knowledge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market demand </a:t>
            </a:r>
            <a:r>
              <a:rPr lang="en-US" sz="2000" spc="-10" dirty="0">
                <a:latin typeface="Times New Roman"/>
                <a:cs typeface="Times New Roman"/>
              </a:rPr>
              <a:t>ad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over </a:t>
            </a:r>
            <a:r>
              <a:rPr lang="en-US" sz="2000" dirty="0">
                <a:latin typeface="Times New Roman"/>
                <a:cs typeface="Times New Roman"/>
              </a:rPr>
              <a:t>15 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local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television.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90000"/>
              </a:lnSpc>
              <a:buSzPct val="71428"/>
              <a:buFont typeface="Wingdings" panose="05000000000000000000" pitchFamily="2" charset="2"/>
              <a:buChar char="Ø"/>
              <a:tabLst>
                <a:tab pos="356235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The demand is predicted using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latin typeface="Times New Roman"/>
                <a:cs typeface="Times New Roman"/>
              </a:rPr>
              <a:t>well-known algorithms </a:t>
            </a:r>
            <a:r>
              <a:rPr lang="en-US" sz="2000" spc="-10" dirty="0">
                <a:latin typeface="Times New Roman"/>
                <a:cs typeface="Times New Roman"/>
              </a:rPr>
              <a:t>such </a:t>
            </a:r>
            <a:r>
              <a:rPr lang="en-US" sz="2000" spc="-5" dirty="0">
                <a:latin typeface="Times New Roman"/>
                <a:cs typeface="Times New Roman"/>
              </a:rPr>
              <a:t>as the 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Partial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Least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Square</a:t>
            </a:r>
            <a:r>
              <a:rPr lang="en-US" sz="2000" dirty="0">
                <a:latin typeface="Times New Roman"/>
                <a:cs typeface="Times New Roman"/>
              </a:rPr>
              <a:t> (PLS),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Autoregressive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Integrated</a:t>
            </a:r>
            <a:r>
              <a:rPr lang="en-US" sz="2000" spc="69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Moving 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Average </a:t>
            </a:r>
            <a:r>
              <a:rPr lang="en-US" sz="2000" spc="-5" dirty="0">
                <a:latin typeface="Times New Roman"/>
                <a:cs typeface="Times New Roman"/>
              </a:rPr>
              <a:t>(ARIMA) and the Artificial </a:t>
            </a:r>
            <a:r>
              <a:rPr lang="en-US" sz="2000" dirty="0">
                <a:latin typeface="Times New Roman"/>
                <a:cs typeface="Times New Roman"/>
              </a:rPr>
              <a:t>Neural </a:t>
            </a:r>
            <a:r>
              <a:rPr lang="en-US" sz="2000" spc="-5" dirty="0">
                <a:latin typeface="Times New Roman"/>
                <a:cs typeface="Times New Roman"/>
              </a:rPr>
              <a:t>Network </a:t>
            </a:r>
            <a:r>
              <a:rPr lang="en-US" sz="2000" dirty="0">
                <a:latin typeface="Times New Roman"/>
                <a:cs typeface="Times New Roman"/>
              </a:rPr>
              <a:t>(ANN). </a:t>
            </a:r>
            <a:r>
              <a:rPr lang="en-US" sz="2000" spc="-5" dirty="0">
                <a:latin typeface="Times New Roman"/>
                <a:cs typeface="Times New Roman"/>
              </a:rPr>
              <a:t>The </a:t>
            </a:r>
            <a:r>
              <a:rPr lang="en-US" sz="2000" spc="-15" dirty="0">
                <a:latin typeface="Times New Roman"/>
                <a:cs typeface="Times New Roman"/>
              </a:rPr>
              <a:t>ad 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considered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 </a:t>
            </a:r>
            <a:r>
              <a:rPr lang="en-US" sz="2000" spc="-5" dirty="0">
                <a:latin typeface="Times New Roman"/>
                <a:cs typeface="Times New Roman"/>
              </a:rPr>
              <a:t>analyzing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are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advertisement.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90000"/>
              </a:lnSpc>
              <a:spcBef>
                <a:spcPts val="434"/>
              </a:spcBef>
              <a:buSzPct val="71428"/>
              <a:buFont typeface="Wingdings" panose="05000000000000000000" pitchFamily="2" charset="2"/>
              <a:buChar char="Ø"/>
              <a:tabLst>
                <a:tab pos="356235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The research </a:t>
            </a:r>
            <a:r>
              <a:rPr lang="en-US" sz="2000" spc="-10" dirty="0">
                <a:latin typeface="Times New Roman"/>
                <a:cs typeface="Times New Roman"/>
              </a:rPr>
              <a:t>aims </a:t>
            </a:r>
            <a:r>
              <a:rPr lang="en-US" sz="2000" dirty="0">
                <a:latin typeface="Times New Roman"/>
                <a:cs typeface="Times New Roman"/>
              </a:rPr>
              <a:t>over </a:t>
            </a:r>
            <a:r>
              <a:rPr lang="en-US" sz="2000" spc="-5" dirty="0">
                <a:latin typeface="Times New Roman"/>
                <a:cs typeface="Times New Roman"/>
              </a:rPr>
              <a:t>choosing </a:t>
            </a:r>
            <a:r>
              <a:rPr lang="en-US" sz="2000" spc="-10" dirty="0">
                <a:latin typeface="Times New Roman"/>
                <a:cs typeface="Times New Roman"/>
              </a:rPr>
              <a:t>an </a:t>
            </a:r>
            <a:r>
              <a:rPr lang="en-US" sz="2000" dirty="0">
                <a:latin typeface="Times New Roman"/>
                <a:cs typeface="Times New Roman"/>
              </a:rPr>
              <a:t>appropriate </a:t>
            </a:r>
            <a:r>
              <a:rPr lang="en-US" sz="2000" spc="-5" dirty="0">
                <a:latin typeface="Times New Roman"/>
                <a:cs typeface="Times New Roman"/>
              </a:rPr>
              <a:t>ad for </a:t>
            </a:r>
            <a:r>
              <a:rPr lang="en-US" sz="2000" spc="-10" dirty="0">
                <a:latin typeface="Times New Roman"/>
                <a:cs typeface="Times New Roman"/>
              </a:rPr>
              <a:t>an </a:t>
            </a:r>
            <a:r>
              <a:rPr lang="en-US" sz="2000" spc="-5" dirty="0">
                <a:latin typeface="Times New Roman"/>
                <a:cs typeface="Times New Roman"/>
              </a:rPr>
              <a:t>area </a:t>
            </a:r>
            <a:r>
              <a:rPr lang="en-US" sz="2000" spc="-10" dirty="0">
                <a:latin typeface="Times New Roman"/>
                <a:cs typeface="Times New Roman"/>
              </a:rPr>
              <a:t>selected </a:t>
            </a:r>
            <a:r>
              <a:rPr lang="en-US" sz="2000" spc="-6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by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user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thus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helping</a:t>
            </a:r>
            <a:r>
              <a:rPr lang="en-US" sz="2000" dirty="0">
                <a:latin typeface="Times New Roman"/>
                <a:cs typeface="Times New Roman"/>
              </a:rPr>
              <a:t> the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customer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take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better</a:t>
            </a:r>
            <a:r>
              <a:rPr lang="en-US" sz="2000" spc="69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and</a:t>
            </a:r>
            <a:r>
              <a:rPr lang="en-US" sz="2000" spc="69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wise 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decisions.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90000"/>
              </a:lnSpc>
              <a:buSzPct val="71428"/>
              <a:buFont typeface="Wingdings" panose="05000000000000000000" pitchFamily="2" charset="2"/>
              <a:buChar char="Ø"/>
              <a:tabLst>
                <a:tab pos="438150" algn="l"/>
              </a:tabLst>
            </a:pPr>
            <a:r>
              <a:rPr lang="en-US" sz="2000" dirty="0"/>
              <a:t>	</a:t>
            </a:r>
            <a:r>
              <a:rPr lang="en-US" sz="2000" spc="-5" dirty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prediction </a:t>
            </a:r>
            <a:r>
              <a:rPr lang="en-US" sz="2000" spc="-5" dirty="0">
                <a:latin typeface="Times New Roman"/>
                <a:cs typeface="Times New Roman"/>
              </a:rPr>
              <a:t>which </a:t>
            </a:r>
            <a:r>
              <a:rPr lang="en-US" sz="2000" dirty="0">
                <a:latin typeface="Times New Roman"/>
                <a:cs typeface="Times New Roman"/>
              </a:rPr>
              <a:t>predicts </a:t>
            </a:r>
            <a:r>
              <a:rPr lang="en-US" sz="2000" spc="-5" dirty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output </a:t>
            </a:r>
            <a:r>
              <a:rPr lang="en-US" sz="2000" spc="-5" dirty="0">
                <a:latin typeface="Times New Roman"/>
                <a:cs typeface="Times New Roman"/>
              </a:rPr>
              <a:t>is done by analyzing the 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dataset using supervised machine learning technique such </a:t>
            </a:r>
            <a:r>
              <a:rPr lang="en-US" sz="2000" spc="-10" dirty="0">
                <a:latin typeface="Times New Roman"/>
                <a:cs typeface="Times New Roman"/>
              </a:rPr>
              <a:t>as </a:t>
            </a:r>
            <a:r>
              <a:rPr lang="en-US" sz="2000" spc="-5" dirty="0">
                <a:latin typeface="Times New Roman"/>
                <a:cs typeface="Times New Roman"/>
              </a:rPr>
              <a:t>K nearest </a:t>
            </a:r>
            <a:r>
              <a:rPr lang="en-US" sz="2000" spc="-68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neighbor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regression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algorithm and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decision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tree </a:t>
            </a:r>
            <a:r>
              <a:rPr lang="en-US" sz="2000" dirty="0">
                <a:latin typeface="Times New Roman"/>
                <a:cs typeface="Times New Roman"/>
              </a:rPr>
              <a:t>learning(ID3).</a:t>
            </a:r>
          </a:p>
          <a:p>
            <a:pPr marL="0" indent="0"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EXISTING SYSTEM – [Cont…]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Existing System    </a:t>
            </a:r>
          </a:p>
          <a:p>
            <a:pPr marL="0" indent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drawbacks of the existing system include</a:t>
            </a:r>
          </a:p>
          <a:p>
            <a:pPr algn="just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Lack of Accuracy</a:t>
            </a:r>
            <a:endParaRPr lang="en-IN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285750" algn="just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Flexible in Machine learning better then Deep Learning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114300" indent="-285750" algn="just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Non-centralized control. Poor visibility to stakeholders.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just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Product data collection is a difficult issue.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114300" indent="-285750" algn="just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absolute percentage error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PROPOSED SYSTEM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 lnSpcReduction="10000"/>
          </a:bodyPr>
          <a:lstStyle/>
          <a:p>
            <a:pPr marL="0" marR="75628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prediction method will employ 3 machine learning algorithms which</a:t>
            </a:r>
            <a:r>
              <a:rPr lang="en-IN" sz="1800" spc="-2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Compare the accuracy of various time series forecasting algorithms such as</a:t>
            </a:r>
            <a:r>
              <a:rPr lang="en-IN" sz="1800" spc="-2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Naïve</a:t>
            </a:r>
            <a:r>
              <a:rPr lang="en-IN" sz="18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bayes,</a:t>
            </a:r>
            <a:r>
              <a:rPr lang="en-IN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</a:t>
            </a:r>
            <a:r>
              <a:rPr lang="en-IN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en-IN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Random</a:t>
            </a:r>
            <a:r>
              <a:rPr lang="en-IN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en-IN" sz="1800" spc="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IN" sz="18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en-IN" sz="1800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75628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</a:t>
            </a:r>
            <a:r>
              <a:rPr lang="en-IN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IN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containing</a:t>
            </a:r>
            <a:r>
              <a:rPr lang="en-IN" sz="18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IN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IN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</a:t>
            </a:r>
            <a:r>
              <a:rPr lang="en-IN" sz="18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demand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75628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IN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IN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en-IN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en-IN" sz="18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1from</a:t>
            </a:r>
            <a:r>
              <a:rPr lang="en-IN" sz="18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IN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“x” Which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independent</a:t>
            </a:r>
            <a:r>
              <a:rPr lang="en-IN" sz="1800" spc="-2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75628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IN" sz="18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IN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IN" sz="18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en-IN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en-IN" sz="18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IN" sz="18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IN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“y”</a:t>
            </a:r>
            <a:r>
              <a:rPr lang="en-IN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en-IN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IN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dependent </a:t>
            </a:r>
            <a:r>
              <a:rPr lang="en-IN" sz="1800" spc="-2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3855" marR="756285" indent="-342900" algn="just">
              <a:lnSpc>
                <a:spcPct val="150000"/>
              </a:lnSpc>
              <a:spcAft>
                <a:spcPts val="0"/>
              </a:spcAft>
              <a:buAutoNum type="arabicPeriod" startAt="4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</a:t>
            </a:r>
            <a:r>
              <a:rPr lang="en-IN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NB/RF/DT</a:t>
            </a:r>
            <a:r>
              <a:rPr lang="en-US" sz="1800" spc="-5" dirty="0">
                <a:latin typeface="Times New Roman"/>
                <a:cs typeface="Times New Roman"/>
              </a:rPr>
              <a:t> /LSTM</a:t>
            </a:r>
            <a:r>
              <a:rPr lang="en-IN" sz="18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IN" sz="1800" spc="-2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/>
              <a:cs typeface="Times New Roman"/>
            </a:endParaRPr>
          </a:p>
          <a:p>
            <a:pPr marL="342900" marR="756285" indent="-342900" algn="just">
              <a:lnSpc>
                <a:spcPct val="150000"/>
              </a:lnSpc>
              <a:buAutoNum type="arabicPeriod" startAt="5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new</a:t>
            </a:r>
            <a:r>
              <a:rPr lang="en-IN" sz="18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</a:p>
          <a:p>
            <a:pPr marL="0" marR="756285" indent="0" algn="just"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   Visualize</a:t>
            </a:r>
            <a:r>
              <a:rPr lang="en-IN" sz="18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IN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</a:t>
            </a:r>
            <a:r>
              <a:rPr lang="en-IN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IN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PROPOSED SYSTEM [Cont…]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NAÏVE</a:t>
            </a:r>
            <a:r>
              <a:rPr lang="en-US" sz="1800" b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Classification Process Using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NAÏVE</a:t>
            </a:r>
            <a:r>
              <a:rPr lang="en-US" sz="1800" b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</a:t>
            </a:r>
            <a:endParaRPr lang="en-US" sz="1600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24C802-37D8-4236-A06F-57E16FD301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11398"/>
            <a:ext cx="392430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PROPOSED SYSTEM [Cont…]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NAÏVE</a:t>
            </a:r>
            <a:r>
              <a:rPr lang="en-US" sz="1600" b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Classification Process Using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NAÏVE</a:t>
            </a:r>
            <a:r>
              <a:rPr lang="en-US" sz="1600" b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</a:t>
            </a:r>
            <a:r>
              <a:rPr lang="en-US" sz="16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Data Collection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collection method used to obtain the image of batik is by retrieving/downloading via google, or taking data directly. 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data, samples were taken to be used as training data and test data.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Data Split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collected is then divided into two parts, namely test data and training data, each of which has two classification classes, namely normal data classification and abnormal data with a certain percentage. 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data will be used in the model training process while the training data will be used in the testing process after the model is formed.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US" sz="1600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PROPOSED SYSTEM [Cont…]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NAÏVE</a:t>
            </a:r>
            <a:r>
              <a:rPr lang="en-US" sz="1600" b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Classification Process Using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NAÏVE</a:t>
            </a:r>
            <a:r>
              <a:rPr lang="en-US" sz="1600" b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</a:t>
            </a:r>
            <a:r>
              <a:rPr lang="en-US" sz="16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Pre-Process 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marL="342900" marR="75628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P(A|B) is</a:t>
            </a:r>
            <a:r>
              <a:rPr lang="en-IN" sz="18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Posterior</a:t>
            </a:r>
            <a:r>
              <a:rPr lang="en-IN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probability:</a:t>
            </a:r>
            <a:r>
              <a:rPr lang="en-IN" sz="18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</a:t>
            </a:r>
            <a:r>
              <a:rPr lang="en-IN" sz="1800" spc="-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IN" sz="1800" spc="-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</a:t>
            </a:r>
            <a:r>
              <a:rPr lang="en-IN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8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IN" sz="1800" spc="-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observed</a:t>
            </a:r>
            <a:r>
              <a:rPr lang="en-IN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</a:t>
            </a:r>
            <a:r>
              <a:rPr lang="en-IN" sz="1800" spc="-2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75628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P(B|A)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Likelihood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probability: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of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evidence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</a:t>
            </a:r>
            <a:r>
              <a:rPr lang="en-IN" sz="18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IN" sz="18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true.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75628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P(A)</a:t>
            </a:r>
            <a:r>
              <a:rPr lang="en-IN" sz="18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IN" sz="18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</a:t>
            </a:r>
            <a:r>
              <a:rPr lang="en-IN" sz="18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Probability:</a:t>
            </a:r>
            <a:r>
              <a:rPr lang="en-IN" sz="18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</a:t>
            </a:r>
            <a:r>
              <a:rPr lang="en-IN" sz="1800" spc="-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IN" sz="18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before</a:t>
            </a:r>
            <a:r>
              <a:rPr lang="en-IN" sz="18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observing</a:t>
            </a:r>
            <a:r>
              <a:rPr lang="en-IN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evidence.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75628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P(B) is Marginal</a:t>
            </a:r>
            <a:r>
              <a:rPr lang="en-IN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Probability:</a:t>
            </a:r>
            <a:r>
              <a:rPr lang="en-IN" sz="18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</a:t>
            </a:r>
            <a:r>
              <a:rPr lang="en-IN" sz="18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IN" sz="18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Evidence.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US" sz="1600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PROPOSED SYSTEM [Cont…]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 Naïve Bayes 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Classification Process Using NB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Test    </a:t>
            </a:r>
            <a:r>
              <a:rPr lang="en-US" sz="1600" b="1" dirty="0"/>
              <a:t>                                                                                                                               </a:t>
            </a:r>
            <a:endParaRPr lang="en-IN" sz="1600" dirty="0"/>
          </a:p>
          <a:p>
            <a:pPr marR="756285" indent="0" algn="just">
              <a:lnSpc>
                <a:spcPct val="150000"/>
              </a:lnSpc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 of Naïve Bayes' Classifier can be understood with the help of the below</a:t>
            </a:r>
            <a:r>
              <a:rPr lang="en-IN" sz="1600" spc="-2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56285" lvl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Suppose</a:t>
            </a:r>
            <a:r>
              <a:rPr lang="en-IN" sz="1600" spc="-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IN" sz="16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n-IN" sz="16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600" spc="-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IN" sz="1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“Advertisement”</a:t>
            </a:r>
            <a:r>
              <a:rPr lang="en-IN" sz="1600" spc="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IN" sz="16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corresponding</a:t>
            </a:r>
            <a:r>
              <a:rPr lang="en-IN" sz="16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en-IN" sz="16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</a:t>
            </a:r>
            <a:r>
              <a:rPr lang="en-IN" sz="16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"ad</a:t>
            </a:r>
            <a:r>
              <a:rPr lang="en-IN" sz="1600" spc="-2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demand”.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56285" lvl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using this dataset we need to decide that whether it had demand or not</a:t>
            </a:r>
            <a:r>
              <a:rPr lang="en-IN" sz="16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IN" sz="16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6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particular</a:t>
            </a:r>
            <a:r>
              <a:rPr lang="en-IN" sz="16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</a:t>
            </a:r>
            <a:r>
              <a:rPr lang="en-IN" sz="16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according</a:t>
            </a:r>
            <a:r>
              <a:rPr lang="en-IN" sz="16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16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6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advertisement.</a:t>
            </a:r>
            <a:r>
              <a:rPr lang="en-IN" sz="1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756285" lvl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</a:t>
            </a:r>
            <a:r>
              <a:rPr lang="en-IN" sz="16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1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</a:t>
            </a:r>
            <a:r>
              <a:rPr lang="en-IN" sz="16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IN" sz="16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problem,</a:t>
            </a:r>
            <a:r>
              <a:rPr lang="en-IN" sz="16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IN" sz="1600" spc="-2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en-IN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16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follow the</a:t>
            </a:r>
            <a:r>
              <a:rPr lang="en-IN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r>
              <a:rPr lang="en-IN" sz="16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56285" lvl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</a:t>
            </a:r>
            <a:r>
              <a:rPr lang="en-IN" sz="1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en-IN" sz="16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IN" sz="16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IN" sz="1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frequency</a:t>
            </a:r>
            <a:r>
              <a:rPr lang="en-IN" sz="1600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56285" lvl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</a:t>
            </a:r>
            <a:r>
              <a:rPr lang="en-IN" sz="16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Likelihood table</a:t>
            </a:r>
            <a:r>
              <a:rPr lang="en-IN" sz="16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IN" sz="16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</a:t>
            </a:r>
            <a:r>
              <a:rPr lang="en-IN" sz="16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probabilities</a:t>
            </a:r>
            <a:r>
              <a:rPr lang="en-IN" sz="16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IN" sz="16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en-IN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56285" lvl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Now,</a:t>
            </a:r>
            <a:r>
              <a:rPr lang="en-IN" sz="16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IN" sz="1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en-IN" sz="16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theorem</a:t>
            </a:r>
            <a:r>
              <a:rPr lang="en-IN" sz="16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16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n-IN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posterior</a:t>
            </a:r>
            <a:r>
              <a:rPr lang="en-IN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US" sz="1600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PROPOSED SYSTEM [Cont…]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</a:t>
            </a:r>
            <a:r>
              <a:rPr lang="en-US" sz="1600" dirty="0"/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Decision-Tree algorithm </a:t>
            </a:r>
          </a:p>
          <a:p>
            <a:pPr>
              <a:buNone/>
            </a:pPr>
            <a:r>
              <a:rPr lang="en-US" sz="1600" b="1" dirty="0"/>
              <a:t>                                                                                                                      </a:t>
            </a:r>
            <a:endParaRPr lang="en-IN" sz="1600" dirty="0"/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 step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a Decision-Tree algorithm to the Training set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test result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of the result(Creation of Confusion matrix)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test set result.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US" sz="1600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PROPOSED SYSTEM [Cont…]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</a:p>
          <a:p>
            <a:pPr lvl="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 of Demand (Ad).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Risk about Miss use of data.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much less Time to prediction.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INTRODUCTION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 marL="354965" marR="6350" indent="-342900" algn="just">
              <a:lnSpc>
                <a:spcPts val="3020"/>
              </a:lnSpc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380365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In todays world,</a:t>
            </a:r>
            <a:r>
              <a:rPr lang="en-US" sz="2000" dirty="0">
                <a:latin typeface="Times New Roman"/>
                <a:cs typeface="Times New Roman"/>
              </a:rPr>
              <a:t> lot of business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are promoted </a:t>
            </a:r>
            <a:r>
              <a:rPr lang="en-US" sz="2000" dirty="0">
                <a:latin typeface="Times New Roman"/>
                <a:cs typeface="Times New Roman"/>
              </a:rPr>
              <a:t>through </a:t>
            </a:r>
            <a:r>
              <a:rPr lang="en-US" sz="2000" spc="-5" dirty="0">
                <a:latin typeface="Times New Roman"/>
                <a:cs typeface="Times New Roman"/>
              </a:rPr>
              <a:t>social media 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and other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platforms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ts val="3020"/>
              </a:lnSpc>
              <a:buFont typeface="Wingdings" panose="05000000000000000000" pitchFamily="2" charset="2"/>
              <a:buChar char="Ø"/>
              <a:tabLst>
                <a:tab pos="360680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An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Ad </a:t>
            </a:r>
            <a:r>
              <a:rPr lang="en-US" sz="2000" spc="-5" dirty="0">
                <a:latin typeface="Times New Roman"/>
                <a:cs typeface="Times New Roman"/>
              </a:rPr>
              <a:t>demand prediction is an powerful web application </a:t>
            </a:r>
            <a:r>
              <a:rPr lang="en-US" sz="2000" dirty="0">
                <a:latin typeface="Times New Roman"/>
                <a:cs typeface="Times New Roman"/>
              </a:rPr>
              <a:t>for the 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advertisers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and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marketers.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ts val="3020"/>
              </a:lnSpc>
              <a:buFont typeface="Wingdings" panose="05000000000000000000" pitchFamily="2" charset="2"/>
              <a:buChar char="Ø"/>
              <a:tabLst>
                <a:tab pos="380365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By combining machine learning and stream lit advertisers </a:t>
            </a:r>
            <a:r>
              <a:rPr lang="en-US" sz="2000" spc="-10" dirty="0">
                <a:latin typeface="Times New Roman"/>
                <a:cs typeface="Times New Roman"/>
              </a:rPr>
              <a:t>can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build 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powerful tools</a:t>
            </a:r>
            <a:r>
              <a:rPr lang="en-US" sz="2000" dirty="0">
                <a:latin typeface="Times New Roman"/>
                <a:cs typeface="Times New Roman"/>
              </a:rPr>
              <a:t> to </a:t>
            </a:r>
            <a:r>
              <a:rPr lang="en-US" sz="2000" spc="-10" dirty="0">
                <a:latin typeface="Times New Roman"/>
                <a:cs typeface="Times New Roman"/>
              </a:rPr>
              <a:t>optimize </a:t>
            </a:r>
            <a:r>
              <a:rPr lang="en-US" sz="2000" spc="-5" dirty="0">
                <a:latin typeface="Times New Roman"/>
                <a:cs typeface="Times New Roman"/>
              </a:rPr>
              <a:t>their advertising campaigns.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IN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6DC4-3C94-4B76-80D5-495139F59075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PROPOSED SYSTEM [Cont…]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vs Proposed System</a:t>
            </a: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18817"/>
              </p:ext>
            </p:extLst>
          </p:nvPr>
        </p:nvGraphicFramePr>
        <p:xfrm>
          <a:off x="714348" y="2000240"/>
          <a:ext cx="7786743" cy="3563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1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S.No.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Existing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System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Proposed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System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1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Lack of Accuracy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Accurate Prediction of Breast Cancer.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1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in Machine learning better then Deep Learning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 Risk about Radiations.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Non-centralized control. Poor visibility to stakeholders 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Takes much less Time to detect.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4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data collection is a difficult issue.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Cost Efficient.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1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Performance by absolute percentage error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70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Easy to detect.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SYSTEM DESIGN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4" name="image5.png">
            <a:extLst>
              <a:ext uri="{FF2B5EF4-FFF2-40B4-BE49-F238E27FC236}">
                <a16:creationId xmlns:a16="http://schemas.microsoft.com/office/drawing/2014/main" id="{DE477FB0-49A2-4E8D-9FB2-8D3638DFF9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1279128"/>
            <a:ext cx="7488832" cy="42997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SYSTEM REQUIREMENTS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756285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	           :</a:t>
            </a:r>
            <a:r>
              <a:rPr lang="en-IN" sz="1800" b="1" spc="2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Pentium</a:t>
            </a:r>
            <a:r>
              <a:rPr lang="en-IN" sz="18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</a:t>
            </a:r>
            <a:r>
              <a:rPr lang="en-IN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2.4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GHz.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756285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</a:t>
            </a:r>
            <a:r>
              <a:rPr lang="en-IN" sz="18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Disk	           :</a:t>
            </a:r>
            <a:r>
              <a:rPr lang="en-IN" sz="1800" b="1" spc="2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 GB.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756285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Floppy</a:t>
            </a:r>
            <a:r>
              <a:rPr lang="en-IN" sz="18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        :</a:t>
            </a:r>
            <a:r>
              <a:rPr lang="en-IN" sz="1800" b="1" spc="2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1.44</a:t>
            </a:r>
            <a:r>
              <a:rPr lang="en-IN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Mb.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756285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	           </a:t>
            </a:r>
            <a:r>
              <a:rPr lang="en-IN" sz="18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b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14’</a:t>
            </a:r>
            <a:r>
              <a:rPr lang="en-IN" sz="1800" spc="-1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Colour Monitor.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756285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Mouse	           :</a:t>
            </a:r>
            <a:r>
              <a:rPr lang="en-IN" sz="1800" b="1" spc="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Optical</a:t>
            </a:r>
            <a:r>
              <a:rPr lang="en-IN" sz="18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Mouse.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756285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	           :</a:t>
            </a:r>
            <a:r>
              <a:rPr lang="en-US" sz="1800" b="1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512 Mb</a:t>
            </a: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SYSTEM REQUIREMENTS [Cont…]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756285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</a:t>
            </a:r>
            <a:r>
              <a:rPr lang="en-IN" sz="18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	:</a:t>
            </a:r>
            <a:r>
              <a:rPr lang="en-IN" sz="1800" b="1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en-IN" sz="18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en-IN" sz="18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Ultimate/8/10/11.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756285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Coding</a:t>
            </a:r>
            <a:r>
              <a:rPr lang="en-IN" sz="18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	:</a:t>
            </a:r>
            <a:r>
              <a:rPr lang="en-IN" sz="1800" b="1" spc="2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en-IN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3.7.0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756285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Front-End	            :</a:t>
            </a:r>
            <a:r>
              <a:rPr lang="en-IN" sz="1800" b="1" spc="2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IN" sz="18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756285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Designing	                        :</a:t>
            </a:r>
            <a:r>
              <a:rPr lang="en-IN" sz="1800" b="1" spc="2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18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756285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</a:t>
            </a:r>
            <a:r>
              <a:rPr lang="en-IN" sz="1800" b="1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	                        :</a:t>
            </a:r>
            <a:r>
              <a:rPr lang="en-IN" sz="1800" b="1" spc="-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Anaconda</a:t>
            </a:r>
            <a:r>
              <a:rPr lang="en-IN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Navigator</a:t>
            </a:r>
            <a:r>
              <a:rPr lang="en-IN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IN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756285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                            :</a:t>
            </a:r>
            <a:r>
              <a:rPr lang="en-IN" sz="1800" b="1" spc="2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Advertisement</a:t>
            </a:r>
            <a:r>
              <a:rPr lang="en-IN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MODULES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list of modules are: 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IN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IN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DATA PROCESS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OUTPUT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MODULE DESCRIPTION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 :HOME PAGE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suitable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to work 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suitable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to work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Cleaning data is the removal or fixing of missing data. There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 be data instances that are incomplete and do not carry the data you believe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need to address the problem. </a:t>
            </a:r>
            <a:endParaRPr lang="en-IN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MODULE DESCRIPTION [Cont….]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 :Home Page – Snapshot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image19.jpeg">
            <a:extLst>
              <a:ext uri="{FF2B5EF4-FFF2-40B4-BE49-F238E27FC236}">
                <a16:creationId xmlns:a16="http://schemas.microsoft.com/office/drawing/2014/main" id="{FDB120DD-2751-45F8-84CA-5E8D9C1263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7357" y="2046128"/>
            <a:ext cx="5943600" cy="276574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MODULE DESCRIPTION </a:t>
            </a:r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[Cont….]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 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69265" marR="5715" indent="-457200" algn="just">
              <a:lnSpc>
                <a:spcPct val="100000"/>
              </a:lnSpc>
              <a:spcBef>
                <a:spcPts val="1055"/>
              </a:spcBef>
              <a:buFont typeface="Wingdings" panose="05000000000000000000" pitchFamily="2" charset="2"/>
              <a:buChar char="Ø"/>
              <a:tabLst>
                <a:tab pos="380365" algn="l"/>
              </a:tabLst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Data collection </a:t>
            </a:r>
            <a:r>
              <a:rPr lang="en-US" sz="2000" spc="-10" dirty="0">
                <a:latin typeface="Times New Roman"/>
                <a:cs typeface="Times New Roman"/>
              </a:rPr>
              <a:t>is </a:t>
            </a:r>
            <a:r>
              <a:rPr lang="en-US" sz="2000" spc="-5" dirty="0">
                <a:latin typeface="Times New Roman"/>
                <a:cs typeface="Times New Roman"/>
              </a:rPr>
              <a:t>a process in which information is gathered from 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many</a:t>
            </a:r>
            <a:r>
              <a:rPr lang="en-US" sz="2000" spc="67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sources</a:t>
            </a:r>
            <a:r>
              <a:rPr lang="en-US" sz="2000" spc="6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which</a:t>
            </a:r>
            <a:r>
              <a:rPr lang="en-US" sz="2000" spc="6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is</a:t>
            </a:r>
            <a:r>
              <a:rPr lang="en-US" sz="2000" spc="67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later</a:t>
            </a:r>
            <a:r>
              <a:rPr lang="en-US" sz="2000" spc="67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used</a:t>
            </a:r>
            <a:r>
              <a:rPr lang="en-US" sz="2000" spc="67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to</a:t>
            </a:r>
            <a:r>
              <a:rPr lang="en-US" sz="2000" spc="6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develop</a:t>
            </a:r>
            <a:r>
              <a:rPr lang="en-US" sz="2000" spc="6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6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machine  </a:t>
            </a:r>
            <a:r>
              <a:rPr lang="en-US" sz="2000" spc="-5" dirty="0">
                <a:latin typeface="Times New Roman"/>
                <a:cs typeface="Times New Roman"/>
              </a:rPr>
              <a:t>learning </a:t>
            </a:r>
            <a:r>
              <a:rPr lang="en-US" sz="2000" spc="-69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models.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/>
              <a:cs typeface="Times New Roman"/>
            </a:endParaRPr>
          </a:p>
          <a:p>
            <a:pPr marL="469265" marR="5080" indent="-4572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746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The data should </a:t>
            </a:r>
            <a:r>
              <a:rPr lang="en-US" sz="2000" dirty="0">
                <a:latin typeface="Times New Roman"/>
                <a:cs typeface="Times New Roman"/>
              </a:rPr>
              <a:t>be stored </a:t>
            </a:r>
            <a:r>
              <a:rPr lang="en-US" sz="2000" spc="-5" dirty="0">
                <a:latin typeface="Times New Roman"/>
                <a:cs typeface="Times New Roman"/>
              </a:rPr>
              <a:t>in a way that makes sense </a:t>
            </a:r>
            <a:r>
              <a:rPr lang="en-US" sz="2000" dirty="0">
                <a:latin typeface="Times New Roman"/>
                <a:cs typeface="Times New Roman"/>
              </a:rPr>
              <a:t>for </a:t>
            </a:r>
            <a:r>
              <a:rPr lang="en-US" sz="2000" spc="-5" dirty="0">
                <a:latin typeface="Times New Roman"/>
                <a:cs typeface="Times New Roman"/>
              </a:rPr>
              <a:t>problem. </a:t>
            </a:r>
          </a:p>
          <a:p>
            <a:pPr marL="469265" marR="5080" indent="-4572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74650" algn="l"/>
              </a:tabLst>
            </a:pPr>
            <a:endParaRPr lang="en-US" sz="2000" spc="-5" dirty="0">
              <a:latin typeface="Times New Roman"/>
              <a:cs typeface="Times New Roman"/>
            </a:endParaRPr>
          </a:p>
          <a:p>
            <a:pPr marL="469265" marR="5080" indent="-4572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746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In 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this step the data set is converted into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latin typeface="Times New Roman"/>
                <a:cs typeface="Times New Roman"/>
              </a:rPr>
              <a:t>understandable format </a:t>
            </a:r>
            <a:r>
              <a:rPr lang="en-US" sz="2000" dirty="0">
                <a:latin typeface="Times New Roman"/>
                <a:cs typeface="Times New Roman"/>
              </a:rPr>
              <a:t>which 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can</a:t>
            </a:r>
            <a:r>
              <a:rPr lang="en-US" sz="2000" dirty="0">
                <a:latin typeface="Times New Roman"/>
                <a:cs typeface="Times New Roman"/>
              </a:rPr>
              <a:t> be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fed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into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machine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learning models.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MODULE DESCRIPTION [Cont….]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 : 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image12.png">
            <a:extLst>
              <a:ext uri="{FF2B5EF4-FFF2-40B4-BE49-F238E27FC236}">
                <a16:creationId xmlns:a16="http://schemas.microsoft.com/office/drawing/2014/main" id="{981F1DAF-EB47-4EF9-8F1E-6026E28B14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664" y="1726389"/>
            <a:ext cx="5832648" cy="379572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MODULE DESCRIPTION </a:t>
            </a:r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[Cont….]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 :</a:t>
            </a:r>
            <a:r>
              <a:rPr lang="en-IN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IN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EXTRATION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Finally, our models are trained using Classifier algorithm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use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classify module on Natural Language Toolkit library on Python. We use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labelled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gathered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labelled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 machine learning algorithms were used to classify pre-processed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ABSTRACT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 marL="354965" indent="-342900" algn="just">
              <a:lnSpc>
                <a:spcPct val="150000"/>
              </a:lnSpc>
              <a:spcBef>
                <a:spcPts val="1660"/>
              </a:spcBef>
              <a:buSzPct val="92307"/>
              <a:buFont typeface="Wingdings" panose="05000000000000000000" pitchFamily="2" charset="2"/>
              <a:buChar char="Ø"/>
              <a:tabLst>
                <a:tab pos="32893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aim</a:t>
            </a:r>
            <a:r>
              <a:rPr lang="en-US" sz="2000" dirty="0">
                <a:latin typeface="Times New Roman"/>
                <a:cs typeface="Times New Roman"/>
              </a:rPr>
              <a:t> of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this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paper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to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predict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ad</a:t>
            </a:r>
            <a:r>
              <a:rPr lang="en-US" sz="2000" dirty="0">
                <a:latin typeface="Times New Roman"/>
                <a:cs typeface="Times New Roman"/>
              </a:rPr>
              <a:t> demand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 the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next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rotation.</a:t>
            </a:r>
          </a:p>
          <a:p>
            <a:pPr marR="243204" algn="just">
              <a:lnSpc>
                <a:spcPct val="150000"/>
              </a:lnSpc>
              <a:spcBef>
                <a:spcPts val="415"/>
              </a:spcBef>
              <a:buSzPct val="92307"/>
              <a:buFont typeface="Wingdings" panose="05000000000000000000" pitchFamily="2" charset="2"/>
              <a:buChar char="Ø"/>
              <a:tabLst>
                <a:tab pos="32893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   This work </a:t>
            </a:r>
            <a:r>
              <a:rPr lang="en-US" sz="2000" spc="-5" dirty="0">
                <a:latin typeface="Times New Roman"/>
                <a:cs typeface="Times New Roman"/>
              </a:rPr>
              <a:t>is </a:t>
            </a:r>
            <a:r>
              <a:rPr lang="en-US" sz="2000" dirty="0">
                <a:latin typeface="Times New Roman"/>
                <a:cs typeface="Times New Roman"/>
              </a:rPr>
              <a:t>based on finding </a:t>
            </a:r>
            <a:r>
              <a:rPr lang="en-US" sz="2000" spc="-5" dirty="0">
                <a:latin typeface="Times New Roman"/>
                <a:cs typeface="Times New Roman"/>
              </a:rPr>
              <a:t>suitable </a:t>
            </a:r>
            <a:r>
              <a:rPr lang="en-US" sz="2000" dirty="0">
                <a:latin typeface="Times New Roman"/>
                <a:cs typeface="Times New Roman"/>
              </a:rPr>
              <a:t>data </a:t>
            </a:r>
            <a:r>
              <a:rPr lang="en-US" sz="2000" spc="-5" dirty="0">
                <a:latin typeface="Times New Roman"/>
                <a:cs typeface="Times New Roman"/>
              </a:rPr>
              <a:t>models </a:t>
            </a:r>
            <a:r>
              <a:rPr lang="en-US" sz="2000" dirty="0">
                <a:latin typeface="Times New Roman"/>
                <a:cs typeface="Times New Roman"/>
              </a:rPr>
              <a:t>that helps </a:t>
            </a:r>
            <a:r>
              <a:rPr lang="en-US" sz="2000" spc="-5" dirty="0">
                <a:latin typeface="Times New Roman"/>
                <a:cs typeface="Times New Roman"/>
              </a:rPr>
              <a:t>in </a:t>
            </a:r>
            <a:r>
              <a:rPr lang="en-US" sz="2000" dirty="0">
                <a:latin typeface="Times New Roman"/>
                <a:cs typeface="Times New Roman"/>
              </a:rPr>
              <a:t>achieving </a:t>
            </a:r>
            <a:r>
              <a:rPr lang="en-US" sz="2000" spc="-6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high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accuracy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and</a:t>
            </a:r>
            <a:r>
              <a:rPr lang="en-US" sz="2000" spc="-5" dirty="0">
                <a:latin typeface="Times New Roman"/>
                <a:cs typeface="Times New Roman"/>
              </a:rPr>
              <a:t> generality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demand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prediction.</a:t>
            </a:r>
          </a:p>
          <a:p>
            <a:pPr marL="354965" marR="136525" indent="-342900" algn="just">
              <a:lnSpc>
                <a:spcPct val="150000"/>
              </a:lnSpc>
              <a:buSzPct val="92307"/>
              <a:buFont typeface="Wingdings" panose="05000000000000000000" pitchFamily="2" charset="2"/>
              <a:buChar char="Ø"/>
              <a:tabLst>
                <a:tab pos="33464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For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solving this problem,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different </a:t>
            </a:r>
            <a:r>
              <a:rPr lang="en-US" sz="2000" dirty="0">
                <a:latin typeface="Times New Roman"/>
                <a:cs typeface="Times New Roman"/>
              </a:rPr>
              <a:t>Data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Mining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techniques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were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evaluated </a:t>
            </a:r>
            <a:r>
              <a:rPr lang="en-US" sz="2000" spc="-6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on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different</a:t>
            </a:r>
            <a:r>
              <a:rPr lang="en-US" sz="2000" dirty="0">
                <a:latin typeface="Times New Roman"/>
                <a:cs typeface="Times New Roman"/>
              </a:rPr>
              <a:t> data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sets.</a:t>
            </a:r>
            <a:endParaRPr lang="en-US" sz="20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   T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dirty="0">
                <a:latin typeface="Times New Roman"/>
                <a:cs typeface="Times New Roman"/>
              </a:rPr>
              <a:t>is </a:t>
            </a:r>
            <a:r>
              <a:rPr lang="en-US" sz="2000" spc="-10" dirty="0">
                <a:latin typeface="Times New Roman"/>
                <a:cs typeface="Times New Roman"/>
              </a:rPr>
              <a:t>w</a:t>
            </a:r>
            <a:r>
              <a:rPr lang="en-US" sz="200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k pres</a:t>
            </a:r>
            <a:r>
              <a:rPr lang="en-US" sz="2000" spc="-25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nts a sys</a:t>
            </a:r>
            <a:r>
              <a:rPr lang="en-US" sz="2000" spc="-10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em w</a:t>
            </a:r>
            <a:r>
              <a:rPr lang="en-US" sz="2000" spc="10" dirty="0">
                <a:latin typeface="Times New Roman"/>
                <a:cs typeface="Times New Roman"/>
              </a:rPr>
              <a:t>h</a:t>
            </a:r>
            <a:r>
              <a:rPr lang="en-US" sz="2000" dirty="0">
                <a:latin typeface="Times New Roman"/>
                <a:cs typeface="Times New Roman"/>
              </a:rPr>
              <a:t>i</a:t>
            </a:r>
            <a:r>
              <a:rPr lang="en-US" sz="2000" spc="-25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h use data </a:t>
            </a:r>
            <a:r>
              <a:rPr lang="en-US" sz="2000" spc="-2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na</a:t>
            </a:r>
            <a:r>
              <a:rPr lang="en-US" sz="2000" spc="-15" dirty="0">
                <a:latin typeface="Times New Roman"/>
                <a:cs typeface="Times New Roman"/>
              </a:rPr>
              <a:t>l</a:t>
            </a:r>
            <a:r>
              <a:rPr lang="en-US" sz="2000" dirty="0">
                <a:latin typeface="Times New Roman"/>
                <a:cs typeface="Times New Roman"/>
              </a:rPr>
              <a:t>ytics t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chn</a:t>
            </a:r>
            <a:r>
              <a:rPr lang="en-US" sz="2000" spc="-1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q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dirty="0">
                <a:latin typeface="Times New Roman"/>
                <a:cs typeface="Times New Roman"/>
              </a:rPr>
              <a:t>es </a:t>
            </a:r>
            <a:r>
              <a:rPr lang="en-US" sz="2000" spc="-5" dirty="0">
                <a:latin typeface="Times New Roman"/>
                <a:cs typeface="Times New Roman"/>
              </a:rPr>
              <a:t>in </a:t>
            </a:r>
            <a:r>
              <a:rPr lang="en-US" sz="2000" dirty="0">
                <a:latin typeface="Times New Roman"/>
                <a:cs typeface="Times New Roman"/>
              </a:rPr>
              <a:t>performance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ad to</a:t>
            </a:r>
            <a:r>
              <a:rPr lang="en-US" sz="2000" dirty="0">
                <a:latin typeface="Times New Roman"/>
                <a:cs typeface="Times New Roman"/>
              </a:rPr>
              <a:t> predict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5" dirty="0">
                <a:latin typeface="Times New Roman"/>
                <a:cs typeface="Times New Roman"/>
              </a:rPr>
              <a:t> demand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ad.</a:t>
            </a:r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IN" sz="1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FCE6-BC94-4070-AB7A-91A298E915CE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MODULE DESCRIPTION [Cont….]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 : 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image22.png">
            <a:extLst>
              <a:ext uri="{FF2B5EF4-FFF2-40B4-BE49-F238E27FC236}">
                <a16:creationId xmlns:a16="http://schemas.microsoft.com/office/drawing/2014/main" id="{75533562-18C3-48A4-8CEA-A007AE690B5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753" y="1752046"/>
            <a:ext cx="7272808" cy="37444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MODULE DESCRIPTION </a:t>
            </a:r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[Cont….]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DATA PROCESS</a:t>
            </a:r>
          </a:p>
          <a:p>
            <a:pPr marR="75628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Loading and visualizing data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5628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interactive charts and graphs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5628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Building machine learning models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5628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Deploying and sharing web applications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MODULE DESCRIPTION [Cont….]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 : - Snapshot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image17.png">
            <a:extLst>
              <a:ext uri="{FF2B5EF4-FFF2-40B4-BE49-F238E27FC236}">
                <a16:creationId xmlns:a16="http://schemas.microsoft.com/office/drawing/2014/main" id="{851A592A-F1BF-4224-AB57-FDC464EFFB2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215" y="2159651"/>
            <a:ext cx="5893435" cy="355536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SCREENSHOTS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image19.jpeg">
            <a:extLst>
              <a:ext uri="{FF2B5EF4-FFF2-40B4-BE49-F238E27FC236}">
                <a16:creationId xmlns:a16="http://schemas.microsoft.com/office/drawing/2014/main" id="{F11090FB-C850-4F95-A53D-FB02DC919E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509085"/>
            <a:ext cx="6048672" cy="343208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82B9C-3E49-4DBA-B1C2-21607CF8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4FF6-A7A7-4CDC-A4F0-BC62C8834B74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0E11D-D8EF-47B7-A6AA-A1D46B70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7A06D9-3DBF-4548-A8B3-3F5372312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77" y="638230"/>
            <a:ext cx="1046728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2.Predection Model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20.png">
            <a:extLst>
              <a:ext uri="{FF2B5EF4-FFF2-40B4-BE49-F238E27FC236}">
                <a16:creationId xmlns:a16="http://schemas.microsoft.com/office/drawing/2014/main" id="{E46C2B88-24DE-440E-96B7-BC750E26D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48780"/>
            <a:ext cx="626469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D6516312-1692-4B3C-9BB8-DD510D0F3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77" y="936080"/>
            <a:ext cx="10467283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99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CONCLUSION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review, we studied different steps to automatically analyze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Previously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organizations do these calculations manually or some irrational techniques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automated analysis assists </a:t>
            </a:r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enterprises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demand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forecast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doubles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passes.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developed for automated analysis and evaluation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also increases executive support, cooperation, and transparency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significantly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forecast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formulating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established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strategy,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decrease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supply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IN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FUTURE ENHANCEMENT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researchers may also focus on extracting significant features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system, the demand forecasting enhances the operational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productivity reduces the losses and wastages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researchers can focus on feature selection methods to eliminate non-significant features, leading to better performance.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application, we proposed a system which exactly shows you how .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demand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forecasting depends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upon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operated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</a:t>
            </a:r>
            <a:endParaRPr lang="en-IN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REFERENCES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734287"/>
          </a:xfrm>
        </p:spPr>
        <p:txBody>
          <a:bodyPr>
            <a:normAutofit fontScale="85000" lnSpcReduction="10000"/>
          </a:bodyPr>
          <a:lstStyle/>
          <a:p>
            <a:pPr marR="60325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J., J. Kim, and J. Kim. 2022.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bifold triadic relationships framework:</a:t>
            </a:r>
            <a:r>
              <a:rPr lang="en-IN" sz="1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theoretical</a:t>
            </a:r>
            <a:r>
              <a:rPr lang="en-IN" sz="16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primer</a:t>
            </a:r>
            <a:r>
              <a:rPr lang="en-IN" sz="16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6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advertising</a:t>
            </a:r>
            <a:r>
              <a:rPr lang="en-IN" sz="16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r>
              <a:rPr lang="en-IN" sz="16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IN" sz="1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metaverse.</a:t>
            </a:r>
            <a:r>
              <a:rPr lang="en-IN" sz="1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</a:t>
            </a:r>
            <a:r>
              <a:rPr lang="en-IN" sz="1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IN" sz="1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Advertising</a:t>
            </a:r>
            <a:r>
              <a:rPr lang="en-IN" sz="1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51,</a:t>
            </a:r>
            <a:r>
              <a:rPr lang="en-IN" sz="16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no.</a:t>
            </a:r>
            <a:r>
              <a:rPr lang="en-IN" sz="1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5:</a:t>
            </a:r>
            <a:r>
              <a:rPr lang="en-IN" sz="1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592–607.</a:t>
            </a:r>
            <a:r>
              <a:rPr lang="en-IN" sz="1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Taylor</a:t>
            </a:r>
            <a:r>
              <a:rPr lang="en-IN" sz="1600" spc="3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IN" sz="1600" spc="-3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Francis</a:t>
            </a:r>
            <a:r>
              <a:rPr lang="en-IN" sz="1600" spc="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IN" sz="16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en-IN" sz="1600" spc="-2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Scholar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L.Levy</a:t>
            </a:r>
            <a:r>
              <a:rPr lang="en-US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Eden, A. S. Won, B. </a:t>
            </a:r>
            <a:r>
              <a:rPr lang="en-US" sz="16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MacIntyre</a:t>
            </a:r>
            <a:r>
              <a:rPr lang="en-US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K. Johnsen. 2021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IEEEVR2020: Exploring the first steps toward standalone virtual conferences. Frontiers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Reality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2,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no.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648575: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1–15.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z="1600" spc="-2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Scholar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Pelsmacker, P. 2021.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What is wrong with advertising research and how can we fix it? International Journal of Advertising 40, no. 5: 835–48. [Taylor &amp; Francis Online], [</a:t>
            </a:r>
            <a:r>
              <a:rPr lang="en-US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of Science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®], [</a:t>
            </a:r>
            <a:r>
              <a:rPr lang="en-US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Scholar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</a:t>
            </a:r>
            <a:r>
              <a:rPr lang="en-IN" sz="16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Geuens</a:t>
            </a:r>
            <a:r>
              <a:rPr lang="en-IN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P. </a:t>
            </a:r>
            <a:r>
              <a:rPr lang="en-IN" sz="16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Anckaert</a:t>
            </a:r>
            <a:r>
              <a:rPr lang="en-IN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2002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Media context and advertising effectiveness: The role of context appreciation and context/ad similarity. Journal of Advertising 31, no. 2: 49–61. [</a:t>
            </a:r>
            <a:r>
              <a:rPr lang="en-IN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Taylor &amp; Francis Online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], [</a:t>
            </a:r>
            <a:r>
              <a:rPr lang="en-IN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®], [</a:t>
            </a:r>
            <a:r>
              <a:rPr lang="en-IN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Scholar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Kim, J., T. </a:t>
            </a:r>
            <a:r>
              <a:rPr lang="en-IN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Shinaprayoon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S. J. </a:t>
            </a:r>
            <a:r>
              <a:rPr lang="en-IN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Ahn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2022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Virtual tours encourage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tntentions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travel and willingness to pay via spatial presence, enjoyment, and destination image. Journal of Current Issues &amp; Research in Advertising 43, no. 1: 90–105. [</a:t>
            </a:r>
            <a:r>
              <a:rPr lang="en-IN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Taylor &amp; Francis Online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], [</a:t>
            </a:r>
            <a:r>
              <a:rPr lang="en-IN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®], [</a:t>
            </a:r>
            <a:r>
              <a:rPr lang="en-IN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Scholar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PUBLICATION DETAILS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A47350-0983-48D7-8BB3-CF67345F89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047651"/>
            <a:ext cx="6552728" cy="46805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PUBLICATION DETAILS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1FCE06-08BA-4650-955B-3E15D9E0CA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1124744"/>
            <a:ext cx="6264696" cy="42639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786058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LITERATURE SURVEY 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E64C-D395-45DB-9C14-498B670ED276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PUBLICATION DETAILS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83E4B0-FDFA-45BF-BAAA-FE596341E9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04" y="1253331"/>
            <a:ext cx="6048191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PUBLICATION DETAILS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4AC-15A4-462B-8BA3-D037C864E81F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19E1F6-36F6-4499-BDB0-1E096C6FFE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14" y="1124744"/>
            <a:ext cx="6228555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73,350 Thank You Stock Photos, Pictures &amp; Royalty-Free Images - iStock |  Thank you card, Appreciation, Gratitude">
            <a:extLst>
              <a:ext uri="{FF2B5EF4-FFF2-40B4-BE49-F238E27FC236}">
                <a16:creationId xmlns:a16="http://schemas.microsoft.com/office/drawing/2014/main" id="{F7163CEF-A595-8241-71F6-63B415E404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22" y="2564904"/>
            <a:ext cx="3757755" cy="211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C894-A100-4A3C-B8C9-87DADFABFE8A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2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LITERATURE SURVEY -1 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501122" cy="51054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Title :</a:t>
            </a:r>
            <a:r>
              <a:rPr lang="en-US" sz="1800" spc="-5" dirty="0">
                <a:latin typeface="Times New Roman"/>
                <a:cs typeface="Times New Roman"/>
              </a:rPr>
              <a:t>The</a:t>
            </a:r>
            <a:r>
              <a:rPr lang="en-US" sz="1800" spc="-1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Advantages </a:t>
            </a:r>
            <a:r>
              <a:rPr lang="en-US" sz="1800" dirty="0">
                <a:latin typeface="Times New Roman"/>
                <a:cs typeface="Times New Roman"/>
              </a:rPr>
              <a:t>of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Effective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Demand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Forecasting</a:t>
            </a:r>
            <a:endParaRPr lang="en-US" sz="18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Methodology Used:  </a:t>
            </a:r>
            <a:r>
              <a:rPr lang="en-US" sz="1800" b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SARIMA-Seasonal Autoregressive Integrated Moving Average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Along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manufacturing,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pertains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 of the price of the good and what markets should be best suited for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company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proper and accurate demand forecasting, it allows for insight into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customers need, which can be forecasted through a variety of means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endParaRPr lang="en-US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Drawbacks: </a:t>
            </a:r>
          </a:p>
          <a:p>
            <a:pPr>
              <a:lnSpc>
                <a:spcPct val="15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accuracy.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IN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0952-BB58-4F76-8789-9102F1FA16BA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LITERATURE SURVEY - 2 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Title :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Deep Learning and Demand Forecasting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6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Methodology Used:    KNN Algorithm</a:t>
            </a:r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That's why ML models are adaptive and accurate enough to bring obvious benefits to     the business.</a:t>
            </a:r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spc="-5" dirty="0">
                <a:latin typeface="Times New Roman"/>
                <a:cs typeface="Times New Roman"/>
              </a:rPr>
              <a:t>While there is </a:t>
            </a:r>
            <a:r>
              <a:rPr lang="en-US" sz="1800" dirty="0">
                <a:latin typeface="Times New Roman"/>
                <a:cs typeface="Times New Roman"/>
              </a:rPr>
              <a:t>no </a:t>
            </a:r>
            <a:r>
              <a:rPr lang="en-US" sz="1800" spc="-5" dirty="0">
                <a:latin typeface="Times New Roman"/>
                <a:cs typeface="Times New Roman"/>
              </a:rPr>
              <a:t>perfect forecasting model, </a:t>
            </a:r>
            <a:r>
              <a:rPr lang="en-US" sz="1800" dirty="0">
                <a:latin typeface="Times New Roman"/>
                <a:cs typeface="Times New Roman"/>
              </a:rPr>
              <a:t>using </a:t>
            </a:r>
            <a:r>
              <a:rPr lang="en-US" sz="1800" spc="-5" dirty="0">
                <a:latin typeface="Times New Roman"/>
                <a:cs typeface="Times New Roman"/>
              </a:rPr>
              <a:t>demand forecasting </a:t>
            </a:r>
            <a:r>
              <a:rPr lang="en-US" sz="1800" spc="-6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as</a:t>
            </a:r>
            <a:r>
              <a:rPr lang="en-US" sz="1800" spc="-5" dirty="0">
                <a:latin typeface="Times New Roman"/>
                <a:cs typeface="Times New Roman"/>
              </a:rPr>
              <a:t> a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tool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can</a:t>
            </a:r>
            <a:r>
              <a:rPr lang="en-US" sz="1800" spc="-5" dirty="0">
                <a:latin typeface="Times New Roman"/>
                <a:cs typeface="Times New Roman"/>
              </a:rPr>
              <a:t> help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fashion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businesses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better</a:t>
            </a:r>
            <a:r>
              <a:rPr lang="en-US" sz="1800" dirty="0">
                <a:latin typeface="Times New Roman"/>
                <a:cs typeface="Times New Roman"/>
              </a:rPr>
              <a:t> prepare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for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upcoming </a:t>
            </a:r>
            <a:r>
              <a:rPr lang="en-US" sz="1800" spc="-6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seasons</a:t>
            </a:r>
            <a:endParaRPr lang="en-US" sz="18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Drawbacks: 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Unlike traditional methods, demand forecasting using machine learning is more flexible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 competition is increasing day by day among retailers at the market, companies are focusing more predictive analytics techniques in order to decrease their costs 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0952-BB58-4F76-8789-9102F1FA16BA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668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LITERATURE SURVEY - 3 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39" y="836711"/>
            <a:ext cx="8501122" cy="50735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: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Evaluating qualitative forecasts</a:t>
            </a:r>
            <a:endParaRPr lang="en-US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Methodology Used: </a:t>
            </a:r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fuzzy-neural network implemented for sales forecasting and demonstrated that this model’s performance is better than traditional neural networks. </a:t>
            </a:r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also discusses the datasets used 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the most important part of any BI centric application or model.</a:t>
            </a:r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Purposed model acquires data from different sources generated from these sources for forecasting, primary sources of data are sales, inventory, and calendar</a:t>
            </a:r>
            <a:endParaRPr lang="en-IN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Drawbacks: </a:t>
            </a:r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Company’s previous systems were excel based for forecasting that is causing trouble in various ways </a:t>
            </a:r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Non-centralized control. </a:t>
            </a:r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visibility to stakeholders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0952-BB58-4F76-8789-9102F1FA16BA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LITERATURE SURVEY - 4 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39" y="1000108"/>
            <a:ext cx="8501122" cy="46611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itchFamily="18" charset="0"/>
              </a:rPr>
              <a:t>Title 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quantitative assessment of Arctic shipping in 2020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Used:</a:t>
            </a:r>
            <a:r>
              <a:rPr lang="en-IN" sz="1400" dirty="0"/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Artificial Neural Networks</a:t>
            </a: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machine learning and deep learning, data collection is the most important task </a:t>
            </a:r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also discusses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need to fix that which data will have an impact on prediction</a:t>
            </a: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Drawbacks: </a:t>
            </a:r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data collection is a difficult issue.</a:t>
            </a:r>
          </a:p>
          <a:p>
            <a:pPr algn="just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retailer looks for profit; they do not maintain a database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0952-BB58-4F76-8789-9102F1FA16BA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4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A81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LITERATURE SURVEY - 5 </a:t>
            </a:r>
            <a:endParaRPr lang="en-IN" sz="2800" b="1" dirty="0">
              <a:ln w="1905"/>
              <a:solidFill>
                <a:srgbClr val="A81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501122" cy="49625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: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Benchmarking of Regression Algorithms and Time Series Analysis Techniques for Sales Forecasting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Methodology Used: Random Forest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paper 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en-IN" sz="1800" spc="-1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IN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timeseries</a:t>
            </a:r>
            <a:r>
              <a:rPr lang="en-IN" sz="1800" spc="-2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method,</a:t>
            </a:r>
            <a:r>
              <a:rPr lang="en-IN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en-I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methods,</a:t>
            </a:r>
            <a:r>
              <a:rPr lang="en-IN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the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en-IN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method.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Integration Strategy for Supply Chain 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Drawbacks: 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absolute percentage error.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Neural Network accuracy low</a:t>
            </a: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0952-BB58-4F76-8789-9102F1FA16BA}" type="datetime3">
              <a:rPr lang="en-US" smtClean="0">
                <a:solidFill>
                  <a:prstClr val="black"/>
                </a:solidFill>
              </a:rPr>
              <a:pPr/>
              <a:t>21 May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63D-E331-4F50-98B9-D7F0E7B7547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PPT SAMPLE Muthu Krishnan team</Template>
  <TotalTime>165</TotalTime>
  <Words>2611</Words>
  <Application>Microsoft Office PowerPoint</Application>
  <PresentationFormat>On-screen Show (4:3)</PresentationFormat>
  <Paragraphs>341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Wingdings</vt:lpstr>
      <vt:lpstr>Office Theme</vt:lpstr>
      <vt:lpstr>                                                                                                 </vt:lpstr>
      <vt:lpstr>INTRODUCTION</vt:lpstr>
      <vt:lpstr>ABSTRACT</vt:lpstr>
      <vt:lpstr>LITERATURE SURVEY </vt:lpstr>
      <vt:lpstr>LITERATURE SURVEY -1 </vt:lpstr>
      <vt:lpstr>LITERATURE SURVEY - 2 </vt:lpstr>
      <vt:lpstr>LITERATURE SURVEY - 3 </vt:lpstr>
      <vt:lpstr>LITERATURE SURVEY - 4 </vt:lpstr>
      <vt:lpstr>LITERATURE SURVEY - 5 </vt:lpstr>
      <vt:lpstr>OVERVIEW OF LITERATURE SURVEY  </vt:lpstr>
      <vt:lpstr>EXISTING SYSTEM</vt:lpstr>
      <vt:lpstr>EXISTING SYSTEM – [Cont…]</vt:lpstr>
      <vt:lpstr>PROPOSED SYSTEM</vt:lpstr>
      <vt:lpstr>PROPOSED SYSTEM [Cont…]</vt:lpstr>
      <vt:lpstr>PROPOSED SYSTEM [Cont…]</vt:lpstr>
      <vt:lpstr>PROPOSED SYSTEM [Cont…]</vt:lpstr>
      <vt:lpstr>PROPOSED SYSTEM [Cont…]</vt:lpstr>
      <vt:lpstr>PROPOSED SYSTEM [Cont…]</vt:lpstr>
      <vt:lpstr>PROPOSED SYSTEM [Cont…]</vt:lpstr>
      <vt:lpstr>PROPOSED SYSTEM [Cont…]</vt:lpstr>
      <vt:lpstr>SYSTEM DESIGN</vt:lpstr>
      <vt:lpstr>SYSTEM REQUIREMENTS</vt:lpstr>
      <vt:lpstr>SYSTEM REQUIREMENTS [Cont…]</vt:lpstr>
      <vt:lpstr>MODULES</vt:lpstr>
      <vt:lpstr>MODULE DESCRIPTION</vt:lpstr>
      <vt:lpstr>MODULE DESCRIPTION [Cont….]</vt:lpstr>
      <vt:lpstr>MODULE DESCRIPTION [Cont….]</vt:lpstr>
      <vt:lpstr>MODULE DESCRIPTION [Cont….]</vt:lpstr>
      <vt:lpstr>MODULE DESCRIPTION [Cont….]</vt:lpstr>
      <vt:lpstr>MODULE DESCRIPTION [Cont….]</vt:lpstr>
      <vt:lpstr>MODULE DESCRIPTION [Cont….]</vt:lpstr>
      <vt:lpstr>MODULE DESCRIPTION [Cont….]</vt:lpstr>
      <vt:lpstr>SCREENSHOTS</vt:lpstr>
      <vt:lpstr>PowerPoint Presentation</vt:lpstr>
      <vt:lpstr>CONCLUSION</vt:lpstr>
      <vt:lpstr>FUTURE ENHANCEMENT</vt:lpstr>
      <vt:lpstr>REFERENCES</vt:lpstr>
      <vt:lpstr>PUBLICATION DETAILS</vt:lpstr>
      <vt:lpstr>PUBLICATION DETAILS</vt:lpstr>
      <vt:lpstr>PUBLICATION DETAILS</vt:lpstr>
      <vt:lpstr>PUBLICATION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               </dc:title>
  <dc:creator>PRAKASH</dc:creator>
  <cp:lastModifiedBy>PRAKASH</cp:lastModifiedBy>
  <cp:revision>1</cp:revision>
  <dcterms:created xsi:type="dcterms:W3CDTF">2023-05-21T04:04:52Z</dcterms:created>
  <dcterms:modified xsi:type="dcterms:W3CDTF">2023-05-21T06:50:45Z</dcterms:modified>
</cp:coreProperties>
</file>