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9" r:id="rId3"/>
    <p:sldId id="257" r:id="rId4"/>
    <p:sldId id="258" r:id="rId5"/>
    <p:sldId id="260" r:id="rId6"/>
    <p:sldId id="282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65" r:id="rId16"/>
    <p:sldId id="271" r:id="rId17"/>
    <p:sldId id="272" r:id="rId18"/>
    <p:sldId id="266" r:id="rId19"/>
    <p:sldId id="273" r:id="rId20"/>
    <p:sldId id="281" r:id="rId21"/>
    <p:sldId id="276" r:id="rId22"/>
    <p:sldId id="274" r:id="rId23"/>
    <p:sldId id="277" r:id="rId24"/>
    <p:sldId id="278" r:id="rId25"/>
    <p:sldId id="275" r:id="rId26"/>
    <p:sldId id="279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DBAC6B-1F74-40A4-8E1D-FC1EA231662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74600E-DBF5-456C-84C3-55C34AC5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2ED1-F99C-4E2C-9045-6BBCFD8C61E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5639-730B-4769-A005-668F90339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78" y="669282"/>
            <a:ext cx="12192000" cy="1052426"/>
          </a:xfrm>
        </p:spPr>
        <p:txBody>
          <a:bodyPr/>
          <a:lstStyle/>
          <a:p>
            <a:r>
              <a:rPr lang="en-US" dirty="0" smtClean="0"/>
              <a:t>Gerrymandering in the Laboratory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4906"/>
              </p:ext>
            </p:extLst>
          </p:nvPr>
        </p:nvGraphicFramePr>
        <p:xfrm>
          <a:off x="1761524" y="2144812"/>
          <a:ext cx="8833707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4569">
                  <a:extLst>
                    <a:ext uri="{9D8B030D-6E8A-4147-A177-3AD203B41FA5}">
                      <a16:colId xmlns:a16="http://schemas.microsoft.com/office/drawing/2014/main" val="2036439567"/>
                    </a:ext>
                  </a:extLst>
                </a:gridCol>
                <a:gridCol w="2944569">
                  <a:extLst>
                    <a:ext uri="{9D8B030D-6E8A-4147-A177-3AD203B41FA5}">
                      <a16:colId xmlns:a16="http://schemas.microsoft.com/office/drawing/2014/main" val="4077370697"/>
                    </a:ext>
                  </a:extLst>
                </a:gridCol>
                <a:gridCol w="2944569">
                  <a:extLst>
                    <a:ext uri="{9D8B030D-6E8A-4147-A177-3AD203B41FA5}">
                      <a16:colId xmlns:a16="http://schemas.microsoft.com/office/drawing/2014/main" val="136572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Cary Deck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45597"/>
                  </a:ext>
                </a:extLst>
              </a:tr>
              <a:tr h="3840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Michael Anderson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SunAh</a:t>
                      </a:r>
                      <a:r>
                        <a:rPr lang="en-US" sz="2800" dirty="0" smtClean="0"/>
                        <a:t> 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5653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74" y="2986659"/>
            <a:ext cx="1046205" cy="864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8072" y="3851188"/>
            <a:ext cx="196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The University of Alabama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181385" y="5274350"/>
            <a:ext cx="3993980" cy="748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Contests: Theory and Evidence</a:t>
            </a:r>
          </a:p>
          <a:p>
            <a:r>
              <a:rPr lang="en-US" dirty="0" smtClean="0"/>
              <a:t>August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Theoretical Predictions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Player i’s expected profit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dirty="0" err="1" smtClean="0"/>
                  <a:t>e</a:t>
                </a:r>
                <a:r>
                  <a:rPr lang="en-US" sz="2200" baseline="-25000" dirty="0" err="1" smtClean="0"/>
                  <a:t>id</a:t>
                </a:r>
                <a:r>
                  <a:rPr lang="en-US" sz="2200" dirty="0" smtClean="0"/>
                  <a:t> is the expenditure of player </a:t>
                </a:r>
                <a:r>
                  <a:rPr lang="en-US" sz="2200" dirty="0" err="1" smtClean="0"/>
                  <a:t>i</a:t>
                </a:r>
                <a:r>
                  <a:rPr lang="en-US" sz="2200" dirty="0" smtClean="0"/>
                  <a:t> in district d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  <a:blipFill>
                <a:blip r:embed="rId2"/>
                <a:stretch>
                  <a:fillRect l="-1045" t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7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Theoretical Predictions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Player i’s expected profit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dirty="0" err="1" smtClean="0"/>
                  <a:t>e</a:t>
                </a:r>
                <a:r>
                  <a:rPr lang="en-US" sz="2200" baseline="-25000" dirty="0" err="1" smtClean="0"/>
                  <a:t>id</a:t>
                </a:r>
                <a:r>
                  <a:rPr lang="en-US" sz="2200" dirty="0" smtClean="0"/>
                  <a:t> is the expenditure of player </a:t>
                </a:r>
                <a:r>
                  <a:rPr lang="en-US" sz="2200" dirty="0" err="1" smtClean="0"/>
                  <a:t>i</a:t>
                </a:r>
                <a:r>
                  <a:rPr lang="en-US" sz="2200" dirty="0" smtClean="0"/>
                  <a:t> in district d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A will win light gray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𝐴𝑙𝑔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𝐵𝑙𝑔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2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B will win dark gray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𝐴𝑑𝑔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𝐵𝑑𝑔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2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Whoever wins White wins the contest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 Whoever wins lone White competitive district wins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𝐴𝑤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𝐵𝑤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r>
                  <a:rPr lang="en-US" sz="2200" b="0" dirty="0" smtClean="0">
                    <a:sym typeface="Wingdings" panose="05000000000000000000" pitchFamily="2" charset="2"/>
                  </a:rPr>
                  <a:t> and total expenditure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/2</m:t>
                    </m:r>
                  </m:oMath>
                </a14:m>
                <a:r>
                  <a:rPr lang="en-US" sz="2200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 Both Players have 50% chance of winning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  <a:blipFill>
                <a:blip r:embed="rId2"/>
                <a:stretch>
                  <a:fillRect l="-1045" t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51" y="3421379"/>
            <a:ext cx="2209800" cy="129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7349" y="4716779"/>
            <a:ext cx="1774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Symmetric</a:t>
            </a:r>
            <a:r>
              <a:rPr lang="en-US" sz="2400" baseline="-25000" dirty="0" smtClean="0"/>
              <a:t>1,1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9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Theoretical Predictions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Player i’s expected profit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dirty="0" err="1" smtClean="0"/>
                  <a:t>e</a:t>
                </a:r>
                <a:r>
                  <a:rPr lang="en-US" sz="2200" baseline="-25000" dirty="0" err="1" smtClean="0"/>
                  <a:t>id</a:t>
                </a:r>
                <a:r>
                  <a:rPr lang="en-US" sz="2200" dirty="0" smtClean="0"/>
                  <a:t> is the expenditure of player </a:t>
                </a:r>
                <a:r>
                  <a:rPr lang="en-US" sz="2200" dirty="0" err="1" smtClean="0"/>
                  <a:t>i</a:t>
                </a:r>
                <a:r>
                  <a:rPr lang="en-US" sz="2200" dirty="0" smtClean="0"/>
                  <a:t> in district d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A will win light gray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𝐴𝑙𝑔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𝐵𝑙𝑔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2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B will win dark gray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𝐴𝑑𝑔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𝐵𝑑𝑔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2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Whoever wins White wins the contest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𝑖𝑤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𝑖𝑤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𝐴𝑤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𝐵𝑤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/8</m:t>
                    </m:r>
                  </m:oMath>
                </a14:m>
                <a:r>
                  <a:rPr lang="en-US" sz="2200" b="0" dirty="0" smtClean="0">
                    <a:sym typeface="Wingdings" panose="05000000000000000000" pitchFamily="2" charset="2"/>
                  </a:rPr>
                  <a:t> and total expenditure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endParaRPr lang="en-US" sz="22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 Both Players have 50% chance of winning</a:t>
                </a:r>
                <a:r>
                  <a:rPr lang="en-US" sz="2200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614" y="1800687"/>
                <a:ext cx="7583285" cy="4351338"/>
              </a:xfrm>
              <a:blipFill>
                <a:blip r:embed="rId2"/>
                <a:stretch>
                  <a:fillRect l="-1045" t="-13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80245" y="4619293"/>
            <a:ext cx="1774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Symmetric</a:t>
            </a:r>
            <a:r>
              <a:rPr lang="en-US" sz="2400" baseline="-25000" dirty="0" smtClean="0"/>
              <a:t>1,3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10" y="3333418"/>
            <a:ext cx="2124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Theoretical Predictions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9614" y="1892127"/>
                <a:ext cx="7583285" cy="476636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ea typeface="Cambria Math" panose="02040503050406030204" pitchFamily="18" charset="0"/>
                  </a:rPr>
                  <a:t>Player i’s expected profit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where </a:t>
                </a:r>
                <a:r>
                  <a:rPr lang="en-US" sz="2600" dirty="0" err="1" smtClean="0"/>
                  <a:t>e</a:t>
                </a:r>
                <a:r>
                  <a:rPr lang="en-US" sz="2600" baseline="-25000" dirty="0" err="1" smtClean="0"/>
                  <a:t>id</a:t>
                </a:r>
                <a:r>
                  <a:rPr lang="en-US" sz="2600" dirty="0" smtClean="0"/>
                  <a:t> is the expenditure of player </a:t>
                </a:r>
                <a:r>
                  <a:rPr lang="en-US" sz="2600" dirty="0" err="1" smtClean="0"/>
                  <a:t>i</a:t>
                </a:r>
                <a:r>
                  <a:rPr lang="en-US" sz="2600" dirty="0" smtClean="0"/>
                  <a:t> in district d</a:t>
                </a:r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𝑖𝑑𝑔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𝑖𝑙𝑔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/8</m:t>
                    </m:r>
                  </m:oMath>
                </a14:m>
                <a:r>
                  <a:rPr lang="en-US" sz="2600" b="0" dirty="0" smtClean="0">
                    <a:sym typeface="Wingdings" panose="05000000000000000000" pitchFamily="2" charset="2"/>
                  </a:rPr>
                  <a:t> and total expenditure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r>
                  <a:rPr lang="en-US" sz="2600" b="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 Both Players have 50% chance of winning</a:t>
                </a:r>
                <a:endParaRPr lang="en-US" sz="26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614" y="1892127"/>
                <a:ext cx="7583285" cy="4766368"/>
              </a:xfrm>
              <a:blipFill>
                <a:blip r:embed="rId2"/>
                <a:stretch>
                  <a:fillRect l="-4341" t="-13299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80245" y="4672125"/>
            <a:ext cx="1774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Symmetric</a:t>
            </a:r>
            <a:r>
              <a:rPr lang="en-US" sz="2400" baseline="-25000" dirty="0" smtClean="0"/>
              <a:t>3,1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35" y="3433875"/>
            <a:ext cx="2181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Theoretical Predictions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1177" y="1833938"/>
                <a:ext cx="7960823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Player i’s expected profit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:r>
                  <a:rPr lang="en-US" sz="2400" dirty="0" err="1" smtClean="0"/>
                  <a:t>e</a:t>
                </a:r>
                <a:r>
                  <a:rPr lang="en-US" sz="2400" baseline="-25000" dirty="0" err="1" smtClean="0"/>
                  <a:t>id</a:t>
                </a:r>
                <a:r>
                  <a:rPr lang="en-US" sz="2400" dirty="0" smtClean="0"/>
                  <a:t> is the expenditure of player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in district d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 will win light gray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𝐴𝑙𝑔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𝐵𝑙𝑔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4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B will win dark gray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𝐴𝑑𝑔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𝐵𝑑𝑔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4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Whoever wins White wins the contest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𝐴𝑤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𝐴𝑤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𝐵𝑤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𝐴𝑤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𝐴𝑑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𝐴𝑤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𝐵𝑑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𝐴𝑤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𝐵𝑤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/4</m:t>
                    </m:r>
                  </m:oMath>
                </a14:m>
                <a:r>
                  <a:rPr lang="en-US" sz="2400" b="0" dirty="0" smtClean="0">
                    <a:sym typeface="Wingdings" panose="05000000000000000000" pitchFamily="2" charset="2"/>
                  </a:rPr>
                  <a:t> and total expenditure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</m:oMath>
                </a14:m>
                <a:r>
                  <a:rPr lang="en-US" sz="2400" b="0" dirty="0" smtClean="0">
                    <a:sym typeface="Wingdings" panose="05000000000000000000" pitchFamily="2" charset="2"/>
                  </a:rPr>
                  <a:t>2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 A has 25% chance of winning and B has 75% chance of winning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1177" y="1833938"/>
                <a:ext cx="7960823" cy="4351338"/>
              </a:xfrm>
              <a:blipFill>
                <a:blip r:embed="rId2"/>
                <a:stretch>
                  <a:fillRect l="-995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73436" y="4647189"/>
            <a:ext cx="197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Gerrymander</a:t>
            </a:r>
            <a:r>
              <a:rPr lang="en-US" sz="2400" baseline="-25000" dirty="0" err="1" smtClean="0"/>
              <a:t>B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85" y="3247334"/>
            <a:ext cx="213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7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Map varied within subject   </a:t>
            </a:r>
          </a:p>
          <a:p>
            <a:r>
              <a:rPr lang="en-US" sz="2400" dirty="0" smtClean="0"/>
              <a:t>8 Sessions with 8 subjects each</a:t>
            </a:r>
          </a:p>
          <a:p>
            <a:r>
              <a:rPr lang="en-US" sz="2400" dirty="0" smtClean="0"/>
              <a:t>Session progresses in 3 Stages (14 periods with random </a:t>
            </a:r>
            <a:r>
              <a:rPr lang="en-US" sz="2400" dirty="0" err="1" smtClean="0"/>
              <a:t>rematching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Stage 1:  10 periods with Random Map Selection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Stage 2:  3 periods with Own Map Selection</a:t>
            </a:r>
          </a:p>
          <a:p>
            <a:pPr marL="0" indent="0">
              <a:buNone/>
            </a:pPr>
            <a:r>
              <a:rPr lang="en-US" sz="2400" dirty="0" smtClean="0"/>
              <a:t>	Stage 3:  1 period with Own Map Selection prior to Role Determination</a:t>
            </a:r>
            <a:endParaRPr lang="en-US" sz="2400" dirty="0"/>
          </a:p>
          <a:p>
            <a:r>
              <a:rPr lang="en-US" sz="2400" dirty="0" smtClean="0"/>
              <a:t>One period (out of paid at random</a:t>
            </a:r>
          </a:p>
          <a:p>
            <a:r>
              <a:rPr lang="en-US" sz="2400" dirty="0" smtClean="0"/>
              <a:t>V = 80, </a:t>
            </a:r>
            <a:r>
              <a:rPr lang="en-US" sz="2400" dirty="0" smtClean="0">
                <a:sym typeface="Symbol" panose="05050102010706020507" pitchFamily="18" charset="2"/>
              </a:rPr>
              <a:t> </a:t>
            </a:r>
            <a:r>
              <a:rPr lang="en-US" sz="2400" dirty="0" smtClean="0"/>
              <a:t>= 80 (exchange rate is 4 $Lab = 1 $US)</a:t>
            </a:r>
            <a:endParaRPr lang="en-US" sz="2400" dirty="0"/>
          </a:p>
          <a:p>
            <a:r>
              <a:rPr lang="en-US" sz="2400" dirty="0" smtClean="0"/>
              <a:t>Programmed in </a:t>
            </a:r>
            <a:r>
              <a:rPr lang="en-US" sz="2400" dirty="0" err="1" smtClean="0"/>
              <a:t>Ztree</a:t>
            </a:r>
            <a:r>
              <a:rPr lang="en-US" sz="2400" dirty="0" smtClean="0"/>
              <a:t> (</a:t>
            </a:r>
            <a:r>
              <a:rPr lang="en-US" sz="2400" dirty="0" err="1" smtClean="0"/>
              <a:t>Fischbacher</a:t>
            </a:r>
            <a:r>
              <a:rPr lang="en-US" sz="2400" dirty="0" smtClean="0"/>
              <a:t> 2007)</a:t>
            </a:r>
          </a:p>
          <a:p>
            <a:r>
              <a:rPr lang="en-US" sz="2400" dirty="0" smtClean="0"/>
              <a:t>Conducted at TIDE Lab with $5 participation payment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Design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6" y="1664971"/>
            <a:ext cx="8172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567469"/>
            <a:ext cx="83153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Experimental Results – Spending in Uncompetitive Districts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7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 8 districts the winner is predetermined.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 7 districts the winner is not predetermined.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96071"/>
              </p:ext>
            </p:extLst>
          </p:nvPr>
        </p:nvGraphicFramePr>
        <p:xfrm>
          <a:off x="419100" y="2372499"/>
          <a:ext cx="10947856" cy="1127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864">
                  <a:extLst>
                    <a:ext uri="{9D8B030D-6E8A-4147-A177-3AD203B41FA5}">
                      <a16:colId xmlns:a16="http://schemas.microsoft.com/office/drawing/2014/main" val="475433161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2667887524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123373200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3365750609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1520164588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1529788202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2419944669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2973120234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val="3325308133"/>
                    </a:ext>
                  </a:extLst>
                </a:gridCol>
              </a:tblGrid>
              <a:tr h="38592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Gerrymander</a:t>
                      </a:r>
                      <a:r>
                        <a:rPr lang="en-US" baseline="-25000" dirty="0" err="1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Symmetric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1,1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Symmetric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1,3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Gerrymander</a:t>
                      </a:r>
                      <a:r>
                        <a:rPr lang="en-US" baseline="-25000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Light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Dark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Light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Dark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Light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Dark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Light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Dark Gray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Percent of Bids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= 0      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743507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49554"/>
              </p:ext>
            </p:extLst>
          </p:nvPr>
        </p:nvGraphicFramePr>
        <p:xfrm>
          <a:off x="190501" y="4639117"/>
          <a:ext cx="11582399" cy="1127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049">
                  <a:extLst>
                    <a:ext uri="{9D8B030D-6E8A-4147-A177-3AD203B41FA5}">
                      <a16:colId xmlns:a16="http://schemas.microsoft.com/office/drawing/2014/main" val="475433161"/>
                    </a:ext>
                  </a:extLst>
                </a:gridCol>
                <a:gridCol w="1733928">
                  <a:extLst>
                    <a:ext uri="{9D8B030D-6E8A-4147-A177-3AD203B41FA5}">
                      <a16:colId xmlns:a16="http://schemas.microsoft.com/office/drawing/2014/main" val="2667887524"/>
                    </a:ext>
                  </a:extLst>
                </a:gridCol>
                <a:gridCol w="1471253">
                  <a:extLst>
                    <a:ext uri="{9D8B030D-6E8A-4147-A177-3AD203B41FA5}">
                      <a16:colId xmlns:a16="http://schemas.microsoft.com/office/drawing/2014/main" val="3365750609"/>
                    </a:ext>
                  </a:extLst>
                </a:gridCol>
                <a:gridCol w="1451099">
                  <a:extLst>
                    <a:ext uri="{9D8B030D-6E8A-4147-A177-3AD203B41FA5}">
                      <a16:colId xmlns:a16="http://schemas.microsoft.com/office/drawing/2014/main" val="1529788202"/>
                    </a:ext>
                  </a:extLst>
                </a:gridCol>
                <a:gridCol w="836397">
                  <a:extLst>
                    <a:ext uri="{9D8B030D-6E8A-4147-A177-3AD203B41FA5}">
                      <a16:colId xmlns:a16="http://schemas.microsoft.com/office/drawing/2014/main" val="966673487"/>
                    </a:ext>
                  </a:extLst>
                </a:gridCol>
                <a:gridCol w="1289866">
                  <a:extLst>
                    <a:ext uri="{9D8B030D-6E8A-4147-A177-3AD203B41FA5}">
                      <a16:colId xmlns:a16="http://schemas.microsoft.com/office/drawing/2014/main" val="509273798"/>
                    </a:ext>
                  </a:extLst>
                </a:gridCol>
                <a:gridCol w="1168940">
                  <a:extLst>
                    <a:ext uri="{9D8B030D-6E8A-4147-A177-3AD203B41FA5}">
                      <a16:colId xmlns:a16="http://schemas.microsoft.com/office/drawing/2014/main" val="851265322"/>
                    </a:ext>
                  </a:extLst>
                </a:gridCol>
                <a:gridCol w="1706867">
                  <a:extLst>
                    <a:ext uri="{9D8B030D-6E8A-4147-A177-3AD203B41FA5}">
                      <a16:colId xmlns:a16="http://schemas.microsoft.com/office/drawing/2014/main" val="2973120234"/>
                    </a:ext>
                  </a:extLst>
                </a:gridCol>
              </a:tblGrid>
              <a:tr h="38592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Gerrymander</a:t>
                      </a:r>
                      <a:r>
                        <a:rPr lang="en-US" baseline="-25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Symmetric</a:t>
                      </a:r>
                      <a:r>
                        <a:rPr lang="en-US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1,1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Symmetric</a:t>
                      </a:r>
                      <a:r>
                        <a:rPr lang="en-US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1,3 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Symmetric</a:t>
                      </a:r>
                      <a:r>
                        <a:rPr lang="en-US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3,1 </a:t>
                      </a:r>
                      <a:endPara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Gerrymander</a:t>
                      </a:r>
                      <a:r>
                        <a:rPr lang="en-US" baseline="-25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164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White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White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White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White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Light Gray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Dark Gray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White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Percent of Bids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0       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743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Spending in Competitive Districts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06561"/>
              </p:ext>
            </p:extLst>
          </p:nvPr>
        </p:nvGraphicFramePr>
        <p:xfrm>
          <a:off x="7464825" y="2447969"/>
          <a:ext cx="423118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020">
                  <a:extLst>
                    <a:ext uri="{9D8B030D-6E8A-4147-A177-3AD203B41FA5}">
                      <a16:colId xmlns:a16="http://schemas.microsoft.com/office/drawing/2014/main" val="3794312471"/>
                    </a:ext>
                  </a:extLst>
                </a:gridCol>
                <a:gridCol w="1264581">
                  <a:extLst>
                    <a:ext uri="{9D8B030D-6E8A-4147-A177-3AD203B41FA5}">
                      <a16:colId xmlns:a16="http://schemas.microsoft.com/office/drawing/2014/main" val="3871427424"/>
                    </a:ext>
                  </a:extLst>
                </a:gridCol>
                <a:gridCol w="1264581">
                  <a:extLst>
                    <a:ext uri="{9D8B030D-6E8A-4147-A177-3AD203B41FA5}">
                      <a16:colId xmlns:a16="http://schemas.microsoft.com/office/drawing/2014/main" val="353021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Equilibrium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6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Symmetric</a:t>
                      </a:r>
                      <a:r>
                        <a:rPr lang="en-US" baseline="-25000" dirty="0" smtClean="0"/>
                        <a:t>1,3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Gerrymander Advantaged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4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Gerrymander Disadvantaged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3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Symmetric</a:t>
                      </a:r>
                      <a:r>
                        <a:rPr lang="en-US" baseline="-25000" dirty="0" smtClean="0"/>
                        <a:t>1,1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88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</a:t>
                      </a:r>
                      <a:r>
                        <a:rPr lang="en-US" baseline="-25000" dirty="0" smtClean="0"/>
                        <a:t>3,1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8554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5" y="1979224"/>
            <a:ext cx="7190249" cy="392281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91607"/>
              </p:ext>
            </p:extLst>
          </p:nvPr>
        </p:nvGraphicFramePr>
        <p:xfrm>
          <a:off x="1554954" y="1690688"/>
          <a:ext cx="4796316" cy="428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94207">
                  <a:extLst>
                    <a:ext uri="{9D8B030D-6E8A-4147-A177-3AD203B41FA5}">
                      <a16:colId xmlns:a16="http://schemas.microsoft.com/office/drawing/2014/main" val="873055418"/>
                    </a:ext>
                  </a:extLst>
                </a:gridCol>
                <a:gridCol w="1602109">
                  <a:extLst>
                    <a:ext uri="{9D8B030D-6E8A-4147-A177-3AD203B41FA5}">
                      <a16:colId xmlns:a16="http://schemas.microsoft.com/office/drawing/2014/main" val="148177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Variable = Total 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7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-1.547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9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-4.425***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</a:t>
                      </a:r>
                      <a:r>
                        <a:rPr lang="en-US" baseline="-25000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1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</a:t>
                      </a:r>
                      <a:r>
                        <a:rPr lang="en-US" baseline="-25000" dirty="0" smtClean="0"/>
                        <a:t>3,1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6.667***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3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Ho: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Advantaged = Disadvantaged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5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Symmetric</a:t>
                      </a:r>
                      <a:r>
                        <a:rPr lang="en-US" sz="1600" baseline="-25000" dirty="0" smtClean="0"/>
                        <a:t>1,3</a:t>
                      </a:r>
                      <a:r>
                        <a:rPr lang="en-US" sz="1600" dirty="0" smtClean="0"/>
                        <a:t> = 10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2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Symmetric</a:t>
                      </a:r>
                      <a:r>
                        <a:rPr lang="en-US" sz="1600" baseline="-25000" dirty="0" smtClean="0"/>
                        <a:t>3,1</a:t>
                      </a:r>
                      <a:r>
                        <a:rPr lang="en-US" sz="1600" dirty="0" smtClean="0"/>
                        <a:t> = 10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58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Symmetric</a:t>
                      </a:r>
                      <a:r>
                        <a:rPr lang="en-US" sz="1600" baseline="-25000" dirty="0" smtClean="0"/>
                        <a:t>1,3</a:t>
                      </a:r>
                      <a:r>
                        <a:rPr lang="en-US" sz="1600" dirty="0" smtClean="0"/>
                        <a:t> = Symmetric</a:t>
                      </a:r>
                      <a:r>
                        <a:rPr lang="en-US" sz="1600" baseline="-25000" dirty="0" smtClean="0"/>
                        <a:t>3,1</a:t>
                      </a:r>
                      <a:endParaRPr lang="en-US" sz="160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&lt;0.001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304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Subject fixed</a:t>
                      </a:r>
                      <a:r>
                        <a:rPr lang="en-US" sz="1600" baseline="0" dirty="0" smtClean="0"/>
                        <a:t> effect and s</a:t>
                      </a:r>
                      <a:r>
                        <a:rPr lang="en-US" sz="1600" dirty="0" smtClean="0"/>
                        <a:t>tandard errors clustered</a:t>
                      </a:r>
                      <a:r>
                        <a:rPr lang="en-US" sz="1600" baseline="0" dirty="0" smtClean="0"/>
                        <a:t> by session.  Data from second half of stage 1.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144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5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Gerrymandering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44" y="4292105"/>
            <a:ext cx="3316779" cy="1823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In 1812, Massachusetts Governor Elbridge Gerry, signed a bill redrawing state senate districts.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66" y="2780398"/>
            <a:ext cx="4017414" cy="3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3" y="3763324"/>
            <a:ext cx="1771650" cy="2714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7443" y="1551905"/>
            <a:ext cx="10857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Gerrymandering is the </a:t>
            </a:r>
            <a:r>
              <a:rPr lang="en-US" sz="2400" dirty="0"/>
              <a:t>manipulation of </a:t>
            </a:r>
            <a:r>
              <a:rPr lang="en-US" sz="2400" dirty="0" smtClean="0"/>
              <a:t> the </a:t>
            </a:r>
            <a:r>
              <a:rPr lang="en-US" sz="2400" dirty="0"/>
              <a:t>boundaries of </a:t>
            </a:r>
            <a:r>
              <a:rPr lang="en-US" sz="2400" dirty="0" smtClean="0"/>
              <a:t>electoral </a:t>
            </a:r>
            <a:r>
              <a:rPr lang="en-US" sz="2400" dirty="0"/>
              <a:t>constituencies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favor one election outcome over another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1041" y="2475797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Gerry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’s Sala</a:t>
            </a:r>
            <a:r>
              <a:rPr lang="en-US" sz="2400" dirty="0"/>
              <a:t>mander</a:t>
            </a:r>
          </a:p>
        </p:txBody>
      </p:sp>
    </p:spTree>
    <p:extLst>
      <p:ext uri="{BB962C8B-B14F-4D97-AF65-F5344CB8AC3E}">
        <p14:creationId xmlns:p14="http://schemas.microsoft.com/office/powerpoint/2010/main" val="16073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Heterogeneity in Spending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17" y="1465796"/>
            <a:ext cx="3338186" cy="209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17" y="4195288"/>
            <a:ext cx="3224384" cy="20400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4390" y="6235310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1,3</a:t>
            </a:r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5943" y="3563476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05" y="4012193"/>
            <a:ext cx="3595415" cy="2441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440" y="1371555"/>
            <a:ext cx="3240952" cy="21919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35406" y="3477090"/>
            <a:ext cx="144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Gerrymander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5406" y="634498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Symmetric</a:t>
            </a:r>
            <a:r>
              <a:rPr lang="en-US" baseline="-25000" dirty="0" smtClean="0"/>
              <a:t>3,1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0687"/>
              </p:ext>
            </p:extLst>
          </p:nvPr>
        </p:nvGraphicFramePr>
        <p:xfrm>
          <a:off x="9401696" y="4305610"/>
          <a:ext cx="270163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7990">
                  <a:extLst>
                    <a:ext uri="{9D8B030D-6E8A-4147-A177-3AD203B41FA5}">
                      <a16:colId xmlns:a16="http://schemas.microsoft.com/office/drawing/2014/main" val="2573749117"/>
                    </a:ext>
                  </a:extLst>
                </a:gridCol>
                <a:gridCol w="1303646">
                  <a:extLst>
                    <a:ext uri="{9D8B030D-6E8A-4147-A177-3AD203B41FA5}">
                      <a16:colId xmlns:a16="http://schemas.microsoft.com/office/drawing/2014/main" val="3649068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Districts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1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1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9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25837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2348" y="3748142"/>
            <a:ext cx="2476946" cy="2953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4820" y="3804476"/>
            <a:ext cx="2659429" cy="30796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41378" y="1868305"/>
            <a:ext cx="24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Advantaged player only wins 60% of  contests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Opinions on Gerrymandering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6"/>
            <a:ext cx="11353800" cy="489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After the contests subjects were asked 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Do </a:t>
            </a:r>
            <a:r>
              <a:rPr lang="en-US" sz="2400" dirty="0"/>
              <a:t>you support gerrymandering (the </a:t>
            </a:r>
            <a:r>
              <a:rPr lang="en-US" sz="2400" dirty="0" smtClean="0"/>
              <a:t>manipulation </a:t>
            </a:r>
            <a:r>
              <a:rPr lang="en-US" sz="2400" dirty="0"/>
              <a:t>of the boundaries of </a:t>
            </a: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     electoral </a:t>
            </a:r>
            <a:r>
              <a:rPr lang="en-US" sz="2400" dirty="0"/>
              <a:t>constituencies to favor one election </a:t>
            </a:r>
            <a:r>
              <a:rPr lang="en-US" sz="2400" dirty="0" smtClean="0"/>
              <a:t>outcome over </a:t>
            </a:r>
            <a:r>
              <a:rPr lang="en-US" sz="2400" dirty="0"/>
              <a:t>another</a:t>
            </a:r>
            <a:r>
              <a:rPr lang="en-US" sz="2400" dirty="0" smtClean="0"/>
              <a:t>)?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Yes – 3         No – 61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Map Preferences in Stage 2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090086" y="5105369"/>
            <a:ext cx="149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Gerrymander Advantaged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22717" y="5154568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58320" y="5154568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1,3</a:t>
            </a:r>
            <a:r>
              <a:rPr lang="en-US" dirty="0" smtClean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93924" y="5154568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3,1</a:t>
            </a:r>
            <a:r>
              <a:rPr lang="en-US" dirty="0" smtClean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7" y="1729464"/>
            <a:ext cx="8107680" cy="33863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99414" y="5115792"/>
            <a:ext cx="1556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Gerrymander Disadvantaged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Politics &amp; Gerrymandering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6"/>
            <a:ext cx="11353800" cy="489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After the contests subjects were also asked 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On </a:t>
            </a:r>
            <a:r>
              <a:rPr lang="en-US" sz="2400" dirty="0"/>
              <a:t>a scale of </a:t>
            </a:r>
            <a:r>
              <a:rPr lang="en-US" sz="2400" dirty="0" smtClean="0"/>
              <a:t>1 to </a:t>
            </a:r>
            <a:r>
              <a:rPr lang="en-US" sz="2400" dirty="0"/>
              <a:t>9, how would you describe your political views with 1 being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extremely liberal (i.e</a:t>
            </a:r>
            <a:r>
              <a:rPr lang="en-US" sz="2400" dirty="0"/>
              <a:t>. to the left of the Democratic Party), 5 being centrist (i.e.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falling </a:t>
            </a:r>
            <a:r>
              <a:rPr lang="en-US" sz="2400" dirty="0"/>
              <a:t>between </a:t>
            </a:r>
            <a:r>
              <a:rPr lang="en-US" sz="2400" dirty="0" smtClean="0"/>
              <a:t>the Democratic </a:t>
            </a:r>
            <a:r>
              <a:rPr lang="en-US" sz="2400" dirty="0"/>
              <a:t>Party and the Republican Party), and 9 being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extremely conservative (i.e</a:t>
            </a:r>
            <a:r>
              <a:rPr lang="en-US" sz="2400" dirty="0"/>
              <a:t>. to the right of the Republican party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25766"/>
              </p:ext>
            </p:extLst>
          </p:nvPr>
        </p:nvGraphicFramePr>
        <p:xfrm>
          <a:off x="1649615" y="4335702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5799804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617564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096803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021147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51374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472542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159303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528383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00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4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9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Politics &amp; Gerrymandering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79" y="1544721"/>
            <a:ext cx="6839133" cy="4662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9760" y="3341716"/>
            <a:ext cx="1961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test rejects gerrymandering depends on political views</a:t>
            </a:r>
            <a:br>
              <a:rPr lang="en-US" dirty="0" smtClean="0"/>
            </a:br>
            <a:r>
              <a:rPr lang="en-US" dirty="0" smtClean="0"/>
              <a:t>(p-value = 0.3106)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Experimental Results – Map Preferences in Stage 3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052885" y="5317019"/>
            <a:ext cx="149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Gerrymander</a:t>
            </a:r>
            <a:br>
              <a:rPr lang="en-US" dirty="0" smtClean="0"/>
            </a:b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8172" y="53277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96493" y="53277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1,3</a:t>
            </a:r>
            <a:r>
              <a:rPr lang="en-US" dirty="0" smtClean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1091" y="53277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Symmetric</a:t>
            </a:r>
            <a:r>
              <a:rPr lang="en-US" baseline="-25000" dirty="0" smtClean="0"/>
              <a:t>3,1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04" y="1940276"/>
            <a:ext cx="7496556" cy="34152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81930" y="5327704"/>
            <a:ext cx="149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Gerrymander</a:t>
            </a:r>
            <a:br>
              <a:rPr lang="en-US" dirty="0" smtClean="0"/>
            </a:b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85563" y="2876203"/>
            <a:ext cx="2044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People tend to prefer symmetric maps when they do not know their role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but not the socially optimal one.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7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Subjects bid in an intuitive way</a:t>
            </a:r>
            <a:br>
              <a:rPr lang="en-US" sz="2400" dirty="0" smtClean="0"/>
            </a:br>
            <a:r>
              <a:rPr lang="en-US" sz="2400" dirty="0" smtClean="0"/>
              <a:t>     - (largely) ignore non-competitive districts </a:t>
            </a:r>
            <a:br>
              <a:rPr lang="en-US" sz="2400" dirty="0" smtClean="0"/>
            </a:br>
            <a:r>
              <a:rPr lang="en-US" sz="2400" dirty="0" smtClean="0"/>
              <a:t>     - (over)bid on competitive districts on </a:t>
            </a:r>
            <a:r>
              <a:rPr lang="en-US" sz="2400" dirty="0"/>
              <a:t>average  </a:t>
            </a:r>
            <a:br>
              <a:rPr lang="en-US" sz="2400" dirty="0"/>
            </a:br>
            <a:r>
              <a:rPr lang="en-US" sz="2400" dirty="0" smtClean="0"/>
              <a:t>     - </a:t>
            </a:r>
            <a:r>
              <a:rPr lang="en-US" sz="2400" dirty="0"/>
              <a:t>Symmetric</a:t>
            </a:r>
            <a:r>
              <a:rPr lang="en-US" sz="2400" baseline="-25000" dirty="0"/>
              <a:t>3,1</a:t>
            </a:r>
            <a:r>
              <a:rPr lang="en-US" sz="2400" dirty="0"/>
              <a:t> and Symmetric</a:t>
            </a:r>
            <a:r>
              <a:rPr lang="en-US" sz="2400" baseline="-25000" dirty="0"/>
              <a:t>3,1</a:t>
            </a:r>
            <a:r>
              <a:rPr lang="en-US" sz="2400" dirty="0"/>
              <a:t> are treated </a:t>
            </a:r>
            <a:r>
              <a:rPr lang="en-US" sz="2400" dirty="0" smtClean="0"/>
              <a:t>similarly</a:t>
            </a:r>
            <a:br>
              <a:rPr lang="en-US" sz="2400" dirty="0" smtClean="0"/>
            </a:br>
            <a:r>
              <a:rPr lang="en-US" sz="2400" dirty="0" smtClean="0"/>
              <a:t>     - evidence </a:t>
            </a:r>
            <a:r>
              <a:rPr lang="en-US" sz="2400" dirty="0"/>
              <a:t>in Symmetric</a:t>
            </a:r>
            <a:r>
              <a:rPr lang="en-US" sz="2400" baseline="-25000" dirty="0"/>
              <a:t>3,1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minimal winning </a:t>
            </a:r>
            <a:r>
              <a:rPr lang="en-US" sz="2400" dirty="0" smtClean="0"/>
              <a:t>coalitions</a:t>
            </a:r>
            <a:br>
              <a:rPr lang="en-US" sz="2400" dirty="0" smtClean="0"/>
            </a:br>
            <a:r>
              <a:rPr lang="en-US" sz="2400" dirty="0" smtClean="0"/>
              <a:t>     - gerrymandering leads disadvantaged people to be discouraged on average</a:t>
            </a:r>
          </a:p>
          <a:p>
            <a:endParaRPr lang="en-US" sz="2400" dirty="0"/>
          </a:p>
          <a:p>
            <a:r>
              <a:rPr lang="en-US" sz="2400" dirty="0" smtClean="0"/>
              <a:t>Views on gerrymandering</a:t>
            </a:r>
            <a:br>
              <a:rPr lang="en-US" sz="2400" dirty="0" smtClean="0"/>
            </a:br>
            <a:r>
              <a:rPr lang="en-US" sz="2400" dirty="0" smtClean="0"/>
              <a:t>     - report not liking gerrymandering, regardless of political persuasion</a:t>
            </a:r>
            <a:br>
              <a:rPr lang="en-US" sz="2400" dirty="0" smtClean="0"/>
            </a:br>
            <a:r>
              <a:rPr lang="en-US" sz="2400" dirty="0" smtClean="0"/>
              <a:t>     - prefer to compete on (inefficient) “fair” maps when they cannot be self-serving  </a:t>
            </a:r>
            <a:br>
              <a:rPr lang="en-US" sz="2400" dirty="0" smtClean="0"/>
            </a:br>
            <a:r>
              <a:rPr lang="en-US" sz="2400" dirty="0" smtClean="0"/>
              <a:t>     - overwhelmingly engage in gerrymandering when they can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Pennsylvania’s 18 Congressional Districts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9" y="1668033"/>
            <a:ext cx="5086350" cy="32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99" y="2720860"/>
            <a:ext cx="4049026" cy="2583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3481" y="2273865"/>
            <a:ext cx="370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7</a:t>
            </a:r>
            <a:r>
              <a:rPr lang="en-US" baseline="30000" dirty="0" smtClean="0"/>
              <a:t>th</a:t>
            </a:r>
            <a:r>
              <a:rPr lang="en-US" dirty="0" smtClean="0"/>
              <a:t> District:  Goofy kicking Donald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738251"/>
            <a:ext cx="960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2012 Republicans won 49% of the votes and claimed 72% of the seats.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6389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Alabama’s</a:t>
            </a:r>
            <a:br>
              <a:rPr lang="en-US" sz="3600" dirty="0" smtClean="0"/>
            </a:br>
            <a:r>
              <a:rPr lang="en-US" sz="3600" dirty="0" smtClean="0"/>
              <a:t>Congressional </a:t>
            </a:r>
            <a:br>
              <a:rPr lang="en-US" sz="3600" dirty="0" smtClean="0"/>
            </a:br>
            <a:r>
              <a:rPr lang="en-US" sz="3600" dirty="0" smtClean="0"/>
              <a:t>Districts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29" y="0"/>
            <a:ext cx="4749371" cy="6851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932" y="4835122"/>
            <a:ext cx="447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Alabama is 25% African-American</a:t>
            </a:r>
          </a:p>
        </p:txBody>
      </p:sp>
      <p:pic>
        <p:nvPicPr>
          <p:cNvPr id="1030" name="Picture 6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36" y="3301712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9" y="3301712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02" y="3301711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85" y="3301710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81" y="3301714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" y="3301710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53" y="3301713"/>
            <a:ext cx="952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Gerry Font made from US Congressional Districts</a:t>
            </a:r>
            <a:endParaRPr lang="en-US" sz="36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852" y="1525124"/>
            <a:ext cx="8461229" cy="2564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83" y="3785043"/>
            <a:ext cx="8557957" cy="24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Cracking and Packing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60320" y="2492000"/>
            <a:ext cx="3640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Cracking refers to spreading </a:t>
            </a:r>
            <a:r>
              <a:rPr lang="en-US" dirty="0" smtClean="0"/>
              <a:t>supporters </a:t>
            </a:r>
            <a:r>
              <a:rPr lang="en-US" dirty="0"/>
              <a:t>across districts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Packing refers to concentrating the rival’s supporters into a few districts.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59" y="1778578"/>
            <a:ext cx="2009775" cy="438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84" y="1880668"/>
            <a:ext cx="2038350" cy="436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89" y="1880668"/>
            <a:ext cx="1981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Previous Work on Gerrymandering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5625"/>
            <a:ext cx="1159192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Optimal gerrymandering.</a:t>
            </a:r>
          </a:p>
          <a:p>
            <a:pPr marL="457200" lvl="1" indent="0">
              <a:buNone/>
            </a:pPr>
            <a:r>
              <a:rPr lang="en-US" dirty="0" smtClean="0"/>
              <a:t>Two </a:t>
            </a:r>
            <a:r>
              <a:rPr lang="en-US" dirty="0"/>
              <a:t>types of voters (Owen and </a:t>
            </a:r>
            <a:r>
              <a:rPr lang="en-US" dirty="0" err="1"/>
              <a:t>Grofman</a:t>
            </a:r>
            <a:r>
              <a:rPr lang="en-US" dirty="0"/>
              <a:t> 1988) </a:t>
            </a:r>
          </a:p>
          <a:p>
            <a:pPr marL="457200" lvl="1" indent="0">
              <a:buNone/>
            </a:pPr>
            <a:r>
              <a:rPr lang="en-US" dirty="0" smtClean="0"/>
              <a:t>Continuum </a:t>
            </a:r>
            <a:r>
              <a:rPr lang="en-US" dirty="0"/>
              <a:t>of perfectly observable types (Gilligan and </a:t>
            </a:r>
            <a:r>
              <a:rPr lang="en-US" dirty="0" err="1"/>
              <a:t>Matsusaka</a:t>
            </a:r>
            <a:r>
              <a:rPr lang="en-US" dirty="0"/>
              <a:t> 1999) </a:t>
            </a:r>
            <a:br>
              <a:rPr lang="en-US" dirty="0"/>
            </a:br>
            <a:r>
              <a:rPr lang="en-US" dirty="0" smtClean="0"/>
              <a:t>Imperfectly </a:t>
            </a:r>
            <a:r>
              <a:rPr lang="en-US" dirty="0"/>
              <a:t>observable types (Friedman and Holden </a:t>
            </a:r>
            <a:r>
              <a:rPr lang="en-US" dirty="0" smtClean="0"/>
              <a:t>2008; </a:t>
            </a:r>
            <a:r>
              <a:rPr lang="en-US" dirty="0"/>
              <a:t>Gul and </a:t>
            </a:r>
            <a:r>
              <a:rPr lang="en-US" dirty="0" err="1"/>
              <a:t>Pseendorfer</a:t>
            </a:r>
            <a:r>
              <a:rPr lang="en-US" dirty="0"/>
              <a:t> </a:t>
            </a:r>
            <a:r>
              <a:rPr lang="en-US" dirty="0" smtClean="0"/>
              <a:t>2010;   </a:t>
            </a:r>
            <a:br>
              <a:rPr lang="en-US" dirty="0" smtClean="0"/>
            </a:br>
            <a:r>
              <a:rPr lang="en-US" dirty="0" smtClean="0"/>
              <a:t>                                                       </a:t>
            </a:r>
            <a:r>
              <a:rPr lang="en-US" dirty="0" err="1" smtClean="0"/>
              <a:t>Kolotilin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Wolitzky</a:t>
            </a:r>
            <a:r>
              <a:rPr lang="en-US" dirty="0"/>
              <a:t> 2020)</a:t>
            </a:r>
          </a:p>
          <a:p>
            <a:r>
              <a:rPr lang="en-US" dirty="0" smtClean="0"/>
              <a:t>Implications of gerrymandering</a:t>
            </a:r>
          </a:p>
          <a:p>
            <a:pPr marL="457200" lvl="1" indent="0">
              <a:buNone/>
            </a:pPr>
            <a:r>
              <a:rPr lang="en-US" dirty="0" smtClean="0"/>
              <a:t>Majority minority districts (Cameron, Epstein and O’Halloran 1996; </a:t>
            </a:r>
            <a:r>
              <a:rPr lang="en-US" dirty="0" err="1" smtClean="0"/>
              <a:t>Grigg</a:t>
            </a:r>
            <a:r>
              <a:rPr lang="en-US" dirty="0" smtClean="0"/>
              <a:t> and Katz 2005)</a:t>
            </a:r>
          </a:p>
          <a:p>
            <a:pPr marL="457200" lvl="1" indent="0">
              <a:buNone/>
            </a:pPr>
            <a:r>
              <a:rPr lang="en-US" dirty="0"/>
              <a:t>Participation (Hayes and McKee 2009) </a:t>
            </a:r>
            <a:br>
              <a:rPr lang="en-US" dirty="0"/>
            </a:br>
            <a:r>
              <a:rPr lang="en-US" dirty="0" smtClean="0"/>
              <a:t>Policy choice (Shots 20002; </a:t>
            </a:r>
            <a:r>
              <a:rPr lang="en-US" dirty="0" err="1" smtClean="0"/>
              <a:t>Besley</a:t>
            </a:r>
            <a:r>
              <a:rPr lang="en-US" dirty="0" smtClean="0"/>
              <a:t> and Preston 2007)</a:t>
            </a:r>
            <a:br>
              <a:rPr lang="en-US" dirty="0" smtClean="0"/>
            </a:br>
            <a:r>
              <a:rPr lang="en-US" dirty="0" smtClean="0"/>
              <a:t>Polarization (McCarty, Pool, and Rosenthal 2009)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4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Contest Map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00687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Map consists of 9 Zones partitioned into 3 equally sized Districts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Two players A &amp; B, who are competing for a prize V</a:t>
            </a:r>
          </a:p>
          <a:p>
            <a:pPr marL="0" indent="0">
              <a:buNone/>
            </a:pPr>
            <a:r>
              <a:rPr lang="en-US" sz="2400" dirty="0" smtClean="0"/>
              <a:t>Winning the contest requires winning a majority of the Districts</a:t>
            </a:r>
          </a:p>
          <a:p>
            <a:pPr marL="0" indent="0">
              <a:buNone/>
            </a:pPr>
            <a:r>
              <a:rPr lang="en-US" sz="2400" dirty="0" smtClean="0"/>
              <a:t>Winning a District requires winning a majority of the Zones in the District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Zones are either predetermined or competitive</a:t>
            </a:r>
          </a:p>
          <a:p>
            <a:pPr marL="0" indent="0">
              <a:buNone/>
            </a:pPr>
            <a:r>
              <a:rPr lang="en-US" sz="2400" dirty="0" smtClean="0"/>
              <a:t>Competitive Zones awarded via </a:t>
            </a:r>
            <a:r>
              <a:rPr lang="en-US" sz="2400" dirty="0" err="1" smtClean="0"/>
              <a:t>Tullock</a:t>
            </a:r>
            <a:r>
              <a:rPr lang="en-US" sz="2400" dirty="0" smtClean="0"/>
              <a:t> Contest based on District Expenditure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Contest Map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1" y="3773479"/>
            <a:ext cx="11459417" cy="147185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1550"/>
              </p:ext>
            </p:extLst>
          </p:nvPr>
        </p:nvGraphicFramePr>
        <p:xfrm>
          <a:off x="5106785" y="1925034"/>
          <a:ext cx="19784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476">
                  <a:extLst>
                    <a:ext uri="{9D8B030D-6E8A-4147-A177-3AD203B41FA5}">
                      <a16:colId xmlns:a16="http://schemas.microsoft.com/office/drawing/2014/main" val="3574486243"/>
                    </a:ext>
                  </a:extLst>
                </a:gridCol>
                <a:gridCol w="659476">
                  <a:extLst>
                    <a:ext uri="{9D8B030D-6E8A-4147-A177-3AD203B41FA5}">
                      <a16:colId xmlns:a16="http://schemas.microsoft.com/office/drawing/2014/main" val="1026375024"/>
                    </a:ext>
                  </a:extLst>
                </a:gridCol>
                <a:gridCol w="659476">
                  <a:extLst>
                    <a:ext uri="{9D8B030D-6E8A-4147-A177-3AD203B41FA5}">
                      <a16:colId xmlns:a16="http://schemas.microsoft.com/office/drawing/2014/main" val="22430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0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467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882" y="5245330"/>
            <a:ext cx="112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Gerrymander</a:t>
            </a:r>
            <a:r>
              <a:rPr lang="en-US" baseline="-25000" dirty="0" err="1" smtClean="0"/>
              <a:t>B</a:t>
            </a:r>
            <a:r>
              <a:rPr lang="en-US" dirty="0" smtClean="0"/>
              <a:t>                      Symmetric</a:t>
            </a:r>
            <a:r>
              <a:rPr lang="en-US" baseline="-25000" dirty="0" smtClean="0"/>
              <a:t>1,1</a:t>
            </a:r>
            <a:r>
              <a:rPr lang="en-US" dirty="0" smtClean="0"/>
              <a:t>                      Symmetric</a:t>
            </a:r>
            <a:r>
              <a:rPr lang="en-US" baseline="-25000" dirty="0" smtClean="0"/>
              <a:t>1,3 </a:t>
            </a:r>
            <a:r>
              <a:rPr lang="en-US" dirty="0" smtClean="0"/>
              <a:t>                   Symmetric</a:t>
            </a:r>
            <a:r>
              <a:rPr lang="en-US" baseline="-25000" dirty="0" smtClean="0"/>
              <a:t>3,1</a:t>
            </a:r>
            <a:r>
              <a:rPr lang="en-US" dirty="0" smtClean="0"/>
              <a:t>                      </a:t>
            </a:r>
            <a:r>
              <a:rPr lang="en-US" dirty="0" err="1" smtClean="0"/>
              <a:t>Gerrymander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925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1957</Words>
  <Application>Microsoft Office PowerPoint</Application>
  <PresentationFormat>Widescreen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Gerrymandering in the Laboratory</vt:lpstr>
      <vt:lpstr>Gerrymandering</vt:lpstr>
      <vt:lpstr>Pennsylvania’s 18 Congressional Districts</vt:lpstr>
      <vt:lpstr>Alabama’s Congressional  Districts</vt:lpstr>
      <vt:lpstr>Gerry Font made from US Congressional Districts</vt:lpstr>
      <vt:lpstr>Cracking and Packing </vt:lpstr>
      <vt:lpstr>Previous Work on Gerrymandering</vt:lpstr>
      <vt:lpstr>Our Contest Map</vt:lpstr>
      <vt:lpstr>Our Contest Map</vt:lpstr>
      <vt:lpstr>Theoretical Predictions</vt:lpstr>
      <vt:lpstr>Theoretical Predictions</vt:lpstr>
      <vt:lpstr>Theoretical Predictions</vt:lpstr>
      <vt:lpstr>Theoretical Predictions</vt:lpstr>
      <vt:lpstr>Theoretical Predictions</vt:lpstr>
      <vt:lpstr>Experimental Design</vt:lpstr>
      <vt:lpstr>Experimental Design</vt:lpstr>
      <vt:lpstr>Experimental Design</vt:lpstr>
      <vt:lpstr>Experimental Results – Spending in Uncompetitive Districts</vt:lpstr>
      <vt:lpstr>Experimental Results – Spending in Competitive Districts</vt:lpstr>
      <vt:lpstr>Experimental Results – Heterogeneity in Spending </vt:lpstr>
      <vt:lpstr>Experimental Results – Opinions on Gerrymandering </vt:lpstr>
      <vt:lpstr>Experimental Results – Map Preferences in Stage 2</vt:lpstr>
      <vt:lpstr>Experimental Results – Politics &amp; Gerrymandering </vt:lpstr>
      <vt:lpstr>Experimental Results – Politics &amp; Gerrymandering </vt:lpstr>
      <vt:lpstr>Experimental Results – Map Preferences in Stage 3</vt:lpstr>
      <vt:lpstr>Summary</vt:lpstr>
    </vt:vector>
  </TitlesOfParts>
  <Company>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Gerrymandering in the Laboratory</dc:title>
  <dc:creator>Deck, Cary</dc:creator>
  <cp:lastModifiedBy>Deck, Cary</cp:lastModifiedBy>
  <cp:revision>59</cp:revision>
  <cp:lastPrinted>2021-08-05T15:22:44Z</cp:lastPrinted>
  <dcterms:created xsi:type="dcterms:W3CDTF">2021-08-02T14:18:53Z</dcterms:created>
  <dcterms:modified xsi:type="dcterms:W3CDTF">2021-08-05T15:23:15Z</dcterms:modified>
</cp:coreProperties>
</file>