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Inter"/>
      <p:regular r:id="rId15"/>
      <p:bold r:id="rId16"/>
      <p:italic r:id="rId17"/>
      <p:boldItalic r:id="rId18"/>
    </p:embeddedFont>
    <p:embeddedFont>
      <p:font typeface="Inter ExtraBold"/>
      <p:bold r:id="rId19"/>
      <p:boldItalic r:id="rId20"/>
    </p:embeddedFont>
    <p:embeddedFont>
      <p:font typeface="Inter Medium"/>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InterExtraBold-boldItalic.fntdata"/><Relationship Id="rId11" Type="http://schemas.openxmlformats.org/officeDocument/2006/relationships/slide" Target="slides/slide6.xml"/><Relationship Id="rId22" Type="http://schemas.openxmlformats.org/officeDocument/2006/relationships/font" Target="fonts/InterMedium-bold.fntdata"/><Relationship Id="rId10" Type="http://schemas.openxmlformats.org/officeDocument/2006/relationships/slide" Target="slides/slide5.xml"/><Relationship Id="rId21" Type="http://schemas.openxmlformats.org/officeDocument/2006/relationships/font" Target="fonts/InterMedium-regular.fntdata"/><Relationship Id="rId13" Type="http://schemas.openxmlformats.org/officeDocument/2006/relationships/slide" Target="slides/slide8.xml"/><Relationship Id="rId24" Type="http://schemas.openxmlformats.org/officeDocument/2006/relationships/font" Target="fonts/InterMedium-boldItalic.fntdata"/><Relationship Id="rId12" Type="http://schemas.openxmlformats.org/officeDocument/2006/relationships/slide" Target="slides/slide7.xml"/><Relationship Id="rId23" Type="http://schemas.openxmlformats.org/officeDocument/2006/relationships/font" Target="fonts/InterMedium-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Inter-regular.fntdata"/><Relationship Id="rId14" Type="http://schemas.openxmlformats.org/officeDocument/2006/relationships/slide" Target="slides/slide9.xml"/><Relationship Id="rId17" Type="http://schemas.openxmlformats.org/officeDocument/2006/relationships/font" Target="fonts/Inter-italic.fntdata"/><Relationship Id="rId16" Type="http://schemas.openxmlformats.org/officeDocument/2006/relationships/font" Target="fonts/Inter-bold.fntdata"/><Relationship Id="rId5" Type="http://schemas.openxmlformats.org/officeDocument/2006/relationships/notesMaster" Target="notesMasters/notesMaster1.xml"/><Relationship Id="rId19" Type="http://schemas.openxmlformats.org/officeDocument/2006/relationships/font" Target="fonts/InterExtraBold-bold.fntdata"/><Relationship Id="rId6" Type="http://schemas.openxmlformats.org/officeDocument/2006/relationships/slide" Target="slides/slide1.xml"/><Relationship Id="rId18" Type="http://schemas.openxmlformats.org/officeDocument/2006/relationships/font" Target="fonts/Inter-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6e7cf68d7d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6e7cf68d7d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78835b948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78835b948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6e7cf68d7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6e7cf68d7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6e7cf68d7d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6e7cf68d7d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6e7cf68d7d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6e7cf68d7d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6e7cf68d7d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6e7cf68d7d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78835b948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78835b948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78835b948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78835b948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78835b948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78835b948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50" name="Shape 50"/>
        <p:cNvGrpSpPr/>
        <p:nvPr/>
      </p:nvGrpSpPr>
      <p:grpSpPr>
        <a:xfrm>
          <a:off x="0" y="0"/>
          <a:ext cx="0" cy="0"/>
          <a:chOff x="0" y="0"/>
          <a:chExt cx="0" cy="0"/>
        </a:xfrm>
      </p:grpSpPr>
      <p:sp>
        <p:nvSpPr>
          <p:cNvPr id="51" name="Google Shape;51;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52" name="Shape 52"/>
        <p:cNvGrpSpPr/>
        <p:nvPr/>
      </p:nvGrpSpPr>
      <p:grpSpPr>
        <a:xfrm>
          <a:off x="0" y="0"/>
          <a:ext cx="0" cy="0"/>
          <a:chOff x="0" y="0"/>
          <a:chExt cx="0" cy="0"/>
        </a:xfrm>
      </p:grpSpPr>
      <p:sp>
        <p:nvSpPr>
          <p:cNvPr id="53" name="Google Shape;5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4 people)" type="secHead">
  <p:cSld name="SECTION_HEADER">
    <p:spTree>
      <p:nvGrpSpPr>
        <p:cNvPr id="58" name="Shape 58"/>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1" name="Shape 61"/>
        <p:cNvGrpSpPr/>
        <p:nvPr/>
      </p:nvGrpSpPr>
      <p:grpSpPr>
        <a:xfrm>
          <a:off x="0" y="0"/>
          <a:ext cx="0" cy="0"/>
          <a:chOff x="0" y="0"/>
          <a:chExt cx="0" cy="0"/>
        </a:xfrm>
      </p:grpSpPr>
      <p:sp>
        <p:nvSpPr>
          <p:cNvPr id="62" name="Google Shape;62;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5" name="Shape 65"/>
        <p:cNvGrpSpPr/>
        <p:nvPr/>
      </p:nvGrpSpPr>
      <p:grpSpPr>
        <a:xfrm>
          <a:off x="0" y="0"/>
          <a:ext cx="0" cy="0"/>
          <a:chOff x="0" y="0"/>
          <a:chExt cx="0" cy="0"/>
        </a:xfrm>
      </p:grpSpPr>
      <p:sp>
        <p:nvSpPr>
          <p:cNvPr id="66" name="Google Shape;6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7" name="Shape 67"/>
        <p:cNvGrpSpPr/>
        <p:nvPr/>
      </p:nvGrpSpPr>
      <p:grpSpPr>
        <a:xfrm>
          <a:off x="0" y="0"/>
          <a:ext cx="0" cy="0"/>
          <a:chOff x="0" y="0"/>
          <a:chExt cx="0" cy="0"/>
        </a:xfrm>
      </p:grpSpPr>
      <p:sp>
        <p:nvSpPr>
          <p:cNvPr id="68" name="Google Shape;6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9" name="Shape 69"/>
        <p:cNvGrpSpPr/>
        <p:nvPr/>
      </p:nvGrpSpPr>
      <p:grpSpPr>
        <a:xfrm>
          <a:off x="0" y="0"/>
          <a:ext cx="0" cy="0"/>
          <a:chOff x="0" y="0"/>
          <a:chExt cx="0" cy="0"/>
        </a:xfrm>
      </p:grpSpPr>
      <p:sp>
        <p:nvSpPr>
          <p:cNvPr id="70" name="Google Shape;7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 name="Shape 71"/>
        <p:cNvGrpSpPr/>
        <p:nvPr/>
      </p:nvGrpSpPr>
      <p:grpSpPr>
        <a:xfrm>
          <a:off x="0" y="0"/>
          <a:ext cx="0" cy="0"/>
          <a:chOff x="0" y="0"/>
          <a:chExt cx="0" cy="0"/>
        </a:xfrm>
      </p:grpSpPr>
      <p:sp>
        <p:nvSpPr>
          <p:cNvPr id="72" name="Google Shape;7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3" name="Shape 73"/>
        <p:cNvGrpSpPr/>
        <p:nvPr/>
      </p:nvGrpSpPr>
      <p:grpSpPr>
        <a:xfrm>
          <a:off x="0" y="0"/>
          <a:ext cx="0" cy="0"/>
          <a:chOff x="0" y="0"/>
          <a:chExt cx="0" cy="0"/>
        </a:xfrm>
      </p:grpSpPr>
      <p:sp>
        <p:nvSpPr>
          <p:cNvPr id="74" name="Google Shape;74;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 name="Shape 75"/>
        <p:cNvGrpSpPr/>
        <p:nvPr/>
      </p:nvGrpSpPr>
      <p:grpSpPr>
        <a:xfrm>
          <a:off x="0" y="0"/>
          <a:ext cx="0" cy="0"/>
          <a:chOff x="0" y="0"/>
          <a:chExt cx="0" cy="0"/>
        </a:xfrm>
      </p:grpSpPr>
      <p:sp>
        <p:nvSpPr>
          <p:cNvPr id="76" name="Google Shape;76;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77" name="Shape 7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theme" Target="../theme/theme1.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2F1EE"/>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4" name="Shape 54"/>
        <p:cNvGrpSpPr/>
        <p:nvPr/>
      </p:nvGrpSpPr>
      <p:grpSpPr>
        <a:xfrm>
          <a:off x="0" y="0"/>
          <a:ext cx="0" cy="0"/>
          <a:chOff x="0" y="0"/>
          <a:chExt cx="0" cy="0"/>
        </a:xfrm>
      </p:grpSpPr>
      <p:sp>
        <p:nvSpPr>
          <p:cNvPr id="55" name="Google Shape;5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hyperlink" Target="https://docs.google.com/spreadsheets/d/1f3eQvzgCG5O_3P5gGAlLSqi_OWb2Zzd-PDi23ILQHB0/edit?usp=sharing" TargetMode="External"/><Relationship Id="rId6" Type="http://schemas.openxmlformats.org/officeDocument/2006/relationships/hyperlink" Target="https://drive.google.com/file/d/1-xdgkLEozA__UGGX3hGDSQtZmnRHIbOY/view?usp=sharing" TargetMode="External"/><Relationship Id="rId7"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8F60"/>
        </a:solidFill>
      </p:bgPr>
    </p:bg>
    <p:spTree>
      <p:nvGrpSpPr>
        <p:cNvPr id="81" name="Shape 81"/>
        <p:cNvGrpSpPr/>
        <p:nvPr/>
      </p:nvGrpSpPr>
      <p:grpSpPr>
        <a:xfrm>
          <a:off x="0" y="0"/>
          <a:ext cx="0" cy="0"/>
          <a:chOff x="0" y="0"/>
          <a:chExt cx="0" cy="0"/>
        </a:xfrm>
      </p:grpSpPr>
      <p:sp>
        <p:nvSpPr>
          <p:cNvPr id="82" name="Google Shape;82;p28"/>
          <p:cNvSpPr txBox="1"/>
          <p:nvPr>
            <p:ph idx="4294967295" type="ctrTitle"/>
          </p:nvPr>
        </p:nvSpPr>
        <p:spPr>
          <a:xfrm>
            <a:off x="64008" y="638300"/>
            <a:ext cx="8520600" cy="2135400"/>
          </a:xfrm>
          <a:prstGeom prst="rect">
            <a:avLst/>
          </a:prstGeom>
        </p:spPr>
        <p:txBody>
          <a:bodyPr anchorCtr="0" anchor="t" bIns="91425" lIns="91425" spcFirstLastPara="1" rIns="91425" wrap="square" tIns="0">
            <a:spAutoFit/>
          </a:bodyPr>
          <a:lstStyle/>
          <a:p>
            <a:pPr indent="0" lvl="0" marL="0" rtl="0" algn="l">
              <a:lnSpc>
                <a:spcPct val="90000"/>
              </a:lnSpc>
              <a:spcBef>
                <a:spcPts val="0"/>
              </a:spcBef>
              <a:spcAft>
                <a:spcPts val="0"/>
              </a:spcAft>
              <a:buNone/>
            </a:pPr>
            <a:r>
              <a:rPr lang="en" sz="5800">
                <a:solidFill>
                  <a:srgbClr val="1A1A1A"/>
                </a:solidFill>
                <a:latin typeface="Inter ExtraBold"/>
                <a:ea typeface="Inter ExtraBold"/>
                <a:cs typeface="Inter ExtraBold"/>
                <a:sym typeface="Inter ExtraBold"/>
              </a:rPr>
              <a:t>Automated Feedback Analysis Workflow</a:t>
            </a:r>
            <a:endParaRPr sz="5800">
              <a:solidFill>
                <a:srgbClr val="1A1A1A"/>
              </a:solidFill>
              <a:latin typeface="Inter ExtraBold"/>
              <a:ea typeface="Inter ExtraBold"/>
              <a:cs typeface="Inter ExtraBold"/>
              <a:sym typeface="Inter ExtraBold"/>
            </a:endParaRPr>
          </a:p>
          <a:p>
            <a:pPr indent="0" lvl="0" marL="0" rtl="0" algn="l">
              <a:spcBef>
                <a:spcPts val="1000"/>
              </a:spcBef>
              <a:spcAft>
                <a:spcPts val="0"/>
              </a:spcAft>
              <a:buClr>
                <a:schemeClr val="dk1"/>
              </a:buClr>
              <a:buSzPts val="1100"/>
              <a:buFont typeface="Arial"/>
              <a:buNone/>
            </a:pPr>
            <a:r>
              <a:rPr lang="en" sz="2000">
                <a:solidFill>
                  <a:srgbClr val="1A1A1A"/>
                </a:solidFill>
                <a:latin typeface="Inter"/>
                <a:ea typeface="Inter"/>
                <a:cs typeface="Inter"/>
                <a:sym typeface="Inter"/>
              </a:rPr>
              <a:t>Joseph Boring</a:t>
            </a:r>
            <a:endParaRPr sz="6000">
              <a:solidFill>
                <a:srgbClr val="1A1A1A"/>
              </a:solidFill>
              <a:latin typeface="Inter ExtraBold"/>
              <a:ea typeface="Inter ExtraBold"/>
              <a:cs typeface="Inter ExtraBold"/>
              <a:sym typeface="Inter ExtraBold"/>
            </a:endParaRPr>
          </a:p>
        </p:txBody>
      </p:sp>
      <p:pic>
        <p:nvPicPr>
          <p:cNvPr id="83" name="Google Shape;83;p28"/>
          <p:cNvPicPr preferRelativeResize="0"/>
          <p:nvPr/>
        </p:nvPicPr>
        <p:blipFill>
          <a:blip r:embed="rId3">
            <a:alphaModFix/>
          </a:blip>
          <a:stretch>
            <a:fillRect/>
          </a:stretch>
        </p:blipFill>
        <p:spPr>
          <a:xfrm>
            <a:off x="228600" y="228600"/>
            <a:ext cx="866775" cy="194225"/>
          </a:xfrm>
          <a:prstGeom prst="rect">
            <a:avLst/>
          </a:prstGeom>
          <a:noFill/>
          <a:ln>
            <a:noFill/>
          </a:ln>
        </p:spPr>
      </p:pic>
      <p:sp>
        <p:nvSpPr>
          <p:cNvPr id="84" name="Google Shape;84;p28"/>
          <p:cNvSpPr txBox="1"/>
          <p:nvPr>
            <p:ph idx="4294967295" type="subTitle"/>
          </p:nvPr>
        </p:nvSpPr>
        <p:spPr>
          <a:xfrm>
            <a:off x="152400" y="4600950"/>
            <a:ext cx="8686800" cy="3693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200">
                <a:solidFill>
                  <a:srgbClr val="2A2A2A"/>
                </a:solidFill>
                <a:latin typeface="Inter Medium"/>
                <a:ea typeface="Inter Medium"/>
                <a:cs typeface="Inter Medium"/>
                <a:sym typeface="Inter Medium"/>
              </a:rPr>
              <a:t>AI Automation | Project 3</a:t>
            </a:r>
            <a:endParaRPr sz="1200">
              <a:solidFill>
                <a:srgbClr val="2A2A2A"/>
              </a:solidFill>
              <a:latin typeface="Inter Medium"/>
              <a:ea typeface="Inter Medium"/>
              <a:cs typeface="Inter Medium"/>
              <a:sym typeface="Inter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8F60"/>
        </a:solidFill>
      </p:bgPr>
    </p:bg>
    <p:spTree>
      <p:nvGrpSpPr>
        <p:cNvPr id="88" name="Shape 88"/>
        <p:cNvGrpSpPr/>
        <p:nvPr/>
      </p:nvGrpSpPr>
      <p:grpSpPr>
        <a:xfrm>
          <a:off x="0" y="0"/>
          <a:ext cx="0" cy="0"/>
          <a:chOff x="0" y="0"/>
          <a:chExt cx="0" cy="0"/>
        </a:xfrm>
      </p:grpSpPr>
      <p:sp>
        <p:nvSpPr>
          <p:cNvPr id="89" name="Google Shape;89;p29"/>
          <p:cNvSpPr/>
          <p:nvPr/>
        </p:nvSpPr>
        <p:spPr>
          <a:xfrm>
            <a:off x="228600" y="1375825"/>
            <a:ext cx="4223400" cy="3539100"/>
          </a:xfrm>
          <a:prstGeom prst="snip2DiagRect">
            <a:avLst>
              <a:gd fmla="val 0" name="adj1"/>
              <a:gd fmla="val 16667" name="adj2"/>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50">
                <a:solidFill>
                  <a:schemeClr val="dk1"/>
                </a:solidFill>
                <a:latin typeface="Inter"/>
                <a:ea typeface="Inter"/>
                <a:cs typeface="Inter"/>
                <a:sym typeface="Inter"/>
              </a:rPr>
              <a:t>This project creates a fully automated system for analyzing customer feedback in real-time. </a:t>
            </a:r>
            <a:endParaRPr sz="1250">
              <a:solidFill>
                <a:schemeClr val="dk1"/>
              </a:solidFill>
              <a:latin typeface="Inter"/>
              <a:ea typeface="Inter"/>
              <a:cs typeface="Inter"/>
              <a:sym typeface="Inter"/>
            </a:endParaRPr>
          </a:p>
          <a:p>
            <a:pPr indent="0" lvl="0" marL="0" rtl="0" algn="l">
              <a:lnSpc>
                <a:spcPct val="115000"/>
              </a:lnSpc>
              <a:spcBef>
                <a:spcPts val="1200"/>
              </a:spcBef>
              <a:spcAft>
                <a:spcPts val="0"/>
              </a:spcAft>
              <a:buNone/>
            </a:pPr>
            <a:r>
              <a:rPr lang="en" sz="1250">
                <a:solidFill>
                  <a:schemeClr val="dk1"/>
                </a:solidFill>
                <a:latin typeface="Inter"/>
                <a:ea typeface="Inter"/>
                <a:cs typeface="Inter"/>
                <a:sym typeface="Inter"/>
              </a:rPr>
              <a:t>The goal is to capture survey responses, use AI to synthesize the feedback into a single sentiment and a concise summary, and then update a central tracking sheet with these actionable insights. </a:t>
            </a:r>
            <a:endParaRPr sz="1250">
              <a:solidFill>
                <a:schemeClr val="dk1"/>
              </a:solidFill>
              <a:latin typeface="Inter"/>
              <a:ea typeface="Inter"/>
              <a:cs typeface="Inter"/>
              <a:sym typeface="Inter"/>
            </a:endParaRPr>
          </a:p>
          <a:p>
            <a:pPr indent="0" lvl="0" marL="0" rtl="0" algn="l">
              <a:lnSpc>
                <a:spcPct val="115000"/>
              </a:lnSpc>
              <a:spcBef>
                <a:spcPts val="1200"/>
              </a:spcBef>
              <a:spcAft>
                <a:spcPts val="1200"/>
              </a:spcAft>
              <a:buNone/>
            </a:pPr>
            <a:r>
              <a:rPr lang="en" sz="1250">
                <a:solidFill>
                  <a:schemeClr val="dk1"/>
                </a:solidFill>
                <a:latin typeface="Inter"/>
                <a:ea typeface="Inter"/>
                <a:cs typeface="Inter"/>
                <a:sym typeface="Inter"/>
              </a:rPr>
              <a:t>The system also includes a proactive alert for negative feedback via email to relevant parties, allowing for rapid response.</a:t>
            </a:r>
            <a:endParaRPr sz="2500">
              <a:solidFill>
                <a:srgbClr val="1A1A1A"/>
              </a:solidFill>
              <a:latin typeface="Inter Medium"/>
              <a:ea typeface="Inter Medium"/>
              <a:cs typeface="Inter Medium"/>
              <a:sym typeface="Inter Medium"/>
            </a:endParaRPr>
          </a:p>
        </p:txBody>
      </p:sp>
      <p:sp>
        <p:nvSpPr>
          <p:cNvPr id="90" name="Google Shape;90;p29"/>
          <p:cNvSpPr/>
          <p:nvPr/>
        </p:nvSpPr>
        <p:spPr>
          <a:xfrm>
            <a:off x="4741800" y="1375825"/>
            <a:ext cx="4173600" cy="3539100"/>
          </a:xfrm>
          <a:prstGeom prst="roundRect">
            <a:avLst>
              <a:gd fmla="val 7021" name="adj"/>
            </a:avLst>
          </a:prstGeom>
          <a:solidFill>
            <a:schemeClr val="lt1"/>
          </a:solidFill>
          <a:ln>
            <a:noFill/>
          </a:ln>
        </p:spPr>
        <p:txBody>
          <a:bodyPr anchorCtr="0" anchor="t" bIns="274300" lIns="274300" spcFirstLastPara="1" rIns="274300" wrap="square" tIns="274300">
            <a:noAutofit/>
          </a:bodyPr>
          <a:lstStyle/>
          <a:p>
            <a:pPr indent="0" lvl="0" marL="0" rtl="0" algn="l">
              <a:lnSpc>
                <a:spcPct val="142857"/>
              </a:lnSpc>
              <a:spcBef>
                <a:spcPts val="1100"/>
              </a:spcBef>
              <a:spcAft>
                <a:spcPts val="0"/>
              </a:spcAft>
              <a:buClr>
                <a:schemeClr val="dk1"/>
              </a:buClr>
              <a:buSzPts val="1100"/>
              <a:buFont typeface="Arial"/>
              <a:buNone/>
            </a:pPr>
            <a:r>
              <a:rPr b="1" lang="en" sz="850">
                <a:solidFill>
                  <a:schemeClr val="dk1"/>
                </a:solidFill>
                <a:latin typeface="Inter"/>
                <a:ea typeface="Inter"/>
                <a:cs typeface="Inter"/>
                <a:sym typeface="Inter"/>
              </a:rPr>
              <a:t>Tools Used:</a:t>
            </a:r>
            <a:endParaRPr b="1" sz="850">
              <a:solidFill>
                <a:schemeClr val="dk1"/>
              </a:solidFill>
              <a:latin typeface="Inter"/>
              <a:ea typeface="Inter"/>
              <a:cs typeface="Inter"/>
              <a:sym typeface="Inter"/>
            </a:endParaRPr>
          </a:p>
          <a:p>
            <a:pPr indent="-282575" lvl="0" marL="457200" rtl="0" algn="l">
              <a:lnSpc>
                <a:spcPct val="142857"/>
              </a:lnSpc>
              <a:spcBef>
                <a:spcPts val="1400"/>
              </a:spcBef>
              <a:spcAft>
                <a:spcPts val="0"/>
              </a:spcAft>
              <a:buClr>
                <a:schemeClr val="dk1"/>
              </a:buClr>
              <a:buSzPts val="850"/>
              <a:buFont typeface="Inter"/>
              <a:buChar char="●"/>
            </a:pPr>
            <a:r>
              <a:rPr b="1" lang="en" sz="850">
                <a:solidFill>
                  <a:schemeClr val="dk1"/>
                </a:solidFill>
                <a:latin typeface="Inter"/>
                <a:ea typeface="Inter"/>
                <a:cs typeface="Inter"/>
                <a:sym typeface="Inter"/>
              </a:rPr>
              <a:t>Google Forms:</a:t>
            </a:r>
            <a:r>
              <a:rPr lang="en" sz="850">
                <a:solidFill>
                  <a:schemeClr val="dk1"/>
                </a:solidFill>
                <a:latin typeface="Inter"/>
                <a:ea typeface="Inter"/>
                <a:cs typeface="Inter"/>
                <a:sym typeface="Inter"/>
              </a:rPr>
              <a:t> To capture customer satisfaction and detailed text feedback.</a:t>
            </a:r>
            <a:endParaRPr sz="850">
              <a:solidFill>
                <a:schemeClr val="dk1"/>
              </a:solidFill>
              <a:latin typeface="Inter"/>
              <a:ea typeface="Inter"/>
              <a:cs typeface="Inter"/>
              <a:sym typeface="Inter"/>
            </a:endParaRPr>
          </a:p>
          <a:p>
            <a:pPr indent="-282575" lvl="0" marL="457200" rtl="0" algn="l">
              <a:lnSpc>
                <a:spcPct val="142857"/>
              </a:lnSpc>
              <a:spcBef>
                <a:spcPts val="0"/>
              </a:spcBef>
              <a:spcAft>
                <a:spcPts val="0"/>
              </a:spcAft>
              <a:buClr>
                <a:schemeClr val="dk1"/>
              </a:buClr>
              <a:buSzPts val="850"/>
              <a:buFont typeface="Inter"/>
              <a:buChar char="●"/>
            </a:pPr>
            <a:r>
              <a:rPr b="1" lang="en" sz="850">
                <a:solidFill>
                  <a:schemeClr val="dk1"/>
                </a:solidFill>
                <a:latin typeface="Inter"/>
                <a:ea typeface="Inter"/>
                <a:cs typeface="Inter"/>
                <a:sym typeface="Inter"/>
              </a:rPr>
              <a:t>Make.com:</a:t>
            </a:r>
            <a:r>
              <a:rPr lang="en" sz="850">
                <a:solidFill>
                  <a:schemeClr val="dk1"/>
                </a:solidFill>
                <a:latin typeface="Inter"/>
                <a:ea typeface="Inter"/>
                <a:cs typeface="Inter"/>
                <a:sym typeface="Inter"/>
              </a:rPr>
              <a:t> As the automation backbone, orchestrating the entire data flow from capture to analysis and storage.</a:t>
            </a:r>
            <a:endParaRPr sz="850">
              <a:solidFill>
                <a:schemeClr val="dk1"/>
              </a:solidFill>
              <a:latin typeface="Inter"/>
              <a:ea typeface="Inter"/>
              <a:cs typeface="Inter"/>
              <a:sym typeface="Inter"/>
            </a:endParaRPr>
          </a:p>
          <a:p>
            <a:pPr indent="-282575" lvl="0" marL="457200" rtl="0" algn="l">
              <a:lnSpc>
                <a:spcPct val="142857"/>
              </a:lnSpc>
              <a:spcBef>
                <a:spcPts val="0"/>
              </a:spcBef>
              <a:spcAft>
                <a:spcPts val="0"/>
              </a:spcAft>
              <a:buClr>
                <a:schemeClr val="dk1"/>
              </a:buClr>
              <a:buSzPts val="850"/>
              <a:buFont typeface="Inter"/>
              <a:buChar char="●"/>
            </a:pPr>
            <a:r>
              <a:rPr b="1" lang="en" sz="850">
                <a:solidFill>
                  <a:schemeClr val="dk1"/>
                </a:solidFill>
                <a:latin typeface="Inter"/>
                <a:ea typeface="Inter"/>
                <a:cs typeface="Inter"/>
                <a:sym typeface="Inter"/>
              </a:rPr>
              <a:t>Google Gemini AI:</a:t>
            </a:r>
            <a:r>
              <a:rPr lang="en" sz="850">
                <a:solidFill>
                  <a:schemeClr val="dk1"/>
                </a:solidFill>
                <a:latin typeface="Inter"/>
                <a:ea typeface="Inter"/>
                <a:cs typeface="Inter"/>
                <a:sym typeface="Inter"/>
              </a:rPr>
              <a:t> To perform a synthesized analysis of the user's satisfaction score and written comments, returning a single structured JSON object.</a:t>
            </a:r>
            <a:endParaRPr sz="850">
              <a:solidFill>
                <a:schemeClr val="dk1"/>
              </a:solidFill>
              <a:latin typeface="Inter"/>
              <a:ea typeface="Inter"/>
              <a:cs typeface="Inter"/>
              <a:sym typeface="Inter"/>
            </a:endParaRPr>
          </a:p>
          <a:p>
            <a:pPr indent="-282575" lvl="0" marL="457200" rtl="0" algn="l">
              <a:lnSpc>
                <a:spcPct val="142857"/>
              </a:lnSpc>
              <a:spcBef>
                <a:spcPts val="0"/>
              </a:spcBef>
              <a:spcAft>
                <a:spcPts val="0"/>
              </a:spcAft>
              <a:buClr>
                <a:schemeClr val="dk1"/>
              </a:buClr>
              <a:buSzPts val="850"/>
              <a:buFont typeface="Inter"/>
              <a:buChar char="●"/>
            </a:pPr>
            <a:r>
              <a:rPr b="1" lang="en" sz="850">
                <a:solidFill>
                  <a:schemeClr val="dk1"/>
                </a:solidFill>
                <a:latin typeface="Inter"/>
                <a:ea typeface="Inter"/>
                <a:cs typeface="Inter"/>
                <a:sym typeface="Inter"/>
              </a:rPr>
              <a:t>Google Sheets:</a:t>
            </a:r>
            <a:r>
              <a:rPr lang="en" sz="850">
                <a:solidFill>
                  <a:schemeClr val="dk1"/>
                </a:solidFill>
                <a:latin typeface="Inter"/>
                <a:ea typeface="Inter"/>
                <a:cs typeface="Inter"/>
                <a:sym typeface="Inter"/>
              </a:rPr>
              <a:t> To serve as the master database, storing original responses and the new AI-generated insights.</a:t>
            </a:r>
            <a:endParaRPr sz="850">
              <a:solidFill>
                <a:schemeClr val="dk1"/>
              </a:solidFill>
              <a:latin typeface="Inter"/>
              <a:ea typeface="Inter"/>
              <a:cs typeface="Inter"/>
              <a:sym typeface="Inter"/>
            </a:endParaRPr>
          </a:p>
          <a:p>
            <a:pPr indent="-282575" lvl="0" marL="457200" rtl="0" algn="l">
              <a:lnSpc>
                <a:spcPct val="142857"/>
              </a:lnSpc>
              <a:spcBef>
                <a:spcPts val="0"/>
              </a:spcBef>
              <a:spcAft>
                <a:spcPts val="0"/>
              </a:spcAft>
              <a:buClr>
                <a:schemeClr val="dk1"/>
              </a:buClr>
              <a:buSzPts val="850"/>
              <a:buFont typeface="Inter"/>
              <a:buChar char="●"/>
            </a:pPr>
            <a:r>
              <a:rPr b="1" lang="en" sz="850">
                <a:solidFill>
                  <a:schemeClr val="dk1"/>
                </a:solidFill>
                <a:latin typeface="Inter"/>
                <a:ea typeface="Inter"/>
                <a:cs typeface="Inter"/>
                <a:sym typeface="Inter"/>
              </a:rPr>
              <a:t>Gmail:</a:t>
            </a:r>
            <a:r>
              <a:rPr lang="en" sz="850">
                <a:solidFill>
                  <a:schemeClr val="dk1"/>
                </a:solidFill>
                <a:latin typeface="Inter"/>
                <a:ea typeface="Inter"/>
                <a:cs typeface="Inter"/>
                <a:sym typeface="Inter"/>
              </a:rPr>
              <a:t> To send automated email alerts for negative feedback, enabling prompt customer success intervention.</a:t>
            </a:r>
            <a:endParaRPr sz="2200">
              <a:solidFill>
                <a:schemeClr val="dk1"/>
              </a:solidFill>
              <a:latin typeface="Inter Medium"/>
              <a:ea typeface="Inter Medium"/>
              <a:cs typeface="Inter Medium"/>
              <a:sym typeface="Inter Medium"/>
            </a:endParaRPr>
          </a:p>
          <a:p>
            <a:pPr indent="0" lvl="0" marL="0" rtl="0" algn="ctr">
              <a:spcBef>
                <a:spcPts val="1100"/>
              </a:spcBef>
              <a:spcAft>
                <a:spcPts val="0"/>
              </a:spcAft>
              <a:buNone/>
            </a:pPr>
            <a:r>
              <a:t/>
            </a:r>
            <a:endParaRPr/>
          </a:p>
        </p:txBody>
      </p:sp>
      <p:sp>
        <p:nvSpPr>
          <p:cNvPr id="91" name="Google Shape;91;p29"/>
          <p:cNvSpPr txBox="1"/>
          <p:nvPr>
            <p:ph type="ctrTitle"/>
          </p:nvPr>
        </p:nvSpPr>
        <p:spPr>
          <a:xfrm>
            <a:off x="96875" y="424975"/>
            <a:ext cx="8520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rgbClr val="1A1A1A"/>
                </a:solidFill>
                <a:latin typeface="Inter ExtraBold"/>
                <a:ea typeface="Inter ExtraBold"/>
                <a:cs typeface="Inter ExtraBold"/>
                <a:sym typeface="Inter ExtraBold"/>
              </a:rPr>
              <a:t>Introduction</a:t>
            </a:r>
            <a:endParaRPr sz="4000">
              <a:solidFill>
                <a:srgbClr val="1A1A1A"/>
              </a:solidFill>
              <a:latin typeface="Inter ExtraBold"/>
              <a:ea typeface="Inter ExtraBold"/>
              <a:cs typeface="Inter ExtraBold"/>
              <a:sym typeface="Inter Extra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1EE"/>
        </a:solidFill>
      </p:bgPr>
    </p:bg>
    <p:spTree>
      <p:nvGrpSpPr>
        <p:cNvPr id="95" name="Shape 95"/>
        <p:cNvGrpSpPr/>
        <p:nvPr/>
      </p:nvGrpSpPr>
      <p:grpSpPr>
        <a:xfrm>
          <a:off x="0" y="0"/>
          <a:ext cx="0" cy="0"/>
          <a:chOff x="0" y="0"/>
          <a:chExt cx="0" cy="0"/>
        </a:xfrm>
      </p:grpSpPr>
      <p:sp>
        <p:nvSpPr>
          <p:cNvPr id="96" name="Google Shape;96;p30"/>
          <p:cNvSpPr txBox="1"/>
          <p:nvPr>
            <p:ph type="ctrTitle"/>
          </p:nvPr>
        </p:nvSpPr>
        <p:spPr>
          <a:xfrm>
            <a:off x="96875" y="424975"/>
            <a:ext cx="8520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rgbClr val="1A1A1A"/>
                </a:solidFill>
                <a:latin typeface="Inter ExtraBold"/>
                <a:ea typeface="Inter ExtraBold"/>
                <a:cs typeface="Inter ExtraBold"/>
                <a:sym typeface="Inter ExtraBold"/>
              </a:rPr>
              <a:t>Workflow diagram</a:t>
            </a:r>
            <a:endParaRPr sz="4000">
              <a:solidFill>
                <a:srgbClr val="1A1A1A"/>
              </a:solidFill>
              <a:latin typeface="Inter ExtraBold"/>
              <a:ea typeface="Inter ExtraBold"/>
              <a:cs typeface="Inter ExtraBold"/>
              <a:sym typeface="Inter ExtraBold"/>
            </a:endParaRPr>
          </a:p>
        </p:txBody>
      </p:sp>
      <p:sp>
        <p:nvSpPr>
          <p:cNvPr id="97" name="Google Shape;97;p30"/>
          <p:cNvSpPr txBox="1"/>
          <p:nvPr/>
        </p:nvSpPr>
        <p:spPr>
          <a:xfrm>
            <a:off x="247175" y="1225375"/>
            <a:ext cx="8370300" cy="4234800"/>
          </a:xfrm>
          <a:prstGeom prst="rect">
            <a:avLst/>
          </a:prstGeom>
          <a:noFill/>
          <a:ln>
            <a:noFill/>
          </a:ln>
        </p:spPr>
        <p:txBody>
          <a:bodyPr anchorCtr="0" anchor="t" bIns="91425" lIns="91425" spcFirstLastPara="1" rIns="91425" wrap="square" tIns="91425">
            <a:spAutoFit/>
          </a:bodyPr>
          <a:lstStyle/>
          <a:p>
            <a:pPr indent="0" lvl="0" marL="0" rtl="0" algn="l">
              <a:lnSpc>
                <a:spcPct val="142857"/>
              </a:lnSpc>
              <a:spcBef>
                <a:spcPts val="1100"/>
              </a:spcBef>
              <a:spcAft>
                <a:spcPts val="0"/>
              </a:spcAft>
              <a:buClr>
                <a:schemeClr val="dk1"/>
              </a:buClr>
              <a:buSzPts val="1100"/>
              <a:buFont typeface="Arial"/>
              <a:buNone/>
            </a:pPr>
            <a:r>
              <a:rPr lang="en" sz="850">
                <a:solidFill>
                  <a:schemeClr val="dk1"/>
                </a:solidFill>
                <a:latin typeface="Inter"/>
                <a:ea typeface="Inter"/>
                <a:cs typeface="Inter"/>
                <a:sym typeface="Inter"/>
              </a:rPr>
              <a:t>The workflow ensures each form submission is cleaned, analyzed, and correctly routed to update the appropriate record.</a:t>
            </a:r>
            <a:endParaRPr sz="850">
              <a:solidFill>
                <a:schemeClr val="dk1"/>
              </a:solidFill>
              <a:latin typeface="Inter"/>
              <a:ea typeface="Inter"/>
              <a:cs typeface="Inter"/>
              <a:sym typeface="Inter"/>
            </a:endParaRPr>
          </a:p>
          <a:p>
            <a:pPr indent="-282575" lvl="0" marL="457200" rtl="0" algn="l">
              <a:lnSpc>
                <a:spcPct val="142857"/>
              </a:lnSpc>
              <a:spcBef>
                <a:spcPts val="1400"/>
              </a:spcBef>
              <a:spcAft>
                <a:spcPts val="0"/>
              </a:spcAft>
              <a:buClr>
                <a:schemeClr val="dk1"/>
              </a:buClr>
              <a:buSzPts val="850"/>
              <a:buFont typeface="Inter"/>
              <a:buAutoNum type="arabicPeriod"/>
            </a:pPr>
            <a:r>
              <a:rPr b="1" lang="en" sz="850">
                <a:solidFill>
                  <a:schemeClr val="dk1"/>
                </a:solidFill>
                <a:latin typeface="Inter"/>
                <a:ea typeface="Inter"/>
                <a:cs typeface="Inter"/>
                <a:sym typeface="Inter"/>
              </a:rPr>
              <a:t>Google Forms - Watch Responses:</a:t>
            </a:r>
            <a:r>
              <a:rPr lang="en" sz="850">
                <a:solidFill>
                  <a:schemeClr val="dk1"/>
                </a:solidFill>
                <a:latin typeface="Inter"/>
                <a:ea typeface="Inter"/>
                <a:cs typeface="Inter"/>
                <a:sym typeface="Inter"/>
              </a:rPr>
              <a:t> The workflow triggers instantly upon a new form submission.</a:t>
            </a:r>
            <a:endParaRPr sz="850">
              <a:solidFill>
                <a:schemeClr val="dk1"/>
              </a:solidFill>
              <a:latin typeface="Inter"/>
              <a:ea typeface="Inter"/>
              <a:cs typeface="Inter"/>
              <a:sym typeface="Inter"/>
            </a:endParaRPr>
          </a:p>
          <a:p>
            <a:pPr indent="-282575" lvl="0" marL="457200" rtl="0" algn="l">
              <a:lnSpc>
                <a:spcPct val="142857"/>
              </a:lnSpc>
              <a:spcBef>
                <a:spcPts val="0"/>
              </a:spcBef>
              <a:spcAft>
                <a:spcPts val="0"/>
              </a:spcAft>
              <a:buClr>
                <a:schemeClr val="dk1"/>
              </a:buClr>
              <a:buSzPts val="850"/>
              <a:buFont typeface="Inter"/>
              <a:buAutoNum type="arabicPeriod"/>
            </a:pPr>
            <a:r>
              <a:rPr b="1" lang="en" sz="850">
                <a:solidFill>
                  <a:schemeClr val="dk1"/>
                </a:solidFill>
                <a:latin typeface="Inter"/>
                <a:ea typeface="Inter"/>
                <a:cs typeface="Inter"/>
                <a:sym typeface="Inter"/>
              </a:rPr>
              <a:t>Google Gemini AI - Create a Completion:</a:t>
            </a:r>
            <a:r>
              <a:rPr lang="en" sz="850">
                <a:solidFill>
                  <a:schemeClr val="dk1"/>
                </a:solidFill>
                <a:latin typeface="Inter"/>
                <a:ea typeface="Inter"/>
                <a:cs typeface="Inter"/>
                <a:sym typeface="Inter"/>
              </a:rPr>
              <a:t> The satisfaction score and written feedback are sent to Gemini. The prompt instructs the AI to synthesize both inputs into a single sentiment and summary.</a:t>
            </a:r>
            <a:endParaRPr sz="850">
              <a:solidFill>
                <a:schemeClr val="dk1"/>
              </a:solidFill>
              <a:latin typeface="Inter"/>
              <a:ea typeface="Inter"/>
              <a:cs typeface="Inter"/>
              <a:sym typeface="Inter"/>
            </a:endParaRPr>
          </a:p>
          <a:p>
            <a:pPr indent="-295275" lvl="0" marL="457200" rtl="0" algn="l">
              <a:lnSpc>
                <a:spcPct val="142857"/>
              </a:lnSpc>
              <a:spcBef>
                <a:spcPts val="0"/>
              </a:spcBef>
              <a:spcAft>
                <a:spcPts val="0"/>
              </a:spcAft>
              <a:buClr>
                <a:schemeClr val="dk1"/>
              </a:buClr>
              <a:buSzPts val="1050"/>
              <a:buFont typeface="Inter"/>
              <a:buAutoNum type="arabicPeriod"/>
            </a:pPr>
            <a:r>
              <a:rPr b="1" lang="en" sz="850">
                <a:solidFill>
                  <a:schemeClr val="dk1"/>
                </a:solidFill>
                <a:latin typeface="Inter"/>
                <a:ea typeface="Inter"/>
                <a:cs typeface="Inter"/>
                <a:sym typeface="Inter"/>
              </a:rPr>
              <a:t>Tools - Set variable:</a:t>
            </a:r>
            <a:r>
              <a:rPr lang="en" sz="850">
                <a:solidFill>
                  <a:schemeClr val="dk1"/>
                </a:solidFill>
                <a:latin typeface="Inter"/>
                <a:ea typeface="Inter"/>
                <a:cs typeface="Inter"/>
                <a:sym typeface="Inter"/>
              </a:rPr>
              <a:t> This module pre-cleans the AI's response using a </a:t>
            </a:r>
            <a:r>
              <a:rPr lang="en" sz="800">
                <a:solidFill>
                  <a:schemeClr val="dk1"/>
                </a:solidFill>
                <a:latin typeface="Inter"/>
                <a:ea typeface="Inter"/>
                <a:cs typeface="Inter"/>
                <a:sym typeface="Inter"/>
              </a:rPr>
              <a:t>replace()</a:t>
            </a:r>
            <a:r>
              <a:rPr lang="en" sz="850">
                <a:solidFill>
                  <a:schemeClr val="dk1"/>
                </a:solidFill>
                <a:latin typeface="Inter"/>
                <a:ea typeface="Inter"/>
                <a:cs typeface="Inter"/>
                <a:sym typeface="Inter"/>
              </a:rPr>
              <a:t> formula to strip any potential markdown formatting, ensuring the data is ready for parsing.</a:t>
            </a:r>
            <a:endParaRPr sz="850">
              <a:solidFill>
                <a:schemeClr val="dk1"/>
              </a:solidFill>
              <a:latin typeface="Inter"/>
              <a:ea typeface="Inter"/>
              <a:cs typeface="Inter"/>
              <a:sym typeface="Inter"/>
            </a:endParaRPr>
          </a:p>
          <a:p>
            <a:pPr indent="-282575" lvl="0" marL="457200" rtl="0" algn="l">
              <a:lnSpc>
                <a:spcPct val="142857"/>
              </a:lnSpc>
              <a:spcBef>
                <a:spcPts val="0"/>
              </a:spcBef>
              <a:spcAft>
                <a:spcPts val="0"/>
              </a:spcAft>
              <a:buClr>
                <a:schemeClr val="dk1"/>
              </a:buClr>
              <a:buSzPts val="850"/>
              <a:buFont typeface="Inter"/>
              <a:buAutoNum type="arabicPeriod"/>
            </a:pPr>
            <a:r>
              <a:rPr b="1" lang="en" sz="850">
                <a:solidFill>
                  <a:schemeClr val="dk1"/>
                </a:solidFill>
                <a:latin typeface="Inter"/>
                <a:ea typeface="Inter"/>
                <a:cs typeface="Inter"/>
                <a:sym typeface="Inter"/>
              </a:rPr>
              <a:t>JSON - Parse JSON:</a:t>
            </a:r>
            <a:r>
              <a:rPr lang="en" sz="850">
                <a:solidFill>
                  <a:schemeClr val="dk1"/>
                </a:solidFill>
                <a:latin typeface="Inter"/>
                <a:ea typeface="Inter"/>
                <a:cs typeface="Inter"/>
                <a:sym typeface="Inter"/>
              </a:rPr>
              <a:t> Takes the clean variable from the previous step and parses the text into a structured JSON object that Make.com can use.</a:t>
            </a:r>
            <a:endParaRPr sz="850">
              <a:solidFill>
                <a:schemeClr val="dk1"/>
              </a:solidFill>
              <a:latin typeface="Inter"/>
              <a:ea typeface="Inter"/>
              <a:cs typeface="Inter"/>
              <a:sym typeface="Inter"/>
            </a:endParaRPr>
          </a:p>
          <a:p>
            <a:pPr indent="-282575" lvl="0" marL="457200" rtl="0" algn="l">
              <a:lnSpc>
                <a:spcPct val="142857"/>
              </a:lnSpc>
              <a:spcBef>
                <a:spcPts val="0"/>
              </a:spcBef>
              <a:spcAft>
                <a:spcPts val="0"/>
              </a:spcAft>
              <a:buClr>
                <a:schemeClr val="dk1"/>
              </a:buClr>
              <a:buSzPts val="850"/>
              <a:buFont typeface="Inter"/>
              <a:buAutoNum type="arabicPeriod"/>
            </a:pPr>
            <a:r>
              <a:rPr b="1" lang="en" sz="850">
                <a:solidFill>
                  <a:schemeClr val="dk1"/>
                </a:solidFill>
                <a:latin typeface="Inter"/>
                <a:ea typeface="Inter"/>
                <a:cs typeface="Inter"/>
                <a:sym typeface="Inter"/>
              </a:rPr>
              <a:t>Tools - Sleep:</a:t>
            </a:r>
            <a:r>
              <a:rPr lang="en" sz="850">
                <a:solidFill>
                  <a:schemeClr val="dk1"/>
                </a:solidFill>
                <a:latin typeface="Inter"/>
                <a:ea typeface="Inter"/>
                <a:cs typeface="Inter"/>
                <a:sym typeface="Inter"/>
              </a:rPr>
              <a:t> The scenario is intentionally paused for 5 seconds. This is a best practice to prevent "race conditions" and ensures the Google Sheet has time to be fully updated by the form before we try to search it.</a:t>
            </a:r>
            <a:endParaRPr sz="850">
              <a:solidFill>
                <a:schemeClr val="dk1"/>
              </a:solidFill>
              <a:latin typeface="Inter"/>
              <a:ea typeface="Inter"/>
              <a:cs typeface="Inter"/>
              <a:sym typeface="Inter"/>
            </a:endParaRPr>
          </a:p>
          <a:p>
            <a:pPr indent="-282575" lvl="0" marL="457200" rtl="0" algn="l">
              <a:lnSpc>
                <a:spcPct val="142857"/>
              </a:lnSpc>
              <a:spcBef>
                <a:spcPts val="0"/>
              </a:spcBef>
              <a:spcAft>
                <a:spcPts val="0"/>
              </a:spcAft>
              <a:buClr>
                <a:schemeClr val="dk1"/>
              </a:buClr>
              <a:buSzPts val="850"/>
              <a:buFont typeface="Inter"/>
              <a:buAutoNum type="arabicPeriod"/>
            </a:pPr>
            <a:r>
              <a:rPr b="1" lang="en" sz="850">
                <a:solidFill>
                  <a:schemeClr val="dk1"/>
                </a:solidFill>
                <a:latin typeface="Inter"/>
                <a:ea typeface="Inter"/>
                <a:cs typeface="Inter"/>
                <a:sym typeface="Inter"/>
              </a:rPr>
              <a:t>Router:</a:t>
            </a:r>
            <a:r>
              <a:rPr lang="en" sz="850">
                <a:solidFill>
                  <a:schemeClr val="dk1"/>
                </a:solidFill>
                <a:latin typeface="Inter"/>
                <a:ea typeface="Inter"/>
                <a:cs typeface="Inter"/>
                <a:sym typeface="Inter"/>
              </a:rPr>
              <a:t> The workflow splits here based on the AI's output. It directs the data down one of two paths.</a:t>
            </a:r>
            <a:endParaRPr sz="850">
              <a:solidFill>
                <a:schemeClr val="dk1"/>
              </a:solidFill>
              <a:latin typeface="Inter"/>
              <a:ea typeface="Inter"/>
              <a:cs typeface="Inter"/>
              <a:sym typeface="Inter"/>
            </a:endParaRPr>
          </a:p>
          <a:p>
            <a:pPr indent="-282575" lvl="0" marL="457200" rtl="0" algn="l">
              <a:lnSpc>
                <a:spcPct val="142857"/>
              </a:lnSpc>
              <a:spcBef>
                <a:spcPts val="0"/>
              </a:spcBef>
              <a:spcAft>
                <a:spcPts val="0"/>
              </a:spcAft>
              <a:buClr>
                <a:schemeClr val="dk1"/>
              </a:buClr>
              <a:buSzPts val="850"/>
              <a:buFont typeface="Inter"/>
              <a:buAutoNum type="arabicPeriod"/>
            </a:pPr>
            <a:r>
              <a:rPr b="1" lang="en" sz="850">
                <a:solidFill>
                  <a:schemeClr val="dk1"/>
                </a:solidFill>
                <a:latin typeface="Inter"/>
                <a:ea typeface="Inter"/>
                <a:cs typeface="Inter"/>
                <a:sym typeface="Inter"/>
              </a:rPr>
              <a:t>Path 1 (Negative Sentiment):</a:t>
            </a:r>
            <a:r>
              <a:rPr lang="en" sz="850">
                <a:solidFill>
                  <a:schemeClr val="dk1"/>
                </a:solidFill>
                <a:latin typeface="Inter"/>
                <a:ea typeface="Inter"/>
                <a:cs typeface="Inter"/>
                <a:sym typeface="Inter"/>
              </a:rPr>
              <a:t> If the sentiment is "Negative," the data proceeds down a path that includes an email alert.</a:t>
            </a:r>
            <a:endParaRPr sz="850">
              <a:solidFill>
                <a:schemeClr val="dk1"/>
              </a:solidFill>
              <a:latin typeface="Inter"/>
              <a:ea typeface="Inter"/>
              <a:cs typeface="Inter"/>
              <a:sym typeface="Inter"/>
            </a:endParaRPr>
          </a:p>
          <a:p>
            <a:pPr indent="-282575" lvl="0" marL="457200" rtl="0" algn="l">
              <a:lnSpc>
                <a:spcPct val="142857"/>
              </a:lnSpc>
              <a:spcBef>
                <a:spcPts val="0"/>
              </a:spcBef>
              <a:spcAft>
                <a:spcPts val="0"/>
              </a:spcAft>
              <a:buClr>
                <a:schemeClr val="dk1"/>
              </a:buClr>
              <a:buSzPts val="850"/>
              <a:buFont typeface="Inter"/>
              <a:buAutoNum type="arabicPeriod"/>
            </a:pPr>
            <a:r>
              <a:rPr b="1" lang="en" sz="850">
                <a:solidFill>
                  <a:schemeClr val="dk1"/>
                </a:solidFill>
                <a:latin typeface="Inter"/>
                <a:ea typeface="Inter"/>
                <a:cs typeface="Inter"/>
                <a:sym typeface="Inter"/>
              </a:rPr>
              <a:t>Path 2 (Default):</a:t>
            </a:r>
            <a:r>
              <a:rPr lang="en" sz="850">
                <a:solidFill>
                  <a:schemeClr val="dk1"/>
                </a:solidFill>
                <a:latin typeface="Inter"/>
                <a:ea typeface="Inter"/>
                <a:cs typeface="Inter"/>
                <a:sym typeface="Inter"/>
              </a:rPr>
              <a:t> For all other sentiments (Positive, Neutral), the data proceeds down a standard update path.</a:t>
            </a:r>
            <a:endParaRPr sz="850">
              <a:solidFill>
                <a:schemeClr val="dk1"/>
              </a:solidFill>
              <a:latin typeface="Inter"/>
              <a:ea typeface="Inter"/>
              <a:cs typeface="Inter"/>
              <a:sym typeface="Inter"/>
            </a:endParaRPr>
          </a:p>
          <a:p>
            <a:pPr indent="-282575" lvl="0" marL="457200" rtl="0" algn="l">
              <a:lnSpc>
                <a:spcPct val="142857"/>
              </a:lnSpc>
              <a:spcBef>
                <a:spcPts val="0"/>
              </a:spcBef>
              <a:spcAft>
                <a:spcPts val="0"/>
              </a:spcAft>
              <a:buClr>
                <a:schemeClr val="dk1"/>
              </a:buClr>
              <a:buSzPts val="850"/>
              <a:buFont typeface="Inter"/>
              <a:buAutoNum type="arabicPeriod"/>
            </a:pPr>
            <a:r>
              <a:rPr b="1" lang="en" sz="850">
                <a:solidFill>
                  <a:schemeClr val="dk1"/>
                </a:solidFill>
                <a:latin typeface="Inter"/>
                <a:ea typeface="Inter"/>
                <a:cs typeface="Inter"/>
                <a:sym typeface="Inter"/>
              </a:rPr>
              <a:t>Google Sheets - Search Rows:</a:t>
            </a:r>
            <a:r>
              <a:rPr lang="en" sz="850">
                <a:solidFill>
                  <a:schemeClr val="dk1"/>
                </a:solidFill>
                <a:latin typeface="Inter"/>
                <a:ea typeface="Inter"/>
                <a:cs typeface="Inter"/>
                <a:sym typeface="Inter"/>
              </a:rPr>
              <a:t> (On both paths) This module searches the spreadsheet to find the exact row to update. It uses the content of the "describe your experience" field as a unique identifier to locate the corresponding row.</a:t>
            </a:r>
            <a:endParaRPr sz="850">
              <a:solidFill>
                <a:schemeClr val="dk1"/>
              </a:solidFill>
              <a:latin typeface="Inter"/>
              <a:ea typeface="Inter"/>
              <a:cs typeface="Inter"/>
              <a:sym typeface="Inter"/>
            </a:endParaRPr>
          </a:p>
          <a:p>
            <a:pPr indent="-295275" lvl="0" marL="457200" rtl="0" algn="l">
              <a:lnSpc>
                <a:spcPct val="142857"/>
              </a:lnSpc>
              <a:spcBef>
                <a:spcPts val="0"/>
              </a:spcBef>
              <a:spcAft>
                <a:spcPts val="0"/>
              </a:spcAft>
              <a:buClr>
                <a:schemeClr val="dk1"/>
              </a:buClr>
              <a:buSzPts val="1050"/>
              <a:buFont typeface="Inter"/>
              <a:buAutoNum type="arabicPeriod"/>
            </a:pPr>
            <a:r>
              <a:rPr b="1" lang="en" sz="850">
                <a:solidFill>
                  <a:schemeClr val="dk1"/>
                </a:solidFill>
                <a:latin typeface="Inter"/>
                <a:ea typeface="Inter"/>
                <a:cs typeface="Inter"/>
                <a:sym typeface="Inter"/>
              </a:rPr>
              <a:t>Google Sheets - Update a Row:</a:t>
            </a:r>
            <a:r>
              <a:rPr lang="en" sz="850">
                <a:solidFill>
                  <a:schemeClr val="dk1"/>
                </a:solidFill>
                <a:latin typeface="Inter"/>
                <a:ea typeface="Inter"/>
                <a:cs typeface="Inter"/>
                <a:sym typeface="Inter"/>
              </a:rPr>
              <a:t> (On both paths) Using the </a:t>
            </a:r>
            <a:r>
              <a:rPr lang="en" sz="800">
                <a:solidFill>
                  <a:schemeClr val="dk1"/>
                </a:solidFill>
                <a:latin typeface="Inter"/>
                <a:ea typeface="Inter"/>
                <a:cs typeface="Inter"/>
                <a:sym typeface="Inter"/>
              </a:rPr>
              <a:t>Row number</a:t>
            </a:r>
            <a:r>
              <a:rPr lang="en" sz="850">
                <a:solidFill>
                  <a:schemeClr val="dk1"/>
                </a:solidFill>
                <a:latin typeface="Inter"/>
                <a:ea typeface="Inter"/>
                <a:cs typeface="Inter"/>
                <a:sym typeface="Inter"/>
              </a:rPr>
              <a:t> found in the search step, this module updates the correct row with the sentiment and summary from the parsed JSON.</a:t>
            </a:r>
            <a:endParaRPr sz="850">
              <a:solidFill>
                <a:schemeClr val="dk1"/>
              </a:solidFill>
              <a:latin typeface="Inter"/>
              <a:ea typeface="Inter"/>
              <a:cs typeface="Inter"/>
              <a:sym typeface="Inter"/>
            </a:endParaRPr>
          </a:p>
          <a:p>
            <a:pPr indent="-282575" lvl="0" marL="457200" rtl="0" algn="l">
              <a:lnSpc>
                <a:spcPct val="142857"/>
              </a:lnSpc>
              <a:spcBef>
                <a:spcPts val="0"/>
              </a:spcBef>
              <a:spcAft>
                <a:spcPts val="0"/>
              </a:spcAft>
              <a:buClr>
                <a:schemeClr val="dk1"/>
              </a:buClr>
              <a:buSzPts val="850"/>
              <a:buFont typeface="Inter"/>
              <a:buAutoNum type="arabicPeriod"/>
            </a:pPr>
            <a:r>
              <a:rPr b="1" lang="en" sz="850">
                <a:solidFill>
                  <a:schemeClr val="dk1"/>
                </a:solidFill>
                <a:latin typeface="Inter"/>
                <a:ea typeface="Inter"/>
                <a:cs typeface="Inter"/>
                <a:sym typeface="Inter"/>
              </a:rPr>
              <a:t>Gmail - Send an Email:</a:t>
            </a:r>
            <a:r>
              <a:rPr lang="en" sz="850">
                <a:solidFill>
                  <a:schemeClr val="dk1"/>
                </a:solidFill>
                <a:latin typeface="Inter"/>
                <a:ea typeface="Inter"/>
                <a:cs typeface="Inter"/>
                <a:sym typeface="Inter"/>
              </a:rPr>
              <a:t> (On the Negative path only) An email is sent to a specified address containing the full details of the negative feedback for immediate review.</a:t>
            </a:r>
            <a:endParaRPr sz="850">
              <a:solidFill>
                <a:schemeClr val="dk1"/>
              </a:solidFill>
              <a:latin typeface="Inter"/>
              <a:ea typeface="Inter"/>
              <a:cs typeface="Inter"/>
              <a:sym typeface="Inter"/>
            </a:endParaRPr>
          </a:p>
          <a:p>
            <a:pPr indent="0" lvl="0" marL="0" rtl="0" algn="l">
              <a:spcBef>
                <a:spcPts val="1100"/>
              </a:spcBef>
              <a:spcAft>
                <a:spcPts val="0"/>
              </a:spcAft>
              <a:buNone/>
            </a:pPr>
            <a:r>
              <a:t/>
            </a:r>
            <a:endParaRPr sz="1800">
              <a:solidFill>
                <a:schemeClr val="dk1"/>
              </a:solidFill>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1EE"/>
        </a:solidFill>
      </p:bgPr>
    </p:bg>
    <p:spTree>
      <p:nvGrpSpPr>
        <p:cNvPr id="101" name="Shape 101"/>
        <p:cNvGrpSpPr/>
        <p:nvPr/>
      </p:nvGrpSpPr>
      <p:grpSpPr>
        <a:xfrm>
          <a:off x="0" y="0"/>
          <a:ext cx="0" cy="0"/>
          <a:chOff x="0" y="0"/>
          <a:chExt cx="0" cy="0"/>
        </a:xfrm>
      </p:grpSpPr>
      <p:sp>
        <p:nvSpPr>
          <p:cNvPr id="102" name="Google Shape;102;p31"/>
          <p:cNvSpPr txBox="1"/>
          <p:nvPr>
            <p:ph type="ctrTitle"/>
          </p:nvPr>
        </p:nvSpPr>
        <p:spPr>
          <a:xfrm>
            <a:off x="96875" y="283725"/>
            <a:ext cx="8520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rgbClr val="1A1A1A"/>
                </a:solidFill>
                <a:latin typeface="Inter ExtraBold"/>
                <a:ea typeface="Inter ExtraBold"/>
                <a:cs typeface="Inter ExtraBold"/>
                <a:sym typeface="Inter ExtraBold"/>
              </a:rPr>
              <a:t>Workflow in action</a:t>
            </a:r>
            <a:endParaRPr sz="4000">
              <a:solidFill>
                <a:srgbClr val="1A1A1A"/>
              </a:solidFill>
              <a:latin typeface="Inter ExtraBold"/>
              <a:ea typeface="Inter ExtraBold"/>
              <a:cs typeface="Inter ExtraBold"/>
              <a:sym typeface="Inter ExtraBold"/>
            </a:endParaRPr>
          </a:p>
        </p:txBody>
      </p:sp>
      <p:pic>
        <p:nvPicPr>
          <p:cNvPr id="103" name="Google Shape;103;p31"/>
          <p:cNvPicPr preferRelativeResize="0"/>
          <p:nvPr/>
        </p:nvPicPr>
        <p:blipFill rotWithShape="1">
          <a:blip r:embed="rId3">
            <a:alphaModFix/>
          </a:blip>
          <a:srcRect b="-7" l="537" r="0" t="29415"/>
          <a:stretch/>
        </p:blipFill>
        <p:spPr>
          <a:xfrm>
            <a:off x="0" y="3641999"/>
            <a:ext cx="6079075" cy="1501500"/>
          </a:xfrm>
          <a:prstGeom prst="rect">
            <a:avLst/>
          </a:prstGeom>
          <a:noFill/>
          <a:ln>
            <a:noFill/>
          </a:ln>
        </p:spPr>
      </p:pic>
      <p:pic>
        <p:nvPicPr>
          <p:cNvPr id="104" name="Google Shape;104;p31"/>
          <p:cNvPicPr preferRelativeResize="0"/>
          <p:nvPr/>
        </p:nvPicPr>
        <p:blipFill rotWithShape="1">
          <a:blip r:embed="rId4">
            <a:alphaModFix/>
          </a:blip>
          <a:srcRect b="0" l="0" r="2714" t="0"/>
          <a:stretch/>
        </p:blipFill>
        <p:spPr>
          <a:xfrm>
            <a:off x="0" y="1014200"/>
            <a:ext cx="5067825" cy="2627800"/>
          </a:xfrm>
          <a:prstGeom prst="rect">
            <a:avLst/>
          </a:prstGeom>
          <a:noFill/>
          <a:ln>
            <a:noFill/>
          </a:ln>
        </p:spPr>
      </p:pic>
      <p:sp>
        <p:nvSpPr>
          <p:cNvPr id="105" name="Google Shape;105;p31"/>
          <p:cNvSpPr txBox="1"/>
          <p:nvPr/>
        </p:nvSpPr>
        <p:spPr>
          <a:xfrm>
            <a:off x="6010150" y="4745400"/>
            <a:ext cx="1653300" cy="39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5"/>
              </a:rPr>
              <a:t>Spreadsheet Link</a:t>
            </a:r>
            <a:endParaRPr/>
          </a:p>
        </p:txBody>
      </p:sp>
      <p:sp>
        <p:nvSpPr>
          <p:cNvPr id="106" name="Google Shape;106;p31"/>
          <p:cNvSpPr txBox="1"/>
          <p:nvPr/>
        </p:nvSpPr>
        <p:spPr>
          <a:xfrm>
            <a:off x="201750" y="3062775"/>
            <a:ext cx="1895700" cy="45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6"/>
              </a:rPr>
              <a:t>Json Blueprint Export</a:t>
            </a:r>
            <a:endParaRPr/>
          </a:p>
        </p:txBody>
      </p:sp>
      <p:pic>
        <p:nvPicPr>
          <p:cNvPr id="107" name="Google Shape;107;p31"/>
          <p:cNvPicPr preferRelativeResize="0"/>
          <p:nvPr/>
        </p:nvPicPr>
        <p:blipFill rotWithShape="1">
          <a:blip r:embed="rId7">
            <a:alphaModFix/>
          </a:blip>
          <a:srcRect b="0" l="15458" r="1698" t="63766"/>
          <a:stretch/>
        </p:blipFill>
        <p:spPr>
          <a:xfrm>
            <a:off x="5036025" y="0"/>
            <a:ext cx="4107976" cy="1841150"/>
          </a:xfrm>
          <a:prstGeom prst="rect">
            <a:avLst/>
          </a:prstGeom>
          <a:noFill/>
          <a:ln>
            <a:noFill/>
          </a:ln>
        </p:spPr>
      </p:pic>
      <p:sp>
        <p:nvSpPr>
          <p:cNvPr id="108" name="Google Shape;108;p31"/>
          <p:cNvSpPr txBox="1"/>
          <p:nvPr/>
        </p:nvSpPr>
        <p:spPr>
          <a:xfrm>
            <a:off x="7713500" y="1749900"/>
            <a:ext cx="1605300" cy="5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Inter"/>
                <a:ea typeface="Inter"/>
                <a:cs typeface="Inter"/>
                <a:sym typeface="Inter"/>
              </a:rPr>
              <a:t>Gemini Prompt </a:t>
            </a:r>
            <a:endParaRPr b="1">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1EE"/>
        </a:solidFill>
      </p:bgPr>
    </p:bg>
    <p:spTree>
      <p:nvGrpSpPr>
        <p:cNvPr id="112" name="Shape 112"/>
        <p:cNvGrpSpPr/>
        <p:nvPr/>
      </p:nvGrpSpPr>
      <p:grpSpPr>
        <a:xfrm>
          <a:off x="0" y="0"/>
          <a:ext cx="0" cy="0"/>
          <a:chOff x="0" y="0"/>
          <a:chExt cx="0" cy="0"/>
        </a:xfrm>
      </p:grpSpPr>
      <p:sp>
        <p:nvSpPr>
          <p:cNvPr id="113" name="Google Shape;113;p32"/>
          <p:cNvSpPr txBox="1"/>
          <p:nvPr>
            <p:ph type="ctrTitle"/>
          </p:nvPr>
        </p:nvSpPr>
        <p:spPr>
          <a:xfrm>
            <a:off x="96975" y="362400"/>
            <a:ext cx="2130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rgbClr val="1A1A1A"/>
                </a:solidFill>
                <a:latin typeface="Inter ExtraBold"/>
                <a:ea typeface="Inter ExtraBold"/>
                <a:cs typeface="Inter ExtraBold"/>
                <a:sym typeface="Inter ExtraBold"/>
              </a:rPr>
              <a:t>Results</a:t>
            </a:r>
            <a:endParaRPr sz="4000">
              <a:solidFill>
                <a:srgbClr val="1A1A1A"/>
              </a:solidFill>
              <a:latin typeface="Inter ExtraBold"/>
              <a:ea typeface="Inter ExtraBold"/>
              <a:cs typeface="Inter ExtraBold"/>
              <a:sym typeface="Inter ExtraBold"/>
            </a:endParaRPr>
          </a:p>
        </p:txBody>
      </p:sp>
      <p:sp>
        <p:nvSpPr>
          <p:cNvPr id="114" name="Google Shape;114;p32"/>
          <p:cNvSpPr/>
          <p:nvPr/>
        </p:nvSpPr>
        <p:spPr>
          <a:xfrm>
            <a:off x="2721525" y="1389475"/>
            <a:ext cx="3105300" cy="1523700"/>
          </a:xfrm>
          <a:prstGeom prst="snip1Rect">
            <a:avLst>
              <a:gd fmla="val 9643" name="adj"/>
            </a:avLst>
          </a:prstGeom>
          <a:solidFill>
            <a:schemeClr val="lt1"/>
          </a:solidFill>
          <a:ln>
            <a:noFill/>
          </a:ln>
        </p:spPr>
        <p:txBody>
          <a:bodyPr anchorCtr="0" anchor="t" bIns="274300" lIns="274300" spcFirstLastPara="1" rIns="274300" wrap="square" tIns="91425">
            <a:noAutofit/>
          </a:bodyPr>
          <a:lstStyle/>
          <a:p>
            <a:pPr indent="0" lvl="0" marL="0" rtl="0" algn="l">
              <a:spcBef>
                <a:spcPts val="0"/>
              </a:spcBef>
              <a:spcAft>
                <a:spcPts val="0"/>
              </a:spcAft>
              <a:buClr>
                <a:schemeClr val="dk1"/>
              </a:buClr>
              <a:buSzPts val="1100"/>
              <a:buFont typeface="Arial"/>
              <a:buNone/>
            </a:pPr>
            <a:r>
              <a:rPr b="1" lang="en">
                <a:solidFill>
                  <a:srgbClr val="1A1A1A"/>
                </a:solidFill>
                <a:latin typeface="Inter"/>
                <a:ea typeface="Inter"/>
                <a:cs typeface="Inter"/>
                <a:sym typeface="Inter"/>
              </a:rPr>
              <a:t>S</a:t>
            </a:r>
            <a:r>
              <a:rPr b="1" lang="en">
                <a:solidFill>
                  <a:srgbClr val="1A1A1A"/>
                </a:solidFill>
                <a:latin typeface="Inter"/>
                <a:ea typeface="Inter"/>
                <a:cs typeface="Inter"/>
                <a:sym typeface="Inter"/>
              </a:rPr>
              <a:t>ample Negative:</a:t>
            </a:r>
            <a:endParaRPr b="1">
              <a:solidFill>
                <a:srgbClr val="1A1A1A"/>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t/>
            </a:r>
            <a:endParaRPr b="1">
              <a:solidFill>
                <a:srgbClr val="1A1A1A"/>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lang="en" sz="1250">
                <a:solidFill>
                  <a:schemeClr val="dk1"/>
                </a:solidFill>
                <a:latin typeface="Inter"/>
                <a:ea typeface="Inter"/>
                <a:cs typeface="Inter"/>
                <a:sym typeface="Inter"/>
              </a:rPr>
              <a:t>"The client is very unsatisfied with Janie's inattentiveness, slow response times, and frequent meeting cancellations."</a:t>
            </a:r>
            <a:endParaRPr sz="1250">
              <a:solidFill>
                <a:schemeClr val="dk1"/>
              </a:solidFill>
              <a:latin typeface="Inter"/>
              <a:ea typeface="Inter"/>
              <a:cs typeface="Inter"/>
              <a:sym typeface="Inter"/>
            </a:endParaRPr>
          </a:p>
          <a:p>
            <a:pPr indent="0" lvl="0" marL="0" rtl="0" algn="l">
              <a:spcBef>
                <a:spcPts val="0"/>
              </a:spcBef>
              <a:spcAft>
                <a:spcPts val="0"/>
              </a:spcAft>
              <a:buNone/>
            </a:pPr>
            <a:r>
              <a:t/>
            </a:r>
            <a:endParaRPr sz="2200"/>
          </a:p>
        </p:txBody>
      </p:sp>
      <p:sp>
        <p:nvSpPr>
          <p:cNvPr id="115" name="Google Shape;115;p32"/>
          <p:cNvSpPr txBox="1"/>
          <p:nvPr/>
        </p:nvSpPr>
        <p:spPr>
          <a:xfrm>
            <a:off x="2226975" y="555900"/>
            <a:ext cx="40944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latin typeface="Inter"/>
                <a:ea typeface="Inter"/>
                <a:cs typeface="Inter"/>
                <a:sym typeface="Inter"/>
              </a:rPr>
              <a:t>The workflow successfully processed all test submissions, demonstrating its ability to synthesize feedback and provide valuable, structured data.</a:t>
            </a:r>
            <a:endParaRPr>
              <a:solidFill>
                <a:schemeClr val="dk1"/>
              </a:solidFill>
              <a:latin typeface="Inter"/>
              <a:ea typeface="Inter"/>
              <a:cs typeface="Inter"/>
              <a:sym typeface="Inter"/>
            </a:endParaRPr>
          </a:p>
        </p:txBody>
      </p:sp>
      <p:sp>
        <p:nvSpPr>
          <p:cNvPr id="116" name="Google Shape;116;p32"/>
          <p:cNvSpPr/>
          <p:nvPr/>
        </p:nvSpPr>
        <p:spPr>
          <a:xfrm>
            <a:off x="1697125" y="3181950"/>
            <a:ext cx="2362500" cy="1741500"/>
          </a:xfrm>
          <a:prstGeom prst="snip1Rect">
            <a:avLst>
              <a:gd fmla="val 9643" name="adj"/>
            </a:avLst>
          </a:prstGeom>
          <a:solidFill>
            <a:schemeClr val="lt1"/>
          </a:solidFill>
          <a:ln>
            <a:noFill/>
          </a:ln>
        </p:spPr>
        <p:txBody>
          <a:bodyPr anchorCtr="0" anchor="t" bIns="274300" lIns="274300" spcFirstLastPara="1" rIns="274300" wrap="square" tIns="91425">
            <a:noAutofit/>
          </a:bodyPr>
          <a:lstStyle/>
          <a:p>
            <a:pPr indent="0" lvl="0" marL="0" rtl="0" algn="l">
              <a:spcBef>
                <a:spcPts val="0"/>
              </a:spcBef>
              <a:spcAft>
                <a:spcPts val="0"/>
              </a:spcAft>
              <a:buClr>
                <a:schemeClr val="dk1"/>
              </a:buClr>
              <a:buSzPts val="1100"/>
              <a:buFont typeface="Arial"/>
              <a:buNone/>
            </a:pPr>
            <a:r>
              <a:rPr b="1" lang="en">
                <a:solidFill>
                  <a:srgbClr val="1A1A1A"/>
                </a:solidFill>
                <a:latin typeface="Inter"/>
                <a:ea typeface="Inter"/>
                <a:cs typeface="Inter"/>
                <a:sym typeface="Inter"/>
              </a:rPr>
              <a:t>Sample Neutral:</a:t>
            </a:r>
            <a:endParaRPr b="1">
              <a:solidFill>
                <a:srgbClr val="1A1A1A"/>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t/>
            </a:r>
            <a:endParaRPr b="1">
              <a:solidFill>
                <a:srgbClr val="1A1A1A"/>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lang="en" sz="1250">
                <a:solidFill>
                  <a:schemeClr val="dk1"/>
                </a:solidFill>
                <a:latin typeface="Inter"/>
                <a:ea typeface="Inter"/>
                <a:cs typeface="Inter"/>
                <a:sym typeface="Inter"/>
              </a:rPr>
              <a:t>"The user praises the service but expresses disapproval of their co-branding partnership."</a:t>
            </a:r>
            <a:endParaRPr sz="750">
              <a:solidFill>
                <a:schemeClr val="dk1"/>
              </a:solidFill>
              <a:latin typeface="Inter"/>
              <a:ea typeface="Inter"/>
              <a:cs typeface="Inter"/>
              <a:sym typeface="Inter"/>
            </a:endParaRPr>
          </a:p>
          <a:p>
            <a:pPr indent="0" lvl="0" marL="0" rtl="0" algn="l">
              <a:spcBef>
                <a:spcPts val="0"/>
              </a:spcBef>
              <a:spcAft>
                <a:spcPts val="0"/>
              </a:spcAft>
              <a:buNone/>
            </a:pPr>
            <a:r>
              <a:t/>
            </a:r>
            <a:endParaRPr sz="2200"/>
          </a:p>
        </p:txBody>
      </p:sp>
      <p:sp>
        <p:nvSpPr>
          <p:cNvPr id="117" name="Google Shape;117;p32"/>
          <p:cNvSpPr/>
          <p:nvPr/>
        </p:nvSpPr>
        <p:spPr>
          <a:xfrm>
            <a:off x="96975" y="1219150"/>
            <a:ext cx="2416200" cy="1741500"/>
          </a:xfrm>
          <a:prstGeom prst="snip1Rect">
            <a:avLst>
              <a:gd fmla="val 9643" name="adj"/>
            </a:avLst>
          </a:prstGeom>
          <a:solidFill>
            <a:schemeClr val="lt1"/>
          </a:solidFill>
          <a:ln>
            <a:noFill/>
          </a:ln>
        </p:spPr>
        <p:txBody>
          <a:bodyPr anchorCtr="0" anchor="t" bIns="274300" lIns="274300" spcFirstLastPara="1" rIns="274300" wrap="square" tIns="91425">
            <a:noAutofit/>
          </a:bodyPr>
          <a:lstStyle/>
          <a:p>
            <a:pPr indent="0" lvl="0" marL="0" rtl="0" algn="l">
              <a:spcBef>
                <a:spcPts val="0"/>
              </a:spcBef>
              <a:spcAft>
                <a:spcPts val="0"/>
              </a:spcAft>
              <a:buClr>
                <a:schemeClr val="dk1"/>
              </a:buClr>
              <a:buSzPts val="1100"/>
              <a:buFont typeface="Arial"/>
              <a:buNone/>
            </a:pPr>
            <a:r>
              <a:rPr b="1" lang="en">
                <a:solidFill>
                  <a:srgbClr val="1A1A1A"/>
                </a:solidFill>
                <a:latin typeface="Inter"/>
                <a:ea typeface="Inter"/>
                <a:cs typeface="Inter"/>
                <a:sym typeface="Inter"/>
              </a:rPr>
              <a:t>Sample Positive:</a:t>
            </a:r>
            <a:endParaRPr b="1">
              <a:solidFill>
                <a:srgbClr val="1A1A1A"/>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t/>
            </a:r>
            <a:endParaRPr b="1">
              <a:solidFill>
                <a:srgbClr val="1A1A1A"/>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lang="en" sz="1250">
                <a:solidFill>
                  <a:schemeClr val="dk1"/>
                </a:solidFill>
                <a:latin typeface="Inter"/>
                <a:ea typeface="Inter"/>
                <a:cs typeface="Inter"/>
                <a:sym typeface="Inter"/>
              </a:rPr>
              <a:t>"The customer is satisfied with Janie's performance, though they note </a:t>
            </a:r>
            <a:r>
              <a:rPr lang="en" sz="1250">
                <a:solidFill>
                  <a:schemeClr val="dk1"/>
                </a:solidFill>
                <a:latin typeface="Inter"/>
                <a:ea typeface="Inter"/>
                <a:cs typeface="Inter"/>
                <a:sym typeface="Inter"/>
              </a:rPr>
              <a:t>she can seem frazzled."</a:t>
            </a:r>
            <a:endParaRPr sz="1250">
              <a:solidFill>
                <a:schemeClr val="dk1"/>
              </a:solidFill>
              <a:latin typeface="Inter"/>
              <a:ea typeface="Inter"/>
              <a:cs typeface="Inter"/>
              <a:sym typeface="Inter"/>
            </a:endParaRPr>
          </a:p>
          <a:p>
            <a:pPr indent="0" lvl="0" marL="0" rtl="0" algn="l">
              <a:spcBef>
                <a:spcPts val="0"/>
              </a:spcBef>
              <a:spcAft>
                <a:spcPts val="0"/>
              </a:spcAft>
              <a:buNone/>
            </a:pPr>
            <a:r>
              <a:t/>
            </a:r>
            <a:endParaRPr sz="2200"/>
          </a:p>
        </p:txBody>
      </p:sp>
      <p:pic>
        <p:nvPicPr>
          <p:cNvPr id="118" name="Google Shape;118;p32"/>
          <p:cNvPicPr preferRelativeResize="0"/>
          <p:nvPr/>
        </p:nvPicPr>
        <p:blipFill>
          <a:blip r:embed="rId3">
            <a:alphaModFix/>
          </a:blip>
          <a:stretch>
            <a:fillRect/>
          </a:stretch>
        </p:blipFill>
        <p:spPr>
          <a:xfrm>
            <a:off x="6165638" y="1646388"/>
            <a:ext cx="2581275" cy="3095625"/>
          </a:xfrm>
          <a:prstGeom prst="rect">
            <a:avLst/>
          </a:prstGeom>
          <a:noFill/>
          <a:ln>
            <a:noFill/>
          </a:ln>
        </p:spPr>
      </p:pic>
      <p:sp>
        <p:nvSpPr>
          <p:cNvPr id="119" name="Google Shape;119;p32"/>
          <p:cNvSpPr txBox="1"/>
          <p:nvPr/>
        </p:nvSpPr>
        <p:spPr>
          <a:xfrm>
            <a:off x="6607475" y="1162800"/>
            <a:ext cx="2173200" cy="2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Inter"/>
                <a:ea typeface="Inter"/>
                <a:cs typeface="Inter"/>
                <a:sym typeface="Inter"/>
              </a:rPr>
              <a:t>Test Run Log</a:t>
            </a:r>
            <a:endParaRPr b="1" sz="1600">
              <a:latin typeface="Inter"/>
              <a:ea typeface="Inter"/>
              <a:cs typeface="Inter"/>
              <a:sym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1EE"/>
        </a:solidFill>
      </p:bgPr>
    </p:bg>
    <p:spTree>
      <p:nvGrpSpPr>
        <p:cNvPr id="123" name="Shape 123"/>
        <p:cNvGrpSpPr/>
        <p:nvPr/>
      </p:nvGrpSpPr>
      <p:grpSpPr>
        <a:xfrm>
          <a:off x="0" y="0"/>
          <a:ext cx="0" cy="0"/>
          <a:chOff x="0" y="0"/>
          <a:chExt cx="0" cy="0"/>
        </a:xfrm>
      </p:grpSpPr>
      <p:sp>
        <p:nvSpPr>
          <p:cNvPr id="124" name="Google Shape;124;p33"/>
          <p:cNvSpPr txBox="1"/>
          <p:nvPr>
            <p:ph type="ctrTitle"/>
          </p:nvPr>
        </p:nvSpPr>
        <p:spPr>
          <a:xfrm>
            <a:off x="247175" y="424975"/>
            <a:ext cx="8520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rgbClr val="1A1A1A"/>
                </a:solidFill>
                <a:latin typeface="Inter ExtraBold"/>
                <a:ea typeface="Inter ExtraBold"/>
                <a:cs typeface="Inter ExtraBold"/>
                <a:sym typeface="Inter ExtraBold"/>
              </a:rPr>
              <a:t>Optional extras</a:t>
            </a:r>
            <a:endParaRPr sz="4000">
              <a:solidFill>
                <a:srgbClr val="1A1A1A"/>
              </a:solidFill>
              <a:latin typeface="Inter ExtraBold"/>
              <a:ea typeface="Inter ExtraBold"/>
              <a:cs typeface="Inter ExtraBold"/>
              <a:sym typeface="Inter ExtraBold"/>
            </a:endParaRPr>
          </a:p>
        </p:txBody>
      </p:sp>
      <p:sp>
        <p:nvSpPr>
          <p:cNvPr id="125" name="Google Shape;125;p33"/>
          <p:cNvSpPr txBox="1"/>
          <p:nvPr/>
        </p:nvSpPr>
        <p:spPr>
          <a:xfrm>
            <a:off x="247175" y="1331300"/>
            <a:ext cx="4372200" cy="3537300"/>
          </a:xfrm>
          <a:prstGeom prst="rect">
            <a:avLst/>
          </a:prstGeom>
          <a:noFill/>
          <a:ln>
            <a:noFill/>
          </a:ln>
        </p:spPr>
        <p:txBody>
          <a:bodyPr anchorCtr="0" anchor="t" bIns="91425" lIns="91425" spcFirstLastPara="1" rIns="91425" wrap="square" tIns="91425">
            <a:spAutoFit/>
          </a:bodyPr>
          <a:lstStyle/>
          <a:p>
            <a:pPr indent="-301625" lvl="0" marL="457200" rtl="0" algn="l">
              <a:lnSpc>
                <a:spcPct val="142857"/>
              </a:lnSpc>
              <a:spcBef>
                <a:spcPts val="1100"/>
              </a:spcBef>
              <a:spcAft>
                <a:spcPts val="0"/>
              </a:spcAft>
              <a:buClr>
                <a:schemeClr val="dk1"/>
              </a:buClr>
              <a:buSzPts val="1150"/>
              <a:buFont typeface="Inter"/>
              <a:buChar char="●"/>
            </a:pPr>
            <a:r>
              <a:rPr lang="en" sz="1150">
                <a:solidFill>
                  <a:schemeClr val="dk1"/>
                </a:solidFill>
                <a:latin typeface="Inter"/>
                <a:ea typeface="Inter"/>
                <a:cs typeface="Inter"/>
                <a:sym typeface="Inter"/>
              </a:rPr>
              <a:t>A </a:t>
            </a:r>
            <a:r>
              <a:rPr b="1" lang="en" sz="1150">
                <a:solidFill>
                  <a:schemeClr val="dk1"/>
                </a:solidFill>
                <a:latin typeface="Inter"/>
                <a:ea typeface="Inter"/>
                <a:cs typeface="Inter"/>
                <a:sym typeface="Inter"/>
              </a:rPr>
              <a:t>Router</a:t>
            </a:r>
            <a:r>
              <a:rPr lang="en" sz="1150">
                <a:solidFill>
                  <a:schemeClr val="dk1"/>
                </a:solidFill>
                <a:latin typeface="Inter"/>
                <a:ea typeface="Inter"/>
                <a:cs typeface="Inter"/>
                <a:sym typeface="Inter"/>
              </a:rPr>
              <a:t> module was added to the workflow to check the sentiment of every piece of feedback.</a:t>
            </a:r>
            <a:endParaRPr sz="1150">
              <a:solidFill>
                <a:schemeClr val="dk1"/>
              </a:solidFill>
              <a:latin typeface="Inter"/>
              <a:ea typeface="Inter"/>
              <a:cs typeface="Inter"/>
              <a:sym typeface="Inter"/>
            </a:endParaRPr>
          </a:p>
          <a:p>
            <a:pPr indent="-301625" lvl="0" marL="457200" rtl="0" algn="l">
              <a:lnSpc>
                <a:spcPct val="142857"/>
              </a:lnSpc>
              <a:spcBef>
                <a:spcPts val="0"/>
              </a:spcBef>
              <a:spcAft>
                <a:spcPts val="0"/>
              </a:spcAft>
              <a:buClr>
                <a:schemeClr val="dk1"/>
              </a:buClr>
              <a:buSzPts val="1150"/>
              <a:buFont typeface="Inter"/>
              <a:buChar char="●"/>
            </a:pPr>
            <a:r>
              <a:rPr lang="en" sz="1150">
                <a:solidFill>
                  <a:schemeClr val="dk1"/>
                </a:solidFill>
                <a:latin typeface="Inter"/>
                <a:ea typeface="Inter"/>
                <a:cs typeface="Inter"/>
                <a:sym typeface="Inter"/>
              </a:rPr>
              <a:t>If the sentiment is "Negative," the Router directs the data to a </a:t>
            </a:r>
            <a:r>
              <a:rPr b="1" lang="en" sz="1150">
                <a:solidFill>
                  <a:schemeClr val="dk1"/>
                </a:solidFill>
                <a:latin typeface="Inter"/>
                <a:ea typeface="Inter"/>
                <a:cs typeface="Inter"/>
                <a:sym typeface="Inter"/>
              </a:rPr>
              <a:t>Gmail</a:t>
            </a:r>
            <a:r>
              <a:rPr lang="en" sz="1150">
                <a:solidFill>
                  <a:schemeClr val="dk1"/>
                </a:solidFill>
                <a:latin typeface="Inter"/>
                <a:ea typeface="Inter"/>
                <a:cs typeface="Inter"/>
                <a:sym typeface="Inter"/>
              </a:rPr>
              <a:t> module.</a:t>
            </a:r>
            <a:endParaRPr sz="1150">
              <a:solidFill>
                <a:schemeClr val="dk1"/>
              </a:solidFill>
              <a:latin typeface="Inter"/>
              <a:ea typeface="Inter"/>
              <a:cs typeface="Inter"/>
              <a:sym typeface="Inter"/>
            </a:endParaRPr>
          </a:p>
          <a:p>
            <a:pPr indent="-301625" lvl="0" marL="457200" rtl="0" algn="l">
              <a:lnSpc>
                <a:spcPct val="142857"/>
              </a:lnSpc>
              <a:spcBef>
                <a:spcPts val="0"/>
              </a:spcBef>
              <a:spcAft>
                <a:spcPts val="0"/>
              </a:spcAft>
              <a:buClr>
                <a:schemeClr val="dk1"/>
              </a:buClr>
              <a:buSzPts val="1150"/>
              <a:buFont typeface="Inter"/>
              <a:buChar char="●"/>
            </a:pPr>
            <a:r>
              <a:rPr lang="en" sz="1150">
                <a:solidFill>
                  <a:schemeClr val="dk1"/>
                </a:solidFill>
                <a:latin typeface="Inter"/>
                <a:ea typeface="Inter"/>
                <a:cs typeface="Inter"/>
                <a:sym typeface="Inter"/>
              </a:rPr>
              <a:t>This module is configured to send an immediate email alert containing the timestamp, satisfaction level, summary, and full text of the negative feedback. This allows the Customer Success team to proactively address user issues and prevent potential churn.</a:t>
            </a:r>
            <a:endParaRPr sz="1150">
              <a:solidFill>
                <a:schemeClr val="dk1"/>
              </a:solidFill>
              <a:latin typeface="Inter"/>
              <a:ea typeface="Inter"/>
              <a:cs typeface="Inter"/>
              <a:sym typeface="Inter"/>
            </a:endParaRPr>
          </a:p>
          <a:p>
            <a:pPr indent="0" lvl="0" marL="0" rtl="0" algn="l">
              <a:lnSpc>
                <a:spcPct val="142857"/>
              </a:lnSpc>
              <a:spcBef>
                <a:spcPts val="1100"/>
              </a:spcBef>
              <a:spcAft>
                <a:spcPts val="1400"/>
              </a:spcAft>
              <a:buNone/>
            </a:pPr>
            <a:r>
              <a:rPr i="1" lang="en" sz="1150">
                <a:solidFill>
                  <a:schemeClr val="dk1"/>
                </a:solidFill>
                <a:latin typeface="Inter"/>
                <a:ea typeface="Inter"/>
                <a:cs typeface="Inter"/>
                <a:sym typeface="Inter"/>
              </a:rPr>
              <a:t>(Note: While the final Google account connection encountered an OAuth setup issue, the workflow logic is fully implemented and demonstrates a complete, end-to-end solution design.)</a:t>
            </a:r>
            <a:endParaRPr sz="1900">
              <a:solidFill>
                <a:schemeClr val="dk1"/>
              </a:solidFill>
              <a:latin typeface="Inter"/>
              <a:ea typeface="Inter"/>
              <a:cs typeface="Inter"/>
              <a:sym typeface="Inter"/>
            </a:endParaRPr>
          </a:p>
        </p:txBody>
      </p:sp>
      <p:pic>
        <p:nvPicPr>
          <p:cNvPr id="126" name="Google Shape;126;p33"/>
          <p:cNvPicPr preferRelativeResize="0"/>
          <p:nvPr/>
        </p:nvPicPr>
        <p:blipFill>
          <a:blip r:embed="rId3">
            <a:alphaModFix/>
          </a:blip>
          <a:stretch>
            <a:fillRect/>
          </a:stretch>
        </p:blipFill>
        <p:spPr>
          <a:xfrm>
            <a:off x="6845688" y="0"/>
            <a:ext cx="2298312" cy="5143500"/>
          </a:xfrm>
          <a:prstGeom prst="rect">
            <a:avLst/>
          </a:prstGeom>
          <a:noFill/>
          <a:ln>
            <a:noFill/>
          </a:ln>
        </p:spPr>
      </p:pic>
      <p:pic>
        <p:nvPicPr>
          <p:cNvPr id="127" name="Google Shape;127;p33"/>
          <p:cNvPicPr preferRelativeResize="0"/>
          <p:nvPr/>
        </p:nvPicPr>
        <p:blipFill>
          <a:blip r:embed="rId4">
            <a:alphaModFix/>
          </a:blip>
          <a:stretch>
            <a:fillRect/>
          </a:stretch>
        </p:blipFill>
        <p:spPr>
          <a:xfrm>
            <a:off x="4685925" y="0"/>
            <a:ext cx="2159775" cy="2538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9DF1"/>
        </a:solidFill>
      </p:bgPr>
    </p:bg>
    <p:spTree>
      <p:nvGrpSpPr>
        <p:cNvPr id="131" name="Shape 131"/>
        <p:cNvGrpSpPr/>
        <p:nvPr/>
      </p:nvGrpSpPr>
      <p:grpSpPr>
        <a:xfrm>
          <a:off x="0" y="0"/>
          <a:ext cx="0" cy="0"/>
          <a:chOff x="0" y="0"/>
          <a:chExt cx="0" cy="0"/>
        </a:xfrm>
      </p:grpSpPr>
      <p:sp>
        <p:nvSpPr>
          <p:cNvPr id="132" name="Google Shape;132;p34"/>
          <p:cNvSpPr txBox="1"/>
          <p:nvPr>
            <p:ph type="ctrTitle"/>
          </p:nvPr>
        </p:nvSpPr>
        <p:spPr>
          <a:xfrm>
            <a:off x="96875" y="424975"/>
            <a:ext cx="8520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4000">
                <a:solidFill>
                  <a:srgbClr val="1A1A1A"/>
                </a:solidFill>
                <a:latin typeface="Inter ExtraBold"/>
                <a:ea typeface="Inter ExtraBold"/>
                <a:cs typeface="Inter ExtraBold"/>
                <a:sym typeface="Inter ExtraBold"/>
              </a:rPr>
              <a:t>Challenges</a:t>
            </a:r>
            <a:endParaRPr sz="4000">
              <a:solidFill>
                <a:srgbClr val="1A1A1A"/>
              </a:solidFill>
              <a:latin typeface="Inter ExtraBold"/>
              <a:ea typeface="Inter ExtraBold"/>
              <a:cs typeface="Inter ExtraBold"/>
              <a:sym typeface="Inter ExtraBold"/>
            </a:endParaRPr>
          </a:p>
        </p:txBody>
      </p:sp>
      <p:sp>
        <p:nvSpPr>
          <p:cNvPr id="133" name="Google Shape;133;p34"/>
          <p:cNvSpPr/>
          <p:nvPr/>
        </p:nvSpPr>
        <p:spPr>
          <a:xfrm>
            <a:off x="0" y="1604400"/>
            <a:ext cx="9144000" cy="3539100"/>
          </a:xfrm>
          <a:prstGeom prst="snip2DiagRect">
            <a:avLst>
              <a:gd fmla="val 0" name="adj1"/>
              <a:gd fmla="val 9217" name="adj2"/>
            </a:avLst>
          </a:prstGeom>
          <a:solidFill>
            <a:schemeClr val="lt1"/>
          </a:solidFill>
          <a:ln>
            <a:noFill/>
          </a:ln>
        </p:spPr>
        <p:txBody>
          <a:bodyPr anchorCtr="0" anchor="t" bIns="274300" lIns="91425" spcFirstLastPara="1" rIns="91425" wrap="square" tIns="91425">
            <a:noAutofit/>
          </a:bodyPr>
          <a:lstStyle/>
          <a:p>
            <a:pPr indent="0" lvl="0" marL="0" rtl="0" algn="l">
              <a:lnSpc>
                <a:spcPct val="100000"/>
              </a:lnSpc>
              <a:spcBef>
                <a:spcPts val="1100"/>
              </a:spcBef>
              <a:spcAft>
                <a:spcPts val="0"/>
              </a:spcAft>
              <a:buClr>
                <a:schemeClr val="dk1"/>
              </a:buClr>
              <a:buSzPts val="1100"/>
              <a:buFont typeface="Arial"/>
              <a:buNone/>
            </a:pPr>
            <a:r>
              <a:rPr b="1" lang="en" sz="1150">
                <a:solidFill>
                  <a:schemeClr val="dk1"/>
                </a:solidFill>
                <a:latin typeface="Inter"/>
                <a:ea typeface="Inter"/>
                <a:cs typeface="Inter"/>
                <a:sym typeface="Inter"/>
              </a:rPr>
              <a:t>What Worked Well (The Challenges &amp; Solutions):</a:t>
            </a:r>
            <a:endParaRPr b="1" sz="1150">
              <a:solidFill>
                <a:schemeClr val="dk1"/>
              </a:solidFill>
              <a:latin typeface="Inter"/>
              <a:ea typeface="Inter"/>
              <a:cs typeface="Inter"/>
              <a:sym typeface="Inter"/>
            </a:endParaRPr>
          </a:p>
          <a:p>
            <a:pPr indent="-301625" lvl="0" marL="457200" rtl="0" algn="l">
              <a:lnSpc>
                <a:spcPct val="142857"/>
              </a:lnSpc>
              <a:spcBef>
                <a:spcPts val="1400"/>
              </a:spcBef>
              <a:spcAft>
                <a:spcPts val="0"/>
              </a:spcAft>
              <a:buClr>
                <a:schemeClr val="dk1"/>
              </a:buClr>
              <a:buSzPts val="1150"/>
              <a:buFont typeface="Inter"/>
              <a:buChar char="●"/>
            </a:pPr>
            <a:r>
              <a:rPr b="1" lang="en" sz="850">
                <a:solidFill>
                  <a:schemeClr val="dk1"/>
                </a:solidFill>
                <a:latin typeface="Inter"/>
                <a:ea typeface="Inter"/>
                <a:cs typeface="Inter"/>
                <a:sym typeface="Inter"/>
              </a:rPr>
              <a:t>Challenge: Ensuring Data Integrity.</a:t>
            </a:r>
            <a:r>
              <a:rPr lang="en" sz="850">
                <a:solidFill>
                  <a:schemeClr val="dk1"/>
                </a:solidFill>
                <a:latin typeface="Inter"/>
                <a:ea typeface="Inter"/>
                <a:cs typeface="Inter"/>
                <a:sym typeface="Inter"/>
              </a:rPr>
              <a:t> The initial workflow could have tried to update the Google Sheet before the new row from the form submission was fully saved.</a:t>
            </a:r>
            <a:endParaRPr sz="850">
              <a:solidFill>
                <a:schemeClr val="dk1"/>
              </a:solidFill>
              <a:latin typeface="Inter"/>
              <a:ea typeface="Inter"/>
              <a:cs typeface="Inter"/>
              <a:sym typeface="Inter"/>
            </a:endParaRPr>
          </a:p>
          <a:p>
            <a:pPr indent="-295275" lvl="1" marL="914400" rtl="0" algn="l">
              <a:lnSpc>
                <a:spcPct val="142857"/>
              </a:lnSpc>
              <a:spcBef>
                <a:spcPts val="0"/>
              </a:spcBef>
              <a:spcAft>
                <a:spcPts val="0"/>
              </a:spcAft>
              <a:buClr>
                <a:schemeClr val="dk1"/>
              </a:buClr>
              <a:buSzPts val="1050"/>
              <a:buFont typeface="Inter"/>
              <a:buChar char="○"/>
            </a:pPr>
            <a:r>
              <a:rPr b="1" lang="en" sz="850">
                <a:solidFill>
                  <a:schemeClr val="dk1"/>
                </a:solidFill>
                <a:latin typeface="Inter"/>
                <a:ea typeface="Inter"/>
                <a:cs typeface="Inter"/>
                <a:sym typeface="Inter"/>
              </a:rPr>
              <a:t>Solution:</a:t>
            </a:r>
            <a:r>
              <a:rPr lang="en" sz="850">
                <a:solidFill>
                  <a:schemeClr val="dk1"/>
                </a:solidFill>
                <a:latin typeface="Inter"/>
                <a:ea typeface="Inter"/>
                <a:cs typeface="Inter"/>
                <a:sym typeface="Inter"/>
              </a:rPr>
              <a:t> A “</a:t>
            </a:r>
            <a:r>
              <a:rPr b="1" lang="en" sz="800">
                <a:solidFill>
                  <a:schemeClr val="dk1"/>
                </a:solidFill>
                <a:latin typeface="Courier New"/>
                <a:ea typeface="Courier New"/>
                <a:cs typeface="Courier New"/>
                <a:sym typeface="Courier New"/>
              </a:rPr>
              <a:t>Tools - Sleep”</a:t>
            </a:r>
            <a:r>
              <a:rPr lang="en" sz="850">
                <a:solidFill>
                  <a:schemeClr val="dk1"/>
                </a:solidFill>
                <a:latin typeface="Inter"/>
                <a:ea typeface="Inter"/>
                <a:cs typeface="Inter"/>
                <a:sym typeface="Inter"/>
              </a:rPr>
              <a:t> module was added to pause the scenario for 5 seconds. This deliberate delay ensures the target row exists before the search-and-update process begins, preventing errors.</a:t>
            </a:r>
            <a:endParaRPr sz="850">
              <a:solidFill>
                <a:schemeClr val="dk1"/>
              </a:solidFill>
              <a:latin typeface="Inter"/>
              <a:ea typeface="Inter"/>
              <a:cs typeface="Inter"/>
              <a:sym typeface="Inter"/>
            </a:endParaRPr>
          </a:p>
          <a:p>
            <a:pPr indent="-301625" lvl="0" marL="457200" rtl="0" algn="l">
              <a:lnSpc>
                <a:spcPct val="142857"/>
              </a:lnSpc>
              <a:spcBef>
                <a:spcPts val="0"/>
              </a:spcBef>
              <a:spcAft>
                <a:spcPts val="0"/>
              </a:spcAft>
              <a:buClr>
                <a:schemeClr val="dk1"/>
              </a:buClr>
              <a:buSzPts val="1150"/>
              <a:buFont typeface="Inter"/>
              <a:buChar char="●"/>
            </a:pPr>
            <a:r>
              <a:rPr b="1" lang="en" sz="850">
                <a:solidFill>
                  <a:schemeClr val="dk1"/>
                </a:solidFill>
                <a:latin typeface="Inter"/>
                <a:ea typeface="Inter"/>
                <a:cs typeface="Inter"/>
                <a:sym typeface="Inter"/>
              </a:rPr>
              <a:t>Challenge: Updating the Correct Row.</a:t>
            </a:r>
            <a:r>
              <a:rPr lang="en" sz="850">
                <a:solidFill>
                  <a:schemeClr val="dk1"/>
                </a:solidFill>
                <a:latin typeface="Inter"/>
                <a:ea typeface="Inter"/>
                <a:cs typeface="Inter"/>
                <a:sym typeface="Inter"/>
              </a:rPr>
              <a:t> The system needed a reliable way to find the specific row associated with the form response to avoid creating duplicates or updating the wrong data.</a:t>
            </a:r>
            <a:endParaRPr sz="850">
              <a:solidFill>
                <a:schemeClr val="dk1"/>
              </a:solidFill>
              <a:latin typeface="Inter"/>
              <a:ea typeface="Inter"/>
              <a:cs typeface="Inter"/>
              <a:sym typeface="Inter"/>
            </a:endParaRPr>
          </a:p>
          <a:p>
            <a:pPr indent="-295275" lvl="1" marL="914400" rtl="0" algn="l">
              <a:lnSpc>
                <a:spcPct val="142857"/>
              </a:lnSpc>
              <a:spcBef>
                <a:spcPts val="0"/>
              </a:spcBef>
              <a:spcAft>
                <a:spcPts val="0"/>
              </a:spcAft>
              <a:buClr>
                <a:schemeClr val="dk1"/>
              </a:buClr>
              <a:buSzPts val="1050"/>
              <a:buFont typeface="Inter"/>
              <a:buChar char="○"/>
            </a:pPr>
            <a:r>
              <a:rPr b="1" lang="en" sz="850">
                <a:solidFill>
                  <a:schemeClr val="dk1"/>
                </a:solidFill>
                <a:latin typeface="Inter"/>
                <a:ea typeface="Inter"/>
                <a:cs typeface="Inter"/>
                <a:sym typeface="Inter"/>
              </a:rPr>
              <a:t>Solution:</a:t>
            </a:r>
            <a:r>
              <a:rPr lang="en" sz="850">
                <a:solidFill>
                  <a:schemeClr val="dk1"/>
                </a:solidFill>
                <a:latin typeface="Inter"/>
                <a:ea typeface="Inter"/>
                <a:cs typeface="Inter"/>
                <a:sym typeface="Inter"/>
              </a:rPr>
              <a:t> A “</a:t>
            </a:r>
            <a:r>
              <a:rPr b="1" lang="en" sz="800">
                <a:solidFill>
                  <a:schemeClr val="dk1"/>
                </a:solidFill>
                <a:latin typeface="Courier New"/>
                <a:ea typeface="Courier New"/>
                <a:cs typeface="Courier New"/>
                <a:sym typeface="Courier New"/>
              </a:rPr>
              <a:t>Google Sheets - Search Rows”</a:t>
            </a:r>
            <a:r>
              <a:rPr lang="en" sz="850">
                <a:solidFill>
                  <a:schemeClr val="dk1"/>
                </a:solidFill>
                <a:latin typeface="Inter"/>
                <a:ea typeface="Inter"/>
                <a:cs typeface="Inter"/>
                <a:sym typeface="Inter"/>
              </a:rPr>
              <a:t> module was implemented. It cleverly uses the unique text from the "describe your experience" answer as a filter to locate the exact row number. This dynamic </a:t>
            </a:r>
            <a:r>
              <a:rPr lang="en" sz="800">
                <a:solidFill>
                  <a:schemeClr val="dk1"/>
                </a:solidFill>
                <a:latin typeface="Courier New"/>
                <a:ea typeface="Courier New"/>
                <a:cs typeface="Courier New"/>
                <a:sym typeface="Courier New"/>
              </a:rPr>
              <a:t>Row number</a:t>
            </a:r>
            <a:r>
              <a:rPr lang="en" sz="850">
                <a:solidFill>
                  <a:schemeClr val="dk1"/>
                </a:solidFill>
                <a:latin typeface="Inter"/>
                <a:ea typeface="Inter"/>
                <a:cs typeface="Inter"/>
                <a:sym typeface="Inter"/>
              </a:rPr>
              <a:t> is then mapped in the “</a:t>
            </a:r>
            <a:r>
              <a:rPr b="1" lang="en" sz="800">
                <a:solidFill>
                  <a:schemeClr val="dk1"/>
                </a:solidFill>
                <a:latin typeface="Courier New"/>
                <a:ea typeface="Courier New"/>
                <a:cs typeface="Courier New"/>
                <a:sym typeface="Courier New"/>
              </a:rPr>
              <a:t>Google Sheets - Update a Row”</a:t>
            </a:r>
            <a:r>
              <a:rPr lang="en" sz="850">
                <a:solidFill>
                  <a:schemeClr val="dk1"/>
                </a:solidFill>
                <a:latin typeface="Inter"/>
                <a:ea typeface="Inter"/>
                <a:cs typeface="Inter"/>
                <a:sym typeface="Inter"/>
              </a:rPr>
              <a:t> module for a precise update every time.</a:t>
            </a:r>
            <a:endParaRPr sz="850">
              <a:solidFill>
                <a:schemeClr val="dk1"/>
              </a:solidFill>
              <a:latin typeface="Inter"/>
              <a:ea typeface="Inter"/>
              <a:cs typeface="Inter"/>
              <a:sym typeface="Inter"/>
            </a:endParaRPr>
          </a:p>
          <a:p>
            <a:pPr indent="-295275" lvl="0" marL="457200" rtl="0" algn="l">
              <a:lnSpc>
                <a:spcPct val="142857"/>
              </a:lnSpc>
              <a:spcBef>
                <a:spcPts val="0"/>
              </a:spcBef>
              <a:spcAft>
                <a:spcPts val="0"/>
              </a:spcAft>
              <a:buClr>
                <a:schemeClr val="dk1"/>
              </a:buClr>
              <a:buSzPts val="1050"/>
              <a:buFont typeface="Inter"/>
              <a:buChar char="●"/>
            </a:pPr>
            <a:r>
              <a:rPr b="1" lang="en" sz="850">
                <a:solidFill>
                  <a:schemeClr val="dk1"/>
                </a:solidFill>
                <a:latin typeface="Inter"/>
                <a:ea typeface="Inter"/>
                <a:cs typeface="Inter"/>
                <a:sym typeface="Inter"/>
              </a:rPr>
              <a:t>Challenge: Inconsistent AI Output.</a:t>
            </a:r>
            <a:r>
              <a:rPr lang="en" sz="850">
                <a:solidFill>
                  <a:schemeClr val="dk1"/>
                </a:solidFill>
                <a:latin typeface="Inter"/>
                <a:ea typeface="Inter"/>
                <a:cs typeface="Inter"/>
                <a:sym typeface="Inter"/>
              </a:rPr>
              <a:t> As anticipated, the Gemini AI module would occasionally return its valid JSON output wrapped in markdown code formatting (</a:t>
            </a:r>
            <a:r>
              <a:rPr lang="en" sz="800">
                <a:solidFill>
                  <a:schemeClr val="dk1"/>
                </a:solidFill>
                <a:latin typeface="Courier New"/>
                <a:ea typeface="Courier New"/>
                <a:cs typeface="Courier New"/>
                <a:sym typeface="Courier New"/>
              </a:rPr>
              <a:t>```json...```</a:t>
            </a:r>
            <a:r>
              <a:rPr lang="en" sz="850">
                <a:solidFill>
                  <a:schemeClr val="dk1"/>
                </a:solidFill>
                <a:latin typeface="Inter"/>
                <a:ea typeface="Inter"/>
                <a:cs typeface="Inter"/>
                <a:sym typeface="Inter"/>
              </a:rPr>
              <a:t>), which would cause the “</a:t>
            </a:r>
            <a:r>
              <a:rPr lang="en" sz="800">
                <a:solidFill>
                  <a:schemeClr val="dk1"/>
                </a:solidFill>
                <a:latin typeface="Courier New"/>
                <a:ea typeface="Courier New"/>
                <a:cs typeface="Courier New"/>
                <a:sym typeface="Courier New"/>
              </a:rPr>
              <a:t>Parse JSON”</a:t>
            </a:r>
            <a:r>
              <a:rPr lang="en" sz="850">
                <a:solidFill>
                  <a:schemeClr val="dk1"/>
                </a:solidFill>
                <a:latin typeface="Inter"/>
                <a:ea typeface="Inter"/>
                <a:cs typeface="Inter"/>
                <a:sym typeface="Inter"/>
              </a:rPr>
              <a:t> module to fail.</a:t>
            </a:r>
            <a:endParaRPr sz="850">
              <a:solidFill>
                <a:schemeClr val="dk1"/>
              </a:solidFill>
              <a:latin typeface="Inter"/>
              <a:ea typeface="Inter"/>
              <a:cs typeface="Inter"/>
              <a:sym typeface="Inter"/>
            </a:endParaRPr>
          </a:p>
          <a:p>
            <a:pPr indent="-295275" lvl="1" marL="914400" rtl="0" algn="l">
              <a:lnSpc>
                <a:spcPct val="142857"/>
              </a:lnSpc>
              <a:spcBef>
                <a:spcPts val="0"/>
              </a:spcBef>
              <a:spcAft>
                <a:spcPts val="0"/>
              </a:spcAft>
              <a:buClr>
                <a:schemeClr val="dk1"/>
              </a:buClr>
              <a:buSzPts val="1050"/>
              <a:buFont typeface="Inter"/>
              <a:buChar char="○"/>
            </a:pPr>
            <a:r>
              <a:rPr b="1" lang="en" sz="850">
                <a:solidFill>
                  <a:schemeClr val="dk1"/>
                </a:solidFill>
                <a:latin typeface="Inter"/>
                <a:ea typeface="Inter"/>
                <a:cs typeface="Inter"/>
                <a:sym typeface="Inter"/>
              </a:rPr>
              <a:t>Solution:</a:t>
            </a:r>
            <a:r>
              <a:rPr lang="en" sz="850">
                <a:solidFill>
                  <a:schemeClr val="dk1"/>
                </a:solidFill>
                <a:latin typeface="Inter"/>
                <a:ea typeface="Inter"/>
                <a:cs typeface="Inter"/>
                <a:sym typeface="Inter"/>
              </a:rPr>
              <a:t> A “</a:t>
            </a:r>
            <a:r>
              <a:rPr b="1" lang="en" sz="800">
                <a:solidFill>
                  <a:schemeClr val="dk1"/>
                </a:solidFill>
                <a:latin typeface="Courier New"/>
                <a:ea typeface="Courier New"/>
                <a:cs typeface="Courier New"/>
                <a:sym typeface="Courier New"/>
              </a:rPr>
              <a:t>Tools - Set Variable”</a:t>
            </a:r>
            <a:r>
              <a:rPr lang="en" sz="850">
                <a:solidFill>
                  <a:schemeClr val="dk1"/>
                </a:solidFill>
                <a:latin typeface="Inter"/>
                <a:ea typeface="Inter"/>
                <a:cs typeface="Inter"/>
                <a:sym typeface="Inter"/>
              </a:rPr>
              <a:t> module was placed immediately after the AI. It uses a “</a:t>
            </a:r>
            <a:r>
              <a:rPr lang="en" sz="800">
                <a:solidFill>
                  <a:schemeClr val="dk1"/>
                </a:solidFill>
                <a:latin typeface="Courier New"/>
                <a:ea typeface="Courier New"/>
                <a:cs typeface="Courier New"/>
                <a:sym typeface="Courier New"/>
              </a:rPr>
              <a:t>replace()”</a:t>
            </a:r>
            <a:r>
              <a:rPr lang="en" sz="850">
                <a:solidFill>
                  <a:schemeClr val="dk1"/>
                </a:solidFill>
                <a:latin typeface="Inter"/>
                <a:ea typeface="Inter"/>
                <a:cs typeface="Inter"/>
                <a:sym typeface="Inter"/>
              </a:rPr>
              <a:t> formula to proactively strip any unwanted formatting from the AI's text output, guaranteeing that the “</a:t>
            </a:r>
            <a:r>
              <a:rPr lang="en" sz="800">
                <a:solidFill>
                  <a:schemeClr val="dk1"/>
                </a:solidFill>
                <a:latin typeface="Courier New"/>
                <a:ea typeface="Courier New"/>
                <a:cs typeface="Courier New"/>
                <a:sym typeface="Courier New"/>
              </a:rPr>
              <a:t>Parse JSON”</a:t>
            </a:r>
            <a:r>
              <a:rPr lang="en" sz="850">
                <a:solidFill>
                  <a:schemeClr val="dk1"/>
                </a:solidFill>
                <a:latin typeface="Inter"/>
                <a:ea typeface="Inter"/>
                <a:cs typeface="Inter"/>
                <a:sym typeface="Inter"/>
              </a:rPr>
              <a:t> module always receives a clean, valid string.</a:t>
            </a:r>
            <a:endParaRPr sz="850">
              <a:solidFill>
                <a:schemeClr val="dk1"/>
              </a:solidFill>
              <a:latin typeface="Inter"/>
              <a:ea typeface="Inter"/>
              <a:cs typeface="Inter"/>
              <a:sym typeface="Inter"/>
            </a:endParaRPr>
          </a:p>
          <a:p>
            <a:pPr indent="0" lvl="0" marL="0" rtl="0" algn="l">
              <a:spcBef>
                <a:spcPts val="1100"/>
              </a:spcBef>
              <a:spcAft>
                <a:spcPts val="0"/>
              </a:spcAft>
              <a:buNone/>
            </a:pPr>
            <a:r>
              <a:t/>
            </a:r>
            <a:endParaRPr sz="1900">
              <a:solidFill>
                <a:schemeClr val="dk1"/>
              </a:solidFill>
              <a:latin typeface="Inter Medium"/>
              <a:ea typeface="Inter Medium"/>
              <a:cs typeface="Inter Medium"/>
              <a:sym typeface="Inter Medium"/>
            </a:endParaRPr>
          </a:p>
        </p:txBody>
      </p:sp>
      <p:pic>
        <p:nvPicPr>
          <p:cNvPr id="134" name="Google Shape;134;p34"/>
          <p:cNvPicPr preferRelativeResize="0"/>
          <p:nvPr/>
        </p:nvPicPr>
        <p:blipFill>
          <a:blip r:embed="rId3">
            <a:alphaModFix/>
          </a:blip>
          <a:stretch>
            <a:fillRect/>
          </a:stretch>
        </p:blipFill>
        <p:spPr>
          <a:xfrm>
            <a:off x="228600" y="228600"/>
            <a:ext cx="866775" cy="194225"/>
          </a:xfrm>
          <a:prstGeom prst="rect">
            <a:avLst/>
          </a:prstGeom>
          <a:noFill/>
          <a:ln>
            <a:noFill/>
          </a:ln>
        </p:spPr>
      </p:pic>
      <p:sp>
        <p:nvSpPr>
          <p:cNvPr id="135" name="Google Shape;135;p34"/>
          <p:cNvSpPr txBox="1"/>
          <p:nvPr/>
        </p:nvSpPr>
        <p:spPr>
          <a:xfrm>
            <a:off x="598775" y="1141800"/>
            <a:ext cx="7636800" cy="2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latin typeface="Inter"/>
                <a:ea typeface="Inter"/>
                <a:cs typeface="Inter"/>
                <a:sym typeface="Inter"/>
              </a:rPr>
              <a:t>The project's success required overcoming several technical challenges, resulting in a robust and reliable automation.</a:t>
            </a:r>
            <a:endParaRPr>
              <a:solidFill>
                <a:schemeClr val="dk1"/>
              </a:solidFill>
              <a:latin typeface="Inter"/>
              <a:ea typeface="Inter"/>
              <a:cs typeface="Inter"/>
              <a:sym typeface="Int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9DF1"/>
        </a:solidFill>
      </p:bgPr>
    </p:bg>
    <p:spTree>
      <p:nvGrpSpPr>
        <p:cNvPr id="139" name="Shape 139"/>
        <p:cNvGrpSpPr/>
        <p:nvPr/>
      </p:nvGrpSpPr>
      <p:grpSpPr>
        <a:xfrm>
          <a:off x="0" y="0"/>
          <a:ext cx="0" cy="0"/>
          <a:chOff x="0" y="0"/>
          <a:chExt cx="0" cy="0"/>
        </a:xfrm>
      </p:grpSpPr>
      <p:sp>
        <p:nvSpPr>
          <p:cNvPr id="140" name="Google Shape;140;p35"/>
          <p:cNvSpPr txBox="1"/>
          <p:nvPr>
            <p:ph type="ctrTitle"/>
          </p:nvPr>
        </p:nvSpPr>
        <p:spPr>
          <a:xfrm>
            <a:off x="96875" y="424975"/>
            <a:ext cx="8520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rgbClr val="1A1A1A"/>
                </a:solidFill>
                <a:latin typeface="Inter ExtraBold"/>
                <a:ea typeface="Inter ExtraBold"/>
                <a:cs typeface="Inter ExtraBold"/>
                <a:sym typeface="Inter ExtraBold"/>
              </a:rPr>
              <a:t>Improvements</a:t>
            </a:r>
            <a:endParaRPr sz="4000">
              <a:solidFill>
                <a:srgbClr val="1A1A1A"/>
              </a:solidFill>
              <a:latin typeface="Inter ExtraBold"/>
              <a:ea typeface="Inter ExtraBold"/>
              <a:cs typeface="Inter ExtraBold"/>
              <a:sym typeface="Inter ExtraBold"/>
            </a:endParaRPr>
          </a:p>
        </p:txBody>
      </p:sp>
      <p:sp>
        <p:nvSpPr>
          <p:cNvPr id="141" name="Google Shape;141;p35"/>
          <p:cNvSpPr/>
          <p:nvPr/>
        </p:nvSpPr>
        <p:spPr>
          <a:xfrm>
            <a:off x="0" y="1604400"/>
            <a:ext cx="9144000" cy="3539100"/>
          </a:xfrm>
          <a:prstGeom prst="snip2DiagRect">
            <a:avLst>
              <a:gd fmla="val 0" name="adj1"/>
              <a:gd fmla="val 9217" name="adj2"/>
            </a:avLst>
          </a:prstGeom>
          <a:solidFill>
            <a:schemeClr val="lt1"/>
          </a:solidFill>
          <a:ln>
            <a:noFill/>
          </a:ln>
        </p:spPr>
        <p:txBody>
          <a:bodyPr anchorCtr="0" anchor="t" bIns="274300" lIns="91425" spcFirstLastPara="1" rIns="91425" wrap="square" tIns="91425">
            <a:noAutofit/>
          </a:bodyPr>
          <a:lstStyle/>
          <a:p>
            <a:pPr indent="0" lvl="0" marL="0" rtl="0" algn="l">
              <a:lnSpc>
                <a:spcPct val="142857"/>
              </a:lnSpc>
              <a:spcBef>
                <a:spcPts val="1100"/>
              </a:spcBef>
              <a:spcAft>
                <a:spcPts val="0"/>
              </a:spcAft>
              <a:buNone/>
            </a:pPr>
            <a:r>
              <a:rPr b="1" lang="en" sz="1150">
                <a:solidFill>
                  <a:schemeClr val="dk1"/>
                </a:solidFill>
                <a:latin typeface="Inter"/>
                <a:ea typeface="Inter"/>
                <a:cs typeface="Inter"/>
                <a:sym typeface="Inter"/>
              </a:rPr>
              <a:t>Potential Improvements:</a:t>
            </a:r>
            <a:endParaRPr b="1" sz="1150">
              <a:solidFill>
                <a:schemeClr val="dk1"/>
              </a:solidFill>
              <a:latin typeface="Inter"/>
              <a:ea typeface="Inter"/>
              <a:cs typeface="Inter"/>
              <a:sym typeface="Inter"/>
            </a:endParaRPr>
          </a:p>
          <a:p>
            <a:pPr indent="-295275" lvl="0" marL="457200" rtl="0" algn="l">
              <a:lnSpc>
                <a:spcPct val="142857"/>
              </a:lnSpc>
              <a:spcBef>
                <a:spcPts val="1400"/>
              </a:spcBef>
              <a:spcAft>
                <a:spcPts val="0"/>
              </a:spcAft>
              <a:buClr>
                <a:schemeClr val="dk1"/>
              </a:buClr>
              <a:buSzPts val="1050"/>
              <a:buFont typeface="Inter"/>
              <a:buChar char="●"/>
            </a:pPr>
            <a:r>
              <a:rPr b="1" lang="en" sz="1050">
                <a:solidFill>
                  <a:schemeClr val="dk1"/>
                </a:solidFill>
                <a:latin typeface="Inter"/>
                <a:ea typeface="Inter"/>
                <a:cs typeface="Inter"/>
                <a:sym typeface="Inter"/>
              </a:rPr>
              <a:t>More Robust Search Filter:</a:t>
            </a:r>
            <a:r>
              <a:rPr lang="en" sz="1050">
                <a:solidFill>
                  <a:schemeClr val="dk1"/>
                </a:solidFill>
                <a:latin typeface="Inter"/>
                <a:ea typeface="Inter"/>
                <a:cs typeface="Inter"/>
                <a:sym typeface="Inter"/>
              </a:rPr>
              <a:t> While using the feedback text as a filter works, it could fail if two users write the exact same thing. A future improvement would be to use the unique </a:t>
            </a:r>
            <a:r>
              <a:rPr b="1" lang="en" sz="1050">
                <a:solidFill>
                  <a:schemeClr val="dk1"/>
                </a:solidFill>
                <a:latin typeface="Inter"/>
                <a:ea typeface="Inter"/>
                <a:cs typeface="Inter"/>
                <a:sym typeface="Inter"/>
              </a:rPr>
              <a:t>Response ID</a:t>
            </a:r>
            <a:r>
              <a:rPr lang="en" sz="1050">
                <a:solidFill>
                  <a:schemeClr val="dk1"/>
                </a:solidFill>
                <a:latin typeface="Inter"/>
                <a:ea typeface="Inter"/>
                <a:cs typeface="Inter"/>
                <a:sym typeface="Inter"/>
              </a:rPr>
              <a:t> from the Google Forms trigger or the </a:t>
            </a:r>
            <a:r>
              <a:rPr b="1" lang="en" sz="1050">
                <a:solidFill>
                  <a:schemeClr val="dk1"/>
                </a:solidFill>
                <a:latin typeface="Inter"/>
                <a:ea typeface="Inter"/>
                <a:cs typeface="Inter"/>
                <a:sym typeface="Inter"/>
              </a:rPr>
              <a:t>Timestamp</a:t>
            </a:r>
            <a:r>
              <a:rPr lang="en" sz="1050">
                <a:solidFill>
                  <a:schemeClr val="dk1"/>
                </a:solidFill>
                <a:latin typeface="Inter"/>
                <a:ea typeface="Inter"/>
                <a:cs typeface="Inter"/>
                <a:sym typeface="Inter"/>
              </a:rPr>
              <a:t> as the search key for a 100% guaranteed match.</a:t>
            </a:r>
            <a:endParaRPr sz="1050">
              <a:solidFill>
                <a:schemeClr val="dk1"/>
              </a:solidFill>
              <a:latin typeface="Inter"/>
              <a:ea typeface="Inter"/>
              <a:cs typeface="Inter"/>
              <a:sym typeface="Inter"/>
            </a:endParaRPr>
          </a:p>
          <a:p>
            <a:pPr indent="-295275" lvl="0" marL="457200" rtl="0" algn="l">
              <a:lnSpc>
                <a:spcPct val="142857"/>
              </a:lnSpc>
              <a:spcBef>
                <a:spcPts val="0"/>
              </a:spcBef>
              <a:spcAft>
                <a:spcPts val="0"/>
              </a:spcAft>
              <a:buClr>
                <a:schemeClr val="dk1"/>
              </a:buClr>
              <a:buSzPts val="1050"/>
              <a:buFont typeface="Inter"/>
              <a:buChar char="●"/>
            </a:pPr>
            <a:r>
              <a:rPr b="1" lang="en" sz="1050">
                <a:solidFill>
                  <a:schemeClr val="dk1"/>
                </a:solidFill>
                <a:latin typeface="Inter"/>
                <a:ea typeface="Inter"/>
                <a:cs typeface="Inter"/>
                <a:sym typeface="Inter"/>
              </a:rPr>
              <a:t>Resolve Google OAuth Connection:</a:t>
            </a:r>
            <a:r>
              <a:rPr lang="en" sz="1050">
                <a:solidFill>
                  <a:schemeClr val="dk1"/>
                </a:solidFill>
                <a:latin typeface="Inter"/>
                <a:ea typeface="Inter"/>
                <a:cs typeface="Inter"/>
                <a:sym typeface="Inter"/>
              </a:rPr>
              <a:t> Complete the Google Cloud Platform setup to resolve the Gmail connection issue and make the negative sentiment alerts fully operational.</a:t>
            </a:r>
            <a:endParaRPr sz="1050">
              <a:solidFill>
                <a:schemeClr val="dk1"/>
              </a:solidFill>
              <a:latin typeface="Inter"/>
              <a:ea typeface="Inter"/>
              <a:cs typeface="Inter"/>
              <a:sym typeface="Inter"/>
            </a:endParaRPr>
          </a:p>
          <a:p>
            <a:pPr indent="-295275" lvl="0" marL="457200" rtl="0" algn="l">
              <a:lnSpc>
                <a:spcPct val="142857"/>
              </a:lnSpc>
              <a:spcBef>
                <a:spcPts val="0"/>
              </a:spcBef>
              <a:spcAft>
                <a:spcPts val="0"/>
              </a:spcAft>
              <a:buClr>
                <a:schemeClr val="dk1"/>
              </a:buClr>
              <a:buSzPts val="1050"/>
              <a:buFont typeface="Inter"/>
              <a:buChar char="●"/>
            </a:pPr>
            <a:r>
              <a:rPr b="1" lang="en" sz="1050">
                <a:solidFill>
                  <a:schemeClr val="dk1"/>
                </a:solidFill>
                <a:latin typeface="Inter"/>
                <a:ea typeface="Inter"/>
                <a:cs typeface="Inter"/>
                <a:sym typeface="Inter"/>
              </a:rPr>
              <a:t>Expand Notification Channels:</a:t>
            </a:r>
            <a:r>
              <a:rPr lang="en" sz="1050">
                <a:solidFill>
                  <a:schemeClr val="dk1"/>
                </a:solidFill>
                <a:latin typeface="Inter"/>
                <a:ea typeface="Inter"/>
                <a:cs typeface="Inter"/>
                <a:sym typeface="Inter"/>
              </a:rPr>
              <a:t> Integrate Slack notifications in addition to email, allowing the team to receive alerts in their primary communication channel.</a:t>
            </a:r>
            <a:endParaRPr b="1" sz="1050">
              <a:solidFill>
                <a:schemeClr val="dk1"/>
              </a:solidFill>
              <a:latin typeface="Inter"/>
              <a:ea typeface="Inter"/>
              <a:cs typeface="Inter"/>
              <a:sym typeface="Inter"/>
            </a:endParaRPr>
          </a:p>
          <a:p>
            <a:pPr indent="0" lvl="0" marL="0" rtl="0" algn="l">
              <a:spcBef>
                <a:spcPts val="1100"/>
              </a:spcBef>
              <a:spcAft>
                <a:spcPts val="0"/>
              </a:spcAft>
              <a:buNone/>
            </a:pPr>
            <a:r>
              <a:t/>
            </a:r>
            <a:endParaRPr sz="1900">
              <a:solidFill>
                <a:schemeClr val="dk1"/>
              </a:solidFill>
              <a:latin typeface="Inter Medium"/>
              <a:ea typeface="Inter Medium"/>
              <a:cs typeface="Inter Medium"/>
              <a:sym typeface="Inter Medium"/>
            </a:endParaRPr>
          </a:p>
        </p:txBody>
      </p:sp>
      <p:pic>
        <p:nvPicPr>
          <p:cNvPr id="142" name="Google Shape;142;p35"/>
          <p:cNvPicPr preferRelativeResize="0"/>
          <p:nvPr/>
        </p:nvPicPr>
        <p:blipFill>
          <a:blip r:embed="rId3">
            <a:alphaModFix/>
          </a:blip>
          <a:stretch>
            <a:fillRect/>
          </a:stretch>
        </p:blipFill>
        <p:spPr>
          <a:xfrm>
            <a:off x="228600" y="228600"/>
            <a:ext cx="866775" cy="194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8F60"/>
        </a:solidFill>
      </p:bgPr>
    </p:bg>
    <p:spTree>
      <p:nvGrpSpPr>
        <p:cNvPr id="146" name="Shape 146"/>
        <p:cNvGrpSpPr/>
        <p:nvPr/>
      </p:nvGrpSpPr>
      <p:grpSpPr>
        <a:xfrm>
          <a:off x="0" y="0"/>
          <a:ext cx="0" cy="0"/>
          <a:chOff x="0" y="0"/>
          <a:chExt cx="0" cy="0"/>
        </a:xfrm>
      </p:grpSpPr>
      <p:sp>
        <p:nvSpPr>
          <p:cNvPr id="147" name="Google Shape;147;p36"/>
          <p:cNvSpPr/>
          <p:nvPr/>
        </p:nvSpPr>
        <p:spPr>
          <a:xfrm>
            <a:off x="0" y="1375825"/>
            <a:ext cx="9144000" cy="3539100"/>
          </a:xfrm>
          <a:prstGeom prst="roundRect">
            <a:avLst>
              <a:gd fmla="val 7021" name="adj"/>
            </a:avLst>
          </a:prstGeom>
          <a:solidFill>
            <a:schemeClr val="lt1"/>
          </a:solidFill>
          <a:ln>
            <a:noFill/>
          </a:ln>
        </p:spPr>
        <p:txBody>
          <a:bodyPr anchorCtr="0" anchor="t" bIns="274300" lIns="274300" spcFirstLastPara="1" rIns="274300" wrap="square" tIns="274300">
            <a:noAutofit/>
          </a:bodyPr>
          <a:lstStyle/>
          <a:p>
            <a:pPr indent="0" lvl="0" marL="0" rtl="0" algn="l">
              <a:lnSpc>
                <a:spcPct val="142857"/>
              </a:lnSpc>
              <a:spcBef>
                <a:spcPts val="1100"/>
              </a:spcBef>
              <a:spcAft>
                <a:spcPts val="0"/>
              </a:spcAft>
              <a:buNone/>
            </a:pPr>
            <a:r>
              <a:rPr lang="en" sz="850">
                <a:solidFill>
                  <a:schemeClr val="dk1"/>
                </a:solidFill>
                <a:latin typeface="Inter"/>
                <a:ea typeface="Inter"/>
                <a:cs typeface="Inter"/>
                <a:sym typeface="Inter"/>
              </a:rPr>
              <a:t>This project successfully transforms a manual feedback collection process into a fully automated, real-time intelligence system. By integrating Google Forms, Gemini AI, and Google Sheets through Make.com, the workflow delivers immediate and actionable insights that were previously time-consuming to obtain.</a:t>
            </a:r>
            <a:endParaRPr sz="850">
              <a:solidFill>
                <a:schemeClr val="dk1"/>
              </a:solidFill>
              <a:latin typeface="Inter"/>
              <a:ea typeface="Inter"/>
              <a:cs typeface="Inter"/>
              <a:sym typeface="Inter"/>
            </a:endParaRPr>
          </a:p>
          <a:p>
            <a:pPr indent="0" lvl="0" marL="0" rtl="0" algn="l">
              <a:lnSpc>
                <a:spcPct val="142857"/>
              </a:lnSpc>
              <a:spcBef>
                <a:spcPts val="1400"/>
              </a:spcBef>
              <a:spcAft>
                <a:spcPts val="0"/>
              </a:spcAft>
              <a:buNone/>
            </a:pPr>
            <a:r>
              <a:rPr b="1" lang="en" sz="850">
                <a:solidFill>
                  <a:schemeClr val="dk1"/>
                </a:solidFill>
                <a:latin typeface="Inter"/>
                <a:ea typeface="Inter"/>
                <a:cs typeface="Inter"/>
                <a:sym typeface="Inter"/>
              </a:rPr>
              <a:t>Key Achievements &amp; Business Value:</a:t>
            </a:r>
            <a:endParaRPr b="1" sz="850">
              <a:solidFill>
                <a:schemeClr val="dk1"/>
              </a:solidFill>
              <a:latin typeface="Inter"/>
              <a:ea typeface="Inter"/>
              <a:cs typeface="Inter"/>
              <a:sym typeface="Inter"/>
            </a:endParaRPr>
          </a:p>
          <a:p>
            <a:pPr indent="-282575" lvl="0" marL="457200" rtl="0" algn="l">
              <a:lnSpc>
                <a:spcPct val="142857"/>
              </a:lnSpc>
              <a:spcBef>
                <a:spcPts val="1400"/>
              </a:spcBef>
              <a:spcAft>
                <a:spcPts val="0"/>
              </a:spcAft>
              <a:buClr>
                <a:schemeClr val="dk1"/>
              </a:buClr>
              <a:buSzPts val="850"/>
              <a:buFont typeface="Inter"/>
              <a:buChar char="●"/>
            </a:pPr>
            <a:r>
              <a:rPr b="1" lang="en" sz="850">
                <a:solidFill>
                  <a:schemeClr val="dk1"/>
                </a:solidFill>
                <a:latin typeface="Inter"/>
                <a:ea typeface="Inter"/>
                <a:cs typeface="Inter"/>
                <a:sym typeface="Inter"/>
              </a:rPr>
              <a:t>Eliminates Manual Work:</a:t>
            </a:r>
            <a:r>
              <a:rPr lang="en" sz="850">
                <a:solidFill>
                  <a:schemeClr val="dk1"/>
                </a:solidFill>
                <a:latin typeface="Inter"/>
                <a:ea typeface="Inter"/>
                <a:cs typeface="Inter"/>
                <a:sym typeface="Inter"/>
              </a:rPr>
              <a:t> Frees the Customer Success team from manually reading, interpreting, and logging every piece of feedback, saving significant time.</a:t>
            </a:r>
            <a:endParaRPr sz="850">
              <a:solidFill>
                <a:schemeClr val="dk1"/>
              </a:solidFill>
              <a:latin typeface="Inter"/>
              <a:ea typeface="Inter"/>
              <a:cs typeface="Inter"/>
              <a:sym typeface="Inter"/>
            </a:endParaRPr>
          </a:p>
          <a:p>
            <a:pPr indent="-282575" lvl="0" marL="457200" rtl="0" algn="l">
              <a:lnSpc>
                <a:spcPct val="142857"/>
              </a:lnSpc>
              <a:spcBef>
                <a:spcPts val="0"/>
              </a:spcBef>
              <a:spcAft>
                <a:spcPts val="0"/>
              </a:spcAft>
              <a:buClr>
                <a:schemeClr val="dk1"/>
              </a:buClr>
              <a:buSzPts val="850"/>
              <a:buFont typeface="Inter"/>
              <a:buChar char="●"/>
            </a:pPr>
            <a:r>
              <a:rPr b="1" lang="en" sz="850">
                <a:solidFill>
                  <a:schemeClr val="dk1"/>
                </a:solidFill>
                <a:latin typeface="Inter"/>
                <a:ea typeface="Inter"/>
                <a:cs typeface="Inter"/>
                <a:sym typeface="Inter"/>
              </a:rPr>
              <a:t>Provides Instantaneous Insights:</a:t>
            </a:r>
            <a:r>
              <a:rPr lang="en" sz="850">
                <a:solidFill>
                  <a:schemeClr val="dk1"/>
                </a:solidFill>
                <a:latin typeface="Inter"/>
                <a:ea typeface="Inter"/>
                <a:cs typeface="Inter"/>
                <a:sym typeface="Inter"/>
              </a:rPr>
              <a:t> Sentiment and summaries are generated and stored within seconds of a user clicking "submit," allowing for an up-to-the-minute understanding of customer satisfaction.</a:t>
            </a:r>
            <a:endParaRPr sz="850">
              <a:solidFill>
                <a:schemeClr val="dk1"/>
              </a:solidFill>
              <a:latin typeface="Inter"/>
              <a:ea typeface="Inter"/>
              <a:cs typeface="Inter"/>
              <a:sym typeface="Inter"/>
            </a:endParaRPr>
          </a:p>
          <a:p>
            <a:pPr indent="-282575" lvl="0" marL="457200" rtl="0" algn="l">
              <a:lnSpc>
                <a:spcPct val="142857"/>
              </a:lnSpc>
              <a:spcBef>
                <a:spcPts val="0"/>
              </a:spcBef>
              <a:spcAft>
                <a:spcPts val="0"/>
              </a:spcAft>
              <a:buClr>
                <a:schemeClr val="dk1"/>
              </a:buClr>
              <a:buSzPts val="850"/>
              <a:buFont typeface="Inter"/>
              <a:buChar char="●"/>
            </a:pPr>
            <a:r>
              <a:rPr b="1" lang="en" sz="850">
                <a:solidFill>
                  <a:schemeClr val="dk1"/>
                </a:solidFill>
                <a:latin typeface="Inter"/>
                <a:ea typeface="Inter"/>
                <a:cs typeface="Inter"/>
                <a:sym typeface="Inter"/>
              </a:rPr>
              <a:t>Enables Proactive Customer Service:</a:t>
            </a:r>
            <a:r>
              <a:rPr lang="en" sz="850">
                <a:solidFill>
                  <a:schemeClr val="dk1"/>
                </a:solidFill>
                <a:latin typeface="Inter"/>
                <a:ea typeface="Inter"/>
                <a:cs typeface="Inter"/>
                <a:sym typeface="Inter"/>
              </a:rPr>
              <a:t> The automated negative feedback alert is a critical feature, shifting the team from a reactive to a proactive stance and enabling them to address issues before they escalate.</a:t>
            </a:r>
            <a:endParaRPr sz="850">
              <a:solidFill>
                <a:schemeClr val="dk1"/>
              </a:solidFill>
              <a:latin typeface="Inter"/>
              <a:ea typeface="Inter"/>
              <a:cs typeface="Inter"/>
              <a:sym typeface="Inter"/>
            </a:endParaRPr>
          </a:p>
          <a:p>
            <a:pPr indent="-282575" lvl="0" marL="457200" rtl="0" algn="l">
              <a:lnSpc>
                <a:spcPct val="142857"/>
              </a:lnSpc>
              <a:spcBef>
                <a:spcPts val="0"/>
              </a:spcBef>
              <a:spcAft>
                <a:spcPts val="0"/>
              </a:spcAft>
              <a:buClr>
                <a:schemeClr val="dk1"/>
              </a:buClr>
              <a:buSzPts val="850"/>
              <a:buFont typeface="Inter"/>
              <a:buChar char="●"/>
            </a:pPr>
            <a:r>
              <a:rPr b="1" lang="en" sz="850">
                <a:solidFill>
                  <a:schemeClr val="dk1"/>
                </a:solidFill>
                <a:latin typeface="Inter"/>
                <a:ea typeface="Inter"/>
                <a:cs typeface="Inter"/>
                <a:sym typeface="Inter"/>
              </a:rPr>
              <a:t>Creates a Structured Data Asset:</a:t>
            </a:r>
            <a:r>
              <a:rPr lang="en" sz="850">
                <a:solidFill>
                  <a:schemeClr val="dk1"/>
                </a:solidFill>
                <a:latin typeface="Inter"/>
                <a:ea typeface="Inter"/>
                <a:cs typeface="Inter"/>
                <a:sym typeface="Inter"/>
              </a:rPr>
              <a:t> The system builds a clean, organized dataset in Google Sheets, perfect for long-term analysis and identifying trends in customer feedback over time.</a:t>
            </a:r>
            <a:endParaRPr sz="850">
              <a:solidFill>
                <a:schemeClr val="dk1"/>
              </a:solidFill>
              <a:latin typeface="Inter"/>
              <a:ea typeface="Inter"/>
              <a:cs typeface="Inter"/>
              <a:sym typeface="Inter"/>
            </a:endParaRPr>
          </a:p>
          <a:p>
            <a:pPr indent="0" lvl="0" marL="0" rtl="0" algn="l">
              <a:lnSpc>
                <a:spcPct val="142857"/>
              </a:lnSpc>
              <a:spcBef>
                <a:spcPts val="1100"/>
              </a:spcBef>
              <a:spcAft>
                <a:spcPts val="0"/>
              </a:spcAft>
              <a:buNone/>
            </a:pPr>
            <a:r>
              <a:rPr lang="en" sz="850">
                <a:solidFill>
                  <a:schemeClr val="dk1"/>
                </a:solidFill>
                <a:latin typeface="Inter"/>
                <a:ea typeface="Inter"/>
                <a:cs typeface="Inter"/>
                <a:sym typeface="Inter"/>
              </a:rPr>
              <a:t>Ultimately, this automation is more than just a workflow; it's a foundational tool for enhancing customer satisfaction and retention. By providing immediate, clear, and actionable insights, it empowers the team to listen to the voice of the customer at scale and act on it decisively.</a:t>
            </a:r>
            <a:endParaRPr sz="850">
              <a:solidFill>
                <a:schemeClr val="dk1"/>
              </a:solidFill>
              <a:latin typeface="Inter"/>
              <a:ea typeface="Inter"/>
              <a:cs typeface="Inter"/>
              <a:sym typeface="Inter"/>
            </a:endParaRPr>
          </a:p>
          <a:p>
            <a:pPr indent="0" lvl="0" marL="457200" rtl="0" algn="l">
              <a:lnSpc>
                <a:spcPct val="142857"/>
              </a:lnSpc>
              <a:spcBef>
                <a:spcPts val="1100"/>
              </a:spcBef>
              <a:spcAft>
                <a:spcPts val="0"/>
              </a:spcAft>
              <a:buNone/>
            </a:pPr>
            <a:r>
              <a:t/>
            </a:r>
            <a:endParaRPr b="1" sz="650">
              <a:solidFill>
                <a:schemeClr val="dk1"/>
              </a:solidFill>
              <a:latin typeface="Inter"/>
              <a:ea typeface="Inter"/>
              <a:cs typeface="Inter"/>
              <a:sym typeface="Inter"/>
            </a:endParaRPr>
          </a:p>
          <a:p>
            <a:pPr indent="0" lvl="0" marL="0" rtl="0" algn="ctr">
              <a:spcBef>
                <a:spcPts val="1100"/>
              </a:spcBef>
              <a:spcAft>
                <a:spcPts val="0"/>
              </a:spcAft>
              <a:buNone/>
            </a:pPr>
            <a:r>
              <a:t/>
            </a:r>
            <a:endParaRPr sz="1200">
              <a:solidFill>
                <a:schemeClr val="dk1"/>
              </a:solidFill>
            </a:endParaRPr>
          </a:p>
        </p:txBody>
      </p:sp>
      <p:sp>
        <p:nvSpPr>
          <p:cNvPr id="148" name="Google Shape;148;p36"/>
          <p:cNvSpPr txBox="1"/>
          <p:nvPr>
            <p:ph type="ctrTitle"/>
          </p:nvPr>
        </p:nvSpPr>
        <p:spPr>
          <a:xfrm>
            <a:off x="96875" y="424975"/>
            <a:ext cx="8520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rgbClr val="1A1A1A"/>
                </a:solidFill>
                <a:latin typeface="Inter ExtraBold"/>
                <a:ea typeface="Inter ExtraBold"/>
                <a:cs typeface="Inter ExtraBold"/>
                <a:sym typeface="Inter ExtraBold"/>
              </a:rPr>
              <a:t>In Conclusion…</a:t>
            </a:r>
            <a:endParaRPr sz="4000">
              <a:solidFill>
                <a:srgbClr val="1A1A1A"/>
              </a:solidFill>
              <a:latin typeface="Inter ExtraBold"/>
              <a:ea typeface="Inter ExtraBold"/>
              <a:cs typeface="Inter ExtraBold"/>
              <a:sym typeface="Inter ExtraBo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