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Inter"/>
      <p:regular r:id="rId14"/>
      <p:bold r:id="rId15"/>
      <p:italic r:id="rId16"/>
      <p:boldItalic r:id="rId17"/>
    </p:embeddedFont>
    <p:embeddedFont>
      <p:font typeface="Inter ExtraBold"/>
      <p:bold r:id="rId18"/>
      <p:boldItalic r:id="rId19"/>
    </p:embeddedFont>
    <p:embeddedFont>
      <p:font typeface="Inter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Medium-regular.fntdata"/><Relationship Id="rId11" Type="http://schemas.openxmlformats.org/officeDocument/2006/relationships/slide" Target="slides/slide6.xml"/><Relationship Id="rId22" Type="http://schemas.openxmlformats.org/officeDocument/2006/relationships/font" Target="fonts/InterMedium-italic.fntdata"/><Relationship Id="rId10" Type="http://schemas.openxmlformats.org/officeDocument/2006/relationships/slide" Target="slides/slide5.xml"/><Relationship Id="rId21" Type="http://schemas.openxmlformats.org/officeDocument/2006/relationships/font" Target="fonts/Inter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Inter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Inter-boldItalic.fntdata"/><Relationship Id="rId16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Inter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e7cf68d7d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e7cf68d7d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e7cf68d7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e7cf68d7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6dc00fcd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6dc00fcd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e7cf68d7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e7cf68d7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381ce91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381ce91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e7cf68d7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e7cf68d7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e7cf68d7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e7cf68d7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45b82ee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45b82ee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(4 people)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2F1E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8F6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idx="4294967295" type="ctrTitle"/>
          </p:nvPr>
        </p:nvSpPr>
        <p:spPr>
          <a:xfrm>
            <a:off x="64008" y="638300"/>
            <a:ext cx="8520600" cy="2135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Automation of Invoice Reporting with UiPath</a:t>
            </a:r>
            <a:endParaRPr sz="58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Joseph Boring</a:t>
            </a:r>
            <a:endParaRPr sz="60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83" name="Google Shape;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66775" cy="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8"/>
          <p:cNvSpPr txBox="1"/>
          <p:nvPr>
            <p:ph idx="4294967295" type="subTitle"/>
          </p:nvPr>
        </p:nvSpPr>
        <p:spPr>
          <a:xfrm>
            <a:off x="152400" y="4600950"/>
            <a:ext cx="86868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A2A2A"/>
                </a:solidFill>
                <a:latin typeface="Inter Medium"/>
                <a:ea typeface="Inter Medium"/>
                <a:cs typeface="Inter Medium"/>
                <a:sym typeface="Inter Medium"/>
              </a:rPr>
              <a:t>AI Automation | Project 6</a:t>
            </a:r>
            <a:endParaRPr sz="1200">
              <a:solidFill>
                <a:srgbClr val="2A2A2A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E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ctrTitle"/>
          </p:nvPr>
        </p:nvSpPr>
        <p:spPr>
          <a:xfrm>
            <a:off x="96875" y="4249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Problem</a:t>
            </a:r>
            <a:endParaRPr sz="40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90" name="Google Shape;90;p29"/>
          <p:cNvSpPr txBox="1"/>
          <p:nvPr>
            <p:ph idx="1" type="subTitle"/>
          </p:nvPr>
        </p:nvSpPr>
        <p:spPr>
          <a:xfrm>
            <a:off x="96875" y="1331300"/>
            <a:ext cx="8520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The finance team's manual invoice tracking process was a significant operational bottleneck. This time-consuming, repetitive task was prone to data entry errors, leading to a risk of late payments and a lack of real-time visibility into upcoming financial liabilities. The process diverted skilled team members from high-value analysis to low-value clerical work.</a:t>
            </a:r>
            <a:endParaRPr sz="20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29"/>
          <p:cNvSpPr txBox="1"/>
          <p:nvPr/>
        </p:nvSpPr>
        <p:spPr>
          <a:xfrm>
            <a:off x="247175" y="1331300"/>
            <a:ext cx="437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E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type="ctrTitle"/>
          </p:nvPr>
        </p:nvSpPr>
        <p:spPr>
          <a:xfrm>
            <a:off x="96875" y="4249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Solution</a:t>
            </a:r>
            <a:endParaRPr sz="40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97" name="Google Shape;97;p30"/>
          <p:cNvSpPr txBox="1"/>
          <p:nvPr>
            <p:ph idx="1" type="subTitle"/>
          </p:nvPr>
        </p:nvSpPr>
        <p:spPr>
          <a:xfrm>
            <a:off x="132575" y="1591600"/>
            <a:ext cx="8520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2000"/>
              <a:buFont typeface="Inter"/>
              <a:buChar char="●"/>
            </a:pPr>
            <a:r>
              <a:rPr lang="en" sz="2000">
                <a:solidFill>
                  <a:schemeClr val="dk1"/>
                </a:solidFill>
              </a:rPr>
              <a:t>I designed and deployed an intelligent automation solution using UiPath to streamline the entire invoice reporting workflow. The RPA bot ingests all invoices, leverages </a:t>
            </a:r>
            <a:r>
              <a:rPr b="1" lang="en" sz="2000">
                <a:solidFill>
                  <a:schemeClr val="dk1"/>
                </a:solidFill>
              </a:rPr>
              <a:t>Document Understanding</a:t>
            </a:r>
            <a:r>
              <a:rPr lang="en" sz="2000">
                <a:solidFill>
                  <a:schemeClr val="dk1"/>
                </a:solidFill>
              </a:rPr>
              <a:t> to extract key data points, applies business logic to filter them by due date, and uses </a:t>
            </a:r>
            <a:r>
              <a:rPr b="1" lang="en" sz="2000">
                <a:solidFill>
                  <a:schemeClr val="dk1"/>
                </a:solidFill>
              </a:rPr>
              <a:t>GenAI</a:t>
            </a:r>
            <a:r>
              <a:rPr lang="en" sz="2000">
                <a:solidFill>
                  <a:schemeClr val="dk1"/>
                </a:solidFill>
              </a:rPr>
              <a:t> to create concise, human-readable purchase summaries. The final, validated data is written to a centralized Google Sheet, creating an accurate, on-demand report.</a:t>
            </a:r>
            <a:endParaRPr sz="200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E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/>
          <p:nvPr>
            <p:ph type="ctrTitle"/>
          </p:nvPr>
        </p:nvSpPr>
        <p:spPr>
          <a:xfrm>
            <a:off x="0" y="0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RPA workflow diagram 1/2</a:t>
            </a:r>
            <a:endParaRPr sz="40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103" name="Google Shape;103;p31"/>
          <p:cNvPicPr preferRelativeResize="0"/>
          <p:nvPr/>
        </p:nvPicPr>
        <p:blipFill rotWithShape="1">
          <a:blip r:embed="rId3">
            <a:alphaModFix/>
          </a:blip>
          <a:srcRect b="4798" l="0" r="2524" t="2394"/>
          <a:stretch/>
        </p:blipFill>
        <p:spPr>
          <a:xfrm>
            <a:off x="0" y="764800"/>
            <a:ext cx="3250550" cy="335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1"/>
          <p:cNvPicPr preferRelativeResize="0"/>
          <p:nvPr/>
        </p:nvPicPr>
        <p:blipFill rotWithShape="1">
          <a:blip r:embed="rId4">
            <a:alphaModFix/>
          </a:blip>
          <a:srcRect b="0" l="2090" r="2434" t="0"/>
          <a:stretch/>
        </p:blipFill>
        <p:spPr>
          <a:xfrm>
            <a:off x="3641738" y="764800"/>
            <a:ext cx="2624925" cy="403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2963" y="764800"/>
            <a:ext cx="2412259" cy="403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31"/>
          <p:cNvCxnSpPr/>
          <p:nvPr/>
        </p:nvCxnSpPr>
        <p:spPr>
          <a:xfrm flipH="1" rot="10800000">
            <a:off x="3315450" y="1132550"/>
            <a:ext cx="223500" cy="28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31"/>
          <p:cNvCxnSpPr/>
          <p:nvPr/>
        </p:nvCxnSpPr>
        <p:spPr>
          <a:xfrm flipH="1" rot="10800000">
            <a:off x="6318075" y="880200"/>
            <a:ext cx="235200" cy="3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31"/>
          <p:cNvCxnSpPr>
            <a:stCxn id="105" idx="2"/>
          </p:cNvCxnSpPr>
          <p:nvPr/>
        </p:nvCxnSpPr>
        <p:spPr>
          <a:xfrm>
            <a:off x="7799092" y="4803100"/>
            <a:ext cx="100410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31"/>
          <p:cNvSpPr txBox="1"/>
          <p:nvPr/>
        </p:nvSpPr>
        <p:spPr>
          <a:xfrm>
            <a:off x="7065350" y="4803100"/>
            <a:ext cx="1370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Cont’d Next Slide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E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/>
          <p:nvPr>
            <p:ph type="ctrTitle"/>
          </p:nvPr>
        </p:nvSpPr>
        <p:spPr>
          <a:xfrm>
            <a:off x="-735550" y="0"/>
            <a:ext cx="91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RPA workflow diagram 2/2 + Results</a:t>
            </a:r>
            <a:endParaRPr sz="40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115" name="Google Shape;1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9250"/>
            <a:ext cx="3311686" cy="403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536" y="3437275"/>
            <a:ext cx="4203460" cy="170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812" y="1267516"/>
            <a:ext cx="4203476" cy="21280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32"/>
          <p:cNvCxnSpPr/>
          <p:nvPr/>
        </p:nvCxnSpPr>
        <p:spPr>
          <a:xfrm flipH="1" rot="10800000">
            <a:off x="6726225" y="3065950"/>
            <a:ext cx="711900" cy="1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32"/>
          <p:cNvCxnSpPr/>
          <p:nvPr/>
        </p:nvCxnSpPr>
        <p:spPr>
          <a:xfrm>
            <a:off x="3350800" y="3138475"/>
            <a:ext cx="3237000" cy="1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32">
            <a:hlinkClick action="ppaction://hlinkshowjump?jump=lastslide"/>
          </p:cNvPr>
          <p:cNvSpPr txBox="1"/>
          <p:nvPr/>
        </p:nvSpPr>
        <p:spPr>
          <a:xfrm>
            <a:off x="7438125" y="2544100"/>
            <a:ext cx="15756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00"/>
                </a:solidFill>
                <a:hlinkClick action="ppaction://hlinkshowjump?jump=las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**Link to Adjustment</a:t>
            </a:r>
            <a:r>
              <a:rPr lang="en">
                <a:solidFill>
                  <a:srgbClr val="FF0000"/>
                </a:solidFill>
              </a:rPr>
              <a:t>**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E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ctrTitle"/>
          </p:nvPr>
        </p:nvSpPr>
        <p:spPr>
          <a:xfrm>
            <a:off x="96875" y="3487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Benefits</a:t>
            </a:r>
            <a:endParaRPr sz="40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26" name="Google Shape;126;p33"/>
          <p:cNvSpPr txBox="1"/>
          <p:nvPr/>
        </p:nvSpPr>
        <p:spPr>
          <a:xfrm>
            <a:off x="96875" y="1149175"/>
            <a:ext cx="8468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Increased Efficiency &amp; ROI:</a:t>
            </a:r>
            <a:r>
              <a:rPr lang="en" sz="2000">
                <a:solidFill>
                  <a:schemeClr val="dk1"/>
                </a:solidFill>
              </a:rPr>
              <a:t> Eliminates hours of manual data entry, freeing the finance team to focus on strategic financial analysis rather than clerical tasks.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Enhanced Data Accuracy:</a:t>
            </a:r>
            <a:r>
              <a:rPr lang="en" sz="2000">
                <a:solidFill>
                  <a:schemeClr val="dk1"/>
                </a:solidFill>
              </a:rPr>
              <a:t> Drastically reduces the risk of human error in data transfer, leading to more reliable and trustworthy financial reporting.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Accelerated Decision-Making:</a:t>
            </a:r>
            <a:r>
              <a:rPr lang="en" sz="2000">
                <a:solidFill>
                  <a:schemeClr val="dk1"/>
                </a:solidFill>
              </a:rPr>
              <a:t> Provides managers with an instant, easy-to-understand report, complete with AI-generated context, enabling faster payment approvals.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Proactive Risk Management:</a:t>
            </a:r>
            <a:r>
              <a:rPr lang="en" sz="2000">
                <a:solidFill>
                  <a:schemeClr val="dk1"/>
                </a:solidFill>
              </a:rPr>
              <a:t> The automated confidence check flags potentially erroneous data for immediate human review, preventing costly mistakes before they happen.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E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66775" cy="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4"/>
          <p:cNvSpPr txBox="1"/>
          <p:nvPr>
            <p:ph type="ctrTitle"/>
          </p:nvPr>
        </p:nvSpPr>
        <p:spPr>
          <a:xfrm>
            <a:off x="96875" y="4249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Challenges &amp; improvements</a:t>
            </a:r>
            <a:endParaRPr sz="40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33" name="Google Shape;133;p34"/>
          <p:cNvSpPr txBox="1"/>
          <p:nvPr/>
        </p:nvSpPr>
        <p:spPr>
          <a:xfrm>
            <a:off x="96875" y="1572075"/>
            <a:ext cx="85206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Challenges:</a:t>
            </a:r>
            <a:r>
              <a:rPr lang="en" sz="2000">
                <a:solidFill>
                  <a:schemeClr val="dk1"/>
                </a:solidFill>
              </a:rPr>
              <a:t> While effective, this solution's primary challenge in a scaled environment would be the high variability of invoice formats from different vendors. This necessitates robust error handling and highlights an opportunity for training a custom document extraction model.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Future Improvements:</a:t>
            </a:r>
            <a:r>
              <a:rPr lang="en" sz="2000">
                <a:solidFill>
                  <a:schemeClr val="dk1"/>
                </a:solidFill>
              </a:rPr>
              <a:t> This workflow is a powerful foundation. The next iteration could include direct API integration with accounting software to eliminate the spreadsheet, automated email summaries for managers, and a dashboard for visualizing payment trends.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1EE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/>
        </p:nvSpPr>
        <p:spPr>
          <a:xfrm>
            <a:off x="-166325" y="2047400"/>
            <a:ext cx="5590500" cy="29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Project Feedback: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Added an “Else” statement.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Why?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LcPeriod"/>
            </a:pPr>
            <a:r>
              <a:rPr lang="en">
                <a:solidFill>
                  <a:schemeClr val="dk1"/>
                </a:solidFill>
              </a:rPr>
              <a:t>The loop only logged documents with a due date of &lt;= 9/22.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Therefore, the legibility of a document voided Invoice XX-209.pdf from even being flagged.</a:t>
            </a:r>
            <a:endParaRPr/>
          </a:p>
        </p:txBody>
      </p:sp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701" y="0"/>
            <a:ext cx="35892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214774"/>
            <a:ext cx="5424175" cy="146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5"/>
          <p:cNvSpPr/>
          <p:nvPr/>
        </p:nvSpPr>
        <p:spPr>
          <a:xfrm>
            <a:off x="281925" y="824475"/>
            <a:ext cx="5109300" cy="468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5"/>
          <p:cNvSpPr/>
          <p:nvPr/>
        </p:nvSpPr>
        <p:spPr>
          <a:xfrm>
            <a:off x="5727450" y="46525"/>
            <a:ext cx="3342600" cy="517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