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56" r:id="rId2"/>
    <p:sldId id="459" r:id="rId3"/>
    <p:sldId id="460" r:id="rId4"/>
    <p:sldId id="462" r:id="rId5"/>
    <p:sldId id="463" r:id="rId6"/>
    <p:sldId id="497" r:id="rId7"/>
    <p:sldId id="498" r:id="rId8"/>
    <p:sldId id="499" r:id="rId9"/>
    <p:sldId id="504" r:id="rId10"/>
    <p:sldId id="501" r:id="rId11"/>
    <p:sldId id="481" r:id="rId12"/>
    <p:sldId id="482" r:id="rId13"/>
    <p:sldId id="485" r:id="rId14"/>
    <p:sldId id="480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531" autoAdjust="0"/>
  </p:normalViewPr>
  <p:slideViewPr>
    <p:cSldViewPr>
      <p:cViewPr varScale="1">
        <p:scale>
          <a:sx n="66" d="100"/>
          <a:sy n="66" d="100"/>
        </p:scale>
        <p:origin x="-77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59EE9-7578-46F7-8B45-95E44F552094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34077-8C9B-4B40-B339-AEC3E3CC07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46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6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Motivation: the complexity of wind</a:t>
            </a:r>
            <a:r>
              <a:rPr lang="en-US" baseline="0" dirty="0" smtClean="0"/>
              <a:t> energy technology, the limitations of current segmented analysis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0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limitations of current cost model (presentation focused on cost analysis team) in doing forward looking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9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7D2BEDD-EFDA-4D32-8DDB-E52596FD4F85}" type="datetime1">
              <a:rPr lang="en-US" smtClean="0"/>
              <a:pPr>
                <a:defRPr/>
              </a:pPr>
              <a:t>3/6/2014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F97C2A-7A01-4E17-AB7F-EBC256165B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7D2BEDD-EFDA-4D32-8DDB-E52596FD4F85}" type="datetime1">
              <a:rPr lang="en-US" smtClean="0"/>
              <a:pPr>
                <a:defRPr/>
              </a:pPr>
              <a:t>3/6/2014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F97C2A-7A01-4E17-AB7F-EBC256165B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0675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0675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00" y="1143000"/>
            <a:ext cx="6019800" cy="2286000"/>
          </a:xfrm>
        </p:spPr>
        <p:txBody>
          <a:bodyPr/>
          <a:lstStyle/>
          <a:p>
            <a:r>
              <a:rPr lang="en-US" sz="2800" dirty="0" smtClean="0"/>
              <a:t>Introduction to the Framework for Unified Systems Engineering &amp; Design of Wind Plants 	(FUSED-Wind)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66800" y="5334000"/>
            <a:ext cx="69342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March 4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r>
              <a:rPr lang="en-US" dirty="0" smtClean="0"/>
              <a:t>Katherine Dykes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6670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 smtClean="0"/>
              <a:t>New models incorporate additional complexity and preserve system interactions lost in the creation of the NREL CSM </a:t>
            </a:r>
          </a:p>
          <a:p>
            <a:endParaRPr lang="en-US" dirty="0"/>
          </a:p>
          <a:p>
            <a:r>
              <a:rPr lang="en-US" dirty="0" smtClean="0"/>
              <a:t>A reference project is analysis and a global sensitivity analysis is performed in order to compare model sensitivity to key turbine design parameters between old and new model 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NREL CSM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WISDEM using SE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WISDEM using SE Models and openWind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43567"/>
              </p:ext>
            </p:extLst>
          </p:nvPr>
        </p:nvGraphicFramePr>
        <p:xfrm>
          <a:off x="0" y="3886200"/>
          <a:ext cx="9144000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Rotor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Aero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Rotor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Structure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Nacelle</a:t>
                      </a:r>
                      <a:r>
                        <a:rPr lang="en-US" sz="1400" b="1" baseline="0" dirty="0" smtClean="0"/>
                        <a:t> Structure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Tower Structure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Turbine Costs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 BOS Costs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 OPEX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</a:t>
                      </a:r>
                      <a:r>
                        <a:rPr lang="en-US" sz="1400" b="1" baseline="0" dirty="0" smtClean="0"/>
                        <a:t> Energy Production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 Finance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CSM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RotorSE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RotorSE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Nacelle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SE (with DriveSE option)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TowerSE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Turbine_ CostsSE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Onshore /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Offshore BOS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OPEX /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ECN Offshore O&amp;M Model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AWS Truepower openWind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System Advisor Model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4572000"/>
            <a:ext cx="9144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953000"/>
            <a:ext cx="70866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86600" y="4578927"/>
            <a:ext cx="2057400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115300" y="4578927"/>
            <a:ext cx="1028700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26" y="4953000"/>
            <a:ext cx="8108373" cy="1378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9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Any analysis requires both turbine </a:t>
            </a:r>
            <a:r>
              <a:rPr lang="en-US" i="1" dirty="0" smtClean="0"/>
              <a:t>and </a:t>
            </a:r>
            <a:r>
              <a:rPr lang="en-US" dirty="0" smtClean="0"/>
              <a:t>plant design inputs:</a:t>
            </a:r>
          </a:p>
          <a:p>
            <a:pPr lvl="1"/>
            <a:r>
              <a:rPr lang="en-US" dirty="0" smtClean="0"/>
              <a:t>Study uses NREL 5-MW reference turbine model and offshore reference site.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65713"/>
              </p:ext>
            </p:extLst>
          </p:nvPr>
        </p:nvGraphicFramePr>
        <p:xfrm>
          <a:off x="152400" y="2743200"/>
          <a:ext cx="4572000" cy="36271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89384"/>
                <a:gridCol w="1582616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NREL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5 MW Reference Turbine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Parameter Value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Rotor: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Rotor Diameter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126 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Rated Wind Speed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12.1 m / 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Cut-In / Cut-Out Wind Speeds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3 m /s / 25 m / 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Maximum Allowable Tip Speed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80 m/s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Tower: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Hub Height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90 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Tower Length / Monopile Length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60 m / 30 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Tower Top / Base Diameters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3.87 m / 6.0 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Tower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Drivetrain Configuration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3-stage Geared (EEP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Rated Power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5 MW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Gearbox Ratio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97:1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Drivetrain Efficiency at Rated Power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</a:rPr>
                        <a:t>94.4%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55047"/>
              </p:ext>
            </p:extLst>
          </p:nvPr>
        </p:nvGraphicFramePr>
        <p:xfrm>
          <a:off x="4876800" y="2743200"/>
          <a:ext cx="4038601" cy="28955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52600"/>
                <a:gridCol w="2286001"/>
              </a:tblGrid>
              <a:tr h="36312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</a:rPr>
                        <a:t>Offshore Site Conditions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9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Distance to Shore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30 km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40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Sea Depths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20 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5875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Wind Speed at 90 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Mean =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8.65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m/s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Weibull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= 2.1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7344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Design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Wave Height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10-year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Extreme =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6.0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50-year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extreme =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8.0 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40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Design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Wave Period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30" baseline="0" dirty="0" smtClean="0">
                          <a:solidFill>
                            <a:schemeClr val="tx1"/>
                          </a:solidFill>
                          <a:effectLst/>
                        </a:rPr>
                        <a:t>10-year </a:t>
                      </a:r>
                      <a:r>
                        <a:rPr lang="en-US" sz="1400" spc="-30" baseline="0" dirty="0">
                          <a:solidFill>
                            <a:schemeClr val="tx1"/>
                          </a:solidFill>
                          <a:effectLst/>
                        </a:rPr>
                        <a:t>Extreme = </a:t>
                      </a:r>
                      <a:r>
                        <a:rPr lang="en-US" sz="1400" spc="-30" baseline="0" dirty="0" smtClean="0">
                          <a:solidFill>
                            <a:schemeClr val="tx1"/>
                          </a:solidFill>
                          <a:effectLst/>
                        </a:rPr>
                        <a:t>20 </a:t>
                      </a:r>
                      <a:r>
                        <a:rPr lang="en-US" sz="1400" spc="-30" baseline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400" spc="-30" baseline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305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Baseline COE analysis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Overall cost of energy higher using new model set:</a:t>
            </a:r>
          </a:p>
          <a:p>
            <a:pPr lvl="2"/>
            <a:r>
              <a:rPr lang="en-US" dirty="0" smtClean="0"/>
              <a:t>Turbine costs are significantly higher – calibrated to data for current turbine technology</a:t>
            </a:r>
          </a:p>
          <a:p>
            <a:pPr lvl="2"/>
            <a:r>
              <a:rPr lang="en-US" dirty="0" smtClean="0"/>
              <a:t>Balance of Station costs of NREL CSM were known to be very low – new model (based on empirical data) estimates BOS costs as much higher</a:t>
            </a:r>
          </a:p>
          <a:p>
            <a:pPr lvl="1"/>
            <a:r>
              <a:rPr lang="en-US" dirty="0" smtClean="0"/>
              <a:t>Energy production and OPEX similar in each case</a:t>
            </a:r>
          </a:p>
          <a:p>
            <a:pPr lvl="1"/>
            <a:r>
              <a:rPr lang="en-US" dirty="0" smtClean="0"/>
              <a:t>COE for new models are closer to industry-reported offshore wind costs for European projects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Project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29096"/>
              </p:ext>
            </p:extLst>
          </p:nvPr>
        </p:nvGraphicFramePr>
        <p:xfrm>
          <a:off x="533400" y="1905000"/>
          <a:ext cx="7924800" cy="17068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49332"/>
                <a:gridCol w="1638587"/>
                <a:gridCol w="1862030"/>
                <a:gridCol w="217485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NREL CSM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NREL w/ TurbineSE &amp; Plant_CostsSE Models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NREL w/ TurbineSE, Plant_CostsSE Models &amp; OpenWind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LCOE ($/kWh)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$0.11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$0.20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$0.20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AEP (kWh/turbine/year)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18,113,563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18,079,737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18,667,378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Turbine Cost ($/kW)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$1,190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$1,848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$1,848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BOS Costs ($/kW)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$1,533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$3,505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$3,505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OPEX ($/kW/year)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$100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$121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$121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FUSED-Wind enables integrated multi-fidelity modeling of full wind plants for a large variety of analysis approaches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WISDEM (built in FUSED-Wind) is a capability for modeling integrated wind plant systems for performance and cost – with some initial ability to select model fidelity for different parts of system.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Overall goal is to build up model fidelity in different areas over time and accommodate a variety of users who can create and share different modules within the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0" y="33528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http://www.nrel.gov/wind/systems_engineering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67669" y="3348482"/>
            <a:ext cx="5121275" cy="3212465"/>
            <a:chOff x="0" y="0"/>
            <a:chExt cx="8326438" cy="4681538"/>
          </a:xfrm>
        </p:grpSpPr>
        <p:pic>
          <p:nvPicPr>
            <p:cNvPr id="12" name="Picture 11" descr="\\wind-dfs1\Public\Projects\Projects G-S\Systems Engineering\5 - Communications and Partnerships\Graphics\wind system FY13\056534_windfarm_v7_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326438" cy="4681538"/>
            </a:xfrm>
            <a:prstGeom prst="rect">
              <a:avLst/>
            </a:prstGeom>
            <a:ex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3" name="Rounded Rectangle 12"/>
            <p:cNvSpPr/>
            <p:nvPr/>
          </p:nvSpPr>
          <p:spPr>
            <a:xfrm>
              <a:off x="148390" y="4042471"/>
              <a:ext cx="1257298" cy="55703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Plant Cost of Energy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19600" y="3357980"/>
              <a:ext cx="1217504" cy="5218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Balance of Station Costs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01409" y="415179"/>
              <a:ext cx="1520728" cy="57693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Plant Layout &amp; Energy Production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34393" y="2965559"/>
              <a:ext cx="1171264" cy="54931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Grid Integration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664010" y="56130"/>
              <a:ext cx="1604715" cy="70183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Community &amp; Environmental Impacts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66690" y="2872499"/>
              <a:ext cx="1262620" cy="52347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Operational Expenditures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8388" y="141536"/>
              <a:ext cx="1257299" cy="50271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Complex Wind Inflow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48113" y="3844015"/>
              <a:ext cx="1235914" cy="55849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 Capital Costs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90523" y="1553354"/>
              <a:ext cx="1414417" cy="5020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 Design &amp; Performance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153400" cy="1900682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B0F0"/>
                </a:solidFill>
                <a:ea typeface="ＭＳ Ｐゴシック" pitchFamily="-108" charset="-128"/>
              </a:rPr>
              <a:t>Problem Statement: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ea typeface="ＭＳ Ｐゴシック" pitchFamily="-108" charset="-128"/>
              </a:rPr>
              <a:t>A wind plant is a complex interconnected system with a large number of stakeholders (OEMs, suppliers, developers, contractors, operators, utilities, financiers, and communities)</a:t>
            </a:r>
          </a:p>
          <a:p>
            <a:pPr>
              <a:buNone/>
            </a:pPr>
            <a:r>
              <a:rPr lang="en-US" sz="2000" dirty="0">
                <a:ea typeface="ＭＳ Ｐゴシック" pitchFamily="-108" charset="-128"/>
              </a:rPr>
              <a:t>Assessment of </a:t>
            </a:r>
            <a:r>
              <a:rPr lang="en-US" sz="2000" dirty="0" smtClean="0">
                <a:ea typeface="ＭＳ Ｐゴシック" pitchFamily="-108" charset="-128"/>
              </a:rPr>
              <a:t>design improvements and new </a:t>
            </a:r>
            <a:r>
              <a:rPr lang="en-US" sz="2000" dirty="0">
                <a:ea typeface="ＭＳ Ｐゴシック" pitchFamily="-108" charset="-128"/>
              </a:rPr>
              <a:t>technology innovation impacts on overall system cost of energy is challenging and may limit </a:t>
            </a:r>
            <a:r>
              <a:rPr lang="en-US" sz="2000" dirty="0" smtClean="0">
                <a:ea typeface="ＭＳ Ｐゴシック" pitchFamily="-108" charset="-128"/>
              </a:rPr>
              <a:t>adoption</a:t>
            </a:r>
            <a:endParaRPr lang="en-US" sz="2000" dirty="0"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6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 Energy System Cost of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4945" y="990600"/>
                <a:ext cx="8153400" cy="3733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Cost of Energy is often used as a global system objective:</a:t>
                </a:r>
              </a:p>
              <a:p>
                <a:pPr lvl="5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𝑪𝑶𝑬</m:t>
                      </m:r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𝑪𝑨𝑷𝑬𝑿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𝑶𝑷𝑬𝑿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𝑨𝑬𝑷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Where COE is cost of energy, CAPEX is the sum of BOS is Balance of Station cost, TCC is Turbine Capital Cost (for full project), F is the financing rate to annualize investment costs, OPEX are the annual operating expenses and AEP is the net annual energy production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4945" y="990600"/>
                <a:ext cx="8153400" cy="3733800"/>
              </a:xfrm>
              <a:blipFill rotWithShape="1">
                <a:blip r:embed="rId2"/>
                <a:stretch>
                  <a:fillRect l="-1197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Wind-dfs1\public\Projects\Systems Engineering Strategic Initiative\SE White Paper\Fig3_landscape 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559194"/>
            <a:ext cx="5791200" cy="2007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72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990600"/>
            <a:ext cx="4648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“NREL Cost and Scaling Model (NREL CSM)” uses parameterized functional relationships calibrated to historical trends</a:t>
            </a:r>
          </a:p>
          <a:p>
            <a:pPr lvl="1"/>
            <a:r>
              <a:rPr lang="en-US" dirty="0" smtClean="0"/>
              <a:t>Originated with detailed design studies in early 2000s (WindPACT)</a:t>
            </a:r>
          </a:p>
          <a:p>
            <a:pPr lvl="1"/>
            <a:r>
              <a:rPr lang="en-US" dirty="0" smtClean="0"/>
              <a:t>Abstraction to simple parametric relationships</a:t>
            </a:r>
          </a:p>
          <a:p>
            <a:pPr lvl="1"/>
            <a:r>
              <a:rPr lang="en-US" dirty="0" smtClean="0"/>
              <a:t>Useful for two primary types of analyses on system costs:</a:t>
            </a:r>
          </a:p>
          <a:p>
            <a:pPr lvl="2"/>
            <a:r>
              <a:rPr lang="en-US" dirty="0" smtClean="0"/>
              <a:t>Changing input factor prices over time </a:t>
            </a:r>
          </a:p>
          <a:p>
            <a:pPr lvl="2"/>
            <a:r>
              <a:rPr lang="en-US" dirty="0" smtClean="0"/>
              <a:t>Scaling of conventional technology within a limited range</a:t>
            </a:r>
            <a:endParaRPr lang="en-US" dirty="0"/>
          </a:p>
          <a:p>
            <a:pPr lvl="1"/>
            <a:r>
              <a:rPr lang="en-US" dirty="0" smtClean="0"/>
              <a:t>Publically available model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4" r="-31" b="-726"/>
          <a:stretch>
            <a:fillRect/>
          </a:stretch>
        </p:blipFill>
        <p:spPr bwMode="auto">
          <a:xfrm>
            <a:off x="4724400" y="1752600"/>
            <a:ext cx="4419600" cy="412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0172" y="1315442"/>
            <a:ext cx="313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structure of cost model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Determining Wind Cost of Energy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1691473"/>
            <a:ext cx="3886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915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 Energy System Engineering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1000" y="1143000"/>
            <a:ext cx="8458200" cy="5410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/>
              <a:t>Systems Engineering approach involves:</a:t>
            </a:r>
          </a:p>
          <a:p>
            <a:pPr lvl="1">
              <a:lnSpc>
                <a:spcPct val="80000"/>
              </a:lnSpc>
            </a:pP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Integrating </a:t>
            </a:r>
            <a:r>
              <a:rPr lang="en-US" dirty="0"/>
              <a:t>wind plant engineering performance and cost software modeling to enable full system </a:t>
            </a:r>
            <a:r>
              <a:rPr lang="en-US" dirty="0" smtClean="0"/>
              <a:t>analysis.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Using models of multiple levels of fidelity for each part of the system.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Applying </a:t>
            </a:r>
            <a:r>
              <a:rPr lang="en-US" dirty="0"/>
              <a:t>of a variety of advanced analysis methods in multidisciplinary design analysis and optimization (MDAO) and related </a:t>
            </a:r>
            <a:r>
              <a:rPr lang="en-US" dirty="0" smtClean="0"/>
              <a:t>fields (uncertainty analysis,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3200" b="1" dirty="0"/>
              <a:t>FUSED-Wind goal is to develop a common platform and toolset to promote collaborative research and analysis among national laboratories, industry, and </a:t>
            </a:r>
            <a:r>
              <a:rPr lang="en-US" sz="3200" b="1" dirty="0" smtClean="0"/>
              <a:t>academia</a:t>
            </a:r>
            <a:endParaRPr lang="en-US" sz="3200" b="1" dirty="0"/>
          </a:p>
          <a:p>
            <a:pPr marL="571500" indent="-457200"/>
            <a:endParaRPr lang="en-US" sz="3200" b="1" dirty="0" smtClean="0"/>
          </a:p>
          <a:p>
            <a:pPr marL="1257300" lvl="2" indent="-342900">
              <a:buFont typeface="+mj-lt"/>
              <a:buAutoNum type="arabicPeriod"/>
            </a:pPr>
            <a:endParaRPr lang="en-US" sz="2800" b="1" dirty="0" smtClean="0"/>
          </a:p>
          <a:p>
            <a:pPr>
              <a:lnSpc>
                <a:spcPct val="8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08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Engineering Software Framework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1"/>
            <a:ext cx="8305800" cy="572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2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87826"/>
            <a:ext cx="5041914" cy="347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Engineering Software Framework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099" y="914400"/>
            <a:ext cx="35855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OpenMDAO: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Work flows integrate models together in structured ways (use of NASA’s OpenMDAO software)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Easily reconfigured (model selection and analysis structure)</a:t>
            </a:r>
          </a:p>
        </p:txBody>
      </p:sp>
      <p:sp>
        <p:nvSpPr>
          <p:cNvPr id="3" name="Oval 2"/>
          <p:cNvSpPr/>
          <p:nvPr/>
        </p:nvSpPr>
        <p:spPr>
          <a:xfrm>
            <a:off x="4464885" y="3060626"/>
            <a:ext cx="958029" cy="405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4038600" y="1791563"/>
            <a:ext cx="566585" cy="13283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1" y="742266"/>
            <a:ext cx="38083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FUSED-Wind: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Support software for structured interface of wind turbine and plant modeling tools </a:t>
            </a:r>
            <a:r>
              <a:rPr lang="en-US" dirty="0" smtClean="0"/>
              <a:t>in </a:t>
            </a:r>
            <a:r>
              <a:rPr lang="en-US" dirty="0" err="1" smtClean="0"/>
              <a:t>OpenMDAO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Collaboration between DTU Wind Energy and NREL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llows interchange of models, sharing of common turbine and plant input descriptions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00116" y="3594026"/>
            <a:ext cx="1248397" cy="229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10" idx="6"/>
          </p:cNvCxnSpPr>
          <p:nvPr/>
        </p:nvCxnSpPr>
        <p:spPr>
          <a:xfrm flipH="1">
            <a:off x="4848513" y="3327589"/>
            <a:ext cx="2313486" cy="3811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57379" y="4047025"/>
            <a:ext cx="35855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WISDEM: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Collection of NREL engineering and cost turbine and plant analysis tools integrated into FUSED-Wind and OpenMDAO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wind turbine and plant model set planned for release</a:t>
            </a:r>
          </a:p>
        </p:txBody>
      </p:sp>
      <p:sp>
        <p:nvSpPr>
          <p:cNvPr id="21" name="Oval 20"/>
          <p:cNvSpPr/>
          <p:nvPr/>
        </p:nvSpPr>
        <p:spPr>
          <a:xfrm>
            <a:off x="3657600" y="3823502"/>
            <a:ext cx="807286" cy="257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21" idx="6"/>
          </p:cNvCxnSpPr>
          <p:nvPr/>
        </p:nvCxnSpPr>
        <p:spPr>
          <a:xfrm flipH="1" flipV="1">
            <a:off x="4464886" y="3952462"/>
            <a:ext cx="1192493" cy="11102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7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  <p:bldP spid="10" grpId="0" animBg="1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34188"/>
              </p:ext>
            </p:extLst>
          </p:nvPr>
        </p:nvGraphicFramePr>
        <p:xfrm>
          <a:off x="0" y="3886200"/>
          <a:ext cx="9144000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Rotor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Aero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Rotor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Structure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Nacelle</a:t>
                      </a:r>
                      <a:r>
                        <a:rPr lang="en-US" sz="1400" b="1" baseline="0" dirty="0" smtClean="0"/>
                        <a:t> Structure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Tower Structure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Turbine Costs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 BOS Costs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 OPEX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</a:t>
                      </a:r>
                      <a:r>
                        <a:rPr lang="en-US" sz="1400" b="1" baseline="0" dirty="0" smtClean="0"/>
                        <a:t> Energy Production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Plant Finance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CSM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RotorSE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RotorSE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Nacelle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SE (with DriveSE option)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TowerSE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Turbine_ CostsSE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 Onshore /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Offshore BOS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OPEX /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ECN Offshore O&amp;M Model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AWS Truepower openWind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NREL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System Advisor Model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915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NREL System Engineering Program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4800" y="1066800"/>
            <a:ext cx="8610600" cy="28194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/>
              <a:t>Integration of models into framework </a:t>
            </a:r>
            <a:r>
              <a:rPr lang="en-US" sz="3200" b="1" dirty="0"/>
              <a:t>includes several areas: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T</a:t>
            </a:r>
            <a:r>
              <a:rPr lang="en-US" sz="2800" b="1" dirty="0" smtClean="0"/>
              <a:t>urbine component structure </a:t>
            </a:r>
            <a:r>
              <a:rPr lang="en-US" sz="2800" b="1" dirty="0"/>
              <a:t>and cost </a:t>
            </a:r>
            <a:r>
              <a:rPr lang="en-US" sz="2800" b="1" dirty="0" smtClean="0"/>
              <a:t>models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 smtClean="0"/>
              <a:t>Plant energy production and cost models</a:t>
            </a:r>
          </a:p>
          <a:p>
            <a:pPr marL="571500" indent="-457200"/>
            <a:r>
              <a:rPr lang="en-US" sz="3200" b="1" dirty="0" smtClean="0"/>
              <a:t>For each area, a range of model fidelity is possible/needed for analysis flexibility</a:t>
            </a:r>
          </a:p>
          <a:p>
            <a:pPr marL="1371600" lvl="2" indent="-457200">
              <a:buFont typeface="Calibri" panose="020F0502020204030204" pitchFamily="34" charset="0"/>
              <a:buChar char="‒"/>
            </a:pPr>
            <a:r>
              <a:rPr lang="en-US" sz="2800" b="1" dirty="0" smtClean="0"/>
              <a:t>FUSED-Wind supports modularity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72000"/>
            <a:ext cx="5029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572000"/>
            <a:ext cx="4114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953836"/>
            <a:ext cx="5029200" cy="1370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4965559"/>
            <a:ext cx="4114800" cy="1359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  <p:bldP spid="5" grpId="1" animBg="1"/>
      <p:bldP spid="6" grpId="0" animBg="1"/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71600" y="4267200"/>
            <a:ext cx="6934200" cy="198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71600" y="3733800"/>
            <a:ext cx="75438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Comparison of </a:t>
            </a:r>
            <a:r>
              <a:rPr lang="en-US" dirty="0" smtClean="0"/>
              <a:t>Current WISDEM </a:t>
            </a:r>
            <a:r>
              <a:rPr lang="en-US" dirty="0"/>
              <a:t>Model </a:t>
            </a:r>
            <a:r>
              <a:rPr lang="en-US" dirty="0" smtClean="0"/>
              <a:t>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EL Blue Template">
  <a:themeElements>
    <a:clrScheme name="NREL">
      <a:dk1>
        <a:srgbClr val="FFFFFF"/>
      </a:dk1>
      <a:lt1>
        <a:srgbClr val="0079C1"/>
      </a:lt1>
      <a:dk2>
        <a:srgbClr val="00A4E4"/>
      </a:dk2>
      <a:lt2>
        <a:srgbClr val="F6A01A"/>
      </a:lt2>
      <a:accent1>
        <a:srgbClr val="FFC425"/>
      </a:accent1>
      <a:accent2>
        <a:srgbClr val="5E9732"/>
      </a:accent2>
      <a:accent3>
        <a:srgbClr val="8DC63F"/>
      </a:accent3>
      <a:accent4>
        <a:srgbClr val="933C06"/>
      </a:accent4>
      <a:accent5>
        <a:srgbClr val="D9531E"/>
      </a:accent5>
      <a:accent6>
        <a:srgbClr val="6A737B"/>
      </a:accent6>
      <a:hlink>
        <a:srgbClr val="CFD4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1122</Words>
  <Application>Microsoft Office PowerPoint</Application>
  <PresentationFormat>On-screen Show (4:3)</PresentationFormat>
  <Paragraphs>214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NREL Blue Template</vt:lpstr>
      <vt:lpstr>PowerPoint Presentation</vt:lpstr>
      <vt:lpstr>Introduction</vt:lpstr>
      <vt:lpstr>Wind Energy System Cost of Energy</vt:lpstr>
      <vt:lpstr>PowerPoint Presentation</vt:lpstr>
      <vt:lpstr>Wind Energy System Engineering</vt:lpstr>
      <vt:lpstr>Systems Engineering Software Framework</vt:lpstr>
      <vt:lpstr>Systems Engineering Software Framework</vt:lpstr>
      <vt:lpstr>NREL System Engineering Program Objectives</vt:lpstr>
      <vt:lpstr>PowerPoint Presentation</vt:lpstr>
      <vt:lpstr>Model Comparison</vt:lpstr>
      <vt:lpstr>Reference Project</vt:lpstr>
      <vt:lpstr>Reference Project</vt:lpstr>
      <vt:lpstr>Summary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Mathias</dc:creator>
  <cp:lastModifiedBy>Windows User</cp:lastModifiedBy>
  <cp:revision>275</cp:revision>
  <dcterms:created xsi:type="dcterms:W3CDTF">2011-09-15T20:44:21Z</dcterms:created>
  <dcterms:modified xsi:type="dcterms:W3CDTF">2014-03-06T04:12:45Z</dcterms:modified>
</cp:coreProperties>
</file>