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93C59-5EA6-40B6-B7CC-9409393E864B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7BCC3-FA32-4A63-ABA5-479954D4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1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2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54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7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8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40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4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3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3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48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0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5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BCC3-FA32-4A63-ABA5-479954D4093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6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9BCB-9E20-4BC2-92E0-98020D8A49D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4526-01C5-482A-9FD2-B4758F1C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 up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of results from </a:t>
            </a:r>
          </a:p>
          <a:p>
            <a:r>
              <a:rPr lang="en-US" dirty="0" smtClean="0"/>
              <a:t>“Speed up python.doc”</a:t>
            </a:r>
          </a:p>
          <a:p>
            <a:r>
              <a:rPr lang="en-US" dirty="0" smtClean="0"/>
              <a:t>Mads M. Pedersen</a:t>
            </a:r>
          </a:p>
        </p:txBody>
      </p:sp>
    </p:spTree>
    <p:extLst>
      <p:ext uri="{BB962C8B-B14F-4D97-AF65-F5344CB8AC3E}">
        <p14:creationId xmlns:p14="http://schemas.microsoft.com/office/powerpoint/2010/main" val="37215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613484"/>
              </p:ext>
            </p:extLst>
          </p:nvPr>
        </p:nvGraphicFramePr>
        <p:xfrm>
          <a:off x="395536" y="1484784"/>
          <a:ext cx="8229600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def maxima1(A):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UP, DOWN = 0,1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delta = UP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last_v = A[0]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maxima = []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for i in xrange(1,len(A)):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if A[i]-A[i-1]&gt;0: 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  delta=UP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elif A[i]-A[i-1]&lt;0: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  if delta==UP: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    maxima.append(A[i-1])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  delta=DOWN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</a:t>
                      </a:r>
                      <a:r>
                        <a:rPr lang="da-DK" sz="1600">
                          <a:effectLst/>
                        </a:rPr>
                        <a:t>return maxima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def maxima2(A):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UP, DOWN = 0,1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delta = UP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last_v = A[0]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maxima = []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for v in A[1:]: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if v-last_v&gt;0: 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  delta=UP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elif v-last_v&lt;0: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  if delta==UP: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    maxima.append(last_v)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    delta=DOWN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     last_v = v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  return maxima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def</a:t>
                      </a:r>
                      <a:r>
                        <a:rPr lang="en-GB" sz="1600" dirty="0">
                          <a:effectLst/>
                        </a:rPr>
                        <a:t> maxima3(A):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UP, DOWN = 0,1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delta = UP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</a:t>
                      </a:r>
                      <a:r>
                        <a:rPr lang="en-GB" sz="1600" dirty="0" err="1">
                          <a:effectLst/>
                        </a:rPr>
                        <a:t>last_v</a:t>
                      </a:r>
                      <a:r>
                        <a:rPr lang="en-GB" sz="1600" dirty="0">
                          <a:effectLst/>
                        </a:rPr>
                        <a:t> = A[0]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maxima = []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  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for v in A[1:].</a:t>
                      </a:r>
                      <a:r>
                        <a:rPr lang="en-GB" sz="1600" dirty="0" err="1">
                          <a:effectLst/>
                        </a:rPr>
                        <a:t>tolist</a:t>
                      </a:r>
                      <a:r>
                        <a:rPr lang="en-GB" sz="1600" dirty="0">
                          <a:effectLst/>
                        </a:rPr>
                        <a:t>():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  if v-</a:t>
                      </a:r>
                      <a:r>
                        <a:rPr lang="en-GB" sz="1600" dirty="0" err="1">
                          <a:effectLst/>
                        </a:rPr>
                        <a:t>last_v</a:t>
                      </a:r>
                      <a:r>
                        <a:rPr lang="en-GB" sz="1600" dirty="0">
                          <a:effectLst/>
                        </a:rPr>
                        <a:t>&gt;0: 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    delta=UP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  </a:t>
                      </a:r>
                      <a:r>
                        <a:rPr lang="en-GB" sz="1600" dirty="0" err="1">
                          <a:effectLst/>
                        </a:rPr>
                        <a:t>elif</a:t>
                      </a:r>
                      <a:r>
                        <a:rPr lang="en-GB" sz="1600" dirty="0">
                          <a:effectLst/>
                        </a:rPr>
                        <a:t> v-</a:t>
                      </a:r>
                      <a:r>
                        <a:rPr lang="en-GB" sz="1600" dirty="0" err="1">
                          <a:effectLst/>
                        </a:rPr>
                        <a:t>last_v</a:t>
                      </a:r>
                      <a:r>
                        <a:rPr lang="en-GB" sz="1600" dirty="0">
                          <a:effectLst/>
                        </a:rPr>
                        <a:t>&lt;0: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    if delta==UP: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      </a:t>
                      </a:r>
                      <a:r>
                        <a:rPr lang="en-GB" sz="1600" dirty="0" err="1">
                          <a:effectLst/>
                        </a:rPr>
                        <a:t>maxima.append</a:t>
                      </a:r>
                      <a:r>
                        <a:rPr lang="en-GB" sz="1600" dirty="0">
                          <a:effectLst/>
                        </a:rPr>
                        <a:t>(</a:t>
                      </a:r>
                      <a:r>
                        <a:rPr lang="en-GB" sz="1600" dirty="0" err="1">
                          <a:effectLst/>
                        </a:rPr>
                        <a:t>last_v</a:t>
                      </a:r>
                      <a:r>
                        <a:rPr lang="en-GB" sz="16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    delta=DOWN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     </a:t>
                      </a:r>
                      <a:r>
                        <a:rPr lang="en-GB" sz="1600" dirty="0" err="1">
                          <a:effectLst/>
                        </a:rPr>
                        <a:t>last_v</a:t>
                      </a:r>
                      <a:r>
                        <a:rPr lang="en-GB" sz="1600" dirty="0">
                          <a:effectLst/>
                        </a:rPr>
                        <a:t> = v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  return maxima</a:t>
                      </a:r>
                      <a:endParaRPr lang="en-US" sz="24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03072"/>
              </p:ext>
            </p:extLst>
          </p:nvPr>
        </p:nvGraphicFramePr>
        <p:xfrm>
          <a:off x="395536" y="5517232"/>
          <a:ext cx="8229600" cy="609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maxima1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maxima2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maxima3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|A| = 1000000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>
                          <a:effectLst/>
                        </a:rPr>
                        <a:t>1.787s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>
                          <a:effectLst/>
                        </a:rPr>
                        <a:t>1.393s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dirty="0">
                          <a:effectLst/>
                        </a:rPr>
                        <a:t>0.210s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7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</a:p>
          <a:p>
            <a:r>
              <a:rPr lang="en-US" dirty="0" smtClean="0"/>
              <a:t>Deadlocks /starvation</a:t>
            </a:r>
          </a:p>
          <a:p>
            <a:r>
              <a:rPr lang="en-US" dirty="0" smtClean="0"/>
              <a:t>Synchronization overhead</a:t>
            </a:r>
          </a:p>
          <a:p>
            <a:endParaRPr lang="en-US" dirty="0"/>
          </a:p>
          <a:p>
            <a:r>
              <a:rPr lang="en-US" dirty="0" smtClean="0"/>
              <a:t>GIL: Global </a:t>
            </a:r>
            <a:r>
              <a:rPr lang="en-US" dirty="0"/>
              <a:t>I</a:t>
            </a:r>
            <a:r>
              <a:rPr lang="en-US" dirty="0" smtClean="0"/>
              <a:t>nterpreter Lock</a:t>
            </a:r>
          </a:p>
          <a:p>
            <a:r>
              <a:rPr lang="en-US" dirty="0" smtClean="0"/>
              <a:t>Python threads: Concurrently but not parallel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1556792"/>
            <a:ext cx="111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</a:t>
            </a:r>
          </a:p>
          <a:p>
            <a:r>
              <a:rPr lang="en-US" dirty="0" smtClean="0"/>
              <a:t>Read x</a:t>
            </a:r>
          </a:p>
          <a:p>
            <a:r>
              <a:rPr lang="en-US" dirty="0" smtClean="0"/>
              <a:t>Add 1</a:t>
            </a:r>
          </a:p>
          <a:p>
            <a:r>
              <a:rPr lang="en-US" dirty="0" smtClean="0"/>
              <a:t>Write 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1556792"/>
            <a:ext cx="10802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</a:t>
            </a:r>
          </a:p>
          <a:p>
            <a:endParaRPr lang="en-US" dirty="0" smtClean="0"/>
          </a:p>
          <a:p>
            <a:r>
              <a:rPr lang="en-US" dirty="0" smtClean="0"/>
              <a:t>Read x</a:t>
            </a:r>
          </a:p>
          <a:p>
            <a:r>
              <a:rPr lang="en-US" dirty="0" smtClean="0"/>
              <a:t>Add 1</a:t>
            </a:r>
          </a:p>
          <a:p>
            <a:r>
              <a:rPr lang="en-US" dirty="0" smtClean="0"/>
              <a:t>Write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2400" y="1555724"/>
            <a:ext cx="828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56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61917"/>
              </p:ext>
            </p:extLst>
          </p:nvPr>
        </p:nvGraphicFramePr>
        <p:xfrm>
          <a:off x="467544" y="1844823"/>
          <a:ext cx="8352927" cy="374441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36229"/>
                <a:gridCol w="1687082"/>
                <a:gridCol w="2059533"/>
                <a:gridCol w="2138614"/>
                <a:gridCol w="1531469"/>
              </a:tblGrid>
              <a:tr h="4992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Execution time, sec</a:t>
                      </a:r>
                      <a:endParaRPr lang="en-US" sz="24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Sequential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CPython threads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multiprocessing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Parallel Python, PP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45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def task():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n = xrange(5000000)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for i in n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GB" sz="1400">
                          <a:effectLst/>
                        </a:rPr>
                        <a:t>sum = (i*i)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   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def task_x2():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task()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task()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      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from threading import Thread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class TaskThread(Thread):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def run(self):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   task()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       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def taskThread_x_2 ():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t1 = taskThread()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t2 = taskThread()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t1.start(); t2.start()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 t1.join();  t2.join()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from multiprocessing import Process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def multi_processing():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p1 = Process(target=task)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p2 = Process(target=task)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p1.start(); p2.start()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p1.join();  p2.join()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import pp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 = pp.Server()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def taskPP_P():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t1=s.submit(task)</a:t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</a:rPr>
                        <a:t> t2=s.submit(task)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t1()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 t2()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Python 2.7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5.84s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8.94s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3.46s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3.12s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Python 3.2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3.90s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3.89s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2.34s</a:t>
                      </a:r>
                      <a:endParaRPr lang="en-US" sz="24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Not supported</a:t>
                      </a:r>
                      <a:endParaRPr lang="en-US" sz="24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0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 </a:t>
            </a:r>
            <a:br>
              <a:rPr lang="en-US" dirty="0" smtClean="0"/>
            </a:br>
            <a:r>
              <a:rPr lang="en-US" sz="2000" dirty="0" smtClean="0"/>
              <a:t>(just because it’s cool)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758791"/>
              </p:ext>
            </p:extLst>
          </p:nvPr>
        </p:nvGraphicFramePr>
        <p:xfrm>
          <a:off x="457200" y="1556792"/>
          <a:ext cx="8229600" cy="493528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29600"/>
              </a:tblGrid>
              <a:tr h="49352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import </a:t>
                      </a:r>
                      <a:r>
                        <a:rPr lang="en-GB" sz="1400" u="none" dirty="0" err="1">
                          <a:effectLst/>
                        </a:rPr>
                        <a:t>numpy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import </a:t>
                      </a:r>
                      <a:r>
                        <a:rPr lang="en-GB" sz="1400" u="none" dirty="0" err="1">
                          <a:effectLst/>
                        </a:rPr>
                        <a:t>pycuda.autoinit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import </a:t>
                      </a:r>
                      <a:r>
                        <a:rPr lang="en-GB" sz="1400" u="none" dirty="0" err="1">
                          <a:effectLst/>
                        </a:rPr>
                        <a:t>pycuda.driver</a:t>
                      </a:r>
                      <a:r>
                        <a:rPr lang="en-GB" sz="1400" u="none" dirty="0">
                          <a:effectLst/>
                        </a:rPr>
                        <a:t> as </a:t>
                      </a:r>
                      <a:r>
                        <a:rPr lang="en-GB" sz="1400" u="none" dirty="0" err="1">
                          <a:effectLst/>
                        </a:rPr>
                        <a:t>drv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from </a:t>
                      </a:r>
                      <a:r>
                        <a:rPr lang="en-GB" sz="1400" u="none" dirty="0" err="1">
                          <a:effectLst/>
                        </a:rPr>
                        <a:t>pycuda.compiler</a:t>
                      </a:r>
                      <a:r>
                        <a:rPr lang="en-GB" sz="1400" u="none" dirty="0">
                          <a:effectLst/>
                        </a:rPr>
                        <a:t> import </a:t>
                      </a:r>
                      <a:r>
                        <a:rPr lang="en-GB" sz="1400" u="none" dirty="0" err="1">
                          <a:effectLst/>
                        </a:rPr>
                        <a:t>SourceModule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 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mod = </a:t>
                      </a:r>
                      <a:r>
                        <a:rPr lang="en-GB" sz="1400" u="none" dirty="0" err="1">
                          <a:effectLst/>
                        </a:rPr>
                        <a:t>SourceModule</a:t>
                      </a:r>
                      <a:r>
                        <a:rPr lang="en-GB" sz="1400" u="none" dirty="0">
                          <a:effectLst/>
                        </a:rPr>
                        <a:t>("""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__global__ void </a:t>
                      </a:r>
                      <a:r>
                        <a:rPr lang="en-GB" sz="1400" u="none" dirty="0" err="1">
                          <a:effectLst/>
                        </a:rPr>
                        <a:t>multiply_them</a:t>
                      </a:r>
                      <a:r>
                        <a:rPr lang="en-GB" sz="1400" u="none" dirty="0">
                          <a:effectLst/>
                        </a:rPr>
                        <a:t>(float *c, float *a, float *b)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{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  </a:t>
                      </a:r>
                      <a:r>
                        <a:rPr lang="en-GB" sz="1400" u="none" dirty="0" err="1">
                          <a:effectLst/>
                        </a:rPr>
                        <a:t>const</a:t>
                      </a:r>
                      <a:r>
                        <a:rPr lang="en-GB" sz="1400" u="none" dirty="0">
                          <a:effectLst/>
                        </a:rPr>
                        <a:t> </a:t>
                      </a:r>
                      <a:r>
                        <a:rPr lang="en-GB" sz="1400" u="none" dirty="0" err="1">
                          <a:effectLst/>
                        </a:rPr>
                        <a:t>int</a:t>
                      </a:r>
                      <a:r>
                        <a:rPr lang="en-GB" sz="1400" u="none" dirty="0">
                          <a:effectLst/>
                        </a:rPr>
                        <a:t> </a:t>
                      </a:r>
                      <a:r>
                        <a:rPr lang="en-GB" sz="1400" u="none" dirty="0" err="1">
                          <a:effectLst/>
                        </a:rPr>
                        <a:t>i</a:t>
                      </a:r>
                      <a:r>
                        <a:rPr lang="en-GB" sz="1400" u="none" dirty="0">
                          <a:effectLst/>
                        </a:rPr>
                        <a:t> = </a:t>
                      </a:r>
                      <a:r>
                        <a:rPr lang="en-GB" sz="1400" u="none" dirty="0" err="1">
                          <a:effectLst/>
                        </a:rPr>
                        <a:t>threadIdx.x</a:t>
                      </a:r>
                      <a:r>
                        <a:rPr lang="en-GB" sz="1400" u="none" dirty="0">
                          <a:effectLst/>
                        </a:rPr>
                        <a:t>;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  c[</a:t>
                      </a:r>
                      <a:r>
                        <a:rPr lang="en-GB" sz="1400" u="none" dirty="0" err="1">
                          <a:effectLst/>
                        </a:rPr>
                        <a:t>i</a:t>
                      </a:r>
                      <a:r>
                        <a:rPr lang="en-GB" sz="1400" u="none" dirty="0">
                          <a:effectLst/>
                        </a:rPr>
                        <a:t>] = a[</a:t>
                      </a:r>
                      <a:r>
                        <a:rPr lang="en-GB" sz="1400" u="none" dirty="0" err="1">
                          <a:effectLst/>
                        </a:rPr>
                        <a:t>i</a:t>
                      </a:r>
                      <a:r>
                        <a:rPr lang="en-GB" sz="1400" u="none" dirty="0">
                          <a:effectLst/>
                        </a:rPr>
                        <a:t>] * b[</a:t>
                      </a:r>
                      <a:r>
                        <a:rPr lang="en-GB" sz="1400" u="none" dirty="0" err="1">
                          <a:effectLst/>
                        </a:rPr>
                        <a:t>i</a:t>
                      </a:r>
                      <a:r>
                        <a:rPr lang="en-GB" sz="1400" u="none" dirty="0">
                          <a:effectLst/>
                        </a:rPr>
                        <a:t>];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}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""")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 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 err="1">
                          <a:effectLst/>
                        </a:rPr>
                        <a:t>multiply_them</a:t>
                      </a:r>
                      <a:r>
                        <a:rPr lang="en-GB" sz="1400" u="none" dirty="0">
                          <a:effectLst/>
                        </a:rPr>
                        <a:t> = </a:t>
                      </a:r>
                      <a:r>
                        <a:rPr lang="en-GB" sz="1400" u="none" dirty="0" err="1">
                          <a:effectLst/>
                        </a:rPr>
                        <a:t>mod.get_function</a:t>
                      </a:r>
                      <a:r>
                        <a:rPr lang="en-GB" sz="1400" u="none" dirty="0">
                          <a:effectLst/>
                        </a:rPr>
                        <a:t>("</a:t>
                      </a:r>
                      <a:r>
                        <a:rPr lang="en-GB" sz="1400" u="none" dirty="0" err="1">
                          <a:effectLst/>
                        </a:rPr>
                        <a:t>multiply_them</a:t>
                      </a:r>
                      <a:r>
                        <a:rPr lang="en-GB" sz="1400" u="none" dirty="0">
                          <a:effectLst/>
                        </a:rPr>
                        <a:t>")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 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 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a = </a:t>
                      </a:r>
                      <a:r>
                        <a:rPr lang="en-GB" sz="1400" u="none" dirty="0" err="1">
                          <a:effectLst/>
                        </a:rPr>
                        <a:t>numpy.random.randn</a:t>
                      </a:r>
                      <a:r>
                        <a:rPr lang="en-GB" sz="1400" u="none" dirty="0">
                          <a:effectLst/>
                        </a:rPr>
                        <a:t>(1024).</a:t>
                      </a:r>
                      <a:r>
                        <a:rPr lang="en-GB" sz="1400" u="none" dirty="0" err="1">
                          <a:effectLst/>
                        </a:rPr>
                        <a:t>astype</a:t>
                      </a:r>
                      <a:r>
                        <a:rPr lang="en-GB" sz="1400" u="none" dirty="0">
                          <a:effectLst/>
                        </a:rPr>
                        <a:t>(numpy.float32)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b = </a:t>
                      </a:r>
                      <a:r>
                        <a:rPr lang="en-GB" sz="1400" u="none" dirty="0" err="1">
                          <a:effectLst/>
                        </a:rPr>
                        <a:t>numpy.random.randn</a:t>
                      </a:r>
                      <a:r>
                        <a:rPr lang="en-GB" sz="1400" u="none" dirty="0">
                          <a:effectLst/>
                        </a:rPr>
                        <a:t>(1024).</a:t>
                      </a:r>
                      <a:r>
                        <a:rPr lang="en-GB" sz="1400" u="none" dirty="0" err="1">
                          <a:effectLst/>
                        </a:rPr>
                        <a:t>astype</a:t>
                      </a:r>
                      <a:r>
                        <a:rPr lang="en-GB" sz="1400" u="none" dirty="0">
                          <a:effectLst/>
                        </a:rPr>
                        <a:t>(numpy.float32)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c = </a:t>
                      </a:r>
                      <a:r>
                        <a:rPr lang="en-GB" sz="1400" u="none" dirty="0" err="1">
                          <a:effectLst/>
                        </a:rPr>
                        <a:t>numpy.zeros_like</a:t>
                      </a:r>
                      <a:r>
                        <a:rPr lang="en-GB" sz="1400" u="none" dirty="0">
                          <a:effectLst/>
                        </a:rPr>
                        <a:t>(a)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 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 err="1">
                          <a:effectLst/>
                        </a:rPr>
                        <a:t>multiply_them</a:t>
                      </a:r>
                      <a:r>
                        <a:rPr lang="en-GB" sz="1400" u="none" dirty="0">
                          <a:effectLst/>
                        </a:rPr>
                        <a:t>(</a:t>
                      </a:r>
                      <a:r>
                        <a:rPr lang="en-GB" sz="1400" u="none" dirty="0" err="1">
                          <a:effectLst/>
                        </a:rPr>
                        <a:t>drv.Out</a:t>
                      </a:r>
                      <a:r>
                        <a:rPr lang="en-GB" sz="1400" u="none" dirty="0">
                          <a:effectLst/>
                        </a:rPr>
                        <a:t>(c), </a:t>
                      </a:r>
                      <a:r>
                        <a:rPr lang="en-GB" sz="1400" u="none" dirty="0" err="1">
                          <a:effectLst/>
                        </a:rPr>
                        <a:t>drv.In</a:t>
                      </a:r>
                      <a:r>
                        <a:rPr lang="en-GB" sz="1400" u="none" dirty="0">
                          <a:effectLst/>
                        </a:rPr>
                        <a:t>(a), </a:t>
                      </a:r>
                      <a:r>
                        <a:rPr lang="en-GB" sz="1400" u="none" dirty="0" err="1">
                          <a:effectLst/>
                        </a:rPr>
                        <a:t>drv.In</a:t>
                      </a:r>
                      <a:r>
                        <a:rPr lang="en-GB" sz="1400" u="none" dirty="0">
                          <a:effectLst/>
                        </a:rPr>
                        <a:t>(b), block=(1024,1,1))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u="none" dirty="0">
                          <a:effectLst/>
                        </a:rPr>
                        <a:t> </a:t>
                      </a:r>
                      <a:endParaRPr lang="en-US" sz="2000" u="none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u="none" dirty="0">
                          <a:effectLst/>
                        </a:rPr>
                        <a:t>assert </a:t>
                      </a:r>
                      <a:r>
                        <a:rPr lang="en-GB" sz="1400" u="none" dirty="0" err="1">
                          <a:effectLst/>
                        </a:rPr>
                        <a:t>numpy.array_equal</a:t>
                      </a:r>
                      <a:r>
                        <a:rPr lang="en-GB" sz="1400" u="none" dirty="0">
                          <a:effectLst/>
                        </a:rPr>
                        <a:t>(c,(a*b))</a:t>
                      </a:r>
                      <a:endParaRPr lang="en-US" sz="2000" u="none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5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" t="10686" r="2217" b="4840"/>
          <a:stretch>
            <a:fillRect/>
          </a:stretch>
        </p:blipFill>
        <p:spPr bwMode="auto">
          <a:xfrm>
            <a:off x="539552" y="1844824"/>
            <a:ext cx="8247383" cy="427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</a:p>
          <a:p>
            <a:r>
              <a:rPr lang="en-US" dirty="0" smtClean="0"/>
              <a:t>Worst case: O(…)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4775"/>
              </p:ext>
            </p:extLst>
          </p:nvPr>
        </p:nvGraphicFramePr>
        <p:xfrm>
          <a:off x="3727719" y="3413069"/>
          <a:ext cx="1794530" cy="605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4530"/>
              </a:tblGrid>
              <a:tr h="605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for </a:t>
                      </a:r>
                      <a:r>
                        <a:rPr lang="en-US" sz="1600" dirty="0" err="1" smtClean="0">
                          <a:effectLst/>
                        </a:rPr>
                        <a:t>i</a:t>
                      </a:r>
                      <a:r>
                        <a:rPr lang="en-US" sz="1600" dirty="0" smtClean="0">
                          <a:effectLst/>
                        </a:rPr>
                        <a:t> in range(n):</a:t>
                      </a:r>
                      <a:endParaRPr lang="en-US" sz="2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    x*=</a:t>
                      </a:r>
                      <a:r>
                        <a:rPr lang="en-US" sz="1600" dirty="0" err="1" smtClean="0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10730"/>
              </p:ext>
            </p:extLst>
          </p:nvPr>
        </p:nvGraphicFramePr>
        <p:xfrm>
          <a:off x="5724129" y="3413069"/>
          <a:ext cx="2318401" cy="1022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8401"/>
              </a:tblGrid>
              <a:tr h="605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in </a:t>
                      </a:r>
                      <a:r>
                        <a:rPr lang="en-US" sz="1600" dirty="0" smtClean="0">
                          <a:effectLst/>
                        </a:rPr>
                        <a:t>range(n):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    for j in range(n):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        </a:t>
                      </a:r>
                      <a:r>
                        <a:rPr lang="en-US" sz="1600" dirty="0" smtClean="0">
                          <a:effectLst/>
                        </a:rPr>
                        <a:t>x*=</a:t>
                      </a:r>
                      <a:r>
                        <a:rPr lang="en-US" sz="1600" dirty="0" err="1" smtClean="0">
                          <a:effectLst/>
                        </a:rPr>
                        <a:t>i</a:t>
                      </a:r>
                      <a:r>
                        <a:rPr lang="en-US" sz="1600" dirty="0" smtClean="0">
                          <a:effectLst/>
                        </a:rPr>
                        <a:t>*j</a:t>
                      </a:r>
                      <a:endParaRPr lang="en-US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5499"/>
              </p:ext>
            </p:extLst>
          </p:nvPr>
        </p:nvGraphicFramePr>
        <p:xfrm>
          <a:off x="1639487" y="3413069"/>
          <a:ext cx="1794530" cy="605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4530"/>
              </a:tblGrid>
              <a:tr h="605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x=x*x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71735" y="477937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Linear: O(n)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1495" y="4790619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Constant: O(1)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31975" y="4794402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Quadratic: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8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73639"/>
              </p:ext>
            </p:extLst>
          </p:nvPr>
        </p:nvGraphicFramePr>
        <p:xfrm>
          <a:off x="611560" y="2492896"/>
          <a:ext cx="1728192" cy="15121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28192"/>
              </a:tblGrid>
              <a:tr h="1512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def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pcheck</a:t>
                      </a:r>
                      <a:r>
                        <a:rPr lang="en-GB" sz="1400" dirty="0">
                          <a:effectLst/>
                        </a:rPr>
                        <a:t>(n):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result = True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for y in </a:t>
                      </a:r>
                      <a:r>
                        <a:rPr lang="en-GB" sz="1400" dirty="0" smtClean="0">
                          <a:effectLst/>
                        </a:rPr>
                        <a:t>range(2,n</a:t>
                      </a:r>
                      <a:r>
                        <a:rPr lang="en-GB" sz="1400" dirty="0">
                          <a:effectLst/>
                        </a:rPr>
                        <a:t>):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    if </a:t>
                      </a:r>
                      <a:r>
                        <a:rPr lang="en-GB" sz="1400" dirty="0" err="1">
                          <a:effectLst/>
                        </a:rPr>
                        <a:t>n%y</a:t>
                      </a:r>
                      <a:r>
                        <a:rPr lang="en-GB" sz="1400" dirty="0">
                          <a:effectLst/>
                        </a:rPr>
                        <a:t>==0: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        result = False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    return result</a:t>
                      </a:r>
                      <a:endParaRPr lang="en-US" sz="18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01348"/>
              </p:ext>
            </p:extLst>
          </p:nvPr>
        </p:nvGraphicFramePr>
        <p:xfrm>
          <a:off x="2411760" y="2492896"/>
          <a:ext cx="3024336" cy="15121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24336"/>
              </a:tblGrid>
              <a:tr h="1512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def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pcheck_opt</a:t>
                      </a:r>
                      <a:r>
                        <a:rPr lang="en-GB" sz="1400" dirty="0">
                          <a:effectLst/>
                        </a:rPr>
                        <a:t>(n):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for y </a:t>
                      </a:r>
                      <a:r>
                        <a:rPr lang="en-GB" sz="1400" dirty="0" smtClean="0">
                          <a:effectLst/>
                        </a:rPr>
                        <a:t>in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range(2,int(</a:t>
                      </a:r>
                      <a:r>
                        <a:rPr lang="en-GB" sz="1400" dirty="0" err="1" smtClean="0">
                          <a:effectLst/>
                        </a:rPr>
                        <a:t>math.sqrt</a:t>
                      </a:r>
                      <a:r>
                        <a:rPr lang="en-GB" sz="1400" dirty="0" smtClean="0">
                          <a:effectLst/>
                        </a:rPr>
                        <a:t>(n</a:t>
                      </a:r>
                      <a:r>
                        <a:rPr lang="en-GB" sz="1400" dirty="0">
                          <a:effectLst/>
                        </a:rPr>
                        <a:t>))+1):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    if </a:t>
                      </a:r>
                      <a:r>
                        <a:rPr lang="en-GB" sz="1400" dirty="0" err="1">
                          <a:effectLst/>
                        </a:rPr>
                        <a:t>n%y</a:t>
                      </a:r>
                      <a:r>
                        <a:rPr lang="en-GB" sz="1400" dirty="0">
                          <a:effectLst/>
                        </a:rPr>
                        <a:t>==0: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        return False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    return True</a:t>
                      </a:r>
                      <a:endParaRPr lang="en-US" sz="14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2890"/>
              </p:ext>
            </p:extLst>
          </p:nvPr>
        </p:nvGraphicFramePr>
        <p:xfrm>
          <a:off x="5508104" y="2492896"/>
          <a:ext cx="3168352" cy="1800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168352"/>
              </a:tblGrid>
              <a:tr h="180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def</a:t>
                      </a:r>
                      <a:r>
                        <a:rPr lang="en-GB" sz="1400" dirty="0">
                          <a:effectLst/>
                        </a:rPr>
                        <a:t> pcheck_opt2(n):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if n==2 or n==3: return True 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if n%2==0 or n%3==0: return False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for y in </a:t>
                      </a:r>
                      <a:r>
                        <a:rPr lang="en-GB" sz="1400" dirty="0" smtClean="0">
                          <a:effectLst/>
                        </a:rPr>
                        <a:t>range(6,int(</a:t>
                      </a:r>
                      <a:r>
                        <a:rPr lang="en-GB" sz="1400" dirty="0" err="1" smtClean="0">
                          <a:effectLst/>
                        </a:rPr>
                        <a:t>math.sqrt</a:t>
                      </a:r>
                      <a:r>
                        <a:rPr lang="en-GB" sz="1400" dirty="0" smtClean="0">
                          <a:effectLst/>
                        </a:rPr>
                        <a:t>(n</a:t>
                      </a:r>
                      <a:r>
                        <a:rPr lang="en-GB" sz="1400" dirty="0">
                          <a:effectLst/>
                        </a:rPr>
                        <a:t>))+2,6):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    if n%(y-1)==0 or n%(y+1)==0: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        return False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    </a:t>
                      </a:r>
                      <a:r>
                        <a:rPr lang="da-DK" sz="1400" dirty="0" err="1">
                          <a:effectLst/>
                        </a:rPr>
                        <a:t>return</a:t>
                      </a:r>
                      <a:r>
                        <a:rPr lang="da-DK" sz="1400" dirty="0">
                          <a:effectLst/>
                        </a:rPr>
                        <a:t> True</a:t>
                      </a:r>
                      <a:endParaRPr lang="en-US" sz="18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69712"/>
              </p:ext>
            </p:extLst>
          </p:nvPr>
        </p:nvGraphicFramePr>
        <p:xfrm>
          <a:off x="1043608" y="5013176"/>
          <a:ext cx="6408712" cy="975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pcheck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pcheck_opt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pcheck_opt2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= 179424691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11.410s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0.001s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0.001s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= 179424692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11.477s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0.000s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0.000s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= 32416190071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0.059s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0.020s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57315" y="442885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Linear: O(n</a:t>
            </a:r>
            <a:r>
              <a:rPr lang="en-US" baseline="30000" dirty="0" smtClean="0"/>
              <a:t>½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412172"/>
            <a:ext cx="15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Constant: O(n)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4428853"/>
            <a:ext cx="224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Quadratic: </a:t>
            </a:r>
            <a:r>
              <a:rPr lang="en-US" dirty="0" smtClean="0"/>
              <a:t>O(1/6*n</a:t>
            </a:r>
            <a:r>
              <a:rPr lang="en-US" baseline="30000" dirty="0" smtClean="0"/>
              <a:t>½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386761"/>
              </p:ext>
            </p:extLst>
          </p:nvPr>
        </p:nvGraphicFramePr>
        <p:xfrm>
          <a:off x="539552" y="1700808"/>
          <a:ext cx="8229600" cy="2133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def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list_structure</a:t>
                      </a:r>
                      <a:r>
                        <a:rPr lang="en-GB" sz="2000" dirty="0">
                          <a:effectLst/>
                        </a:rPr>
                        <a:t>(</a:t>
                      </a:r>
                      <a:r>
                        <a:rPr lang="en-GB" sz="2000" dirty="0" err="1">
                          <a:effectLst/>
                        </a:rPr>
                        <a:t>lst</a:t>
                      </a:r>
                      <a:r>
                        <a:rPr lang="en-GB" sz="2000" dirty="0">
                          <a:effectLst/>
                        </a:rPr>
                        <a:t>, primes):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result = []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for n in </a:t>
                      </a:r>
                      <a:r>
                        <a:rPr lang="en-GB" sz="2000" dirty="0" err="1">
                          <a:effectLst/>
                        </a:rPr>
                        <a:t>lst</a:t>
                      </a:r>
                      <a:r>
                        <a:rPr lang="en-GB" sz="2000" dirty="0">
                          <a:effectLst/>
                        </a:rPr>
                        <a:t>: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    if n in primes: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        </a:t>
                      </a:r>
                      <a:r>
                        <a:rPr lang="en-GB" sz="2000" dirty="0" err="1">
                          <a:effectLst/>
                        </a:rPr>
                        <a:t>result.append</a:t>
                      </a:r>
                      <a:r>
                        <a:rPr lang="en-GB" sz="2000" dirty="0">
                          <a:effectLst/>
                        </a:rPr>
                        <a:t>(n)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    </a:t>
                      </a:r>
                      <a:r>
                        <a:rPr lang="da-DK" sz="2000" dirty="0" err="1">
                          <a:effectLst/>
                        </a:rPr>
                        <a:t>return</a:t>
                      </a:r>
                      <a:r>
                        <a:rPr lang="da-DK" sz="2000" dirty="0">
                          <a:effectLst/>
                        </a:rPr>
                        <a:t> </a:t>
                      </a:r>
                      <a:r>
                        <a:rPr lang="da-DK" sz="2000" dirty="0" err="1">
                          <a:effectLst/>
                        </a:rPr>
                        <a:t>result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def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set_structure</a:t>
                      </a:r>
                      <a:r>
                        <a:rPr lang="en-GB" sz="2000" dirty="0">
                          <a:effectLst/>
                        </a:rPr>
                        <a:t>(</a:t>
                      </a:r>
                      <a:r>
                        <a:rPr lang="en-GB" sz="2000" dirty="0" err="1">
                          <a:effectLst/>
                        </a:rPr>
                        <a:t>lst</a:t>
                      </a:r>
                      <a:r>
                        <a:rPr lang="en-GB" sz="2000" dirty="0">
                          <a:effectLst/>
                        </a:rPr>
                        <a:t>, primes):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primes = set(primes)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result = []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for n in </a:t>
                      </a:r>
                      <a:r>
                        <a:rPr lang="en-GB" sz="2000" dirty="0" err="1">
                          <a:effectLst/>
                        </a:rPr>
                        <a:t>lst</a:t>
                      </a:r>
                      <a:r>
                        <a:rPr lang="en-GB" sz="2000" dirty="0">
                          <a:effectLst/>
                        </a:rPr>
                        <a:t>: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    if n in primes: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        </a:t>
                      </a:r>
                      <a:r>
                        <a:rPr lang="en-GB" sz="2000" dirty="0" err="1">
                          <a:effectLst/>
                        </a:rPr>
                        <a:t>result.append</a:t>
                      </a:r>
                      <a:r>
                        <a:rPr lang="en-GB" sz="2000" dirty="0">
                          <a:effectLst/>
                        </a:rPr>
                        <a:t>(n)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    </a:t>
                      </a:r>
                      <a:r>
                        <a:rPr lang="da-DK" sz="2000" dirty="0" err="1">
                          <a:effectLst/>
                        </a:rPr>
                        <a:t>return</a:t>
                      </a:r>
                      <a:r>
                        <a:rPr lang="da-DK" sz="2000" dirty="0">
                          <a:effectLst/>
                        </a:rPr>
                        <a:t> </a:t>
                      </a:r>
                      <a:r>
                        <a:rPr lang="da-DK" sz="2000" dirty="0" err="1">
                          <a:effectLst/>
                        </a:rPr>
                        <a:t>result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9345"/>
              </p:ext>
            </p:extLst>
          </p:nvPr>
        </p:nvGraphicFramePr>
        <p:xfrm>
          <a:off x="1547664" y="4797152"/>
          <a:ext cx="5616624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/>
                <a:gridCol w="1404156"/>
                <a:gridCol w="1404156"/>
                <a:gridCol w="14041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n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list_structure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set_structure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1.000.000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3.462s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0.073s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1.000.000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10000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25.203s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0.079s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67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768109"/>
              </p:ext>
            </p:extLst>
          </p:nvPr>
        </p:nvGraphicFramePr>
        <p:xfrm>
          <a:off x="467544" y="2420888"/>
          <a:ext cx="8229600" cy="1371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3200"/>
                <a:gridCol w="3099792"/>
                <a:gridCol w="238660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>
                          <a:effectLst/>
                        </a:rPr>
                        <a:t>def </a:t>
                      </a:r>
                      <a:r>
                        <a:rPr lang="da-DK" sz="1800" dirty="0" err="1">
                          <a:effectLst/>
                        </a:rPr>
                        <a:t>for_loop</a:t>
                      </a:r>
                      <a:r>
                        <a:rPr lang="da-DK" sz="1800" dirty="0">
                          <a:effectLst/>
                        </a:rPr>
                        <a:t>(f, </a:t>
                      </a:r>
                      <a:r>
                        <a:rPr lang="da-DK" sz="1800" dirty="0" err="1">
                          <a:effectLst/>
                        </a:rPr>
                        <a:t>lst</a:t>
                      </a:r>
                      <a:r>
                        <a:rPr lang="da-DK" sz="1800" dirty="0">
                          <a:effectLst/>
                        </a:rPr>
                        <a:t>):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   res = []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   for x in </a:t>
                      </a:r>
                      <a:r>
                        <a:rPr lang="en-GB" sz="1800" dirty="0" err="1">
                          <a:effectLst/>
                        </a:rPr>
                        <a:t>lst</a:t>
                      </a:r>
                      <a:r>
                        <a:rPr lang="en-GB" sz="1800" dirty="0">
                          <a:effectLst/>
                        </a:rPr>
                        <a:t>: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       </a:t>
                      </a:r>
                      <a:r>
                        <a:rPr lang="da-DK" sz="1800" dirty="0" err="1">
                          <a:effectLst/>
                        </a:rPr>
                        <a:t>res.append</a:t>
                      </a:r>
                      <a:r>
                        <a:rPr lang="da-DK" sz="1800" dirty="0">
                          <a:effectLst/>
                        </a:rPr>
                        <a:t>(f(x</a:t>
                      </a:r>
                      <a:r>
                        <a:rPr lang="da-DK" sz="1800" dirty="0" smtClean="0">
                          <a:effectLst/>
                        </a:rPr>
                        <a:t>))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dirty="0">
                          <a:effectLst/>
                        </a:rPr>
                        <a:t>    </a:t>
                      </a:r>
                      <a:r>
                        <a:rPr lang="da-DK" sz="1800" dirty="0" err="1">
                          <a:effectLst/>
                        </a:rPr>
                        <a:t>return</a:t>
                      </a:r>
                      <a:r>
                        <a:rPr lang="da-DK" sz="1800" dirty="0">
                          <a:effectLst/>
                        </a:rPr>
                        <a:t> res</a:t>
                      </a:r>
                      <a:endParaRPr lang="en-US" sz="24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def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list_comprehension</a:t>
                      </a:r>
                      <a:r>
                        <a:rPr lang="en-GB" sz="1800" dirty="0">
                          <a:effectLst/>
                        </a:rPr>
                        <a:t>(f, </a:t>
                      </a:r>
                      <a:r>
                        <a:rPr lang="en-GB" sz="1800" dirty="0" err="1">
                          <a:effectLst/>
                        </a:rPr>
                        <a:t>lst</a:t>
                      </a:r>
                      <a:r>
                        <a:rPr lang="en-GB" sz="1800" dirty="0">
                          <a:effectLst/>
                        </a:rPr>
                        <a:t>):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  return [f(x) for x in </a:t>
                      </a:r>
                      <a:r>
                        <a:rPr lang="en-GB" sz="1800" dirty="0" err="1">
                          <a:effectLst/>
                        </a:rPr>
                        <a:t>lst</a:t>
                      </a:r>
                      <a:r>
                        <a:rPr lang="en-GB" sz="1800" dirty="0">
                          <a:effectLst/>
                        </a:rPr>
                        <a:t>]</a:t>
                      </a:r>
                      <a:endParaRPr lang="en-US" sz="24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def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map_to_list</a:t>
                      </a:r>
                      <a:r>
                        <a:rPr lang="en-GB" sz="1800" dirty="0">
                          <a:effectLst/>
                        </a:rPr>
                        <a:t>(</a:t>
                      </a:r>
                      <a:r>
                        <a:rPr lang="en-GB" sz="1800" dirty="0" err="1">
                          <a:effectLst/>
                        </a:rPr>
                        <a:t>f,lst</a:t>
                      </a:r>
                      <a:r>
                        <a:rPr lang="en-GB" sz="1800" dirty="0">
                          <a:effectLst/>
                        </a:rPr>
                        <a:t>):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  </a:t>
                      </a:r>
                      <a:r>
                        <a:rPr lang="da-DK" sz="1800" dirty="0" err="1">
                          <a:effectLst/>
                        </a:rPr>
                        <a:t>return</a:t>
                      </a:r>
                      <a:r>
                        <a:rPr lang="da-DK" sz="1800" dirty="0">
                          <a:effectLst/>
                        </a:rPr>
                        <a:t> </a:t>
                      </a:r>
                      <a:r>
                        <a:rPr lang="da-DK" sz="1800" dirty="0" err="1">
                          <a:effectLst/>
                        </a:rPr>
                        <a:t>map</a:t>
                      </a:r>
                      <a:r>
                        <a:rPr lang="da-DK" sz="1800" dirty="0">
                          <a:effectLst/>
                        </a:rPr>
                        <a:t>(</a:t>
                      </a:r>
                      <a:r>
                        <a:rPr lang="da-DK" sz="1800" dirty="0" err="1">
                          <a:effectLst/>
                        </a:rPr>
                        <a:t>f,lst</a:t>
                      </a:r>
                      <a:r>
                        <a:rPr lang="da-DK" sz="18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18969"/>
              </p:ext>
            </p:extLst>
          </p:nvPr>
        </p:nvGraphicFramePr>
        <p:xfrm>
          <a:off x="323528" y="4941168"/>
          <a:ext cx="8229600" cy="7010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944216"/>
                <a:gridCol w="1347624"/>
                <a:gridCol w="1244664"/>
                <a:gridCol w="2160240"/>
                <a:gridCol w="15328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</a:t>
                      </a:r>
                      <a:endParaRPr lang="en-US" sz="18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lst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for_loop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list_comprehension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map_to_list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range(10</a:t>
                      </a:r>
                      <a:r>
                        <a:rPr lang="en-US" sz="1400" dirty="0">
                          <a:effectLst/>
                        </a:rPr>
                        <a:t>**7)</a:t>
                      </a:r>
                      <a:endParaRPr lang="en-US" sz="18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3.078s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2.240s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1.832s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lambda x: str(x).upper()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range(10</a:t>
                      </a:r>
                      <a:r>
                        <a:rPr lang="en-US" sz="1400" dirty="0">
                          <a:effectLst/>
                        </a:rPr>
                        <a:t>**7)</a:t>
                      </a:r>
                      <a:endParaRPr lang="en-US" sz="18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5.605s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4.337s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4.278s</a:t>
                      </a:r>
                      <a:endParaRPr lang="en-US" sz="18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8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550348"/>
              </p:ext>
            </p:extLst>
          </p:nvPr>
        </p:nvGraphicFramePr>
        <p:xfrm>
          <a:off x="467544" y="2204864"/>
          <a:ext cx="8229600" cy="152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86608"/>
                <a:gridCol w="2808312"/>
                <a:gridCol w="303468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def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str_for</a:t>
                      </a:r>
                      <a:r>
                        <a:rPr lang="en-GB" sz="2000" dirty="0">
                          <a:effectLst/>
                        </a:rPr>
                        <a:t>(</a:t>
                      </a:r>
                      <a:r>
                        <a:rPr lang="en-GB" sz="2000" dirty="0" err="1">
                          <a:effectLst/>
                        </a:rPr>
                        <a:t>lst</a:t>
                      </a:r>
                      <a:r>
                        <a:rPr lang="en-GB" sz="2000" dirty="0">
                          <a:effectLst/>
                        </a:rPr>
                        <a:t>):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s = ""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for x in </a:t>
                      </a:r>
                      <a:r>
                        <a:rPr lang="en-GB" sz="2000" dirty="0" err="1">
                          <a:effectLst/>
                        </a:rPr>
                        <a:t>lst</a:t>
                      </a:r>
                      <a:r>
                        <a:rPr lang="en-GB" sz="2000" dirty="0">
                          <a:effectLst/>
                        </a:rPr>
                        <a:t>: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    s += </a:t>
                      </a:r>
                      <a:r>
                        <a:rPr lang="en-GB" sz="2000" dirty="0" err="1">
                          <a:effectLst/>
                        </a:rPr>
                        <a:t>str</a:t>
                      </a:r>
                      <a:r>
                        <a:rPr lang="en-GB" sz="2000" dirty="0">
                          <a:effectLst/>
                        </a:rPr>
                        <a:t>(x)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    return s   </a:t>
                      </a:r>
                      <a:endParaRPr lang="en-US" sz="28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def str_join(lst):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    s_lst = []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    for s in lst: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        s_lst.append(str(s))</a:t>
                      </a:r>
                      <a:endParaRPr lang="en-US" sz="28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    </a:t>
                      </a:r>
                      <a:r>
                        <a:rPr lang="da-DK" sz="2000">
                          <a:effectLst/>
                        </a:rPr>
                        <a:t>return "".join(s_lst)</a:t>
                      </a:r>
                      <a:endParaRPr lang="en-US" sz="2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def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str_comp_join</a:t>
                      </a:r>
                      <a:r>
                        <a:rPr lang="en-GB" sz="2000" dirty="0">
                          <a:effectLst/>
                        </a:rPr>
                        <a:t>(</a:t>
                      </a:r>
                      <a:r>
                        <a:rPr lang="en-GB" sz="2000" dirty="0" err="1">
                          <a:effectLst/>
                        </a:rPr>
                        <a:t>lst</a:t>
                      </a:r>
                      <a:r>
                        <a:rPr lang="en-GB" sz="2000" dirty="0">
                          <a:effectLst/>
                        </a:rPr>
                        <a:t>):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    </a:t>
                      </a:r>
                      <a:r>
                        <a:rPr lang="en-GB" sz="2000" dirty="0" err="1">
                          <a:effectLst/>
                        </a:rPr>
                        <a:t>s_lst</a:t>
                      </a:r>
                      <a:r>
                        <a:rPr lang="en-GB" sz="2000" dirty="0">
                          <a:effectLst/>
                        </a:rPr>
                        <a:t> = [</a:t>
                      </a:r>
                      <a:r>
                        <a:rPr lang="en-GB" sz="2000" dirty="0" err="1">
                          <a:effectLst/>
                        </a:rPr>
                        <a:t>str</a:t>
                      </a:r>
                      <a:r>
                        <a:rPr lang="en-GB" sz="2000" dirty="0">
                          <a:effectLst/>
                        </a:rPr>
                        <a:t>(s) for s in </a:t>
                      </a:r>
                      <a:r>
                        <a:rPr lang="en-GB" sz="2000" dirty="0" err="1">
                          <a:effectLst/>
                        </a:rPr>
                        <a:t>lst</a:t>
                      </a:r>
                      <a:r>
                        <a:rPr lang="en-GB" sz="2000" dirty="0">
                          <a:effectLst/>
                        </a:rPr>
                        <a:t>]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    </a:t>
                      </a:r>
                      <a:r>
                        <a:rPr lang="da-DK" sz="2000" dirty="0" err="1">
                          <a:effectLst/>
                        </a:rPr>
                        <a:t>return</a:t>
                      </a:r>
                      <a:r>
                        <a:rPr lang="da-DK" sz="2000" dirty="0">
                          <a:effectLst/>
                        </a:rPr>
                        <a:t> "".</a:t>
                      </a:r>
                      <a:r>
                        <a:rPr lang="da-DK" sz="2000" dirty="0" err="1">
                          <a:effectLst/>
                        </a:rPr>
                        <a:t>join</a:t>
                      </a:r>
                      <a:r>
                        <a:rPr lang="da-DK" sz="2000" dirty="0">
                          <a:effectLst/>
                        </a:rPr>
                        <a:t>(</a:t>
                      </a:r>
                      <a:r>
                        <a:rPr lang="da-DK" sz="2000" dirty="0" err="1">
                          <a:effectLst/>
                        </a:rPr>
                        <a:t>s_lst</a:t>
                      </a:r>
                      <a:r>
                        <a:rPr lang="da-DK" sz="2000" dirty="0">
                          <a:effectLst/>
                        </a:rPr>
                        <a:t>)</a:t>
                      </a:r>
                      <a:endParaRPr lang="en-US" sz="28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08346"/>
              </p:ext>
            </p:extLst>
          </p:nvPr>
        </p:nvGraphicFramePr>
        <p:xfrm>
          <a:off x="539552" y="5085184"/>
          <a:ext cx="8229600" cy="609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lst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str_for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str_join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str_comp_join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xrange</a:t>
                      </a:r>
                      <a:r>
                        <a:rPr lang="en-US" sz="1600" dirty="0">
                          <a:effectLst/>
                        </a:rPr>
                        <a:t>(10**6)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1.669s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0.317s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0.256s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484983"/>
              </p:ext>
            </p:extLst>
          </p:nvPr>
        </p:nvGraphicFramePr>
        <p:xfrm>
          <a:off x="457200" y="2400141"/>
          <a:ext cx="8229600" cy="3169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66528"/>
                <a:gridCol w="4824536"/>
                <a:gridCol w="173853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Code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To do at runtime in highlighted line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Time for N=10</a:t>
                      </a:r>
                      <a:r>
                        <a:rPr lang="en-GB" sz="1600" baseline="300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dirty="0">
                          <a:effectLst/>
                        </a:rPr>
                        <a:t>for i in </a:t>
                      </a:r>
                      <a:r>
                        <a:rPr lang="da-DK" sz="1200" dirty="0" err="1">
                          <a:effectLst/>
                        </a:rPr>
                        <a:t>xrange</a:t>
                      </a:r>
                      <a:r>
                        <a:rPr lang="da-DK" sz="1200" dirty="0">
                          <a:effectLst/>
                        </a:rPr>
                        <a:t>(N):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dirty="0">
                          <a:effectLst/>
                        </a:rPr>
                        <a:t>  </a:t>
                      </a:r>
                      <a:r>
                        <a:rPr lang="da-DK" sz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C[i] = A[i]+B[i]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Interpret code line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Determine types of C[i] and A[i] and B[i]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Search for corresponding add method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Apply add method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Courier New"/>
                        <a:buChar char="o"/>
                        <a:tabLst>
                          <a:tab pos="685800" algn="l"/>
                        </a:tabLst>
                      </a:pPr>
                      <a:r>
                        <a:rPr lang="en-GB" sz="1600">
                          <a:effectLst/>
                        </a:rPr>
                        <a:t>Load A[i] and B[i] into registers</a:t>
                      </a:r>
                      <a:endParaRPr lang="en-US" sz="1600">
                        <a:effectLst/>
                      </a:endParaRP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Courier New"/>
                        <a:buChar char="o"/>
                        <a:tabLst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Add A[i] and B[i]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Courier New"/>
                        <a:buChar char="o"/>
                        <a:tabLst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Convert to appropiate data type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in order to handle overflow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Courier New"/>
                        <a:buChar char="o"/>
                        <a:tabLst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Save C[i] into memory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1.207 s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for(i = 0;i &lt; N ;i++){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  </a:t>
                      </a:r>
                      <a:r>
                        <a:rPr lang="da-DK" sz="1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C[i] = A[i]+B[i];</a:t>
                      </a:r>
                      <a:r>
                        <a:rPr lang="da-DK" sz="11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Load A[i] and B[i] into register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Add A[i] and B[i]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Save C[i] into memory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0.033 s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510857"/>
              </p:ext>
            </p:extLst>
          </p:nvPr>
        </p:nvGraphicFramePr>
        <p:xfrm>
          <a:off x="395536" y="2276872"/>
          <a:ext cx="8229600" cy="5486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Code (A and B must be numpy arrays)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>
                          <a:effectLst/>
                        </a:rPr>
                        <a:t>Time for |A|=|B|=10</a:t>
                      </a:r>
                      <a:r>
                        <a:rPr lang="da-DK" sz="1800" baseline="300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>
                          <a:effectLst/>
                        </a:rPr>
                        <a:t>C = A + B  </a:t>
                      </a:r>
                      <a:endParaRPr lang="en-US" sz="18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0.030 s</a:t>
                      </a:r>
                      <a:endParaRPr lang="en-US" sz="18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05843"/>
              </p:ext>
            </p:extLst>
          </p:nvPr>
        </p:nvGraphicFramePr>
        <p:xfrm>
          <a:off x="2411760" y="3573016"/>
          <a:ext cx="3970784" cy="975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70784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import </a:t>
                      </a:r>
                      <a:r>
                        <a:rPr lang="en-GB" sz="1600" dirty="0" err="1">
                          <a:effectLst/>
                        </a:rPr>
                        <a:t>numpy</a:t>
                      </a:r>
                      <a:r>
                        <a:rPr lang="en-GB" sz="1600" dirty="0">
                          <a:effectLst/>
                        </a:rPr>
                        <a:t> as np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def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npcheck</a:t>
                      </a:r>
                      <a:r>
                        <a:rPr lang="en-GB" sz="1600" dirty="0">
                          <a:effectLst/>
                        </a:rPr>
                        <a:t>(n):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    y = </a:t>
                      </a:r>
                      <a:r>
                        <a:rPr lang="da-DK" sz="1600" dirty="0" err="1">
                          <a:effectLst/>
                        </a:rPr>
                        <a:t>np.arange</a:t>
                      </a:r>
                      <a:r>
                        <a:rPr lang="da-DK" sz="1600" dirty="0">
                          <a:effectLst/>
                        </a:rPr>
                        <a:t>(2,int(</a:t>
                      </a:r>
                      <a:r>
                        <a:rPr lang="da-DK" sz="1600" dirty="0" err="1">
                          <a:effectLst/>
                        </a:rPr>
                        <a:t>math.sqrt</a:t>
                      </a:r>
                      <a:r>
                        <a:rPr lang="da-DK" sz="1600" dirty="0">
                          <a:effectLst/>
                        </a:rPr>
                        <a:t>(n))+1)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    return </a:t>
                      </a:r>
                      <a:r>
                        <a:rPr lang="en-GB" sz="1600" dirty="0" err="1">
                          <a:effectLst/>
                        </a:rPr>
                        <a:t>np.all</a:t>
                      </a:r>
                      <a:r>
                        <a:rPr lang="en-GB" sz="1600" dirty="0">
                          <a:effectLst/>
                        </a:rPr>
                        <a:t>(</a:t>
                      </a:r>
                      <a:r>
                        <a:rPr lang="en-GB" sz="1600" dirty="0" err="1">
                          <a:effectLst/>
                        </a:rPr>
                        <a:t>n%y</a:t>
                      </a:r>
                      <a:r>
                        <a:rPr lang="en-GB" sz="1600" dirty="0">
                          <a:effectLst/>
                        </a:rPr>
                        <a:t>&gt;0)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8573"/>
              </p:ext>
            </p:extLst>
          </p:nvPr>
        </p:nvGraphicFramePr>
        <p:xfrm>
          <a:off x="1907704" y="5157192"/>
          <a:ext cx="5832648" cy="731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272"/>
                <a:gridCol w="1440160"/>
                <a:gridCol w="194421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pcheck_opt2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npcheck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= 688846502588399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2.972s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0.551s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= 688846502588398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0.000s</a:t>
                      </a:r>
                      <a:endParaRPr lang="en-US" sz="16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0.531s</a:t>
                      </a:r>
                      <a:endParaRPr lang="en-US" sz="16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maximum via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(be creative)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828559"/>
              </p:ext>
            </p:extLst>
          </p:nvPr>
        </p:nvGraphicFramePr>
        <p:xfrm>
          <a:off x="395535" y="2708920"/>
          <a:ext cx="8208912" cy="34250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08768"/>
                <a:gridCol w="2367708"/>
                <a:gridCol w="3232436"/>
              </a:tblGrid>
              <a:tr h="34250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Example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250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>
                          <a:effectLst/>
                        </a:rPr>
                        <a:t>The array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dirty="0">
                          <a:effectLst/>
                        </a:rPr>
                        <a:t>[ 0  2  4  2  0  2  5  5  2 -1]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400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>
                          <a:effectLst/>
                        </a:rPr>
                        <a:t>B=A[1:]-A[:-1]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>
                          <a:effectLst/>
                        </a:rPr>
                        <a:t>The gradient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>
                          <a:effectLst/>
                        </a:rPr>
                        <a:t>[ 2  2 -2 -2  2  3  0 -3 -3]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9600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C = </a:t>
                      </a:r>
                      <a:r>
                        <a:rPr lang="da-DK" sz="1600">
                          <a:effectLst/>
                        </a:rPr>
                        <a:t>(B[:-1]&gt;=1) &amp; (B[1:]&lt;=-1)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Local max where negative gradient follows positive gradient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>
                          <a:effectLst/>
                        </a:rPr>
                        <a:t>[ F  T  F  F  F  F  F  F]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2200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>
                          <a:effectLst/>
                        </a:rPr>
                        <a:t>D = np.r_[False, C, False]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Concatenate with False to align with A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dirty="0">
                          <a:effectLst/>
                        </a:rPr>
                        <a:t>[ F  </a:t>
                      </a:r>
                      <a:r>
                        <a:rPr lang="da-DK" sz="1600" dirty="0" err="1">
                          <a:effectLst/>
                        </a:rPr>
                        <a:t>F</a:t>
                      </a:r>
                      <a:r>
                        <a:rPr lang="da-DK" sz="1600" dirty="0">
                          <a:effectLst/>
                        </a:rPr>
                        <a:t>  T  F  </a:t>
                      </a:r>
                      <a:r>
                        <a:rPr lang="da-DK" sz="1600" dirty="0" err="1">
                          <a:effectLst/>
                        </a:rPr>
                        <a:t>F</a:t>
                      </a:r>
                      <a:r>
                        <a:rPr lang="da-DK" sz="1600" dirty="0">
                          <a:effectLst/>
                        </a:rPr>
                        <a:t>  </a:t>
                      </a:r>
                      <a:r>
                        <a:rPr lang="da-DK" sz="1600" dirty="0" err="1">
                          <a:effectLst/>
                        </a:rPr>
                        <a:t>F</a:t>
                      </a:r>
                      <a:r>
                        <a:rPr lang="da-DK" sz="1600" dirty="0">
                          <a:effectLst/>
                        </a:rPr>
                        <a:t>  </a:t>
                      </a:r>
                      <a:r>
                        <a:rPr lang="da-DK" sz="1600" dirty="0" err="1">
                          <a:effectLst/>
                        </a:rPr>
                        <a:t>F</a:t>
                      </a:r>
                      <a:r>
                        <a:rPr lang="da-DK" sz="1600" dirty="0">
                          <a:effectLst/>
                        </a:rPr>
                        <a:t>  </a:t>
                      </a:r>
                      <a:r>
                        <a:rPr lang="da-DK" sz="1600" dirty="0" err="1">
                          <a:effectLst/>
                        </a:rPr>
                        <a:t>F</a:t>
                      </a:r>
                      <a:r>
                        <a:rPr lang="da-DK" sz="1600" dirty="0">
                          <a:effectLst/>
                        </a:rPr>
                        <a:t>  </a:t>
                      </a:r>
                      <a:r>
                        <a:rPr lang="da-DK" sz="1600" dirty="0" err="1">
                          <a:effectLst/>
                        </a:rPr>
                        <a:t>F</a:t>
                      </a:r>
                      <a:r>
                        <a:rPr lang="da-DK" sz="1600" dirty="0">
                          <a:effectLst/>
                        </a:rPr>
                        <a:t>  F]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800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>
                          <a:effectLst/>
                        </a:rPr>
                        <a:t>A[D]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Extract local maximum</a:t>
                      </a:r>
                      <a:endParaRPr lang="en-US" sz="200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dirty="0">
                          <a:effectLst/>
                        </a:rPr>
                        <a:t>[4]</a:t>
                      </a:r>
                      <a:endParaRPr lang="en-US" sz="2000" dirty="0">
                        <a:effectLst/>
                        <a:latin typeface="Tahoma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0112" y="2204864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40152" y="2204864"/>
            <a:ext cx="43204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79046" y="2348880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95070" y="2086534"/>
            <a:ext cx="216024" cy="26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11094" y="208653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27118" y="2079348"/>
            <a:ext cx="216024" cy="26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43142" y="2348880"/>
            <a:ext cx="216024" cy="26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1055</Words>
  <Application>Microsoft Office PowerPoint</Application>
  <PresentationFormat>On-screen Show (4:3)</PresentationFormat>
  <Paragraphs>357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Speed up Python</vt:lpstr>
      <vt:lpstr>Algorithm</vt:lpstr>
      <vt:lpstr>Algorithm</vt:lpstr>
      <vt:lpstr>Data structure</vt:lpstr>
      <vt:lpstr>Loop structure</vt:lpstr>
      <vt:lpstr>String concatenation</vt:lpstr>
      <vt:lpstr>Compiled code</vt:lpstr>
      <vt:lpstr>Numpy</vt:lpstr>
      <vt:lpstr>Local maximum via Numpy  (be creative)</vt:lpstr>
      <vt:lpstr>tolist()</vt:lpstr>
      <vt:lpstr>Cython</vt:lpstr>
      <vt:lpstr>Parallelization</vt:lpstr>
      <vt:lpstr>Parallelization</vt:lpstr>
      <vt:lpstr>GPU  (just because it’s cool)</vt:lpstr>
      <vt:lpstr>GPU</vt:lpstr>
    </vt:vector>
  </TitlesOfParts>
  <Company>DTU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up Python</dc:title>
  <dc:creator>Mads Mølgaard Pedersen</dc:creator>
  <cp:lastModifiedBy>Mads Mølgaard Pedersen</cp:lastModifiedBy>
  <cp:revision>7</cp:revision>
  <dcterms:created xsi:type="dcterms:W3CDTF">2014-05-19T10:53:52Z</dcterms:created>
  <dcterms:modified xsi:type="dcterms:W3CDTF">2014-05-19T12:07:59Z</dcterms:modified>
</cp:coreProperties>
</file>