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C8620C-27D1-4841-A7D7-9F2DAB0F8A71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149241-C6F0-4140-92F9-A6157C87F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E47E16-D2BB-4F4C-8F9F-F119CF69466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1001E1-A654-4456-833C-AB04BC107E3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4A4EF-6DC1-49AE-92B3-542455908AA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2489A0-373E-4973-92C4-DB98D45F36B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34BD34-7906-4683-AA9D-C6D5381DEDD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2479B2-94D3-4E03-962B-8E1DC3A8A9C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rizon.png"/>
          <p:cNvPicPr>
            <a:picLocks noChangeAspect="1"/>
          </p:cNvPicPr>
          <p:nvPr/>
        </p:nvPicPr>
        <p:blipFill>
          <a:blip r:embed="rId2"/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AF732-E8DD-4405-B7DA-3CC41B9C34A2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CC3CA-8DFA-4278-829B-20DFDD1D7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8103-A053-48F6-9684-FF5DBA21C9E1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AAF3A-F4D9-4323-942F-06D4A4C8C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E1F60-5D28-465B-8C95-AD866C81DE22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092D5-C702-45A3-BE46-D240852AA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2842B-620C-41F9-84C6-63FE6438710D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790C3-9C4E-4850-85FE-057D4CB04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/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D9EC-7E23-4CEC-A041-44FDC50A8E93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2F061-F43C-4A4C-8170-3576EFF7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D2324-B3A7-408A-8C6A-30ED34AC429B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C8985-D146-4516-B9C2-5FEF50529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FC4EE-9122-4733-83D7-AC80C1195711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BC016-1E85-4253-BDE6-3099777EB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BDD-5925-45C6-A3A1-D7579AAAFAF8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8DBE6-6A40-4E5A-9686-B9D269FF0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44D6B-02E1-4DCB-981B-36B313F70AA3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E76DF-3DBC-4060-814D-D588E6EB0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B947-1905-413E-973B-497DD803F914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31E6-B56A-40EA-8DC0-27E75A86F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oriz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EC90-6D63-4A17-8A8D-003354118EF1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62EC-6FE4-48BD-98CA-3A9F2262E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trike="noStrike" spc="60" baseline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EBC921-20D5-4B90-857D-95C558309D42}" type="datetimeFigureOut">
              <a:rPr lang="en-US"/>
              <a:pPr>
                <a:defRPr/>
              </a:pPr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cap="all" spc="6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aseline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9A83B4-FFB8-48F0-85D9-9045B14E8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9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10" r:id="rId9"/>
    <p:sldLayoutId id="2147483701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all" spc="5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buFont typeface="Arial" pitchFamily="34" charset="0"/>
              <a:buNone/>
              <a:defRPr/>
            </a:pPr>
            <a:r>
              <a:rPr lang="en-US" sz="2400" dirty="0"/>
              <a:t>Mapping data structure where keys are </a:t>
            </a:r>
            <a:r>
              <a:rPr lang="en-US" sz="2400" dirty="0" smtClean="0"/>
              <a:t>a set</a:t>
            </a:r>
            <a:endParaRPr lang="en-US" sz="2400" dirty="0"/>
          </a:p>
          <a:p>
            <a:pPr fontAlgn="auto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8188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buFont typeface="Arial" pitchFamily="34" charset="0"/>
              <a:buNone/>
              <a:defRPr/>
            </a:pPr>
            <a:r>
              <a:rPr lang="en-US" sz="2400" dirty="0"/>
              <a:t>An unordered collection of distinct </a:t>
            </a:r>
            <a:r>
              <a:rPr lang="en-US" sz="2400" dirty="0" err="1"/>
              <a:t>hashable</a:t>
            </a:r>
            <a:r>
              <a:rPr lang="en-US" sz="2400" dirty="0"/>
              <a:t> objects</a:t>
            </a:r>
          </a:p>
          <a:p>
            <a:pPr fontAlgn="auto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8188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2306638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108"/>
                <a:gridCol w="1153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995738" y="1412875"/>
            <a:ext cx="4538662" cy="18002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Value of </a:t>
            </a:r>
            <a:r>
              <a:rPr lang="en-US" dirty="0" err="1" smtClean="0"/>
              <a:t>addr</a:t>
            </a:r>
            <a:r>
              <a:rPr lang="en-US" dirty="0" smtClean="0"/>
              <a:t> 2: 11</a:t>
            </a:r>
          </a:p>
          <a:p>
            <a:pPr fontAlgn="auto">
              <a:defRPr/>
            </a:pPr>
            <a:r>
              <a:rPr lang="en-US" dirty="0" smtClean="0"/>
              <a:t>Computational time:</a:t>
            </a:r>
            <a:br>
              <a:rPr lang="en-US" dirty="0" smtClean="0"/>
            </a:br>
            <a:r>
              <a:rPr lang="en-US" dirty="0" smtClean="0"/>
              <a:t>Independent of list size = </a:t>
            </a:r>
            <a:br>
              <a:rPr lang="en-US" dirty="0" smtClean="0"/>
            </a:br>
            <a:r>
              <a:rPr lang="en-US" dirty="0" smtClean="0"/>
              <a:t>bound by some constant =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O(1)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92563" y="3357563"/>
            <a:ext cx="4537075" cy="25193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Is 4 in list: Yes</a:t>
            </a:r>
          </a:p>
          <a:p>
            <a:pPr fontAlgn="auto">
              <a:defRPr/>
            </a:pPr>
            <a:r>
              <a:rPr lang="en-US" dirty="0" smtClean="0"/>
              <a:t>Computational time:</a:t>
            </a:r>
            <a:br>
              <a:rPr lang="en-US" dirty="0" smtClean="0"/>
            </a:br>
            <a:r>
              <a:rPr lang="en-US" dirty="0" smtClean="0"/>
              <a:t>Dependent of list size = </a:t>
            </a:r>
            <a:br>
              <a:rPr lang="en-US" dirty="0" smtClean="0"/>
            </a:br>
            <a:r>
              <a:rPr lang="en-US" dirty="0" smtClean="0"/>
              <a:t>proportional to n = </a:t>
            </a:r>
            <a:br>
              <a:rPr lang="en-US" dirty="0" smtClean="0"/>
            </a:br>
            <a:r>
              <a:rPr lang="en-US" dirty="0" smtClean="0"/>
              <a:t>O(n)</a:t>
            </a:r>
          </a:p>
          <a:p>
            <a:pPr fontAlgn="auto">
              <a:defRPr/>
            </a:pPr>
            <a:r>
              <a:rPr lang="en-US" dirty="0" smtClean="0"/>
              <a:t>Can we do better: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1585913" cy="249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68"/>
                <a:gridCol w="79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2725" y="1624013"/>
            <a:ext cx="3527425" cy="24526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Is 4 in list: Yes</a:t>
            </a:r>
          </a:p>
          <a:p>
            <a:pPr fontAlgn="auto">
              <a:defRPr/>
            </a:pPr>
            <a:r>
              <a:rPr lang="en-US" dirty="0"/>
              <a:t>Computational time:</a:t>
            </a:r>
            <a:br>
              <a:rPr lang="en-US" dirty="0"/>
            </a:br>
            <a:r>
              <a:rPr lang="en-US" dirty="0"/>
              <a:t>Independent of list size = </a:t>
            </a:r>
            <a:br>
              <a:rPr lang="en-US" dirty="0"/>
            </a:br>
            <a:r>
              <a:rPr lang="en-US" dirty="0"/>
              <a:t>bound by some constant = </a:t>
            </a:r>
            <a:br>
              <a:rPr lang="en-US" dirty="0"/>
            </a:br>
            <a:r>
              <a:rPr lang="en-US" dirty="0"/>
              <a:t>O(1)</a:t>
            </a:r>
          </a:p>
          <a:p>
            <a:pPr fontAlgn="auto">
              <a:defRPr/>
            </a:pPr>
            <a:r>
              <a:rPr lang="en-US" dirty="0" smtClean="0"/>
              <a:t>Memory size: O(max(value))</a:t>
            </a:r>
            <a:br>
              <a:rPr lang="en-US" dirty="0" smtClean="0"/>
            </a:br>
            <a:r>
              <a:rPr lang="en-US" dirty="0" smtClean="0"/>
              <a:t>i.e. [1, 2</a:t>
            </a:r>
            <a:r>
              <a:rPr lang="en-US" baseline="30000" dirty="0" smtClean="0"/>
              <a:t>34</a:t>
            </a:r>
            <a:r>
              <a:rPr lang="en-US" dirty="0" smtClean="0"/>
              <a:t>] requires &gt; 17gb memory</a:t>
            </a:r>
          </a:p>
          <a:p>
            <a:pPr fontAlgn="auto">
              <a:defRPr/>
            </a:pPr>
            <a:r>
              <a:rPr lang="en-US" dirty="0" smtClean="0"/>
              <a:t>Can we do better: Yes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3130550" y="1633538"/>
          <a:ext cx="1585913" cy="323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68"/>
                <a:gridCol w="79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411413" y="2852738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Set (</a:t>
            </a:r>
            <a:r>
              <a:rPr lang="en-US" dirty="0" err="1" smtClean="0"/>
              <a:t>hashset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11188" y="2532063"/>
          <a:ext cx="1585912" cy="249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68"/>
                <a:gridCol w="79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2725" y="1624013"/>
            <a:ext cx="3671888" cy="38211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Is 4 in list =&gt; </a:t>
            </a:r>
            <a:br>
              <a:rPr lang="en-US" dirty="0" smtClean="0"/>
            </a:br>
            <a:r>
              <a:rPr lang="en-US" dirty="0" smtClean="0"/>
              <a:t>Is 4 at </a:t>
            </a:r>
            <a:r>
              <a:rPr lang="en-US" dirty="0" err="1" smtClean="0"/>
              <a:t>addr</a:t>
            </a:r>
            <a:r>
              <a:rPr lang="en-US" dirty="0" smtClean="0"/>
              <a:t> 4%4 = 0: Yes</a:t>
            </a:r>
          </a:p>
          <a:p>
            <a:pPr fontAlgn="auto">
              <a:defRPr/>
            </a:pPr>
            <a:r>
              <a:rPr lang="en-US" dirty="0"/>
              <a:t>Computational time:</a:t>
            </a:r>
            <a:br>
              <a:rPr lang="en-US" dirty="0"/>
            </a:br>
            <a:r>
              <a:rPr lang="en-US" dirty="0"/>
              <a:t>Independent of list </a:t>
            </a:r>
            <a:r>
              <a:rPr lang="en-US" dirty="0" smtClean="0"/>
              <a:t>size </a:t>
            </a:r>
            <a:br>
              <a:rPr lang="en-US" dirty="0" smtClean="0"/>
            </a:br>
            <a:r>
              <a:rPr lang="en-US" dirty="0" smtClean="0"/>
              <a:t>but!!!</a:t>
            </a:r>
            <a:br>
              <a:rPr lang="en-US" dirty="0" smtClean="0"/>
            </a:br>
            <a:r>
              <a:rPr lang="en-US" dirty="0" smtClean="0"/>
              <a:t>Dependents of list size at </a:t>
            </a:r>
            <a:r>
              <a:rPr lang="en-US" dirty="0" err="1" smtClean="0"/>
              <a:t>addr</a:t>
            </a:r>
            <a:r>
              <a:rPr lang="en-US" dirty="0" smtClean="0"/>
              <a:t> 0 =&gt;</a:t>
            </a:r>
            <a:br>
              <a:rPr lang="en-US" dirty="0" smtClean="0"/>
            </a:br>
            <a:r>
              <a:rPr lang="en-US" dirty="0" smtClean="0"/>
              <a:t>Good </a:t>
            </a:r>
            <a:r>
              <a:rPr lang="en-US" dirty="0" err="1" smtClean="0"/>
              <a:t>hashfunction</a:t>
            </a:r>
            <a:r>
              <a:rPr lang="en-US" dirty="0" smtClean="0"/>
              <a:t>: O(1)</a:t>
            </a:r>
            <a:br>
              <a:rPr lang="en-US" dirty="0" smtClean="0"/>
            </a:br>
            <a:r>
              <a:rPr lang="en-US" dirty="0" smtClean="0"/>
              <a:t>Bad hash function: O(n)</a:t>
            </a:r>
          </a:p>
          <a:p>
            <a:pPr fontAlgn="auto">
              <a:defRPr/>
            </a:pPr>
            <a:r>
              <a:rPr lang="en-US" dirty="0" smtClean="0"/>
              <a:t>Practice: Expected O(1)</a:t>
            </a:r>
          </a:p>
          <a:p>
            <a:pPr fontAlgn="auto">
              <a:defRPr/>
            </a:pPr>
            <a:endParaRPr lang="en-US" dirty="0" smtClean="0"/>
          </a:p>
          <a:p>
            <a:pPr fontAlgn="auto">
              <a:defRPr/>
            </a:pP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3132138" y="2565400"/>
          <a:ext cx="1585912" cy="212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68"/>
                <a:gridCol w="79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 11]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413000" y="3784600"/>
            <a:ext cx="504825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188" y="1484313"/>
            <a:ext cx="3384550" cy="865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Hash function: f(x) =&gt; y</a:t>
            </a:r>
          </a:p>
          <a:p>
            <a:pPr fontAlgn="auto">
              <a:defRPr/>
            </a:pPr>
            <a:r>
              <a:rPr lang="en-US" dirty="0" smtClean="0"/>
              <a:t>Ex: f(x) := x %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Set (</a:t>
            </a:r>
            <a:r>
              <a:rPr lang="en-US" dirty="0" err="1" smtClean="0"/>
              <a:t>hashset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11188" y="2532063"/>
          <a:ext cx="1585912" cy="249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68"/>
                <a:gridCol w="79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2725" y="1624013"/>
            <a:ext cx="3671888" cy="1909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1800" dirty="0"/>
              <a:t>An unordered </a:t>
            </a:r>
            <a:r>
              <a:rPr lang="en-US" sz="1800" dirty="0" smtClean="0"/>
              <a:t>collection </a:t>
            </a:r>
            <a:r>
              <a:rPr lang="en-US" sz="1800" dirty="0"/>
              <a:t>of </a:t>
            </a:r>
            <a:endParaRPr lang="en-US" sz="1800" dirty="0" smtClean="0"/>
          </a:p>
          <a:p>
            <a:pPr fontAlgn="auto">
              <a:defRPr/>
            </a:pPr>
            <a:r>
              <a:rPr lang="en-US" sz="1800" dirty="0" smtClean="0"/>
              <a:t>distinct </a:t>
            </a:r>
          </a:p>
          <a:p>
            <a:pPr fontAlgn="auto">
              <a:defRPr/>
            </a:pPr>
            <a:r>
              <a:rPr lang="en-US" sz="1800" dirty="0" err="1" smtClean="0"/>
              <a:t>hashable</a:t>
            </a:r>
            <a:r>
              <a:rPr lang="en-US" sz="1800" dirty="0" smtClean="0"/>
              <a:t> </a:t>
            </a:r>
            <a:r>
              <a:rPr lang="en-US" sz="1800" dirty="0"/>
              <a:t>objects</a:t>
            </a:r>
          </a:p>
          <a:p>
            <a:pPr fontAlgn="auto">
              <a:defRPr/>
            </a:pPr>
            <a:endParaRPr lang="en-US" dirty="0" smtClean="0"/>
          </a:p>
          <a:p>
            <a:pPr fontAlgn="auto">
              <a:defRPr/>
            </a:pP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3132138" y="2565400"/>
          <a:ext cx="1585912" cy="212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68"/>
                <a:gridCol w="79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 11]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413000" y="3784600"/>
            <a:ext cx="504825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188" y="1484313"/>
            <a:ext cx="3384550" cy="865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Hash function: f(x) =&gt; y</a:t>
            </a:r>
          </a:p>
          <a:p>
            <a:pPr fontAlgn="auto">
              <a:defRPr/>
            </a:pPr>
            <a:r>
              <a:rPr lang="en-US" dirty="0" smtClean="0"/>
              <a:t>Ex: f(x) := x %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Dictionary (</a:t>
            </a:r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 err="1" smtClean="0"/>
              <a:t>HASHTAble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56325" y="1624013"/>
            <a:ext cx="2808288" cy="36766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1800" dirty="0"/>
              <a:t>Mapping </a:t>
            </a:r>
            <a:r>
              <a:rPr lang="en-US" sz="1800" dirty="0" smtClean="0"/>
              <a:t>data </a:t>
            </a:r>
            <a:r>
              <a:rPr lang="en-US" sz="1800" dirty="0"/>
              <a:t>structure </a:t>
            </a:r>
            <a:endParaRPr lang="en-US" sz="1800" dirty="0" smtClean="0"/>
          </a:p>
          <a:p>
            <a:pPr fontAlgn="auto">
              <a:defRPr/>
            </a:pPr>
            <a:r>
              <a:rPr lang="en-US" sz="1800" dirty="0" smtClean="0"/>
              <a:t>where keys </a:t>
            </a:r>
            <a:r>
              <a:rPr lang="en-US" sz="1800" dirty="0"/>
              <a:t>are a </a:t>
            </a:r>
            <a:endParaRPr lang="en-US" sz="1800" dirty="0" smtClean="0"/>
          </a:p>
          <a:p>
            <a:pPr fontAlgn="auto">
              <a:defRPr/>
            </a:pPr>
            <a:r>
              <a:rPr lang="en-US" sz="1800" dirty="0" smtClean="0"/>
              <a:t>unordered collection </a:t>
            </a:r>
            <a:r>
              <a:rPr lang="en-US" sz="1800" dirty="0"/>
              <a:t>of </a:t>
            </a:r>
          </a:p>
          <a:p>
            <a:pPr fontAlgn="auto">
              <a:defRPr/>
            </a:pPr>
            <a:r>
              <a:rPr lang="en-US" sz="1800" dirty="0"/>
              <a:t>distinct </a:t>
            </a:r>
          </a:p>
          <a:p>
            <a:pPr fontAlgn="auto">
              <a:defRPr/>
            </a:pPr>
            <a:r>
              <a:rPr lang="en-US" sz="1800" dirty="0" err="1"/>
              <a:t>hashable</a:t>
            </a:r>
            <a:r>
              <a:rPr lang="en-US" sz="1800" dirty="0"/>
              <a:t> </a:t>
            </a:r>
            <a:r>
              <a:rPr lang="en-US" sz="1800" dirty="0" smtClean="0"/>
              <a:t>objects</a:t>
            </a:r>
            <a:endParaRPr lang="en-US" sz="1800" dirty="0"/>
          </a:p>
          <a:p>
            <a:pPr fontAlgn="auto">
              <a:defRPr/>
            </a:pPr>
            <a:endParaRPr lang="en-US" dirty="0" smtClean="0"/>
          </a:p>
          <a:p>
            <a:pPr fontAlgn="auto">
              <a:defRPr/>
            </a:pP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3419475" y="1624013"/>
          <a:ext cx="2592388" cy="434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800200"/>
              </a:tblGrid>
              <a:tr h="3653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[(4,100)]</a:t>
                      </a:r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[(1,101)]</a:t>
                      </a:r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[(3,102), (11,103)]</a:t>
                      </a:r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“One”</a:t>
                      </a:r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&lt;function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411828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[1,2,3]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609600" y="1600200"/>
          <a:ext cx="2017713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893"/>
                <a:gridCol w="14502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“One”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&lt;function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obj</a:t>
                      </a:r>
                      <a:r>
                        <a:rPr lang="en-US" baseline="0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[1,2,3]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771775" y="2852738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71</TotalTime>
  <Words>282</Words>
  <Application>Microsoft Office PowerPoint</Application>
  <PresentationFormat>On-screen Show (4:3)</PresentationFormat>
  <Paragraphs>154</Paragraphs>
  <Slides>7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Designskabeloner</vt:lpstr>
      </vt:variant>
      <vt:variant>
        <vt:i4>4</vt:i4>
      </vt:variant>
      <vt:variant>
        <vt:lpstr>Diastitler</vt:lpstr>
      </vt:variant>
      <vt:variant>
        <vt:i4>7</vt:i4>
      </vt:variant>
    </vt:vector>
  </HeadingPairs>
  <TitlesOfParts>
    <vt:vector size="14" baseType="lpstr">
      <vt:lpstr>Arial Narrow</vt:lpstr>
      <vt:lpstr>Arial</vt:lpstr>
      <vt:lpstr>Calibri</vt:lpstr>
      <vt:lpstr>Horizon</vt:lpstr>
      <vt:lpstr>Horizon</vt:lpstr>
      <vt:lpstr>Horizon</vt:lpstr>
      <vt:lpstr>Horizon</vt:lpstr>
      <vt:lpstr>DICTIONARIES</vt:lpstr>
      <vt:lpstr>SET</vt:lpstr>
      <vt:lpstr>LIST</vt:lpstr>
      <vt:lpstr>LIST</vt:lpstr>
      <vt:lpstr>SET (HASHSET)</vt:lpstr>
      <vt:lpstr>SET (HASHSET)</vt:lpstr>
      <vt:lpstr>DICTIONARY (HASHMAP, HASHTABLE)</vt:lpstr>
    </vt:vector>
  </TitlesOfParts>
  <Company>DTU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Mads Mølgaard Pedersen</dc:creator>
  <cp:lastModifiedBy>Mads</cp:lastModifiedBy>
  <cp:revision>7</cp:revision>
  <dcterms:created xsi:type="dcterms:W3CDTF">2013-10-11T05:31:59Z</dcterms:created>
  <dcterms:modified xsi:type="dcterms:W3CDTF">2013-10-12T08:44:19Z</dcterms:modified>
</cp:coreProperties>
</file>