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13510"/>
            <a:ext cx="8915399" cy="1476101"/>
          </a:xfrm>
        </p:spPr>
        <p:txBody>
          <a:bodyPr/>
          <a:lstStyle/>
          <a:p>
            <a:r>
              <a:rPr lang="en-US" dirty="0" smtClean="0"/>
              <a:t>Android Component</a:t>
            </a:r>
            <a:endParaRPr lang="en-US" dirty="0"/>
          </a:p>
        </p:txBody>
      </p:sp>
    </p:spTree>
    <p:extLst>
      <p:ext uri="{BB962C8B-B14F-4D97-AF65-F5344CB8AC3E}">
        <p14:creationId xmlns:p14="http://schemas.microsoft.com/office/powerpoint/2010/main" val="380987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27018"/>
            <a:ext cx="8915399" cy="1071153"/>
          </a:xfrm>
        </p:spPr>
        <p:txBody>
          <a:bodyPr/>
          <a:lstStyle/>
          <a:p>
            <a:r>
              <a:rPr lang="en-US" dirty="0" smtClean="0"/>
              <a:t>Navigation Component</a:t>
            </a:r>
            <a:endParaRPr lang="en-US" dirty="0"/>
          </a:p>
        </p:txBody>
      </p:sp>
      <p:sp>
        <p:nvSpPr>
          <p:cNvPr id="3" name="Subtitle 2"/>
          <p:cNvSpPr>
            <a:spLocks noGrp="1"/>
          </p:cNvSpPr>
          <p:nvPr>
            <p:ph type="subTitle" idx="1"/>
          </p:nvPr>
        </p:nvSpPr>
        <p:spPr>
          <a:xfrm>
            <a:off x="2589213" y="2233749"/>
            <a:ext cx="8915399" cy="3669913"/>
          </a:xfrm>
        </p:spPr>
        <p:txBody>
          <a:bodyPr>
            <a:normAutofit/>
          </a:bodyPr>
          <a:lstStyle/>
          <a:p>
            <a:r>
              <a:rPr lang="en-US" sz="2800" dirty="0">
                <a:solidFill>
                  <a:schemeClr val="tx1"/>
                </a:solidFill>
              </a:rPr>
              <a:t>Navigation is a new component included in the Jetpack package. This component has the main function of navigating between Activities and Fragments in an application. The difference is, navigation makes it much easier</a:t>
            </a:r>
          </a:p>
        </p:txBody>
      </p:sp>
    </p:spTree>
    <p:extLst>
      <p:ext uri="{BB962C8B-B14F-4D97-AF65-F5344CB8AC3E}">
        <p14:creationId xmlns:p14="http://schemas.microsoft.com/office/powerpoint/2010/main" val="201470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44136"/>
            <a:ext cx="8915399" cy="1894113"/>
          </a:xfrm>
        </p:spPr>
        <p:txBody>
          <a:bodyPr/>
          <a:lstStyle/>
          <a:p>
            <a:r>
              <a:rPr lang="en-US" dirty="0" smtClean="0"/>
              <a:t>Localization</a:t>
            </a:r>
            <a:endParaRPr lang="en-US" dirty="0"/>
          </a:p>
        </p:txBody>
      </p:sp>
      <p:sp>
        <p:nvSpPr>
          <p:cNvPr id="3" name="Subtitle 2"/>
          <p:cNvSpPr>
            <a:spLocks noGrp="1"/>
          </p:cNvSpPr>
          <p:nvPr>
            <p:ph type="subTitle" idx="1"/>
          </p:nvPr>
        </p:nvSpPr>
        <p:spPr>
          <a:xfrm>
            <a:off x="2589213" y="1894115"/>
            <a:ext cx="8915399" cy="4009548"/>
          </a:xfrm>
        </p:spPr>
        <p:txBody>
          <a:bodyPr>
            <a:normAutofit/>
          </a:bodyPr>
          <a:lstStyle/>
          <a:p>
            <a:r>
              <a:rPr lang="en-US" sz="2800" dirty="0">
                <a:solidFill>
                  <a:schemeClr val="tx1"/>
                </a:solidFill>
              </a:rPr>
              <a:t>Localization is an effort to localize content and resources in an application so that it can adapt to cultural needs and developments in many countries that are the target market for the application.</a:t>
            </a:r>
          </a:p>
        </p:txBody>
      </p:sp>
    </p:spTree>
    <p:extLst>
      <p:ext uri="{BB962C8B-B14F-4D97-AF65-F5344CB8AC3E}">
        <p14:creationId xmlns:p14="http://schemas.microsoft.com/office/powerpoint/2010/main" val="196126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79714"/>
            <a:ext cx="8915399" cy="1136469"/>
          </a:xfrm>
        </p:spPr>
        <p:txBody>
          <a:bodyPr/>
          <a:lstStyle/>
          <a:p>
            <a:r>
              <a:rPr lang="en-US" dirty="0" smtClean="0"/>
              <a:t>Rest API</a:t>
            </a:r>
            <a:endParaRPr lang="en-US" dirty="0"/>
          </a:p>
        </p:txBody>
      </p:sp>
      <p:sp>
        <p:nvSpPr>
          <p:cNvPr id="3" name="Subtitle 2"/>
          <p:cNvSpPr>
            <a:spLocks noGrp="1"/>
          </p:cNvSpPr>
          <p:nvPr>
            <p:ph type="subTitle" idx="1"/>
          </p:nvPr>
        </p:nvSpPr>
        <p:spPr>
          <a:xfrm>
            <a:off x="2589213" y="2338251"/>
            <a:ext cx="8915399" cy="3565411"/>
          </a:xfrm>
        </p:spPr>
        <p:txBody>
          <a:bodyPr>
            <a:normAutofit/>
          </a:bodyPr>
          <a:lstStyle/>
          <a:p>
            <a:r>
              <a:rPr lang="en-US" sz="2800" dirty="0">
                <a:solidFill>
                  <a:schemeClr val="tx1"/>
                </a:solidFill>
              </a:rPr>
              <a:t>Web API (Application Programming Interface) is a service that allows two applications to be connected via a network, so that we can retrieve and send data to the service easily.</a:t>
            </a:r>
          </a:p>
        </p:txBody>
      </p:sp>
    </p:spTree>
    <p:extLst>
      <p:ext uri="{BB962C8B-B14F-4D97-AF65-F5344CB8AC3E}">
        <p14:creationId xmlns:p14="http://schemas.microsoft.com/office/powerpoint/2010/main" val="190370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pic>
        <p:nvPicPr>
          <p:cNvPr id="4" name="Content Placeholder 3"/>
          <p:cNvPicPr>
            <a:picLocks noGrp="1" noChangeAspect="1"/>
          </p:cNvPicPr>
          <p:nvPr>
            <p:ph idx="1"/>
          </p:nvPr>
        </p:nvPicPr>
        <p:blipFill>
          <a:blip r:embed="rId2"/>
          <a:stretch>
            <a:fillRect/>
          </a:stretch>
        </p:blipFill>
        <p:spPr>
          <a:xfrm>
            <a:off x="3122022" y="2060280"/>
            <a:ext cx="7565781" cy="3452246"/>
          </a:xfrm>
          <a:prstGeom prst="rect">
            <a:avLst/>
          </a:prstGeom>
        </p:spPr>
      </p:pic>
    </p:spTree>
    <p:extLst>
      <p:ext uri="{BB962C8B-B14F-4D97-AF65-F5344CB8AC3E}">
        <p14:creationId xmlns:p14="http://schemas.microsoft.com/office/powerpoint/2010/main" val="31443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561702"/>
            <a:ext cx="8915399" cy="1789611"/>
          </a:xfrm>
        </p:spPr>
        <p:txBody>
          <a:bodyPr>
            <a:normAutofit/>
          </a:bodyPr>
          <a:lstStyle/>
          <a:p>
            <a:r>
              <a:rPr lang="en-US" sz="2800" dirty="0" err="1" smtClean="0"/>
              <a:t>Sumber</a:t>
            </a:r>
            <a:r>
              <a:rPr lang="en-US" sz="2800" dirty="0" smtClean="0"/>
              <a:t>:   </a:t>
            </a:r>
            <a:r>
              <a:rPr lang="en-US" sz="2800" dirty="0" err="1" smtClean="0"/>
              <a:t>Dicoding</a:t>
            </a:r>
            <a:r>
              <a:rPr lang="en-US" sz="2800" dirty="0" smtClean="0"/>
              <a:t> Indonesia</a:t>
            </a:r>
            <a:endParaRPr lang="en-US" sz="2800" dirty="0"/>
          </a:p>
        </p:txBody>
      </p:sp>
      <p:sp>
        <p:nvSpPr>
          <p:cNvPr id="3" name="Subtitle 2"/>
          <p:cNvSpPr>
            <a:spLocks noGrp="1"/>
          </p:cNvSpPr>
          <p:nvPr>
            <p:ph type="subTitle" idx="1"/>
          </p:nvPr>
        </p:nvSpPr>
        <p:spPr/>
        <p:txBody>
          <a:bodyPr/>
          <a:lstStyle/>
          <a:p>
            <a:pPr algn="ctr"/>
            <a:r>
              <a:rPr lang="en-US" sz="4400" dirty="0" smtClean="0">
                <a:solidFill>
                  <a:schemeClr val="tx1"/>
                </a:solidFill>
              </a:rPr>
              <a:t>Thank You</a:t>
            </a:r>
            <a:endParaRPr lang="en-US" sz="4400" dirty="0">
              <a:solidFill>
                <a:schemeClr val="tx1"/>
              </a:solidFill>
            </a:endParaRPr>
          </a:p>
        </p:txBody>
      </p:sp>
    </p:spTree>
    <p:extLst>
      <p:ext uri="{BB962C8B-B14F-4D97-AF65-F5344CB8AC3E}">
        <p14:creationId xmlns:p14="http://schemas.microsoft.com/office/powerpoint/2010/main" val="214725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70263"/>
            <a:ext cx="8915399" cy="1097280"/>
          </a:xfrm>
        </p:spPr>
        <p:txBody>
          <a:bodyPr/>
          <a:lstStyle/>
          <a:p>
            <a:r>
              <a:rPr lang="en-US" dirty="0" err="1" smtClean="0"/>
              <a:t>Beginer</a:t>
            </a:r>
            <a:endParaRPr lang="en-US" dirty="0"/>
          </a:p>
        </p:txBody>
      </p:sp>
      <p:sp>
        <p:nvSpPr>
          <p:cNvPr id="3" name="Text Placeholder 2"/>
          <p:cNvSpPr>
            <a:spLocks noGrp="1"/>
          </p:cNvSpPr>
          <p:nvPr>
            <p:ph type="body" sz="quarter" idx="13"/>
          </p:nvPr>
        </p:nvSpPr>
        <p:spPr>
          <a:xfrm>
            <a:off x="2589212" y="1188720"/>
            <a:ext cx="8915400" cy="3840480"/>
          </a:xfrm>
        </p:spPr>
        <p:txBody>
          <a:bodyPr/>
          <a:lstStyle/>
          <a:p>
            <a:pPr marL="342900" indent="-342900">
              <a:buFontTx/>
              <a:buChar char="-"/>
            </a:pPr>
            <a:r>
              <a:rPr lang="en-US" sz="3600" dirty="0" smtClean="0"/>
              <a:t>Activity</a:t>
            </a:r>
          </a:p>
          <a:p>
            <a:pPr marL="342900" indent="-342900">
              <a:buFontTx/>
              <a:buChar char="-"/>
            </a:pPr>
            <a:r>
              <a:rPr lang="en-US" sz="3600" dirty="0" smtClean="0"/>
              <a:t>Intent</a:t>
            </a:r>
          </a:p>
          <a:p>
            <a:pPr marL="342900" indent="-342900">
              <a:buFontTx/>
              <a:buChar char="-"/>
            </a:pPr>
            <a:r>
              <a:rPr lang="en-US" sz="3600" dirty="0" smtClean="0"/>
              <a:t>Views and View Group</a:t>
            </a:r>
          </a:p>
          <a:p>
            <a:pPr marL="342900" indent="-342900">
              <a:buFontTx/>
              <a:buChar char="-"/>
            </a:pPr>
            <a:r>
              <a:rPr lang="en-US" sz="3600" dirty="0" smtClean="0"/>
              <a:t>Style – Theme</a:t>
            </a:r>
          </a:p>
          <a:p>
            <a:pPr marL="342900" indent="-342900">
              <a:buFontTx/>
              <a:buChar char="-"/>
            </a:pPr>
            <a:r>
              <a:rPr lang="en-US" sz="3600" dirty="0" err="1" smtClean="0"/>
              <a:t>RecyclerView</a:t>
            </a:r>
            <a:endParaRPr lang="en-US" sz="3600" dirty="0"/>
          </a:p>
        </p:txBody>
      </p:sp>
    </p:spTree>
    <p:extLst>
      <p:ext uri="{BB962C8B-B14F-4D97-AF65-F5344CB8AC3E}">
        <p14:creationId xmlns:p14="http://schemas.microsoft.com/office/powerpoint/2010/main" val="130654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39634"/>
            <a:ext cx="8915399" cy="1436915"/>
          </a:xfrm>
        </p:spPr>
        <p:txBody>
          <a:bodyPr>
            <a:normAutofit/>
          </a:bodyPr>
          <a:lstStyle/>
          <a:p>
            <a:r>
              <a:rPr lang="en-US" dirty="0" smtClean="0"/>
              <a:t>Activity</a:t>
            </a:r>
            <a:endParaRPr lang="en-US" dirty="0"/>
          </a:p>
        </p:txBody>
      </p:sp>
      <p:sp>
        <p:nvSpPr>
          <p:cNvPr id="3" name="Subtitle 2"/>
          <p:cNvSpPr>
            <a:spLocks noGrp="1"/>
          </p:cNvSpPr>
          <p:nvPr>
            <p:ph type="subTitle" idx="1"/>
          </p:nvPr>
        </p:nvSpPr>
        <p:spPr>
          <a:xfrm>
            <a:off x="2589213" y="2011681"/>
            <a:ext cx="8915399" cy="2272936"/>
          </a:xfrm>
        </p:spPr>
        <p:txBody>
          <a:bodyPr>
            <a:normAutofit/>
          </a:bodyPr>
          <a:lstStyle/>
          <a:p>
            <a:r>
              <a:rPr lang="en-US" sz="2400" dirty="0">
                <a:solidFill>
                  <a:schemeClr val="tx1"/>
                </a:solidFill>
              </a:rPr>
              <a:t>Is a component related to users. Activity handles which window will be displayed in the interface. Activities have their </a:t>
            </a:r>
            <a:r>
              <a:rPr lang="en-US" sz="2800" dirty="0">
                <a:solidFill>
                  <a:schemeClr val="tx1"/>
                </a:solidFill>
              </a:rPr>
              <a:t>own</a:t>
            </a:r>
            <a:r>
              <a:rPr lang="en-US" sz="2400" dirty="0">
                <a:solidFill>
                  <a:schemeClr val="tx1"/>
                </a:solidFill>
              </a:rPr>
              <a:t> life cycle starting from </a:t>
            </a:r>
            <a:r>
              <a:rPr lang="en-US" sz="2400" dirty="0" err="1">
                <a:solidFill>
                  <a:schemeClr val="tx1"/>
                </a:solidFill>
              </a:rPr>
              <a:t>onCreate</a:t>
            </a:r>
            <a:r>
              <a:rPr lang="en-US" sz="2400" dirty="0">
                <a:solidFill>
                  <a:schemeClr val="tx1"/>
                </a:solidFill>
              </a:rPr>
              <a:t> to </a:t>
            </a:r>
            <a:r>
              <a:rPr lang="en-US" sz="2400" dirty="0" err="1">
                <a:solidFill>
                  <a:schemeClr val="tx1"/>
                </a:solidFill>
              </a:rPr>
              <a:t>onDestroy</a:t>
            </a:r>
            <a:r>
              <a:rPr lang="en-US" sz="2400" dirty="0">
                <a:solidFill>
                  <a:schemeClr val="tx1"/>
                </a:solidFill>
              </a:rPr>
              <a:t>.</a:t>
            </a:r>
          </a:p>
        </p:txBody>
      </p:sp>
    </p:spTree>
    <p:extLst>
      <p:ext uri="{BB962C8B-B14F-4D97-AF65-F5344CB8AC3E}">
        <p14:creationId xmlns:p14="http://schemas.microsoft.com/office/powerpoint/2010/main" val="285902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39635"/>
            <a:ext cx="8915399" cy="1306286"/>
          </a:xfrm>
        </p:spPr>
        <p:txBody>
          <a:bodyPr>
            <a:normAutofit/>
          </a:bodyPr>
          <a:lstStyle/>
          <a:p>
            <a:r>
              <a:rPr lang="en-US" dirty="0" smtClean="0"/>
              <a:t>Intent</a:t>
            </a:r>
            <a:endParaRPr lang="en-US" dirty="0"/>
          </a:p>
        </p:txBody>
      </p:sp>
      <p:sp>
        <p:nvSpPr>
          <p:cNvPr id="3" name="Subtitle 2"/>
          <p:cNvSpPr>
            <a:spLocks noGrp="1"/>
          </p:cNvSpPr>
          <p:nvPr>
            <p:ph type="subTitle" idx="1"/>
          </p:nvPr>
        </p:nvSpPr>
        <p:spPr>
          <a:xfrm>
            <a:off x="2589213" y="2011679"/>
            <a:ext cx="8915399" cy="3487783"/>
          </a:xfrm>
        </p:spPr>
        <p:txBody>
          <a:bodyPr>
            <a:noAutofit/>
          </a:bodyPr>
          <a:lstStyle/>
          <a:p>
            <a:r>
              <a:rPr lang="en-US" sz="2800" dirty="0">
                <a:solidFill>
                  <a:schemeClr val="tx1"/>
                </a:solidFill>
              </a:rPr>
              <a:t>Communication between components in an application is something that is very often done. This is the role of an intent. Some of the functions of intents are that they can be used to run an activity, send messages to broadcast receivers, and can also be used to communicate with running services.</a:t>
            </a:r>
          </a:p>
        </p:txBody>
      </p:sp>
    </p:spTree>
    <p:extLst>
      <p:ext uri="{BB962C8B-B14F-4D97-AF65-F5344CB8AC3E}">
        <p14:creationId xmlns:p14="http://schemas.microsoft.com/office/powerpoint/2010/main" val="414126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66206"/>
            <a:ext cx="8915399" cy="1084217"/>
          </a:xfrm>
        </p:spPr>
        <p:txBody>
          <a:bodyPr/>
          <a:lstStyle/>
          <a:p>
            <a:r>
              <a:rPr lang="en-US" dirty="0" smtClean="0"/>
              <a:t>Views &amp; View Group</a:t>
            </a:r>
            <a:endParaRPr lang="en-US" dirty="0"/>
          </a:p>
        </p:txBody>
      </p:sp>
      <p:sp>
        <p:nvSpPr>
          <p:cNvPr id="3" name="Subtitle 2"/>
          <p:cNvSpPr>
            <a:spLocks noGrp="1"/>
          </p:cNvSpPr>
          <p:nvPr>
            <p:ph type="subTitle" idx="1"/>
          </p:nvPr>
        </p:nvSpPr>
        <p:spPr>
          <a:xfrm>
            <a:off x="2589213" y="2220687"/>
            <a:ext cx="8915399" cy="3682976"/>
          </a:xfrm>
        </p:spPr>
        <p:txBody>
          <a:bodyPr>
            <a:normAutofit/>
          </a:bodyPr>
          <a:lstStyle/>
          <a:p>
            <a:r>
              <a:rPr lang="en-US" sz="2800" dirty="0">
                <a:solidFill>
                  <a:schemeClr val="tx1"/>
                </a:solidFill>
              </a:rPr>
              <a:t>Basically, all elements between users in an Android application are built using two core components, namely view and </a:t>
            </a:r>
            <a:r>
              <a:rPr lang="en-US" sz="2800" dirty="0" err="1">
                <a:solidFill>
                  <a:schemeClr val="tx1"/>
                </a:solidFill>
              </a:rPr>
              <a:t>viewgroup</a:t>
            </a:r>
            <a:r>
              <a:rPr lang="en-US" sz="2800" dirty="0">
                <a:solidFill>
                  <a:schemeClr val="tx1"/>
                </a:solidFill>
              </a:rPr>
              <a:t>. A view is an object that draws a display component onto the screen which the user can view and interact directly with.</a:t>
            </a:r>
          </a:p>
        </p:txBody>
      </p:sp>
    </p:spTree>
    <p:extLst>
      <p:ext uri="{BB962C8B-B14F-4D97-AF65-F5344CB8AC3E}">
        <p14:creationId xmlns:p14="http://schemas.microsoft.com/office/powerpoint/2010/main" val="307658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509451"/>
            <a:ext cx="8915399" cy="1149531"/>
          </a:xfrm>
        </p:spPr>
        <p:txBody>
          <a:bodyPr/>
          <a:lstStyle/>
          <a:p>
            <a:r>
              <a:rPr lang="en-US" dirty="0" err="1" smtClean="0"/>
              <a:t>RecyclerView</a:t>
            </a:r>
            <a:endParaRPr lang="en-US" dirty="0"/>
          </a:p>
        </p:txBody>
      </p:sp>
      <p:sp>
        <p:nvSpPr>
          <p:cNvPr id="3" name="Subtitle 2"/>
          <p:cNvSpPr>
            <a:spLocks noGrp="1"/>
          </p:cNvSpPr>
          <p:nvPr>
            <p:ph type="subTitle" idx="1"/>
          </p:nvPr>
        </p:nvSpPr>
        <p:spPr>
          <a:xfrm>
            <a:off x="2589213" y="2155371"/>
            <a:ext cx="8915399" cy="3748291"/>
          </a:xfrm>
        </p:spPr>
        <p:txBody>
          <a:bodyPr>
            <a:normAutofit/>
          </a:bodyPr>
          <a:lstStyle/>
          <a:p>
            <a:r>
              <a:rPr lang="en-US" sz="2800" dirty="0">
                <a:solidFill>
                  <a:schemeClr val="tx1"/>
                </a:solidFill>
              </a:rPr>
              <a:t>The </a:t>
            </a:r>
            <a:r>
              <a:rPr lang="en-US" sz="2800" dirty="0" err="1">
                <a:solidFill>
                  <a:schemeClr val="tx1"/>
                </a:solidFill>
              </a:rPr>
              <a:t>RecyclerView</a:t>
            </a:r>
            <a:r>
              <a:rPr lang="en-US" sz="2800" dirty="0">
                <a:solidFill>
                  <a:schemeClr val="tx1"/>
                </a:solidFill>
              </a:rPr>
              <a:t> is a more sophisticated display component (widget) than its predecessor </a:t>
            </a:r>
            <a:r>
              <a:rPr lang="en-US" sz="2800" dirty="0" err="1">
                <a:solidFill>
                  <a:schemeClr val="tx1"/>
                </a:solidFill>
              </a:rPr>
              <a:t>Listview</a:t>
            </a:r>
            <a:r>
              <a:rPr lang="en-US" sz="2800" dirty="0">
                <a:solidFill>
                  <a:schemeClr val="tx1"/>
                </a:solidFill>
              </a:rPr>
              <a:t>. It is more flexible. </a:t>
            </a:r>
            <a:r>
              <a:rPr lang="en-US" sz="2800" dirty="0" err="1">
                <a:solidFill>
                  <a:schemeClr val="tx1"/>
                </a:solidFill>
              </a:rPr>
              <a:t>RecyclerView</a:t>
            </a:r>
            <a:r>
              <a:rPr lang="en-US" sz="2800" dirty="0">
                <a:solidFill>
                  <a:schemeClr val="tx1"/>
                </a:solidFill>
              </a:rPr>
              <a:t> has the ability to efficiently display large amounts of data. This is especially true if you have a data collection with elements that can vary at runtime.</a:t>
            </a:r>
          </a:p>
        </p:txBody>
      </p:sp>
    </p:spTree>
    <p:extLst>
      <p:ext uri="{BB962C8B-B14F-4D97-AF65-F5344CB8AC3E}">
        <p14:creationId xmlns:p14="http://schemas.microsoft.com/office/powerpoint/2010/main" val="36148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70263"/>
            <a:ext cx="8915399" cy="1332411"/>
          </a:xfrm>
        </p:spPr>
        <p:txBody>
          <a:bodyPr/>
          <a:lstStyle/>
          <a:p>
            <a:r>
              <a:rPr lang="en-US" dirty="0" smtClean="0"/>
              <a:t>Medium</a:t>
            </a:r>
            <a:endParaRPr lang="en-US" dirty="0"/>
          </a:p>
        </p:txBody>
      </p:sp>
      <p:sp>
        <p:nvSpPr>
          <p:cNvPr id="3" name="Subtitle 2"/>
          <p:cNvSpPr>
            <a:spLocks noGrp="1"/>
          </p:cNvSpPr>
          <p:nvPr>
            <p:ph type="subTitle" idx="1"/>
          </p:nvPr>
        </p:nvSpPr>
        <p:spPr>
          <a:xfrm>
            <a:off x="2589213" y="1894115"/>
            <a:ext cx="8915399" cy="4009548"/>
          </a:xfrm>
        </p:spPr>
        <p:txBody>
          <a:bodyPr>
            <a:normAutofit/>
          </a:bodyPr>
          <a:lstStyle/>
          <a:p>
            <a:r>
              <a:rPr lang="en-US" sz="2800" dirty="0" smtClean="0">
                <a:solidFill>
                  <a:srgbClr val="FF0000"/>
                </a:solidFill>
              </a:rPr>
              <a:t>-  Fragment</a:t>
            </a:r>
          </a:p>
          <a:p>
            <a:pPr marL="285750" indent="-285750">
              <a:buFontTx/>
              <a:buChar char="-"/>
            </a:pPr>
            <a:r>
              <a:rPr lang="en-US" sz="2800" dirty="0" smtClean="0">
                <a:solidFill>
                  <a:srgbClr val="FF0000"/>
                </a:solidFill>
              </a:rPr>
              <a:t>Navigation </a:t>
            </a:r>
            <a:r>
              <a:rPr lang="en-US" sz="2800" dirty="0" smtClean="0">
                <a:solidFill>
                  <a:srgbClr val="FF0000"/>
                </a:solidFill>
              </a:rPr>
              <a:t>Component</a:t>
            </a:r>
            <a:endParaRPr lang="en-US" sz="2800" dirty="0" smtClean="0">
              <a:solidFill>
                <a:srgbClr val="FF0000"/>
              </a:solidFill>
            </a:endParaRPr>
          </a:p>
          <a:p>
            <a:pPr marL="285750" indent="-285750">
              <a:buFontTx/>
              <a:buChar char="-"/>
            </a:pPr>
            <a:r>
              <a:rPr lang="en-US" sz="2800" dirty="0" smtClean="0">
                <a:solidFill>
                  <a:srgbClr val="FF0000"/>
                </a:solidFill>
              </a:rPr>
              <a:t>Broadcast Receiver</a:t>
            </a:r>
          </a:p>
          <a:p>
            <a:pPr marL="285750" indent="-285750">
              <a:buFontTx/>
              <a:buChar char="-"/>
            </a:pPr>
            <a:r>
              <a:rPr lang="en-US" sz="2800" dirty="0" smtClean="0">
                <a:solidFill>
                  <a:srgbClr val="FF0000"/>
                </a:solidFill>
              </a:rPr>
              <a:t>Rest API &amp; Networking</a:t>
            </a:r>
            <a:endParaRPr lang="en-US" sz="2800" dirty="0">
              <a:solidFill>
                <a:srgbClr val="FF0000"/>
              </a:solidFill>
            </a:endParaRPr>
          </a:p>
        </p:txBody>
      </p:sp>
    </p:spTree>
    <p:extLst>
      <p:ext uri="{BB962C8B-B14F-4D97-AF65-F5344CB8AC3E}">
        <p14:creationId xmlns:p14="http://schemas.microsoft.com/office/powerpoint/2010/main" val="282643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52697"/>
            <a:ext cx="8915399" cy="1018903"/>
          </a:xfrm>
        </p:spPr>
        <p:txBody>
          <a:bodyPr>
            <a:normAutofit/>
          </a:bodyPr>
          <a:lstStyle/>
          <a:p>
            <a:r>
              <a:rPr lang="en-US" dirty="0" smtClean="0"/>
              <a:t>Fragment</a:t>
            </a:r>
            <a:endParaRPr lang="en-US" dirty="0"/>
          </a:p>
        </p:txBody>
      </p:sp>
      <p:sp>
        <p:nvSpPr>
          <p:cNvPr id="3" name="Subtitle 2"/>
          <p:cNvSpPr>
            <a:spLocks noGrp="1"/>
          </p:cNvSpPr>
          <p:nvPr>
            <p:ph type="subTitle" idx="1"/>
          </p:nvPr>
        </p:nvSpPr>
        <p:spPr>
          <a:xfrm>
            <a:off x="2589213" y="1554481"/>
            <a:ext cx="8915399" cy="4349182"/>
          </a:xfrm>
        </p:spPr>
        <p:txBody>
          <a:bodyPr>
            <a:normAutofit/>
          </a:bodyPr>
          <a:lstStyle/>
          <a:p>
            <a:r>
              <a:rPr lang="en-US" sz="2800" dirty="0">
                <a:solidFill>
                  <a:schemeClr val="tx1"/>
                </a:solidFill>
              </a:rPr>
              <a:t>Fragments are one part of the User Interface apart from Activities. The shape is almost the same as Activity, where it has classes for logic code and XML views</a:t>
            </a:r>
          </a:p>
        </p:txBody>
      </p:sp>
    </p:spTree>
    <p:extLst>
      <p:ext uri="{BB962C8B-B14F-4D97-AF65-F5344CB8AC3E}">
        <p14:creationId xmlns:p14="http://schemas.microsoft.com/office/powerpoint/2010/main" val="193016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
            </a:r>
            <a:endParaRPr lang="en-US" dirty="0"/>
          </a:p>
        </p:txBody>
      </p:sp>
      <p:pic>
        <p:nvPicPr>
          <p:cNvPr id="4" name="Content Placeholder 3"/>
          <p:cNvPicPr>
            <a:picLocks noGrp="1" noChangeAspect="1"/>
          </p:cNvPicPr>
          <p:nvPr>
            <p:ph idx="1"/>
          </p:nvPr>
        </p:nvPicPr>
        <p:blipFill>
          <a:blip r:embed="rId2"/>
          <a:stretch>
            <a:fillRect/>
          </a:stretch>
        </p:blipFill>
        <p:spPr>
          <a:xfrm>
            <a:off x="2455818" y="1932587"/>
            <a:ext cx="7624808" cy="3471263"/>
          </a:xfrm>
          <a:prstGeom prst="rect">
            <a:avLst/>
          </a:prstGeom>
        </p:spPr>
      </p:pic>
    </p:spTree>
    <p:extLst>
      <p:ext uri="{BB962C8B-B14F-4D97-AF65-F5344CB8AC3E}">
        <p14:creationId xmlns:p14="http://schemas.microsoft.com/office/powerpoint/2010/main" val="19487372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260</TotalTime>
  <Words>363</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Android Component</vt:lpstr>
      <vt:lpstr>Beginer</vt:lpstr>
      <vt:lpstr>Activity</vt:lpstr>
      <vt:lpstr>Intent</vt:lpstr>
      <vt:lpstr>Views &amp; View Group</vt:lpstr>
      <vt:lpstr>RecyclerView</vt:lpstr>
      <vt:lpstr>Medium</vt:lpstr>
      <vt:lpstr>Fragment</vt:lpstr>
      <vt:lpstr>Fragment</vt:lpstr>
      <vt:lpstr>Navigation Component</vt:lpstr>
      <vt:lpstr>Localization</vt:lpstr>
      <vt:lpstr>Rest API</vt:lpstr>
      <vt:lpstr>Rest API</vt:lpstr>
      <vt:lpstr>Sumber:   Dicoding Indonesia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Component</dc:title>
  <dc:creator>Budianto</dc:creator>
  <cp:lastModifiedBy>Budianto</cp:lastModifiedBy>
  <cp:revision>11</cp:revision>
  <dcterms:created xsi:type="dcterms:W3CDTF">2020-11-05T02:24:26Z</dcterms:created>
  <dcterms:modified xsi:type="dcterms:W3CDTF">2020-11-05T07:46:27Z</dcterms:modified>
</cp:coreProperties>
</file>