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6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0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1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5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5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06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F2AE-C1FD-444E-B205-AAC2B6799E8D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4057-2B2D-4C97-8B56-99659017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8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Formula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IN" sz="2800" dirty="0">
                <a:solidFill>
                  <a:prstClr val="black"/>
                </a:solidFill>
              </a:rPr>
              <a:t>Overview &amp; Details</a:t>
            </a:r>
          </a:p>
          <a:p>
            <a:pPr lvl="0"/>
            <a:r>
              <a:rPr lang="en-IN" sz="1600" dirty="0">
                <a:solidFill>
                  <a:prstClr val="black"/>
                </a:solidFill>
              </a:rPr>
              <a:t>29</a:t>
            </a:r>
            <a:r>
              <a:rPr lang="en-IN" sz="1600" baseline="30000" dirty="0">
                <a:solidFill>
                  <a:prstClr val="black"/>
                </a:solidFill>
              </a:rPr>
              <a:t>th</a:t>
            </a:r>
            <a:r>
              <a:rPr lang="en-IN" sz="1600" dirty="0">
                <a:solidFill>
                  <a:prstClr val="black"/>
                </a:solidFill>
              </a:rPr>
              <a:t> November, 2016</a:t>
            </a:r>
          </a:p>
        </p:txBody>
      </p:sp>
    </p:spTree>
    <p:extLst>
      <p:ext uri="{BB962C8B-B14F-4D97-AF65-F5344CB8AC3E}">
        <p14:creationId xmlns:p14="http://schemas.microsoft.com/office/powerpoint/2010/main" val="58693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569153"/>
          </a:xfrm>
        </p:spPr>
        <p:txBody>
          <a:bodyPr>
            <a:noAutofit/>
          </a:bodyPr>
          <a:lstStyle/>
          <a:p>
            <a:r>
              <a:rPr lang="en-IN" sz="36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278"/>
            <a:ext cx="10515600" cy="5555974"/>
          </a:xfrm>
        </p:spPr>
        <p:txBody>
          <a:bodyPr>
            <a:noAutofit/>
          </a:bodyPr>
          <a:lstStyle/>
          <a:p>
            <a:r>
              <a:rPr lang="en-IN" sz="1200" dirty="0"/>
              <a:t>Formula Master gives the user flexibility to add/delete/edit formulae for Financial Parameters and/or Ratios required for the Credit Analysis Tool.</a:t>
            </a:r>
          </a:p>
          <a:p>
            <a:r>
              <a:rPr lang="en-IN" sz="1200" dirty="0"/>
              <a:t>The user can select the pre-defined sections to add/update/delete formulae defined for parameters or ratios – </a:t>
            </a:r>
          </a:p>
          <a:p>
            <a:pPr lvl="1"/>
            <a:r>
              <a:rPr lang="en-IN" sz="1050" dirty="0"/>
              <a:t>Profit &amp; Loss</a:t>
            </a:r>
          </a:p>
          <a:p>
            <a:pPr lvl="1"/>
            <a:r>
              <a:rPr lang="en-IN" sz="1050" dirty="0"/>
              <a:t>Balance Sheet</a:t>
            </a:r>
          </a:p>
          <a:p>
            <a:pPr lvl="1"/>
            <a:r>
              <a:rPr lang="en-IN" sz="1050" dirty="0"/>
              <a:t>Ratios</a:t>
            </a:r>
          </a:p>
          <a:p>
            <a:pPr lvl="1"/>
            <a:r>
              <a:rPr lang="en-IN" sz="1050" dirty="0"/>
              <a:t>Cash Flow Statement</a:t>
            </a:r>
            <a:endParaRPr lang="en-IN" sz="1200" dirty="0"/>
          </a:p>
          <a:p>
            <a:r>
              <a:rPr lang="en-IN" sz="1200" dirty="0"/>
              <a:t>If the User selects Profit &amp; Loss or Balance Sheet from the drop down, he/she can view the layout as defined in Balance Sheet Inputs Master. User can add a new formula and place the parameter in the layout as desired and also change its position using the Up/Down arrows.</a:t>
            </a:r>
          </a:p>
          <a:p>
            <a:r>
              <a:rPr lang="en-IN" sz="1200" dirty="0"/>
              <a:t>If the User selects Ratios from the drop down, he/she can view the different sections – </a:t>
            </a:r>
          </a:p>
          <a:p>
            <a:pPr lvl="1"/>
            <a:r>
              <a:rPr lang="en-IN" sz="1050" dirty="0"/>
              <a:t>Profitability Ratio</a:t>
            </a:r>
          </a:p>
          <a:p>
            <a:pPr lvl="1"/>
            <a:r>
              <a:rPr lang="en-IN" sz="1050" dirty="0"/>
              <a:t>Leverage Ratio</a:t>
            </a:r>
          </a:p>
          <a:p>
            <a:pPr lvl="1"/>
            <a:r>
              <a:rPr lang="en-IN" sz="1050" dirty="0"/>
              <a:t>Operating Ratio</a:t>
            </a:r>
          </a:p>
          <a:p>
            <a:pPr lvl="1"/>
            <a:r>
              <a:rPr lang="en-IN" sz="1050" dirty="0"/>
              <a:t>Key Ratios (Calculated only for one year as per availability of numbers for the ratio in the order of preference – Estimated &gt; Latest available Provisional &gt; Last Audited)</a:t>
            </a:r>
          </a:p>
          <a:p>
            <a:pPr lvl="1"/>
            <a:r>
              <a:rPr lang="en-IN" sz="1050" dirty="0"/>
              <a:t>Liquidity Ratio</a:t>
            </a:r>
          </a:p>
          <a:p>
            <a:pPr lvl="1"/>
            <a:r>
              <a:rPr lang="en-IN" sz="1050" dirty="0"/>
              <a:t>Other (Supporting and general Ratios can be moved to this section)</a:t>
            </a:r>
          </a:p>
          <a:p>
            <a:r>
              <a:rPr lang="en-IN" sz="1200" dirty="0"/>
              <a:t>User can create a formula to be placed in Ratios section and move it to the appropriate section using the up/down arrows.</a:t>
            </a:r>
          </a:p>
          <a:p>
            <a:r>
              <a:rPr lang="en-IN" sz="1200" dirty="0"/>
              <a:t>Cash Flow Statement does not have a layout defined, User can create a ratio or parameter and arrange the same required to be displayed in the reports.</a:t>
            </a:r>
          </a:p>
          <a:p>
            <a:r>
              <a:rPr lang="en-IN" sz="1200" dirty="0"/>
              <a:t>Data Output – Saving the changes made on editing or adding new formula is reflected directly in – </a:t>
            </a:r>
          </a:p>
          <a:p>
            <a:pPr lvl="1"/>
            <a:r>
              <a:rPr lang="en-IN" sz="1050" dirty="0"/>
              <a:t>DFR</a:t>
            </a:r>
          </a:p>
          <a:p>
            <a:pPr lvl="1"/>
            <a:r>
              <a:rPr lang="en-IN" sz="1050" dirty="0"/>
              <a:t>KFR</a:t>
            </a:r>
          </a:p>
          <a:p>
            <a:pPr lvl="1"/>
            <a:r>
              <a:rPr lang="en-IN" sz="1050" dirty="0"/>
              <a:t>Loan Approval Report</a:t>
            </a:r>
          </a:p>
          <a:p>
            <a:pPr lvl="1"/>
            <a:r>
              <a:rPr lang="en-IN" sz="1050" dirty="0"/>
              <a:t>Loan Approval Form</a:t>
            </a:r>
          </a:p>
          <a:p>
            <a:pPr lvl="1"/>
            <a:r>
              <a:rPr lang="en-IN" sz="1050" dirty="0"/>
              <a:t>Credit </a:t>
            </a:r>
            <a:r>
              <a:rPr lang="en-IN" sz="1050"/>
              <a:t>Score Card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36740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5" y="1138990"/>
            <a:ext cx="9234958" cy="5116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llout: Double Bent Line 2"/>
          <p:cNvSpPr/>
          <p:nvPr/>
        </p:nvSpPr>
        <p:spPr>
          <a:xfrm>
            <a:off x="565025" y="388960"/>
            <a:ext cx="1661340" cy="5467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55223"/>
              <a:gd name="adj8" fmla="val 106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bg1"/>
                </a:solidFill>
              </a:rPr>
              <a:t>User can select the section where the formula needs to be created / updated</a:t>
            </a:r>
          </a:p>
        </p:txBody>
      </p:sp>
      <p:sp>
        <p:nvSpPr>
          <p:cNvPr id="4" name="Callout: Double Bent Line 3"/>
          <p:cNvSpPr/>
          <p:nvPr/>
        </p:nvSpPr>
        <p:spPr>
          <a:xfrm>
            <a:off x="5398755" y="99391"/>
            <a:ext cx="1926383" cy="836323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85588"/>
              <a:gd name="adj8" fmla="val -67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bg1"/>
                </a:solidFill>
              </a:rPr>
              <a:t>White cells show the structure defined in Balance Sheet Inputs Master. Blue cells show the formulae defined.</a:t>
            </a:r>
          </a:p>
        </p:txBody>
      </p:sp>
      <p:sp>
        <p:nvSpPr>
          <p:cNvPr id="6" name="Callout: Bent Line 5"/>
          <p:cNvSpPr/>
          <p:nvPr/>
        </p:nvSpPr>
        <p:spPr>
          <a:xfrm>
            <a:off x="10109904" y="3870228"/>
            <a:ext cx="1661340" cy="1944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660"/>
              <a:gd name="adj6" fmla="val -8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Up / Down buttons to change the positioning of the parameters in the layout. </a:t>
            </a:r>
          </a:p>
          <a:p>
            <a:endParaRPr lang="en-IN" sz="1050" dirty="0"/>
          </a:p>
          <a:p>
            <a:r>
              <a:rPr lang="en-IN" sz="1050" dirty="0"/>
              <a:t>Edit button (blue) to update the parameter.</a:t>
            </a:r>
          </a:p>
          <a:p>
            <a:endParaRPr lang="en-IN" sz="1050" dirty="0"/>
          </a:p>
          <a:p>
            <a:r>
              <a:rPr lang="en-IN" sz="1050" dirty="0"/>
              <a:t>Delete button (red) deletes the formula form the Master and Reports.</a:t>
            </a:r>
          </a:p>
        </p:txBody>
      </p:sp>
      <p:sp>
        <p:nvSpPr>
          <p:cNvPr id="7" name="Callout: Double Bent Line 6"/>
          <p:cNvSpPr/>
          <p:nvPr/>
        </p:nvSpPr>
        <p:spPr>
          <a:xfrm>
            <a:off x="10109903" y="388960"/>
            <a:ext cx="1661340" cy="5467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80004"/>
              <a:gd name="adj6" fmla="val -16667"/>
              <a:gd name="adj7" fmla="val 344317"/>
              <a:gd name="adj8" fmla="val -97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bg1"/>
                </a:solidFill>
              </a:rPr>
              <a:t>User can select the section and hit refresh to update the layout as per selection.</a:t>
            </a:r>
          </a:p>
        </p:txBody>
      </p:sp>
    </p:spTree>
    <p:extLst>
      <p:ext uri="{BB962C8B-B14F-4D97-AF65-F5344CB8AC3E}">
        <p14:creationId xmlns:p14="http://schemas.microsoft.com/office/powerpoint/2010/main" val="202914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1154498"/>
            <a:ext cx="8319052" cy="4003912"/>
          </a:xfrm>
          <a:prstGeom prst="rect">
            <a:avLst/>
          </a:prstGeom>
        </p:spPr>
      </p:pic>
      <p:sp>
        <p:nvSpPr>
          <p:cNvPr id="3" name="Callout: Bent Line 2"/>
          <p:cNvSpPr/>
          <p:nvPr/>
        </p:nvSpPr>
        <p:spPr>
          <a:xfrm>
            <a:off x="1083365" y="213398"/>
            <a:ext cx="1734532" cy="671185"/>
          </a:xfrm>
          <a:prstGeom prst="borderCallout2">
            <a:avLst>
              <a:gd name="adj1" fmla="val 18750"/>
              <a:gd name="adj2" fmla="val -8333"/>
              <a:gd name="adj3" fmla="val 122408"/>
              <a:gd name="adj4" fmla="val -8071"/>
              <a:gd name="adj5" fmla="val 271864"/>
              <a:gd name="adj6" fmla="val 12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must enter an alias for the new parameter.</a:t>
            </a:r>
          </a:p>
          <a:p>
            <a:pPr marL="228600" indent="-228600">
              <a:buAutoNum type="arabicPeriod"/>
            </a:pPr>
            <a:r>
              <a:rPr lang="en-IN" sz="1050" dirty="0"/>
              <a:t>This is a mandatory field.</a:t>
            </a:r>
          </a:p>
        </p:txBody>
      </p:sp>
      <p:sp>
        <p:nvSpPr>
          <p:cNvPr id="4" name="Callout: Bent Line 3"/>
          <p:cNvSpPr/>
          <p:nvPr/>
        </p:nvSpPr>
        <p:spPr>
          <a:xfrm>
            <a:off x="4429991" y="213398"/>
            <a:ext cx="2109956" cy="701772"/>
          </a:xfrm>
          <a:prstGeom prst="borderCallout2">
            <a:avLst>
              <a:gd name="adj1" fmla="val 18750"/>
              <a:gd name="adj2" fmla="val -8333"/>
              <a:gd name="adj3" fmla="val 112225"/>
              <a:gd name="adj4" fmla="val -8072"/>
              <a:gd name="adj5" fmla="val 263953"/>
              <a:gd name="adj6" fmla="val 91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must enter name of the parameter for which formula has to be defined here.</a:t>
            </a:r>
          </a:p>
          <a:p>
            <a:pPr marL="228600" indent="-228600">
              <a:buAutoNum type="arabicPeriod"/>
            </a:pPr>
            <a:r>
              <a:rPr lang="en-IN" sz="1050" dirty="0"/>
              <a:t>This is a mandatory field.</a:t>
            </a:r>
          </a:p>
        </p:txBody>
      </p:sp>
      <p:sp>
        <p:nvSpPr>
          <p:cNvPr id="5" name="Callout: Bent Line 4"/>
          <p:cNvSpPr/>
          <p:nvPr/>
        </p:nvSpPr>
        <p:spPr>
          <a:xfrm>
            <a:off x="7523921" y="213398"/>
            <a:ext cx="2295940" cy="701772"/>
          </a:xfrm>
          <a:prstGeom prst="borderCallout2">
            <a:avLst>
              <a:gd name="adj1" fmla="val 18750"/>
              <a:gd name="adj2" fmla="val -8333"/>
              <a:gd name="adj3" fmla="val 112225"/>
              <a:gd name="adj4" fmla="val -8072"/>
              <a:gd name="adj5" fmla="val 303609"/>
              <a:gd name="adj6" fmla="val 25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must select the type of the formula from the dropdown. </a:t>
            </a:r>
          </a:p>
          <a:p>
            <a:pPr marL="228600" indent="-228600">
              <a:buAutoNum type="arabicPeriod"/>
            </a:pPr>
            <a:r>
              <a:rPr lang="en-IN" sz="1050" dirty="0"/>
              <a:t>It can be Number or Percentage.</a:t>
            </a:r>
          </a:p>
          <a:p>
            <a:pPr marL="228600" indent="-228600">
              <a:buAutoNum type="arabicPeriod"/>
            </a:pPr>
            <a:r>
              <a:rPr lang="en-IN" sz="1050" dirty="0"/>
              <a:t>It is a mandatory field</a:t>
            </a:r>
          </a:p>
        </p:txBody>
      </p:sp>
      <p:sp>
        <p:nvSpPr>
          <p:cNvPr id="7" name="Callout: Bent Line 6"/>
          <p:cNvSpPr/>
          <p:nvPr/>
        </p:nvSpPr>
        <p:spPr>
          <a:xfrm>
            <a:off x="387626" y="5247862"/>
            <a:ext cx="2805695" cy="1341781"/>
          </a:xfrm>
          <a:prstGeom prst="borderCallout2">
            <a:avLst>
              <a:gd name="adj1" fmla="val 20570"/>
              <a:gd name="adj2" fmla="val -4436"/>
              <a:gd name="adj3" fmla="val -29584"/>
              <a:gd name="adj4" fmla="val -4292"/>
              <a:gd name="adj5" fmla="val -177771"/>
              <a:gd name="adj6" fmla="val 96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selects the source to select the parameter to include it in the formula equation from the dropdown. </a:t>
            </a:r>
          </a:p>
          <a:p>
            <a:pPr marL="228600" indent="-228600">
              <a:buAutoNum type="arabicPeriod"/>
            </a:pPr>
            <a:r>
              <a:rPr lang="en-IN" sz="1050" dirty="0"/>
              <a:t>Dropdown comprises of Profit &amp; Loss, Balance Sheet, Ratio, Cash Flow Statement, Account Details, Banking Analysis, CIBIL and RTR.</a:t>
            </a:r>
          </a:p>
          <a:p>
            <a:pPr marL="228600" indent="-228600">
              <a:buAutoNum type="arabicPeriod"/>
            </a:pPr>
            <a:r>
              <a:rPr lang="en-IN" sz="1050" dirty="0"/>
              <a:t>This is a mandatory field.</a:t>
            </a:r>
          </a:p>
        </p:txBody>
      </p:sp>
      <p:sp>
        <p:nvSpPr>
          <p:cNvPr id="8" name="Callout: Bent Line 7"/>
          <p:cNvSpPr/>
          <p:nvPr/>
        </p:nvSpPr>
        <p:spPr>
          <a:xfrm>
            <a:off x="6394174" y="5536876"/>
            <a:ext cx="1734532" cy="942658"/>
          </a:xfrm>
          <a:prstGeom prst="borderCallout2">
            <a:avLst>
              <a:gd name="adj1" fmla="val 18750"/>
              <a:gd name="adj2" fmla="val -8333"/>
              <a:gd name="adj3" fmla="val -19218"/>
              <a:gd name="adj4" fmla="val -8644"/>
              <a:gd name="adj5" fmla="val -256045"/>
              <a:gd name="adj6" fmla="val -96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can select a sub-section if applicable and required. This drop down appears based on what has been selected as a Source.</a:t>
            </a:r>
          </a:p>
        </p:txBody>
      </p:sp>
      <p:sp>
        <p:nvSpPr>
          <p:cNvPr id="9" name="Callout: Bent Line 8"/>
          <p:cNvSpPr/>
          <p:nvPr/>
        </p:nvSpPr>
        <p:spPr>
          <a:xfrm>
            <a:off x="9703904" y="1310015"/>
            <a:ext cx="2295940" cy="558542"/>
          </a:xfrm>
          <a:prstGeom prst="borderCallout2">
            <a:avLst>
              <a:gd name="adj1" fmla="val 22309"/>
              <a:gd name="adj2" fmla="val -5303"/>
              <a:gd name="adj3" fmla="val 112225"/>
              <a:gd name="adj4" fmla="val -5042"/>
              <a:gd name="adj5" fmla="val 255347"/>
              <a:gd name="adj6" fmla="val -72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must select the field to be used in the formula to be created. </a:t>
            </a:r>
          </a:p>
          <a:p>
            <a:pPr marL="228600" indent="-228600">
              <a:buAutoNum type="arabicPeriod"/>
            </a:pPr>
            <a:r>
              <a:rPr lang="en-IN" sz="1050" dirty="0"/>
              <a:t>It is a mandatory field.</a:t>
            </a:r>
          </a:p>
        </p:txBody>
      </p:sp>
      <p:sp>
        <p:nvSpPr>
          <p:cNvPr id="10" name="Callout: Bent Line 9"/>
          <p:cNvSpPr/>
          <p:nvPr/>
        </p:nvSpPr>
        <p:spPr>
          <a:xfrm>
            <a:off x="9703904" y="2263401"/>
            <a:ext cx="2295940" cy="1920973"/>
          </a:xfrm>
          <a:prstGeom prst="borderCallout2">
            <a:avLst>
              <a:gd name="adj1" fmla="val 22309"/>
              <a:gd name="adj2" fmla="val -5303"/>
              <a:gd name="adj3" fmla="val 112225"/>
              <a:gd name="adj4" fmla="val -5042"/>
              <a:gd name="adj5" fmla="val 40844"/>
              <a:gd name="adj6" fmla="val -81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must select the time period of the field selected. This is applicable only when User has Source selected as Balance Sheet, Profit &amp; Loss, Ratio and Cash Flow Statement. </a:t>
            </a:r>
          </a:p>
          <a:p>
            <a:pPr marL="228600" indent="-228600">
              <a:buAutoNum type="arabicPeriod"/>
            </a:pPr>
            <a:r>
              <a:rPr lang="en-IN" sz="1050" dirty="0"/>
              <a:t>Default value for this drop down is Last Audited. Period comes useful when a formula has to be defined across years.</a:t>
            </a:r>
          </a:p>
          <a:p>
            <a:pPr marL="228600" indent="-228600">
              <a:buAutoNum type="arabicPeriod"/>
            </a:pPr>
            <a:r>
              <a:rPr lang="en-IN" sz="1050" dirty="0"/>
              <a:t>It is not a mandatory field</a:t>
            </a:r>
          </a:p>
        </p:txBody>
      </p:sp>
      <p:sp>
        <p:nvSpPr>
          <p:cNvPr id="11" name="Callout: Bent Line 10"/>
          <p:cNvSpPr/>
          <p:nvPr/>
        </p:nvSpPr>
        <p:spPr>
          <a:xfrm>
            <a:off x="3494808" y="5537656"/>
            <a:ext cx="2295940" cy="773692"/>
          </a:xfrm>
          <a:prstGeom prst="borderCallout2">
            <a:avLst>
              <a:gd name="adj1" fmla="val 22309"/>
              <a:gd name="adj2" fmla="val -5303"/>
              <a:gd name="adj3" fmla="val -28353"/>
              <a:gd name="adj4" fmla="val -5475"/>
              <a:gd name="adj5" fmla="val -274736"/>
              <a:gd name="adj6" fmla="val 2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must select relevant operators as required to define the formula. The order of operators must be mathematically correct.</a:t>
            </a:r>
          </a:p>
        </p:txBody>
      </p:sp>
      <p:sp>
        <p:nvSpPr>
          <p:cNvPr id="12" name="Callout: Bent Line 11"/>
          <p:cNvSpPr/>
          <p:nvPr/>
        </p:nvSpPr>
        <p:spPr>
          <a:xfrm>
            <a:off x="9703904" y="5115243"/>
            <a:ext cx="2295940" cy="1618518"/>
          </a:xfrm>
          <a:prstGeom prst="borderCallout2">
            <a:avLst>
              <a:gd name="adj1" fmla="val 22309"/>
              <a:gd name="adj2" fmla="val -5303"/>
              <a:gd name="adj3" fmla="val -28353"/>
              <a:gd name="adj4" fmla="val -5475"/>
              <a:gd name="adj5" fmla="val -78835"/>
              <a:gd name="adj6" fmla="val -81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The fields and operators selected by the User can be seen in this editable box.</a:t>
            </a:r>
          </a:p>
          <a:p>
            <a:pPr marL="228600" indent="-228600">
              <a:buAutoNum type="arabicPeriod"/>
            </a:pPr>
            <a:r>
              <a:rPr lang="en-IN" sz="1050" dirty="0"/>
              <a:t>User can delete fields or operators added in the formula using the keyboard or mouse if required. </a:t>
            </a:r>
          </a:p>
          <a:p>
            <a:pPr marL="228600" indent="-228600">
              <a:buAutoNum type="arabicPeriod"/>
            </a:pPr>
            <a:r>
              <a:rPr lang="en-IN" sz="1050" dirty="0"/>
              <a:t>User can enter numbers if required in the formula to be defined.</a:t>
            </a:r>
          </a:p>
        </p:txBody>
      </p:sp>
    </p:spTree>
    <p:extLst>
      <p:ext uri="{BB962C8B-B14F-4D97-AF65-F5344CB8AC3E}">
        <p14:creationId xmlns:p14="http://schemas.microsoft.com/office/powerpoint/2010/main" val="323668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14" y="3051313"/>
            <a:ext cx="10515600" cy="2511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800" dirty="0"/>
              <a:t>&lt;End of Formula Master Specs&gt;</a:t>
            </a:r>
          </a:p>
        </p:txBody>
      </p:sp>
    </p:spTree>
    <p:extLst>
      <p:ext uri="{BB962C8B-B14F-4D97-AF65-F5344CB8AC3E}">
        <p14:creationId xmlns:p14="http://schemas.microsoft.com/office/powerpoint/2010/main" val="332768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E89E4FE2023540A9B9AA41E31CBCC1" ma:contentTypeVersion="5" ma:contentTypeDescription="Create a new document." ma:contentTypeScope="" ma:versionID="b149c36b487e14eddc72a155fb3a04d1">
  <xsd:schema xmlns:xsd="http://www.w3.org/2001/XMLSchema" xmlns:xs="http://www.w3.org/2001/XMLSchema" xmlns:p="http://schemas.microsoft.com/office/2006/metadata/properties" xmlns:ns2="94dd3af4-8d1d-4b1e-8115-d2d32789645a" targetNamespace="http://schemas.microsoft.com/office/2006/metadata/properties" ma:root="true" ma:fieldsID="6daaf736fa80c994f2c4a6bf11705870" ns2:_="">
    <xsd:import namespace="94dd3af4-8d1d-4b1e-8115-d2d32789645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d3af4-8d1d-4b1e-8115-d2d3278964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D2F2CB-7ACD-4518-A206-1D9DBB9A364A}"/>
</file>

<file path=customXml/itemProps2.xml><?xml version="1.0" encoding="utf-8"?>
<ds:datastoreItem xmlns:ds="http://schemas.openxmlformats.org/officeDocument/2006/customXml" ds:itemID="{DC4749B3-67DB-4814-8BCD-FC971DC0C4BA}"/>
</file>

<file path=customXml/itemProps3.xml><?xml version="1.0" encoding="utf-8"?>
<ds:datastoreItem xmlns:ds="http://schemas.openxmlformats.org/officeDocument/2006/customXml" ds:itemID="{D150BC15-B9F0-419B-B1F6-4D80A359D9B5}"/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661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Formula Master</vt:lpstr>
      <vt:lpstr>Overview</vt:lpstr>
      <vt:lpstr>PowerPoint Presentation</vt:lpstr>
      <vt:lpstr>PowerPoint Presentation</vt:lpstr>
      <vt:lpstr>&lt;End of Formula Master Specs&gt;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Master</dc:title>
  <dc:creator>Rohita Jain</dc:creator>
  <cp:lastModifiedBy>Rohita Jain</cp:lastModifiedBy>
  <cp:revision>43</cp:revision>
  <dcterms:created xsi:type="dcterms:W3CDTF">2016-11-29T09:13:43Z</dcterms:created>
  <dcterms:modified xsi:type="dcterms:W3CDTF">2016-12-02T06:15:02Z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0x010100F9E89E4FE2023540A9B9AA41E31CBCC1</vt:lpwstr>
  </property>
</Properties>
</file>