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AECE-9C90-4178-AC29-D6B87319B40B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CE25-DF2E-4884-8AC7-D2872BDA6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95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AECE-9C90-4178-AC29-D6B87319B40B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CE25-DF2E-4884-8AC7-D2872BDA6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60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AECE-9C90-4178-AC29-D6B87319B40B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CE25-DF2E-4884-8AC7-D2872BDA6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3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AECE-9C90-4178-AC29-D6B87319B40B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CE25-DF2E-4884-8AC7-D2872BDA6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78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AECE-9C90-4178-AC29-D6B87319B40B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CE25-DF2E-4884-8AC7-D2872BDA6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6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AECE-9C90-4178-AC29-D6B87319B40B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CE25-DF2E-4884-8AC7-D2872BDA6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16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AECE-9C90-4178-AC29-D6B87319B40B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CE25-DF2E-4884-8AC7-D2872BDA6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8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AECE-9C90-4178-AC29-D6B87319B40B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CE25-DF2E-4884-8AC7-D2872BDA6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42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AECE-9C90-4178-AC29-D6B87319B40B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CE25-DF2E-4884-8AC7-D2872BDA6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4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AECE-9C90-4178-AC29-D6B87319B40B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CE25-DF2E-4884-8AC7-D2872BDA6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31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AECE-9C90-4178-AC29-D6B87319B40B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CE25-DF2E-4884-8AC7-D2872BDA6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53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AAECE-9C90-4178-AC29-D6B87319B40B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E25-DF2E-4884-8AC7-D2872BDA6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38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Norms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800" dirty="0"/>
              <a:t>Overview &amp; Details</a:t>
            </a:r>
          </a:p>
          <a:p>
            <a:r>
              <a:rPr lang="en-IN" sz="1600" dirty="0"/>
              <a:t>1</a:t>
            </a:r>
            <a:r>
              <a:rPr lang="en-IN" sz="1600" baseline="30000" dirty="0"/>
              <a:t>st</a:t>
            </a:r>
            <a:r>
              <a:rPr lang="en-IN" sz="1600" dirty="0"/>
              <a:t> December, 2016</a:t>
            </a:r>
          </a:p>
        </p:txBody>
      </p:sp>
    </p:spTree>
    <p:extLst>
      <p:ext uri="{BB962C8B-B14F-4D97-AF65-F5344CB8AC3E}">
        <p14:creationId xmlns:p14="http://schemas.microsoft.com/office/powerpoint/2010/main" val="23334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6161"/>
            <a:ext cx="10896600" cy="489640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91" y="685801"/>
            <a:ext cx="11658599" cy="5943599"/>
          </a:xfrm>
        </p:spPr>
        <p:txBody>
          <a:bodyPr>
            <a:noAutofit/>
          </a:bodyPr>
          <a:lstStyle/>
          <a:p>
            <a:r>
              <a:rPr lang="en-IN" sz="1400" dirty="0"/>
              <a:t>The Norms Master gives flexibility to the User to define Norms against parameters from the application relevant to be displayed in the Loan Approval Report and Loan Approval Form.</a:t>
            </a:r>
          </a:p>
          <a:p>
            <a:r>
              <a:rPr lang="en-IN" sz="1400" dirty="0"/>
              <a:t>Using the Norms Master allows user to select parameters from across the application. Parameters can be selected using the relevant Source and Field. Source of a parameter can be selected from the following list of drop-down choices – </a:t>
            </a:r>
          </a:p>
          <a:p>
            <a:pPr lvl="1"/>
            <a:r>
              <a:rPr lang="en-IN" sz="1100" dirty="0"/>
              <a:t>Profit &amp; Loss Account</a:t>
            </a:r>
          </a:p>
          <a:p>
            <a:pPr lvl="1"/>
            <a:r>
              <a:rPr lang="en-IN" sz="1100" dirty="0"/>
              <a:t>Balance Sheet </a:t>
            </a:r>
          </a:p>
          <a:p>
            <a:pPr lvl="1"/>
            <a:r>
              <a:rPr lang="en-IN" sz="1100" dirty="0"/>
              <a:t>Ratio</a:t>
            </a:r>
          </a:p>
          <a:p>
            <a:pPr lvl="1"/>
            <a:r>
              <a:rPr lang="en-IN" sz="1100" dirty="0"/>
              <a:t>Cash Flow Statement</a:t>
            </a:r>
          </a:p>
          <a:p>
            <a:pPr lvl="1"/>
            <a:r>
              <a:rPr lang="en-IN" sz="1100" dirty="0"/>
              <a:t>Account Details</a:t>
            </a:r>
          </a:p>
          <a:p>
            <a:pPr lvl="1"/>
            <a:r>
              <a:rPr lang="en-IN" sz="1100" dirty="0"/>
              <a:t>Banking Analysis</a:t>
            </a:r>
          </a:p>
          <a:p>
            <a:pPr lvl="1"/>
            <a:r>
              <a:rPr lang="en-IN" sz="1100" dirty="0"/>
              <a:t>CIBIL</a:t>
            </a:r>
          </a:p>
          <a:p>
            <a:pPr lvl="1"/>
            <a:r>
              <a:rPr lang="en-IN" sz="1100" dirty="0"/>
              <a:t>RTR</a:t>
            </a:r>
            <a:endParaRPr lang="en-IN" sz="1400" dirty="0"/>
          </a:p>
          <a:p>
            <a:r>
              <a:rPr lang="en-IN" sz="1400" dirty="0"/>
              <a:t>Norms can be created for two levels of filters as per current implementation </a:t>
            </a:r>
            <a:r>
              <a:rPr lang="en-IN" sz="1500" dirty="0"/>
              <a:t>– </a:t>
            </a:r>
          </a:p>
          <a:p>
            <a:pPr lvl="1"/>
            <a:r>
              <a:rPr lang="en-IN" sz="1100" dirty="0"/>
              <a:t>Internal Rating : A norm criteria can be defined with different values for different Internal Ratings.</a:t>
            </a:r>
          </a:p>
          <a:p>
            <a:pPr lvl="1"/>
            <a:r>
              <a:rPr lang="en-IN" sz="1100" dirty="0"/>
              <a:t>Product : : A norm criteria can be defined with different values for different Products.</a:t>
            </a:r>
          </a:p>
          <a:p>
            <a:pPr lvl="1"/>
            <a:r>
              <a:rPr lang="en-IN" sz="1100" dirty="0"/>
              <a:t>This allows the user to create a Norm differently for different combinations of Internal Ratings &amp; Products. For example, a customer with an Internal Rating of XFL-3 and Product type is P1 can have a different norm as compared to a customer with an Internal Rating of XFL-1 and Product type P2.</a:t>
            </a:r>
          </a:p>
          <a:p>
            <a:r>
              <a:rPr lang="en-IN" sz="1400" dirty="0"/>
              <a:t>The Actual value for the Criteria selected to be matched with the Norms defined can be selected as per Time Period (for Criteria selected from Balance Sheet, Profit &amp; Loss, Ratio &amp; Cash Flow Statement ) – </a:t>
            </a:r>
          </a:p>
          <a:p>
            <a:pPr lvl="1"/>
            <a:r>
              <a:rPr lang="en-IN" sz="1100" dirty="0"/>
              <a:t>Last Audited Year Available : This selection enables user to match the relevant value from the Last Audited year with the ranges being defined as categories.</a:t>
            </a:r>
          </a:p>
          <a:p>
            <a:pPr lvl="1"/>
            <a:r>
              <a:rPr lang="en-IN" sz="1100" dirty="0"/>
              <a:t>Provisional Preferred : This selection enables user to match the relevant value in the order Latest Available Provisional &gt; Last Audited year with the ranges being defined as categories.</a:t>
            </a:r>
          </a:p>
          <a:p>
            <a:pPr lvl="1"/>
            <a:r>
              <a:rPr lang="en-IN" sz="1100" dirty="0"/>
              <a:t>Estimated Preferred : This selection enables user to match the relevant value in the order Estimated &gt; order Latest Available Provisional &gt; Last Audited year with the ranges being defined as categories.</a:t>
            </a:r>
          </a:p>
          <a:p>
            <a:pPr lvl="1"/>
            <a:r>
              <a:rPr lang="en-IN" sz="1100" dirty="0"/>
              <a:t>For the other type of Parameters, the Time Period is ‘Not Applicable’.</a:t>
            </a:r>
          </a:p>
          <a:p>
            <a:r>
              <a:rPr lang="en-IN" sz="1400" dirty="0"/>
              <a:t>Value type : For numeric type of Parameters there can be two value types – Default (number) and Percentage. If the selected field as a Parameter is a percentage, user must select Percentage for Value Type, otherwise select Default.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6740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85" y="1399103"/>
            <a:ext cx="8327300" cy="4079670"/>
          </a:xfrm>
          <a:prstGeom prst="rect">
            <a:avLst/>
          </a:prstGeom>
        </p:spPr>
      </p:pic>
      <p:sp>
        <p:nvSpPr>
          <p:cNvPr id="3" name="Callout: Bent Line 2"/>
          <p:cNvSpPr/>
          <p:nvPr/>
        </p:nvSpPr>
        <p:spPr>
          <a:xfrm>
            <a:off x="10118035" y="762387"/>
            <a:ext cx="1223838" cy="8079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1959"/>
              <a:gd name="adj6" fmla="val -2595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/>
              <a:t>Controls visibility of a Norm on the Loan Approval Report / Screen.</a:t>
            </a:r>
          </a:p>
        </p:txBody>
      </p:sp>
      <p:sp>
        <p:nvSpPr>
          <p:cNvPr id="4" name="Callout: Bent Line 3"/>
          <p:cNvSpPr/>
          <p:nvPr/>
        </p:nvSpPr>
        <p:spPr>
          <a:xfrm>
            <a:off x="10118035" y="2339602"/>
            <a:ext cx="1661340" cy="19441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789"/>
              <a:gd name="adj6" fmla="val -72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/>
              <a:t>Up / Down buttons to change the positioning of the parameters in the layout. </a:t>
            </a:r>
          </a:p>
          <a:p>
            <a:endParaRPr lang="en-IN" sz="1050" dirty="0"/>
          </a:p>
          <a:p>
            <a:r>
              <a:rPr lang="en-IN" sz="1050" dirty="0"/>
              <a:t>Edit button (blue) to update the parameter.</a:t>
            </a:r>
          </a:p>
          <a:p>
            <a:endParaRPr lang="en-IN" sz="1050" dirty="0"/>
          </a:p>
          <a:p>
            <a:r>
              <a:rPr lang="en-IN" sz="1050" dirty="0"/>
              <a:t>Delete button (red) deletes the formula form the Master and Reports.</a:t>
            </a:r>
          </a:p>
        </p:txBody>
      </p:sp>
      <p:sp>
        <p:nvSpPr>
          <p:cNvPr id="5" name="Callout: Bent Line 4"/>
          <p:cNvSpPr/>
          <p:nvPr/>
        </p:nvSpPr>
        <p:spPr>
          <a:xfrm>
            <a:off x="897836" y="99391"/>
            <a:ext cx="1223838" cy="807996"/>
          </a:xfrm>
          <a:prstGeom prst="borderCallout2">
            <a:avLst>
              <a:gd name="adj1" fmla="val 18750"/>
              <a:gd name="adj2" fmla="val -8333"/>
              <a:gd name="adj3" fmla="val 102396"/>
              <a:gd name="adj4" fmla="val -7734"/>
              <a:gd name="adj5" fmla="val 282986"/>
              <a:gd name="adj6" fmla="val 58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/>
              <a:t>Criteria selected from fields across the application as mentioned in the Overview</a:t>
            </a:r>
          </a:p>
        </p:txBody>
      </p:sp>
      <p:sp>
        <p:nvSpPr>
          <p:cNvPr id="6" name="Callout: Bent Line 5"/>
          <p:cNvSpPr/>
          <p:nvPr/>
        </p:nvSpPr>
        <p:spPr>
          <a:xfrm>
            <a:off x="8035034" y="99390"/>
            <a:ext cx="1317688" cy="8079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4376"/>
              <a:gd name="adj6" fmla="val -1959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/>
              <a:t>Norm Label displays on the LAR and LAF screen against the Actual value of Criteria</a:t>
            </a:r>
          </a:p>
        </p:txBody>
      </p:sp>
      <p:sp>
        <p:nvSpPr>
          <p:cNvPr id="7" name="Callout: Bent Line 6"/>
          <p:cNvSpPr/>
          <p:nvPr/>
        </p:nvSpPr>
        <p:spPr>
          <a:xfrm>
            <a:off x="4801051" y="99389"/>
            <a:ext cx="1748835" cy="8079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1916"/>
              <a:gd name="adj6" fmla="val -78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/>
              <a:t>Operator defines the condition of the Norm and Norm displays the number which is compared against the Actual Value.</a:t>
            </a:r>
          </a:p>
        </p:txBody>
      </p:sp>
      <p:sp>
        <p:nvSpPr>
          <p:cNvPr id="8" name="Callout: Bent Line 7"/>
          <p:cNvSpPr/>
          <p:nvPr/>
        </p:nvSpPr>
        <p:spPr>
          <a:xfrm>
            <a:off x="897836" y="5774020"/>
            <a:ext cx="1223838" cy="957083"/>
          </a:xfrm>
          <a:prstGeom prst="borderCallout2">
            <a:avLst>
              <a:gd name="adj1" fmla="val 18750"/>
              <a:gd name="adj2" fmla="val -8333"/>
              <a:gd name="adj3" fmla="val -13443"/>
              <a:gd name="adj4" fmla="val -8546"/>
              <a:gd name="adj5" fmla="val -85512"/>
              <a:gd name="adj6" fmla="val 56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/>
              <a:t>Norm defined for combinations of Internal Rating and Product illustration.</a:t>
            </a:r>
          </a:p>
        </p:txBody>
      </p:sp>
    </p:spTree>
    <p:extLst>
      <p:ext uri="{BB962C8B-B14F-4D97-AF65-F5344CB8AC3E}">
        <p14:creationId xmlns:p14="http://schemas.microsoft.com/office/powerpoint/2010/main" val="309541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11" y="1423075"/>
            <a:ext cx="8327300" cy="4011850"/>
          </a:xfrm>
          <a:prstGeom prst="rect">
            <a:avLst/>
          </a:prstGeom>
        </p:spPr>
      </p:pic>
      <p:sp>
        <p:nvSpPr>
          <p:cNvPr id="3" name="Callout: Bent Line 2"/>
          <p:cNvSpPr/>
          <p:nvPr/>
        </p:nvSpPr>
        <p:spPr>
          <a:xfrm>
            <a:off x="220544" y="173935"/>
            <a:ext cx="2805695" cy="1341781"/>
          </a:xfrm>
          <a:prstGeom prst="borderCallout2">
            <a:avLst>
              <a:gd name="adj1" fmla="val -171"/>
              <a:gd name="adj2" fmla="val 102902"/>
              <a:gd name="adj3" fmla="val 57823"/>
              <a:gd name="adj4" fmla="val 103045"/>
              <a:gd name="adj5" fmla="val 147415"/>
              <a:gd name="adj6" fmla="val 136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IN" sz="1050" dirty="0"/>
              <a:t>User selects the source to select the Criteria for which the Norm has to be defined. </a:t>
            </a:r>
          </a:p>
          <a:p>
            <a:pPr marL="228600" indent="-228600">
              <a:buAutoNum type="arabicPeriod"/>
            </a:pPr>
            <a:r>
              <a:rPr lang="en-IN" sz="1050" dirty="0"/>
              <a:t>Dropdown comprises of Profit &amp; Loss, Balance Sheet, Ratio, Cash Flow Statement, Account Details, Banking Analysis, CIBIL and RTR.</a:t>
            </a:r>
          </a:p>
          <a:p>
            <a:pPr marL="228600" indent="-228600">
              <a:buAutoNum type="arabicPeriod"/>
            </a:pPr>
            <a:r>
              <a:rPr lang="en-IN" sz="1050" dirty="0"/>
              <a:t>This is a mandatory field.</a:t>
            </a:r>
          </a:p>
        </p:txBody>
      </p:sp>
      <p:sp>
        <p:nvSpPr>
          <p:cNvPr id="4" name="Callout: Bent Line 3"/>
          <p:cNvSpPr/>
          <p:nvPr/>
        </p:nvSpPr>
        <p:spPr>
          <a:xfrm>
            <a:off x="10500463" y="265168"/>
            <a:ext cx="1451114" cy="907650"/>
          </a:xfrm>
          <a:prstGeom prst="borderCallout2">
            <a:avLst>
              <a:gd name="adj1" fmla="val 4295"/>
              <a:gd name="adj2" fmla="val -5988"/>
              <a:gd name="adj3" fmla="val 4196"/>
              <a:gd name="adj4" fmla="val -20110"/>
              <a:gd name="adj5" fmla="val 204400"/>
              <a:gd name="adj6" fmla="val -127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IN" sz="1050" dirty="0"/>
              <a:t>User must select the field to be used as a Criteria.</a:t>
            </a:r>
          </a:p>
          <a:p>
            <a:pPr marL="228600" indent="-228600">
              <a:buAutoNum type="arabicPeriod"/>
            </a:pPr>
            <a:r>
              <a:rPr lang="en-IN" sz="1050" dirty="0"/>
              <a:t>It is a mandatory field.</a:t>
            </a:r>
          </a:p>
        </p:txBody>
      </p:sp>
      <p:sp>
        <p:nvSpPr>
          <p:cNvPr id="5" name="Callout: Bent Line 4"/>
          <p:cNvSpPr/>
          <p:nvPr/>
        </p:nvSpPr>
        <p:spPr>
          <a:xfrm>
            <a:off x="220542" y="1725226"/>
            <a:ext cx="2457227" cy="1104842"/>
          </a:xfrm>
          <a:prstGeom prst="borderCallout2">
            <a:avLst>
              <a:gd name="adj1" fmla="val 16051"/>
              <a:gd name="adj2" fmla="val 108159"/>
              <a:gd name="adj3" fmla="val 16051"/>
              <a:gd name="adj4" fmla="val 117622"/>
              <a:gd name="adj5" fmla="val 57634"/>
              <a:gd name="adj6" fmla="val 155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/>
              <a:t>User can – </a:t>
            </a:r>
          </a:p>
          <a:p>
            <a:pPr marL="228600" indent="-228600">
              <a:buAutoNum type="arabicPeriod"/>
            </a:pPr>
            <a:r>
              <a:rPr lang="en-IN" sz="1050" dirty="0"/>
              <a:t>Select a Criteria by choosing the relevant Source and Field. </a:t>
            </a:r>
          </a:p>
          <a:p>
            <a:pPr marL="228600" indent="-228600">
              <a:buAutoNum type="arabicPeriod"/>
            </a:pPr>
            <a:r>
              <a:rPr lang="en-IN" sz="1050" dirty="0"/>
              <a:t>Rename the Criteria from this box if needed; this field will show the selected Criteria pre-populated.</a:t>
            </a:r>
          </a:p>
        </p:txBody>
      </p:sp>
      <p:sp>
        <p:nvSpPr>
          <p:cNvPr id="6" name="Callout: Bent Line 5"/>
          <p:cNvSpPr/>
          <p:nvPr/>
        </p:nvSpPr>
        <p:spPr>
          <a:xfrm>
            <a:off x="220543" y="2922899"/>
            <a:ext cx="2457227" cy="923544"/>
          </a:xfrm>
          <a:prstGeom prst="borderCallout2">
            <a:avLst>
              <a:gd name="adj1" fmla="val 16051"/>
              <a:gd name="adj2" fmla="val 108159"/>
              <a:gd name="adj3" fmla="val 16051"/>
              <a:gd name="adj4" fmla="val 117622"/>
              <a:gd name="adj5" fmla="val -11634"/>
              <a:gd name="adj6" fmla="val 155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/>
              <a:t>User can – </a:t>
            </a:r>
          </a:p>
          <a:p>
            <a:pPr marL="228600" indent="-228600">
              <a:buAutoNum type="arabicPeriod"/>
            </a:pPr>
            <a:r>
              <a:rPr lang="en-IN" sz="1050" dirty="0"/>
              <a:t>Select ‘All’ if the Norm is applicable to all Internal Ratings.</a:t>
            </a:r>
          </a:p>
          <a:p>
            <a:pPr marL="228600" indent="-228600">
              <a:buAutoNum type="arabicPeriod"/>
            </a:pPr>
            <a:r>
              <a:rPr lang="en-IN" sz="1050" dirty="0"/>
              <a:t>OR select relevant Internal Rating for which the Norm has to e defined.</a:t>
            </a:r>
          </a:p>
        </p:txBody>
      </p:sp>
      <p:sp>
        <p:nvSpPr>
          <p:cNvPr id="7" name="Callout: Bent Line 6"/>
          <p:cNvSpPr/>
          <p:nvPr/>
        </p:nvSpPr>
        <p:spPr>
          <a:xfrm>
            <a:off x="220542" y="4330081"/>
            <a:ext cx="2457227" cy="1653275"/>
          </a:xfrm>
          <a:prstGeom prst="borderCallout2">
            <a:avLst>
              <a:gd name="adj1" fmla="val 16051"/>
              <a:gd name="adj2" fmla="val 108159"/>
              <a:gd name="adj3" fmla="val 16051"/>
              <a:gd name="adj4" fmla="val 117622"/>
              <a:gd name="adj5" fmla="val -63867"/>
              <a:gd name="adj6" fmla="val 156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/>
              <a:t>User can – </a:t>
            </a:r>
          </a:p>
          <a:p>
            <a:pPr marL="228600" indent="-228600">
              <a:buAutoNum type="arabicPeriod"/>
            </a:pPr>
            <a:r>
              <a:rPr lang="en-IN" sz="1050" dirty="0"/>
              <a:t>User must select the time period of the Criteria selected. This is applicable only when User has Source selected as Balance Sheet, Profit &amp; Loss, Ratio and Cash Flow Statement. </a:t>
            </a:r>
          </a:p>
          <a:p>
            <a:pPr marL="228600" indent="-228600">
              <a:buAutoNum type="arabicPeriod"/>
            </a:pPr>
            <a:r>
              <a:rPr lang="en-IN" sz="1050" dirty="0"/>
              <a:t>If Criteria is not from the Sources listed above, default value for this field is ‘Not Applicable’. </a:t>
            </a:r>
          </a:p>
          <a:p>
            <a:pPr marL="228600" indent="-228600">
              <a:buAutoNum type="arabicPeriod"/>
            </a:pPr>
            <a:r>
              <a:rPr lang="en-IN" sz="1050" dirty="0"/>
              <a:t>It is not a mandatory field</a:t>
            </a:r>
          </a:p>
        </p:txBody>
      </p:sp>
      <p:sp>
        <p:nvSpPr>
          <p:cNvPr id="8" name="Callout: Bent Line 7"/>
          <p:cNvSpPr/>
          <p:nvPr/>
        </p:nvSpPr>
        <p:spPr>
          <a:xfrm>
            <a:off x="10500463" y="1515716"/>
            <a:ext cx="1451114" cy="1038641"/>
          </a:xfrm>
          <a:prstGeom prst="borderCallout2">
            <a:avLst>
              <a:gd name="adj1" fmla="val 4295"/>
              <a:gd name="adj2" fmla="val -5988"/>
              <a:gd name="adj3" fmla="val 4196"/>
              <a:gd name="adj4" fmla="val -20110"/>
              <a:gd name="adj5" fmla="val 123916"/>
              <a:gd name="adj6" fmla="val -114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/>
              <a:t>User must select the Product applicable for the Norm. Current implementation only one is listed – Purchase Invoice Finance.</a:t>
            </a:r>
          </a:p>
        </p:txBody>
      </p:sp>
      <p:sp>
        <p:nvSpPr>
          <p:cNvPr id="9" name="Callout: Bent Line 8"/>
          <p:cNvSpPr/>
          <p:nvPr/>
        </p:nvSpPr>
        <p:spPr>
          <a:xfrm>
            <a:off x="10500463" y="2897255"/>
            <a:ext cx="1451114" cy="1446436"/>
          </a:xfrm>
          <a:prstGeom prst="borderCallout2">
            <a:avLst>
              <a:gd name="adj1" fmla="val 18750"/>
              <a:gd name="adj2" fmla="val -8333"/>
              <a:gd name="adj3" fmla="val 112225"/>
              <a:gd name="adj4" fmla="val -8072"/>
              <a:gd name="adj5" fmla="val 24657"/>
              <a:gd name="adj6" fmla="val -113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IN" sz="1050" dirty="0"/>
              <a:t>User must select the type of the Criteria selected. </a:t>
            </a:r>
          </a:p>
          <a:p>
            <a:pPr marL="228600" indent="-228600">
              <a:buAutoNum type="arabicPeriod"/>
            </a:pPr>
            <a:r>
              <a:rPr lang="en-IN" sz="1050" dirty="0"/>
              <a:t>It can be Default (number) or Percentage.</a:t>
            </a:r>
          </a:p>
          <a:p>
            <a:pPr marL="228600" indent="-228600">
              <a:buAutoNum type="arabicPeriod"/>
            </a:pPr>
            <a:r>
              <a:rPr lang="en-IN" sz="1050" dirty="0"/>
              <a:t>It is a mandatory field.</a:t>
            </a:r>
          </a:p>
        </p:txBody>
      </p:sp>
      <p:sp>
        <p:nvSpPr>
          <p:cNvPr id="10" name="Callout: Bent Line 9"/>
          <p:cNvSpPr/>
          <p:nvPr/>
        </p:nvSpPr>
        <p:spPr>
          <a:xfrm>
            <a:off x="7893324" y="5782088"/>
            <a:ext cx="1467679" cy="740466"/>
          </a:xfrm>
          <a:prstGeom prst="borderCallout2">
            <a:avLst>
              <a:gd name="adj1" fmla="val 22309"/>
              <a:gd name="adj2" fmla="val -5303"/>
              <a:gd name="adj3" fmla="val -9680"/>
              <a:gd name="adj4" fmla="val -5719"/>
              <a:gd name="adj5" fmla="val -263991"/>
              <a:gd name="adj6" fmla="val -41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/>
              <a:t>User can add a label for the Norm that needs to be display on the LAR and LAF.</a:t>
            </a:r>
          </a:p>
        </p:txBody>
      </p:sp>
      <p:sp>
        <p:nvSpPr>
          <p:cNvPr id="11" name="Callout: Bent Line 10"/>
          <p:cNvSpPr/>
          <p:nvPr/>
        </p:nvSpPr>
        <p:spPr>
          <a:xfrm>
            <a:off x="5352221" y="5784573"/>
            <a:ext cx="1467679" cy="596347"/>
          </a:xfrm>
          <a:prstGeom prst="borderCallout2">
            <a:avLst>
              <a:gd name="adj1" fmla="val 22309"/>
              <a:gd name="adj2" fmla="val -5303"/>
              <a:gd name="adj3" fmla="val -9680"/>
              <a:gd name="adj4" fmla="val -5719"/>
              <a:gd name="adj5" fmla="val -298084"/>
              <a:gd name="adj6" fmla="val -92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/>
              <a:t>User can add relevant value to define the category. </a:t>
            </a:r>
          </a:p>
        </p:txBody>
      </p:sp>
      <p:sp>
        <p:nvSpPr>
          <p:cNvPr id="12" name="Callout: Bent Line 11"/>
          <p:cNvSpPr/>
          <p:nvPr/>
        </p:nvSpPr>
        <p:spPr>
          <a:xfrm>
            <a:off x="3074315" y="5782088"/>
            <a:ext cx="1467679" cy="901977"/>
          </a:xfrm>
          <a:prstGeom prst="borderCallout2">
            <a:avLst>
              <a:gd name="adj1" fmla="val 22309"/>
              <a:gd name="adj2" fmla="val -5303"/>
              <a:gd name="adj3" fmla="val -9680"/>
              <a:gd name="adj4" fmla="val -5719"/>
              <a:gd name="adj5" fmla="val -222059"/>
              <a:gd name="adj6" fmla="val 67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/>
              <a:t>User can select the operator like Min., Max., Greater than and equal to, etc. to define the Norm.</a:t>
            </a:r>
          </a:p>
        </p:txBody>
      </p:sp>
    </p:spTree>
    <p:extLst>
      <p:ext uri="{BB962C8B-B14F-4D97-AF65-F5344CB8AC3E}">
        <p14:creationId xmlns:p14="http://schemas.microsoft.com/office/powerpoint/2010/main" val="130576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6161"/>
            <a:ext cx="10896600" cy="489640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Data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91" y="725556"/>
            <a:ext cx="11658599" cy="2981739"/>
          </a:xfrm>
        </p:spPr>
        <p:txBody>
          <a:bodyPr>
            <a:noAutofit/>
          </a:bodyPr>
          <a:lstStyle/>
          <a:p>
            <a:r>
              <a:rPr lang="en-IN" sz="1400" dirty="0"/>
              <a:t>The Norms Master enables user to create a list of Norms to be displayed in –</a:t>
            </a:r>
          </a:p>
          <a:p>
            <a:pPr lvl="1"/>
            <a:r>
              <a:rPr lang="en-IN" sz="1200" dirty="0"/>
              <a:t>Loan Approval Report – Key Policy Parameters Check Section. </a:t>
            </a:r>
          </a:p>
          <a:p>
            <a:pPr lvl="1"/>
            <a:r>
              <a:rPr lang="en-IN" sz="1200" dirty="0"/>
              <a:t>Loan Approval Form – Key Policy Parameters (Bullet charts to display the Norm vs Actual representation graphically and display a tabular representation of the same in the Detailed Screen)</a:t>
            </a:r>
          </a:p>
          <a:p>
            <a:pPr marL="457200" lvl="1" indent="0">
              <a:buNone/>
            </a:pPr>
            <a:endParaRPr lang="en-IN" sz="1400" dirty="0"/>
          </a:p>
          <a:p>
            <a:r>
              <a:rPr lang="en-IN" sz="1400" dirty="0"/>
              <a:t>Add New button – On saving a new Norm added it reflects in the LAR and LAF.</a:t>
            </a:r>
          </a:p>
          <a:p>
            <a:endParaRPr lang="en-IN" sz="1400" dirty="0"/>
          </a:p>
          <a:p>
            <a:r>
              <a:rPr lang="en-IN" sz="1400" dirty="0"/>
              <a:t>Edit button – On editing a Norm and saving the changes from the pop-up, the changes are reflected in the LAR and LAF.</a:t>
            </a:r>
          </a:p>
          <a:p>
            <a:endParaRPr lang="en-IN" sz="1400" dirty="0"/>
          </a:p>
          <a:p>
            <a:r>
              <a:rPr lang="en-IN" sz="1400" dirty="0"/>
              <a:t>Changing the position of Norms – Checking and un-checking the check box reflects the changes made in the LAR and LAF.</a:t>
            </a:r>
          </a:p>
          <a:p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242736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714" y="3051313"/>
            <a:ext cx="10515600" cy="25110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1800" dirty="0"/>
              <a:t>&lt;End of Norms Master Specs&gt;</a:t>
            </a:r>
          </a:p>
        </p:txBody>
      </p:sp>
    </p:spTree>
    <p:extLst>
      <p:ext uri="{BB962C8B-B14F-4D97-AF65-F5344CB8AC3E}">
        <p14:creationId xmlns:p14="http://schemas.microsoft.com/office/powerpoint/2010/main" val="332768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E89E4FE2023540A9B9AA41E31CBCC1" ma:contentTypeVersion="5" ma:contentTypeDescription="Create a new document." ma:contentTypeScope="" ma:versionID="b149c36b487e14eddc72a155fb3a04d1">
  <xsd:schema xmlns:xsd="http://www.w3.org/2001/XMLSchema" xmlns:xs="http://www.w3.org/2001/XMLSchema" xmlns:p="http://schemas.microsoft.com/office/2006/metadata/properties" xmlns:ns2="94dd3af4-8d1d-4b1e-8115-d2d32789645a" targetNamespace="http://schemas.microsoft.com/office/2006/metadata/properties" ma:root="true" ma:fieldsID="6daaf736fa80c994f2c4a6bf11705870" ns2:_="">
    <xsd:import namespace="94dd3af4-8d1d-4b1e-8115-d2d32789645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dd3af4-8d1d-4b1e-8115-d2d3278964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4B9654-9C8D-4598-9161-C2BDE442EA09}"/>
</file>

<file path=customXml/itemProps2.xml><?xml version="1.0" encoding="utf-8"?>
<ds:datastoreItem xmlns:ds="http://schemas.openxmlformats.org/officeDocument/2006/customXml" ds:itemID="{5EC71A2E-ADF3-4300-BD3A-C2518DC35CB3}"/>
</file>

<file path=customXml/itemProps3.xml><?xml version="1.0" encoding="utf-8"?>
<ds:datastoreItem xmlns:ds="http://schemas.openxmlformats.org/officeDocument/2006/customXml" ds:itemID="{0114295B-C954-4BED-AA25-C79FB398EBA8}"/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921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Norms Master</vt:lpstr>
      <vt:lpstr>Overview</vt:lpstr>
      <vt:lpstr>PowerPoint Presentation</vt:lpstr>
      <vt:lpstr>PowerPoint Presentation</vt:lpstr>
      <vt:lpstr>Data Output</vt:lpstr>
      <vt:lpstr>&lt;End of Norms Master Specs&gt;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Norms Master</dc:title>
  <dc:creator>Rohita Jain</dc:creator>
  <cp:lastModifiedBy>Rohita Jain</cp:lastModifiedBy>
  <cp:revision>40</cp:revision>
  <dcterms:created xsi:type="dcterms:W3CDTF">2016-12-01T05:46:31Z</dcterms:created>
  <dcterms:modified xsi:type="dcterms:W3CDTF">2016-12-02T06:52:30Z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0x010100F9E89E4FE2023540A9B9AA41E31CBCC1</vt:lpwstr>
  </property>
</Properties>
</file>