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60"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04F70-453B-4819-A8C7-A480D52A81D1}" type="datetimeFigureOut">
              <a:rPr lang="en-IN" smtClean="0"/>
              <a:t>02-12-2016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1B604-189C-48C9-B035-29DE43C217F3}" type="slidenum">
              <a:rPr lang="en-IN" smtClean="0"/>
              <a:t>‹#›</a:t>
            </a:fld>
            <a:endParaRPr lang="en-IN"/>
          </a:p>
        </p:txBody>
      </p:sp>
    </p:spTree>
    <p:extLst>
      <p:ext uri="{BB962C8B-B14F-4D97-AF65-F5344CB8AC3E}">
        <p14:creationId xmlns:p14="http://schemas.microsoft.com/office/powerpoint/2010/main" val="328165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F1B604-189C-48C9-B035-29DE43C217F3}" type="slidenum">
              <a:rPr lang="en-IN" smtClean="0"/>
              <a:t>5</a:t>
            </a:fld>
            <a:endParaRPr lang="en-IN"/>
          </a:p>
        </p:txBody>
      </p:sp>
    </p:spTree>
    <p:extLst>
      <p:ext uri="{BB962C8B-B14F-4D97-AF65-F5344CB8AC3E}">
        <p14:creationId xmlns:p14="http://schemas.microsoft.com/office/powerpoint/2010/main" val="201781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9C989B-DF07-4368-B778-6AA614EEC083}" type="datetimeFigureOut">
              <a:rPr lang="en-IN" smtClean="0"/>
              <a:t>02-12-2016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218907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C989B-DF07-4368-B778-6AA614EEC083}" type="datetimeFigureOut">
              <a:rPr lang="en-IN" smtClean="0"/>
              <a:t>02-12-2016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281064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C989B-DF07-4368-B778-6AA614EEC083}" type="datetimeFigureOut">
              <a:rPr lang="en-IN" smtClean="0"/>
              <a:t>02-12-2016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69052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C989B-DF07-4368-B778-6AA614EEC083}" type="datetimeFigureOut">
              <a:rPr lang="en-IN" smtClean="0"/>
              <a:t>02-12-2016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11619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9C989B-DF07-4368-B778-6AA614EEC083}" type="datetimeFigureOut">
              <a:rPr lang="en-IN" smtClean="0"/>
              <a:t>02-12-2016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250546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9C989B-DF07-4368-B778-6AA614EEC083}" type="datetimeFigureOut">
              <a:rPr lang="en-IN" smtClean="0"/>
              <a:t>02-12-2016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31051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9C989B-DF07-4368-B778-6AA614EEC083}" type="datetimeFigureOut">
              <a:rPr lang="en-IN" smtClean="0"/>
              <a:t>02-12-2016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346635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9C989B-DF07-4368-B778-6AA614EEC083}" type="datetimeFigureOut">
              <a:rPr lang="en-IN" smtClean="0"/>
              <a:t>02-12-2016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261439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C989B-DF07-4368-B778-6AA614EEC083}" type="datetimeFigureOut">
              <a:rPr lang="en-IN" smtClean="0"/>
              <a:t>02-12-2016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5932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9C989B-DF07-4368-B778-6AA614EEC083}" type="datetimeFigureOut">
              <a:rPr lang="en-IN" smtClean="0"/>
              <a:t>02-12-2016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3196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9C989B-DF07-4368-B778-6AA614EEC083}" type="datetimeFigureOut">
              <a:rPr lang="en-IN" smtClean="0"/>
              <a:t>02-12-2016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7F729-B8B4-4187-A6EA-EAC0241558BE}" type="slidenum">
              <a:rPr lang="en-IN" smtClean="0"/>
              <a:t>‹#›</a:t>
            </a:fld>
            <a:endParaRPr lang="en-IN"/>
          </a:p>
        </p:txBody>
      </p:sp>
    </p:spTree>
    <p:extLst>
      <p:ext uri="{BB962C8B-B14F-4D97-AF65-F5344CB8AC3E}">
        <p14:creationId xmlns:p14="http://schemas.microsoft.com/office/powerpoint/2010/main" val="333984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C989B-DF07-4368-B778-6AA614EEC083}" type="datetimeFigureOut">
              <a:rPr lang="en-IN" smtClean="0"/>
              <a:t>02-12-2016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7F729-B8B4-4187-A6EA-EAC0241558BE}" type="slidenum">
              <a:rPr lang="en-IN" smtClean="0"/>
              <a:t>‹#›</a:t>
            </a:fld>
            <a:endParaRPr lang="en-IN"/>
          </a:p>
        </p:txBody>
      </p:sp>
    </p:spTree>
    <p:extLst>
      <p:ext uri="{BB962C8B-B14F-4D97-AF65-F5344CB8AC3E}">
        <p14:creationId xmlns:p14="http://schemas.microsoft.com/office/powerpoint/2010/main" val="15339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Model Master</a:t>
            </a:r>
          </a:p>
        </p:txBody>
      </p:sp>
      <p:sp>
        <p:nvSpPr>
          <p:cNvPr id="3" name="Subtitle 2"/>
          <p:cNvSpPr>
            <a:spLocks noGrp="1"/>
          </p:cNvSpPr>
          <p:nvPr>
            <p:ph type="subTitle" idx="1"/>
          </p:nvPr>
        </p:nvSpPr>
        <p:spPr/>
        <p:txBody>
          <a:bodyPr/>
          <a:lstStyle/>
          <a:p>
            <a:r>
              <a:rPr lang="en-IN" sz="2800" dirty="0"/>
              <a:t>Overview &amp; Details</a:t>
            </a:r>
          </a:p>
          <a:p>
            <a:r>
              <a:rPr lang="en-IN" sz="1600" dirty="0"/>
              <a:t>30</a:t>
            </a:r>
            <a:r>
              <a:rPr lang="en-IN" sz="1600" baseline="30000" dirty="0"/>
              <a:t>th</a:t>
            </a:r>
            <a:r>
              <a:rPr lang="en-IN" sz="1600" dirty="0"/>
              <a:t> November, 2016</a:t>
            </a:r>
          </a:p>
        </p:txBody>
      </p:sp>
    </p:spTree>
    <p:extLst>
      <p:ext uri="{BB962C8B-B14F-4D97-AF65-F5344CB8AC3E}">
        <p14:creationId xmlns:p14="http://schemas.microsoft.com/office/powerpoint/2010/main" val="23334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54"/>
            <a:ext cx="10896600" cy="489640"/>
          </a:xfrm>
        </p:spPr>
        <p:txBody>
          <a:bodyPr>
            <a:normAutofit fontScale="90000"/>
          </a:bodyPr>
          <a:lstStyle/>
          <a:p>
            <a:r>
              <a:rPr lang="en-IN" sz="3600" dirty="0"/>
              <a:t>Overview</a:t>
            </a:r>
          </a:p>
        </p:txBody>
      </p:sp>
      <p:sp>
        <p:nvSpPr>
          <p:cNvPr id="3" name="Content Placeholder 2"/>
          <p:cNvSpPr>
            <a:spLocks noGrp="1"/>
          </p:cNvSpPr>
          <p:nvPr>
            <p:ph idx="1"/>
          </p:nvPr>
        </p:nvSpPr>
        <p:spPr>
          <a:xfrm>
            <a:off x="327991" y="606289"/>
            <a:ext cx="11658599" cy="6142379"/>
          </a:xfrm>
        </p:spPr>
        <p:txBody>
          <a:bodyPr>
            <a:noAutofit/>
          </a:bodyPr>
          <a:lstStyle/>
          <a:p>
            <a:r>
              <a:rPr lang="en-IN" sz="1200" dirty="0"/>
              <a:t>The Ratings Model Master gives the user flexibility to add/delete/edit parameter groups, parameters and relevant categories to be applied to the Credit Score Card to arrive at the Credit Score and Rating.</a:t>
            </a:r>
          </a:p>
          <a:p>
            <a:r>
              <a:rPr lang="en-IN" sz="1200" dirty="0"/>
              <a:t>Parameter Groups – Can be selected from the existing Parameter Groups or entered manually by the User.</a:t>
            </a:r>
          </a:p>
          <a:p>
            <a:r>
              <a:rPr lang="en-IN" sz="1200" dirty="0"/>
              <a:t>Parameters – Can be selected using the relevant Source and Field. Source of a parameter can be selected from the following list of drop-down choices – </a:t>
            </a:r>
          </a:p>
          <a:p>
            <a:pPr lvl="1"/>
            <a:r>
              <a:rPr lang="en-IN" sz="1100" dirty="0"/>
              <a:t>Profit &amp; Loss Account</a:t>
            </a:r>
          </a:p>
          <a:p>
            <a:pPr lvl="1"/>
            <a:r>
              <a:rPr lang="en-IN" sz="1100" dirty="0"/>
              <a:t>Balance Sheet </a:t>
            </a:r>
          </a:p>
          <a:p>
            <a:pPr lvl="1"/>
            <a:r>
              <a:rPr lang="en-IN" sz="1100" dirty="0"/>
              <a:t>Ratio</a:t>
            </a:r>
          </a:p>
          <a:p>
            <a:pPr lvl="1"/>
            <a:r>
              <a:rPr lang="en-IN" sz="1100" dirty="0"/>
              <a:t>Cash Flow Statement</a:t>
            </a:r>
          </a:p>
          <a:p>
            <a:pPr lvl="1"/>
            <a:r>
              <a:rPr lang="en-IN" sz="1100" dirty="0"/>
              <a:t>Account Details</a:t>
            </a:r>
          </a:p>
          <a:p>
            <a:pPr lvl="1"/>
            <a:r>
              <a:rPr lang="en-IN" sz="1100" dirty="0"/>
              <a:t>Banking Analysis</a:t>
            </a:r>
          </a:p>
          <a:p>
            <a:pPr lvl="1"/>
            <a:r>
              <a:rPr lang="en-IN" sz="1100" dirty="0"/>
              <a:t>CIBIL</a:t>
            </a:r>
          </a:p>
          <a:p>
            <a:pPr lvl="1"/>
            <a:r>
              <a:rPr lang="en-IN" sz="1100" dirty="0"/>
              <a:t>RTR</a:t>
            </a:r>
            <a:endParaRPr lang="en-IN" sz="1400" dirty="0"/>
          </a:p>
          <a:p>
            <a:r>
              <a:rPr lang="en-IN" sz="1200" dirty="0"/>
              <a:t>Categories –</a:t>
            </a:r>
            <a:r>
              <a:rPr lang="en-IN" sz="1400" dirty="0"/>
              <a:t> </a:t>
            </a:r>
          </a:p>
          <a:p>
            <a:pPr lvl="1"/>
            <a:r>
              <a:rPr lang="en-IN" sz="1100" dirty="0"/>
              <a:t>If the selected Parameter has a drop-down menu associated with it, all the available drop-down choices for the Parameter are shown as Categories. These Categories are non editable, except for the label that is displayed on the screen.</a:t>
            </a:r>
          </a:p>
          <a:p>
            <a:pPr lvl="1"/>
            <a:r>
              <a:rPr lang="en-IN" sz="1100" dirty="0"/>
              <a:t>If the selected Parameter is of a numeric type in the application, User can add categories by defining relevant ranges using the mathematical operators provided. Multiple categories can be added using the ‘Add Category’ button. For numeric type of Parameters, the user can select the time period and value type.</a:t>
            </a:r>
          </a:p>
          <a:p>
            <a:pPr lvl="1"/>
            <a:r>
              <a:rPr lang="en-IN" sz="1100" dirty="0"/>
              <a:t>Time Period : There are three options for the User to select for Parameters selected from Balance Sheet, Profit &amp; Loss, Ratio &amp; Cash Flow Statement – </a:t>
            </a:r>
          </a:p>
          <a:p>
            <a:pPr lvl="2"/>
            <a:r>
              <a:rPr lang="en-IN" sz="1000" dirty="0"/>
              <a:t>Last Audited Year Available : This selection enables user to match the relevant value from the Last Audited year with the ranges being defined as categories.</a:t>
            </a:r>
          </a:p>
          <a:p>
            <a:pPr lvl="2"/>
            <a:r>
              <a:rPr lang="en-IN" sz="1000" dirty="0"/>
              <a:t>Provisional Preferred : This selection enables user to match the relevant value in the order Latest Available Provisional &gt; Last Audited year with the ranges being defined as categories.</a:t>
            </a:r>
          </a:p>
          <a:p>
            <a:pPr lvl="2"/>
            <a:r>
              <a:rPr lang="en-IN" sz="1000" dirty="0"/>
              <a:t>Estimated Preferred : This selection enables user to match the relevant value in the order Estimated &gt; order Latest Available Provisional &gt; Last Audited year with the ranges being defined as categories.</a:t>
            </a:r>
          </a:p>
          <a:p>
            <a:pPr lvl="2"/>
            <a:r>
              <a:rPr lang="en-IN" sz="1000" dirty="0"/>
              <a:t>For the other type of Parameters, the Time Period is ‘Not Applicable’.</a:t>
            </a:r>
          </a:p>
          <a:p>
            <a:pPr lvl="1"/>
            <a:r>
              <a:rPr lang="en-IN" sz="1100" dirty="0"/>
              <a:t>Value type : For numeric type of Parameters there can be two value types – Default (number) and Percentage. If the selected field as a Parameter is a percentage, user must select Percentage for Value Type, otherwise select Default.</a:t>
            </a:r>
          </a:p>
          <a:p>
            <a:pPr lvl="1"/>
            <a:r>
              <a:rPr lang="en-IN" sz="1100" dirty="0"/>
              <a:t>User can also delete categories added is required.</a:t>
            </a:r>
          </a:p>
          <a:p>
            <a:r>
              <a:rPr lang="en-IN" sz="1200" dirty="0"/>
              <a:t>The Parameter Groups can have multiple Parameters and the Parameters can have multiple Categories. They are arranged in expandable sections with Parameter Groups as parent node, Parameters as children nodes and categories as grand children nodes for each Parameter.</a:t>
            </a:r>
          </a:p>
          <a:p>
            <a:r>
              <a:rPr lang="en-IN" sz="1200" dirty="0"/>
              <a:t>The scores for Categories and weights for Parameters and Parameter Groups can also be defined using the Ratings Model Master.</a:t>
            </a:r>
          </a:p>
          <a:p>
            <a:pPr lvl="2"/>
            <a:endParaRPr lang="en-IN" sz="800" dirty="0"/>
          </a:p>
        </p:txBody>
      </p:sp>
    </p:spTree>
    <p:extLst>
      <p:ext uri="{BB962C8B-B14F-4D97-AF65-F5344CB8AC3E}">
        <p14:creationId xmlns:p14="http://schemas.microsoft.com/office/powerpoint/2010/main" val="236740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0961" y="1508235"/>
            <a:ext cx="9160030" cy="4362602"/>
          </a:xfrm>
          <a:prstGeom prst="rect">
            <a:avLst/>
          </a:prstGeom>
          <a:ln>
            <a:solidFill>
              <a:schemeClr val="tx1"/>
            </a:solidFill>
          </a:ln>
        </p:spPr>
      </p:pic>
      <p:sp>
        <p:nvSpPr>
          <p:cNvPr id="4" name="Callout: Bent Line 3"/>
          <p:cNvSpPr/>
          <p:nvPr/>
        </p:nvSpPr>
        <p:spPr>
          <a:xfrm>
            <a:off x="10883348" y="218661"/>
            <a:ext cx="1133061" cy="1152940"/>
          </a:xfrm>
          <a:prstGeom prst="borderCallout2">
            <a:avLst>
              <a:gd name="adj1" fmla="val 18750"/>
              <a:gd name="adj2" fmla="val -8333"/>
              <a:gd name="adj3" fmla="val 18750"/>
              <a:gd name="adj4" fmla="val -16667"/>
              <a:gd name="adj5" fmla="val 234871"/>
              <a:gd name="adj6" fmla="val -800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Base Rating Model applied to the Credit Score Card in the current implementation.</a:t>
            </a:r>
          </a:p>
        </p:txBody>
      </p:sp>
      <p:sp>
        <p:nvSpPr>
          <p:cNvPr id="5" name="Callout: Bent Line 4"/>
          <p:cNvSpPr/>
          <p:nvPr/>
        </p:nvSpPr>
        <p:spPr>
          <a:xfrm>
            <a:off x="405563" y="187126"/>
            <a:ext cx="3735513" cy="1156139"/>
          </a:xfrm>
          <a:prstGeom prst="borderCallout2">
            <a:avLst>
              <a:gd name="adj1" fmla="val 24205"/>
              <a:gd name="adj2" fmla="val -4675"/>
              <a:gd name="adj3" fmla="val 112387"/>
              <a:gd name="adj4" fmla="val -4593"/>
              <a:gd name="adj5" fmla="val 197315"/>
              <a:gd name="adj6" fmla="val 18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Creates new Rating Model by duplicating the Base Rating Model. The details screen of the Rating Model is opened where User can rename the Rating Model and make desired changes.</a:t>
            </a:r>
          </a:p>
          <a:p>
            <a:endParaRPr lang="en-IN" sz="1050" dirty="0"/>
          </a:p>
          <a:p>
            <a:r>
              <a:rPr lang="en-IN" sz="1050" dirty="0"/>
              <a:t>* As per current implementation, the new Rating Models cannot be applied to the Credit Score Card, only the Base Rating Model can.</a:t>
            </a:r>
          </a:p>
        </p:txBody>
      </p:sp>
      <p:sp>
        <p:nvSpPr>
          <p:cNvPr id="6" name="Callout: Bent Line 5"/>
          <p:cNvSpPr/>
          <p:nvPr/>
        </p:nvSpPr>
        <p:spPr>
          <a:xfrm>
            <a:off x="10883348" y="2280744"/>
            <a:ext cx="1133061" cy="609601"/>
          </a:xfrm>
          <a:prstGeom prst="borderCallout2">
            <a:avLst>
              <a:gd name="adj1" fmla="val 18750"/>
              <a:gd name="adj2" fmla="val -8333"/>
              <a:gd name="adj3" fmla="val 18750"/>
              <a:gd name="adj4" fmla="val -16667"/>
              <a:gd name="adj5" fmla="val 86773"/>
              <a:gd name="adj6" fmla="val -1508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Open / Delete the Rating Model</a:t>
            </a:r>
          </a:p>
        </p:txBody>
      </p:sp>
    </p:spTree>
    <p:extLst>
      <p:ext uri="{BB962C8B-B14F-4D97-AF65-F5344CB8AC3E}">
        <p14:creationId xmlns:p14="http://schemas.microsoft.com/office/powerpoint/2010/main" val="127062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49895" y="1166763"/>
            <a:ext cx="8875643" cy="4607892"/>
          </a:xfrm>
          <a:prstGeom prst="rect">
            <a:avLst/>
          </a:prstGeom>
          <a:ln>
            <a:solidFill>
              <a:schemeClr val="tx1"/>
            </a:solidFill>
          </a:ln>
        </p:spPr>
      </p:pic>
      <p:sp>
        <p:nvSpPr>
          <p:cNvPr id="4" name="Callout: Bent Line 3"/>
          <p:cNvSpPr/>
          <p:nvPr/>
        </p:nvSpPr>
        <p:spPr>
          <a:xfrm>
            <a:off x="10724322" y="3079297"/>
            <a:ext cx="1223838" cy="1379998"/>
          </a:xfrm>
          <a:prstGeom prst="borderCallout2">
            <a:avLst>
              <a:gd name="adj1" fmla="val 18750"/>
              <a:gd name="adj2" fmla="val -8333"/>
              <a:gd name="adj3" fmla="val 18750"/>
              <a:gd name="adj4" fmla="val -16667"/>
              <a:gd name="adj5" fmla="val 43816"/>
              <a:gd name="adj6" fmla="val -95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Up / Down buttons to change the positioning of the Parameters in the layout. Edit button (blue) to update the Parameter &amp; Categories.</a:t>
            </a:r>
          </a:p>
        </p:txBody>
      </p:sp>
      <p:sp>
        <p:nvSpPr>
          <p:cNvPr id="5" name="Callout: Bent Line 4"/>
          <p:cNvSpPr/>
          <p:nvPr/>
        </p:nvSpPr>
        <p:spPr>
          <a:xfrm>
            <a:off x="10724322" y="1895447"/>
            <a:ext cx="1223838" cy="904461"/>
          </a:xfrm>
          <a:prstGeom prst="borderCallout2">
            <a:avLst>
              <a:gd name="adj1" fmla="val 18750"/>
              <a:gd name="adj2" fmla="val -8333"/>
              <a:gd name="adj3" fmla="val 18750"/>
              <a:gd name="adj4" fmla="val -16667"/>
              <a:gd name="adj5" fmla="val 92304"/>
              <a:gd name="adj6" fmla="val -142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Controls visibility of a Parameter / Parameter Group / Category in the Credit Score Card</a:t>
            </a:r>
          </a:p>
        </p:txBody>
      </p:sp>
      <p:sp>
        <p:nvSpPr>
          <p:cNvPr id="6" name="Callout: Bent Line 5"/>
          <p:cNvSpPr/>
          <p:nvPr/>
        </p:nvSpPr>
        <p:spPr>
          <a:xfrm>
            <a:off x="10724322" y="4862325"/>
            <a:ext cx="1215430" cy="904461"/>
          </a:xfrm>
          <a:prstGeom prst="borderCallout2">
            <a:avLst>
              <a:gd name="adj1" fmla="val 48963"/>
              <a:gd name="adj2" fmla="val -550"/>
              <a:gd name="adj3" fmla="val 8291"/>
              <a:gd name="adj4" fmla="val -50392"/>
              <a:gd name="adj5" fmla="val -128486"/>
              <a:gd name="adj6" fmla="val -204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Update the weights of Parameter Groups, Parameters and Scores.</a:t>
            </a:r>
          </a:p>
        </p:txBody>
      </p:sp>
      <p:cxnSp>
        <p:nvCxnSpPr>
          <p:cNvPr id="8" name="Straight Connector 7"/>
          <p:cNvCxnSpPr>
            <a:stCxn id="6" idx="2"/>
          </p:cNvCxnSpPr>
          <p:nvPr/>
        </p:nvCxnSpPr>
        <p:spPr>
          <a:xfrm flipH="1" flipV="1">
            <a:off x="5919426" y="4738684"/>
            <a:ext cx="4804896" cy="575872"/>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a:stCxn id="6" idx="2"/>
          </p:cNvCxnSpPr>
          <p:nvPr/>
        </p:nvCxnSpPr>
        <p:spPr>
          <a:xfrm flipH="1" flipV="1">
            <a:off x="7041931" y="3904825"/>
            <a:ext cx="3682391" cy="1409731"/>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22" name="Callout: Bent Line 21"/>
          <p:cNvSpPr/>
          <p:nvPr/>
        </p:nvSpPr>
        <p:spPr>
          <a:xfrm>
            <a:off x="234309" y="2347677"/>
            <a:ext cx="1046465" cy="970061"/>
          </a:xfrm>
          <a:prstGeom prst="borderCallout2">
            <a:avLst>
              <a:gd name="adj1" fmla="val 94569"/>
              <a:gd name="adj2" fmla="val 105641"/>
              <a:gd name="adj3" fmla="val 94297"/>
              <a:gd name="adj4" fmla="val 117437"/>
              <a:gd name="adj5" fmla="val -16782"/>
              <a:gd name="adj6" fmla="val 159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Go Back to the previous (landing) screen of Ratings Model Master</a:t>
            </a:r>
          </a:p>
        </p:txBody>
      </p:sp>
      <p:sp>
        <p:nvSpPr>
          <p:cNvPr id="23" name="Callout: Bent Line 22"/>
          <p:cNvSpPr/>
          <p:nvPr/>
        </p:nvSpPr>
        <p:spPr>
          <a:xfrm>
            <a:off x="234309" y="4999385"/>
            <a:ext cx="1077656" cy="767401"/>
          </a:xfrm>
          <a:prstGeom prst="borderCallout2">
            <a:avLst>
              <a:gd name="adj1" fmla="val 25997"/>
              <a:gd name="adj2" fmla="val 106537"/>
              <a:gd name="adj3" fmla="val 25253"/>
              <a:gd name="adj4" fmla="val 118349"/>
              <a:gd name="adj5" fmla="val -363157"/>
              <a:gd name="adj6" fmla="val 369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Expands/Collapses all sections on the Ratings Model Master.</a:t>
            </a:r>
          </a:p>
        </p:txBody>
      </p:sp>
      <p:sp>
        <p:nvSpPr>
          <p:cNvPr id="24" name="Callout: Bent Line 23"/>
          <p:cNvSpPr/>
          <p:nvPr/>
        </p:nvSpPr>
        <p:spPr>
          <a:xfrm>
            <a:off x="10724322" y="930257"/>
            <a:ext cx="1232452" cy="685801"/>
          </a:xfrm>
          <a:prstGeom prst="borderCallout2">
            <a:avLst>
              <a:gd name="adj1" fmla="val 18750"/>
              <a:gd name="adj2" fmla="val -8333"/>
              <a:gd name="adj3" fmla="val 111714"/>
              <a:gd name="adj4" fmla="val -8884"/>
              <a:gd name="adj5" fmla="val 221779"/>
              <a:gd name="adj6" fmla="val -151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Rename the Rating Model Master.</a:t>
            </a:r>
          </a:p>
        </p:txBody>
      </p:sp>
      <p:sp>
        <p:nvSpPr>
          <p:cNvPr id="29" name="Callout: Bent Line 28"/>
          <p:cNvSpPr/>
          <p:nvPr/>
        </p:nvSpPr>
        <p:spPr>
          <a:xfrm>
            <a:off x="234308" y="854770"/>
            <a:ext cx="1046465" cy="1040678"/>
          </a:xfrm>
          <a:prstGeom prst="borderCallout2">
            <a:avLst>
              <a:gd name="adj1" fmla="val 47402"/>
              <a:gd name="adj2" fmla="val 109440"/>
              <a:gd name="adj3" fmla="val 99171"/>
              <a:gd name="adj4" fmla="val 109498"/>
              <a:gd name="adj5" fmla="val 116777"/>
              <a:gd name="adj6" fmla="val 200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Add new – Parameter Group / Parameter. Described on the next page. </a:t>
            </a:r>
          </a:p>
        </p:txBody>
      </p:sp>
      <p:sp>
        <p:nvSpPr>
          <p:cNvPr id="34" name="Callout: Bent Line 33"/>
          <p:cNvSpPr/>
          <p:nvPr/>
        </p:nvSpPr>
        <p:spPr>
          <a:xfrm>
            <a:off x="234309" y="3626951"/>
            <a:ext cx="1077656" cy="1020658"/>
          </a:xfrm>
          <a:prstGeom prst="borderCallout2">
            <a:avLst>
              <a:gd name="adj1" fmla="val 12907"/>
              <a:gd name="adj2" fmla="val 106969"/>
              <a:gd name="adj3" fmla="val 12316"/>
              <a:gd name="adj4" fmla="val 116505"/>
              <a:gd name="adj5" fmla="val -143442"/>
              <a:gd name="adj6" fmla="val 283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Save Changes made in the scores, weights and order of Categories and Parameters.</a:t>
            </a:r>
          </a:p>
        </p:txBody>
      </p:sp>
    </p:spTree>
    <p:extLst>
      <p:ext uri="{BB962C8B-B14F-4D97-AF65-F5344CB8AC3E}">
        <p14:creationId xmlns:p14="http://schemas.microsoft.com/office/powerpoint/2010/main" val="347336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49895" y="1274960"/>
            <a:ext cx="8676861" cy="3992778"/>
          </a:xfrm>
          <a:prstGeom prst="rect">
            <a:avLst/>
          </a:prstGeom>
        </p:spPr>
      </p:pic>
      <p:sp>
        <p:nvSpPr>
          <p:cNvPr id="4" name="Callout: Bent Line 3"/>
          <p:cNvSpPr/>
          <p:nvPr/>
        </p:nvSpPr>
        <p:spPr>
          <a:xfrm>
            <a:off x="150969" y="4482550"/>
            <a:ext cx="2805695" cy="1341781"/>
          </a:xfrm>
          <a:prstGeom prst="borderCallout2">
            <a:avLst>
              <a:gd name="adj1" fmla="val 27977"/>
              <a:gd name="adj2" fmla="val 102902"/>
              <a:gd name="adj3" fmla="val -2177"/>
              <a:gd name="adj4" fmla="val 103045"/>
              <a:gd name="adj5" fmla="val -114066"/>
              <a:gd name="adj6" fmla="val 1620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IN" sz="1050" dirty="0"/>
              <a:t>User selects the source to select the Parameter to include it in the Ratings Model. </a:t>
            </a:r>
          </a:p>
          <a:p>
            <a:pPr marL="228600" indent="-228600">
              <a:buAutoNum type="arabicPeriod"/>
            </a:pPr>
            <a:r>
              <a:rPr lang="en-IN" sz="1050" dirty="0"/>
              <a:t>Dropdown comprises of Profit &amp; Loss, Balance Sheet, Ratio, Cash Flow Statement, Account Details, Banking Analysis, CIBIL and RTR.</a:t>
            </a:r>
          </a:p>
          <a:p>
            <a:pPr marL="228600" indent="-228600">
              <a:buAutoNum type="arabicPeriod"/>
            </a:pPr>
            <a:r>
              <a:rPr lang="en-IN" sz="1050" dirty="0"/>
              <a:t>This is a mandatory field.</a:t>
            </a:r>
          </a:p>
        </p:txBody>
      </p:sp>
      <p:sp>
        <p:nvSpPr>
          <p:cNvPr id="5" name="Callout: Bent Line 4"/>
          <p:cNvSpPr/>
          <p:nvPr/>
        </p:nvSpPr>
        <p:spPr>
          <a:xfrm>
            <a:off x="10535477" y="2385322"/>
            <a:ext cx="1451114" cy="1152939"/>
          </a:xfrm>
          <a:prstGeom prst="borderCallout2">
            <a:avLst>
              <a:gd name="adj1" fmla="val 24123"/>
              <a:gd name="adj2" fmla="val -7358"/>
              <a:gd name="adj3" fmla="val 109368"/>
              <a:gd name="adj4" fmla="val -7782"/>
              <a:gd name="adj5" fmla="val 44848"/>
              <a:gd name="adj6" fmla="val -149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IN" sz="1050" dirty="0"/>
              <a:t>User must select the field to be used as a Parameter in Ratings Model.</a:t>
            </a:r>
          </a:p>
          <a:p>
            <a:pPr marL="228600" indent="-228600">
              <a:buAutoNum type="arabicPeriod"/>
            </a:pPr>
            <a:r>
              <a:rPr lang="en-IN" sz="1050" dirty="0"/>
              <a:t>It is a mandatory field.</a:t>
            </a:r>
          </a:p>
        </p:txBody>
      </p:sp>
      <p:sp>
        <p:nvSpPr>
          <p:cNvPr id="6" name="Callout: Bent Line 5"/>
          <p:cNvSpPr/>
          <p:nvPr/>
        </p:nvSpPr>
        <p:spPr>
          <a:xfrm>
            <a:off x="10535477" y="3759332"/>
            <a:ext cx="1451114" cy="1446436"/>
          </a:xfrm>
          <a:prstGeom prst="borderCallout2">
            <a:avLst>
              <a:gd name="adj1" fmla="val 18750"/>
              <a:gd name="adj2" fmla="val -8333"/>
              <a:gd name="adj3" fmla="val 112225"/>
              <a:gd name="adj4" fmla="val -8072"/>
              <a:gd name="adj5" fmla="val -41309"/>
              <a:gd name="adj6" fmla="val -165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IN" sz="1050" dirty="0"/>
              <a:t>User must select the type of the Parameter selected. </a:t>
            </a:r>
          </a:p>
          <a:p>
            <a:pPr marL="228600" indent="-228600">
              <a:buAutoNum type="arabicPeriod"/>
            </a:pPr>
            <a:r>
              <a:rPr lang="en-IN" sz="1050" dirty="0"/>
              <a:t>It can be Default (number) or Percentage.</a:t>
            </a:r>
          </a:p>
          <a:p>
            <a:pPr marL="228600" indent="-228600">
              <a:buAutoNum type="arabicPeriod"/>
            </a:pPr>
            <a:r>
              <a:rPr lang="en-IN" sz="1050" dirty="0"/>
              <a:t>It is a mandatory field</a:t>
            </a:r>
          </a:p>
        </p:txBody>
      </p:sp>
      <p:sp>
        <p:nvSpPr>
          <p:cNvPr id="7" name="Callout: Bent Line 6"/>
          <p:cNvSpPr/>
          <p:nvPr/>
        </p:nvSpPr>
        <p:spPr>
          <a:xfrm>
            <a:off x="9529364" y="900309"/>
            <a:ext cx="2457227" cy="1104842"/>
          </a:xfrm>
          <a:prstGeom prst="borderCallout2">
            <a:avLst>
              <a:gd name="adj1" fmla="val 18750"/>
              <a:gd name="adj2" fmla="val -8333"/>
              <a:gd name="adj3" fmla="val 18750"/>
              <a:gd name="adj4" fmla="val -16667"/>
              <a:gd name="adj5" fmla="val 108012"/>
              <a:gd name="adj6" fmla="val -81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User can – </a:t>
            </a:r>
          </a:p>
          <a:p>
            <a:pPr marL="228600" indent="-228600">
              <a:buAutoNum type="arabicPeriod"/>
            </a:pPr>
            <a:r>
              <a:rPr lang="en-IN" sz="1050" dirty="0"/>
              <a:t>Select from a list of Parameter Groups.</a:t>
            </a:r>
          </a:p>
          <a:p>
            <a:pPr marL="228600" indent="-228600">
              <a:buAutoNum type="arabicPeriod"/>
            </a:pPr>
            <a:r>
              <a:rPr lang="en-IN" sz="1050" dirty="0"/>
              <a:t>Type a Parameter Group name, in case he wants to create a new Parameter Group.</a:t>
            </a:r>
          </a:p>
          <a:p>
            <a:pPr marL="228600" indent="-228600">
              <a:buAutoNum type="arabicPeriod"/>
            </a:pPr>
            <a:r>
              <a:rPr lang="en-IN" sz="1050" dirty="0"/>
              <a:t>This is a mandatory field.</a:t>
            </a:r>
          </a:p>
        </p:txBody>
      </p:sp>
      <p:sp>
        <p:nvSpPr>
          <p:cNvPr id="8" name="Callout: Bent Line 7"/>
          <p:cNvSpPr/>
          <p:nvPr/>
        </p:nvSpPr>
        <p:spPr>
          <a:xfrm>
            <a:off x="150969" y="2445609"/>
            <a:ext cx="2805695" cy="1319669"/>
          </a:xfrm>
          <a:prstGeom prst="borderCallout2">
            <a:avLst>
              <a:gd name="adj1" fmla="val 56457"/>
              <a:gd name="adj2" fmla="val 105087"/>
              <a:gd name="adj3" fmla="val 96841"/>
              <a:gd name="adj4" fmla="val 104915"/>
              <a:gd name="adj5" fmla="val 50151"/>
              <a:gd name="adj6" fmla="val 148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IN" sz="1050" dirty="0"/>
              <a:t>User must select the time period of the Parameter selected. This is applicable only when User has Source selected as Balance Sheet, Profit &amp; Loss, Ratio and Cash Flow Statement. </a:t>
            </a:r>
          </a:p>
          <a:p>
            <a:pPr marL="228600" indent="-228600">
              <a:buAutoNum type="arabicPeriod"/>
            </a:pPr>
            <a:r>
              <a:rPr lang="en-IN" sz="1050" dirty="0"/>
              <a:t>Default value for this drop down is Last Audited. </a:t>
            </a:r>
          </a:p>
          <a:p>
            <a:pPr marL="228600" indent="-228600">
              <a:buAutoNum type="arabicPeriod"/>
            </a:pPr>
            <a:r>
              <a:rPr lang="en-IN" sz="1050" dirty="0"/>
              <a:t>It is not a mandatory field</a:t>
            </a:r>
          </a:p>
        </p:txBody>
      </p:sp>
      <p:sp>
        <p:nvSpPr>
          <p:cNvPr id="9" name="Callout: Bent Line 8"/>
          <p:cNvSpPr/>
          <p:nvPr/>
        </p:nvSpPr>
        <p:spPr>
          <a:xfrm>
            <a:off x="150969" y="866650"/>
            <a:ext cx="2457227" cy="1104842"/>
          </a:xfrm>
          <a:prstGeom prst="borderCallout2">
            <a:avLst>
              <a:gd name="adj1" fmla="val 16051"/>
              <a:gd name="adj2" fmla="val 108159"/>
              <a:gd name="adj3" fmla="val 16051"/>
              <a:gd name="adj4" fmla="val 117622"/>
              <a:gd name="adj5" fmla="val 152992"/>
              <a:gd name="adj6" fmla="val 207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User can – </a:t>
            </a:r>
          </a:p>
          <a:p>
            <a:pPr marL="228600" indent="-228600">
              <a:buAutoNum type="arabicPeriod"/>
            </a:pPr>
            <a:r>
              <a:rPr lang="en-IN" sz="1050" dirty="0"/>
              <a:t>Select a Parameter by choosing the relevant Source and Field. </a:t>
            </a:r>
          </a:p>
          <a:p>
            <a:pPr marL="228600" indent="-228600">
              <a:buAutoNum type="arabicPeriod"/>
            </a:pPr>
            <a:r>
              <a:rPr lang="en-IN" sz="1050" dirty="0"/>
              <a:t>Rename the Parameter from this box if needed; this field will show the selected Parameter pre-populated.</a:t>
            </a:r>
          </a:p>
        </p:txBody>
      </p:sp>
      <p:sp>
        <p:nvSpPr>
          <p:cNvPr id="10" name="Callout: Bent Line 9"/>
          <p:cNvSpPr/>
          <p:nvPr/>
        </p:nvSpPr>
        <p:spPr>
          <a:xfrm>
            <a:off x="3428246" y="5719970"/>
            <a:ext cx="1467679" cy="596347"/>
          </a:xfrm>
          <a:prstGeom prst="borderCallout2">
            <a:avLst>
              <a:gd name="adj1" fmla="val 22309"/>
              <a:gd name="adj2" fmla="val -5303"/>
              <a:gd name="adj3" fmla="val -9680"/>
              <a:gd name="adj4" fmla="val -5719"/>
              <a:gd name="adj5" fmla="val -378084"/>
              <a:gd name="adj6" fmla="val 91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User can add relevant categories for the Parameter selected. </a:t>
            </a:r>
          </a:p>
        </p:txBody>
      </p:sp>
      <p:sp>
        <p:nvSpPr>
          <p:cNvPr id="11" name="Callout: Bent Line 10"/>
          <p:cNvSpPr/>
          <p:nvPr/>
        </p:nvSpPr>
        <p:spPr>
          <a:xfrm>
            <a:off x="6939168" y="5719970"/>
            <a:ext cx="1467679" cy="740466"/>
          </a:xfrm>
          <a:prstGeom prst="borderCallout2">
            <a:avLst>
              <a:gd name="adj1" fmla="val 22309"/>
              <a:gd name="adj2" fmla="val -5303"/>
              <a:gd name="adj3" fmla="val -9680"/>
              <a:gd name="adj4" fmla="val -5719"/>
              <a:gd name="adj5" fmla="val -254595"/>
              <a:gd name="adj6" fmla="val -98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User can add a label for the category that needs to be display on the Rating Model.</a:t>
            </a:r>
          </a:p>
        </p:txBody>
      </p:sp>
      <p:sp>
        <p:nvSpPr>
          <p:cNvPr id="12" name="Callout: Bent Line 11"/>
          <p:cNvSpPr/>
          <p:nvPr/>
        </p:nvSpPr>
        <p:spPr>
          <a:xfrm>
            <a:off x="5183707" y="5864089"/>
            <a:ext cx="1467679" cy="596347"/>
          </a:xfrm>
          <a:prstGeom prst="borderCallout2">
            <a:avLst>
              <a:gd name="adj1" fmla="val 22309"/>
              <a:gd name="adj2" fmla="val -5303"/>
              <a:gd name="adj3" fmla="val -9680"/>
              <a:gd name="adj4" fmla="val -5719"/>
              <a:gd name="adj5" fmla="val -278084"/>
              <a:gd name="adj6" fmla="val -9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User can add relevant value to define the category. </a:t>
            </a:r>
          </a:p>
        </p:txBody>
      </p:sp>
      <p:sp>
        <p:nvSpPr>
          <p:cNvPr id="13" name="Callout: Bent Line 12"/>
          <p:cNvSpPr/>
          <p:nvPr/>
        </p:nvSpPr>
        <p:spPr>
          <a:xfrm>
            <a:off x="9396395" y="5647909"/>
            <a:ext cx="1467679" cy="901977"/>
          </a:xfrm>
          <a:prstGeom prst="borderCallout2">
            <a:avLst>
              <a:gd name="adj1" fmla="val 22309"/>
              <a:gd name="adj2" fmla="val -5303"/>
              <a:gd name="adj3" fmla="val -9680"/>
              <a:gd name="adj4" fmla="val -5719"/>
              <a:gd name="adj5" fmla="val -204428"/>
              <a:gd name="adj6" fmla="val -11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t>User can select the operator like Min., Max., Greater than and equal to, etc. to define the category.</a:t>
            </a:r>
          </a:p>
        </p:txBody>
      </p:sp>
    </p:spTree>
    <p:extLst>
      <p:ext uri="{BB962C8B-B14F-4D97-AF65-F5344CB8AC3E}">
        <p14:creationId xmlns:p14="http://schemas.microsoft.com/office/powerpoint/2010/main" val="382871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161"/>
            <a:ext cx="10896600" cy="489640"/>
          </a:xfrm>
        </p:spPr>
        <p:txBody>
          <a:bodyPr>
            <a:normAutofit fontScale="90000"/>
          </a:bodyPr>
          <a:lstStyle/>
          <a:p>
            <a:r>
              <a:rPr lang="en-IN" sz="3600" dirty="0"/>
              <a:t>Data Output</a:t>
            </a:r>
          </a:p>
        </p:txBody>
      </p:sp>
      <p:sp>
        <p:nvSpPr>
          <p:cNvPr id="3" name="Content Placeholder 2"/>
          <p:cNvSpPr>
            <a:spLocks noGrp="1"/>
          </p:cNvSpPr>
          <p:nvPr>
            <p:ph idx="1"/>
          </p:nvPr>
        </p:nvSpPr>
        <p:spPr>
          <a:xfrm>
            <a:off x="327991" y="725557"/>
            <a:ext cx="11658599" cy="2474842"/>
          </a:xfrm>
        </p:spPr>
        <p:txBody>
          <a:bodyPr>
            <a:noAutofit/>
          </a:bodyPr>
          <a:lstStyle/>
          <a:p>
            <a:r>
              <a:rPr lang="en-IN" sz="1200" dirty="0"/>
              <a:t>The Ratings Model Master creates a skeleton for the Credit Scoring Model. In current implementation, the Rating sheet of the Excel Scoring Models has been used to create the Base Rating Model, which applies to Credit Score Cards for all customers.</a:t>
            </a:r>
          </a:p>
          <a:p>
            <a:endParaRPr lang="en-IN" sz="1200" dirty="0"/>
          </a:p>
          <a:p>
            <a:r>
              <a:rPr lang="en-IN" sz="1200" dirty="0"/>
              <a:t>Add New button – On saving new Parameter Group / Parameter added it reflects in the Credit Score Card.</a:t>
            </a:r>
          </a:p>
          <a:p>
            <a:endParaRPr lang="en-IN" sz="1200" dirty="0"/>
          </a:p>
          <a:p>
            <a:r>
              <a:rPr lang="en-IN" sz="1200" dirty="0"/>
              <a:t>Edit button – On editing a Parameter / Category and saving the changes from the pop-up, the changes are reflected in the Credit Score Card.</a:t>
            </a:r>
          </a:p>
          <a:p>
            <a:endParaRPr lang="en-IN" sz="1200" dirty="0"/>
          </a:p>
          <a:p>
            <a:r>
              <a:rPr lang="en-IN" sz="1200" dirty="0"/>
              <a:t>Editing Scores or Percentages or changing the position of Parameter Groups / Parameters / Categories – Save Changes button must be clicked so that the changes made are reflected in the Credit Score Card.</a:t>
            </a:r>
          </a:p>
          <a:p>
            <a:endParaRPr lang="en-IN" sz="800" dirty="0"/>
          </a:p>
        </p:txBody>
      </p:sp>
      <p:sp>
        <p:nvSpPr>
          <p:cNvPr id="4" name="Title 1"/>
          <p:cNvSpPr txBox="1">
            <a:spLocks/>
          </p:cNvSpPr>
          <p:nvPr/>
        </p:nvSpPr>
        <p:spPr>
          <a:xfrm>
            <a:off x="457200" y="3409811"/>
            <a:ext cx="10896600" cy="48964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Notes</a:t>
            </a:r>
          </a:p>
        </p:txBody>
      </p:sp>
      <p:sp>
        <p:nvSpPr>
          <p:cNvPr id="5" name="Content Placeholder 2"/>
          <p:cNvSpPr txBox="1">
            <a:spLocks/>
          </p:cNvSpPr>
          <p:nvPr/>
        </p:nvSpPr>
        <p:spPr>
          <a:xfrm>
            <a:off x="327991" y="3969717"/>
            <a:ext cx="11658599" cy="24748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Exceptions in Banking Risk Parameters as per Rating Sheet In Excel Scoring Model – </a:t>
            </a:r>
          </a:p>
          <a:p>
            <a:pPr lvl="1"/>
            <a:r>
              <a:rPr lang="en-IN" sz="1000" dirty="0"/>
              <a:t>EMI Track – It has two conditions : Total Obligations POS and Max of DPD Track. </a:t>
            </a:r>
          </a:p>
          <a:p>
            <a:pPr lvl="1"/>
            <a:r>
              <a:rPr lang="en-IN" sz="1000" dirty="0"/>
              <a:t>OD/CC Utilization (Average of 3 months) ABB vs. Proposed EMI – It has two conditions for OD/CC and Current Accounts.</a:t>
            </a:r>
            <a:endParaRPr lang="en-IN" sz="800" dirty="0"/>
          </a:p>
          <a:p>
            <a:r>
              <a:rPr lang="en-IN" sz="1200" dirty="0"/>
              <a:t>The above two Parameters are created in the back-end and not using the Ratings Model Master. Although the Categories have been created appropriately using the Ratings Model Master.</a:t>
            </a:r>
          </a:p>
        </p:txBody>
      </p:sp>
    </p:spTree>
    <p:extLst>
      <p:ext uri="{BB962C8B-B14F-4D97-AF65-F5344CB8AC3E}">
        <p14:creationId xmlns:p14="http://schemas.microsoft.com/office/powerpoint/2010/main" val="242736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4" y="3051313"/>
            <a:ext cx="10515600" cy="251101"/>
          </a:xfrm>
        </p:spPr>
        <p:txBody>
          <a:bodyPr>
            <a:normAutofit fontScale="90000"/>
          </a:bodyPr>
          <a:lstStyle/>
          <a:p>
            <a:pPr algn="ctr"/>
            <a:r>
              <a:rPr lang="en-IN" sz="1800" dirty="0"/>
              <a:t>&lt;End of Ratings Model Master Specs&gt;</a:t>
            </a:r>
          </a:p>
        </p:txBody>
      </p:sp>
    </p:spTree>
    <p:extLst>
      <p:ext uri="{BB962C8B-B14F-4D97-AF65-F5344CB8AC3E}">
        <p14:creationId xmlns:p14="http://schemas.microsoft.com/office/powerpoint/2010/main" val="332768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E89E4FE2023540A9B9AA41E31CBCC1" ma:contentTypeVersion="5" ma:contentTypeDescription="Create a new document." ma:contentTypeScope="" ma:versionID="b149c36b487e14eddc72a155fb3a04d1">
  <xsd:schema xmlns:xsd="http://www.w3.org/2001/XMLSchema" xmlns:xs="http://www.w3.org/2001/XMLSchema" xmlns:p="http://schemas.microsoft.com/office/2006/metadata/properties" xmlns:ns2="94dd3af4-8d1d-4b1e-8115-d2d32789645a" targetNamespace="http://schemas.microsoft.com/office/2006/metadata/properties" ma:root="true" ma:fieldsID="6daaf736fa80c994f2c4a6bf11705870" ns2:_="">
    <xsd:import namespace="94dd3af4-8d1d-4b1e-8115-d2d32789645a"/>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d3af4-8d1d-4b1e-8115-d2d3278964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9C55A7-944B-4E46-AE07-FFDA1386D013}"/>
</file>

<file path=customXml/itemProps2.xml><?xml version="1.0" encoding="utf-8"?>
<ds:datastoreItem xmlns:ds="http://schemas.openxmlformats.org/officeDocument/2006/customXml" ds:itemID="{E570E4EA-ABC3-44CB-ACFF-FDE6E2C6B2FC}"/>
</file>

<file path=customXml/itemProps3.xml><?xml version="1.0" encoding="utf-8"?>
<ds:datastoreItem xmlns:ds="http://schemas.openxmlformats.org/officeDocument/2006/customXml" ds:itemID="{9DB74EE8-2F78-4F87-B129-EB0001CBCA50}"/>
</file>

<file path=docProps/app.xml><?xml version="1.0" encoding="utf-8"?>
<Properties xmlns="http://schemas.openxmlformats.org/officeDocument/2006/extended-properties" xmlns:vt="http://schemas.openxmlformats.org/officeDocument/2006/docPropsVTypes">
  <TotalTime>1425</TotalTime>
  <Words>1151</Words>
  <Application>Microsoft Office PowerPoint</Application>
  <PresentationFormat>Widescreen</PresentationFormat>
  <Paragraphs>77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Ratings Model Master</vt:lpstr>
      <vt:lpstr>Overview</vt:lpstr>
      <vt:lpstr>PowerPoint Presentation</vt:lpstr>
      <vt:lpstr>PowerPoint Presentation</vt:lpstr>
      <vt:lpstr>PowerPoint Presentation</vt:lpstr>
      <vt:lpstr>Data Output</vt:lpstr>
      <vt:lpstr>&lt;End of Ratings Model Master Specs&gt;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Model Master</dc:title>
  <dc:creator>Rohita Jain</dc:creator>
  <cp:lastModifiedBy>Rohita Jain</cp:lastModifiedBy>
  <cp:revision>65</cp:revision>
  <dcterms:created xsi:type="dcterms:W3CDTF">2016-11-30T06:48:37Z</dcterms:created>
  <dcterms:modified xsi:type="dcterms:W3CDTF">2016-12-02T07:44:54Z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0x010100F9E89E4FE2023540A9B9AA41E31CBCC1</vt:lpwstr>
  </property>
</Properties>
</file>