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1" r:id="rId5"/>
    <p:sldId id="282" r:id="rId6"/>
    <p:sldId id="283" r:id="rId7"/>
    <p:sldId id="284" r:id="rId8"/>
    <p:sldId id="285" r:id="rId9"/>
    <p:sldId id="287" r:id="rId10"/>
    <p:sldId id="289" r:id="rId11"/>
    <p:sldId id="288" r:id="rId12"/>
    <p:sldId id="286" r:id="rId13"/>
    <p:sldId id="290" r:id="rId14"/>
    <p:sldId id="291" r:id="rId15"/>
    <p:sldId id="292" r:id="rId16"/>
    <p:sldId id="2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0635" y="367574"/>
            <a:ext cx="8015696" cy="1477645"/>
          </a:xfrm>
        </p:spPr>
        <p:txBody>
          <a:bodyPr>
            <a:normAutofit fontScale="90000"/>
          </a:bodyPr>
          <a:lstStyle/>
          <a:p>
            <a:r>
              <a:rPr lang="en-US" altLang="en-US" b="1" u="sng" dirty="0" smtClean="0">
                <a:latin typeface="Times New Roman" pitchFamily="18" charset="0"/>
                <a:cs typeface="Times New Roman" pitchFamily="18" charset="0"/>
              </a:rPr>
              <a:t>Workshop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x-none" altLang="en-US" b="1">
                <a:latin typeface="Times New Roman" pitchFamily="18" charset="0"/>
                <a:cs typeface="Times New Roman" pitchFamily="18" charset="0"/>
              </a:rPr>
              <a:t/>
            </a:r>
            <a:br>
              <a:rPr lang="x-none" altLang="en-US" b="1">
                <a:latin typeface="Times New Roman" pitchFamily="18" charset="0"/>
                <a:cs typeface="Times New Roman" pitchFamily="18" charset="0"/>
              </a:rPr>
            </a:br>
            <a:r>
              <a:rPr lang="x-none" altLang="en-US" b="1" u="sng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en-US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u="sng" dirty="0" err="1" smtClean="0">
                <a:latin typeface="Times New Roman" pitchFamily="18" charset="0"/>
                <a:cs typeface="Times New Roman" pitchFamily="18" charset="0"/>
              </a:rPr>
              <a:t>Tkinter</a:t>
            </a:r>
            <a:endParaRPr lang="x-none" altLang="en-US" b="1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8754" y="2390504"/>
            <a:ext cx="5773783" cy="180267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en-US" b="1" u="sng" dirty="0" smtClean="0">
                <a:latin typeface="Times New Roman" pitchFamily="18" charset="0"/>
                <a:cs typeface="Times New Roman" pitchFamily="18" charset="0"/>
              </a:rPr>
              <a:t>Trainer :</a:t>
            </a:r>
          </a:p>
          <a:p>
            <a:pPr algn="l"/>
            <a:r>
              <a:rPr lang="x-none" altLang="en-US" smtClean="0">
                <a:latin typeface="Times New Roman" pitchFamily="18" charset="0"/>
                <a:cs typeface="Times New Roman" pitchFamily="18" charset="0"/>
              </a:rPr>
              <a:t>Sasmitoh </a:t>
            </a:r>
            <a:r>
              <a:rPr lang="x-none" altLang="en-US">
                <a:latin typeface="Times New Roman" pitchFamily="18" charset="0"/>
                <a:cs typeface="Times New Roman" pitchFamily="18" charset="0"/>
              </a:rPr>
              <a:t>Rahmad Riady</a:t>
            </a:r>
          </a:p>
          <a:p>
            <a:pPr algn="l"/>
            <a:r>
              <a:rPr lang="x-none" altLang="en-US">
                <a:latin typeface="Times New Roman" pitchFamily="18" charset="0"/>
                <a:cs typeface="Times New Roman" pitchFamily="18" charset="0"/>
              </a:rPr>
              <a:t>sasmitoh@mhs.pelitabangsa.ac.id</a:t>
            </a:r>
          </a:p>
          <a:p>
            <a:pPr algn="l"/>
            <a:r>
              <a:rPr lang="x-none" altLang="en-US" smtClean="0">
                <a:latin typeface="Times New Roman" pitchFamily="18" charset="0"/>
                <a:cs typeface="Times New Roman" pitchFamily="18" charset="0"/>
              </a:rPr>
              <a:t>0856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x-none" altLang="en-US" smtClean="0">
                <a:latin typeface="Times New Roman" pitchFamily="18" charset="0"/>
                <a:cs typeface="Times New Roman" pitchFamily="18" charset="0"/>
              </a:rPr>
              <a:t>1162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x-none" altLang="en-US" smtClean="0">
                <a:latin typeface="Times New Roman" pitchFamily="18" charset="0"/>
                <a:cs typeface="Times New Roman" pitchFamily="18" charset="0"/>
              </a:rPr>
              <a:t>715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      , 0812-8246-3431</a:t>
            </a:r>
          </a:p>
          <a:p>
            <a:pPr algn="l"/>
            <a:r>
              <a:rPr lang="en-US" dirty="0" smtClean="0">
                <a:solidFill>
                  <a:srgbClr val="0070C0"/>
                </a:solidFill>
              </a:rPr>
              <a:t>https://github.com/sasmitoh</a:t>
            </a:r>
          </a:p>
          <a:p>
            <a:pPr algn="l"/>
            <a:endParaRPr lang="x-none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r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133" y="2432867"/>
            <a:ext cx="1560557" cy="1734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photo62288210922193327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24" y="4950824"/>
            <a:ext cx="1500051" cy="17373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889761" y="5064035"/>
            <a:ext cx="4079966" cy="159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en-US" sz="2000" b="1" u="sng" dirty="0" err="1" smtClean="0">
                <a:latin typeface="Times New Roman" pitchFamily="18" charset="0"/>
                <a:cs typeface="Times New Roman" pitchFamily="18" charset="0"/>
              </a:rPr>
              <a:t>Penanggung</a:t>
            </a:r>
            <a:r>
              <a:rPr lang="en-US" altLang="en-US" sz="20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u="sng" dirty="0" err="1" smtClean="0">
                <a:latin typeface="Times New Roman" pitchFamily="18" charset="0"/>
                <a:cs typeface="Times New Roman" pitchFamily="18" charset="0"/>
              </a:rPr>
              <a:t>Jawab</a:t>
            </a:r>
            <a:r>
              <a:rPr lang="en-US" altLang="en-US" sz="2000" b="1" u="sng" dirty="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kumimoji="0" lang="en-US" altLang="en-US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Agung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Nugroho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S.Kom,M.Kom</a:t>
            </a:r>
            <a:endParaRPr kumimoji="0" lang="en-US" alt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en-US" sz="2000" dirty="0" err="1" smtClean="0">
                <a:latin typeface="Times New Roman" pitchFamily="18" charset="0"/>
                <a:cs typeface="Times New Roman" pitchFamily="18" charset="0"/>
              </a:rPr>
              <a:t>agung</a:t>
            </a:r>
            <a:r>
              <a:rPr kumimoji="0" lang="x-none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@pelitabangsa.ac.id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08</a:t>
            </a:r>
            <a:r>
              <a:rPr lang="x-none" altLang="en-US" sz="2000" smtClean="0">
                <a:latin typeface="Times New Roman" pitchFamily="18" charset="0"/>
                <a:cs typeface="Times New Roman" pitchFamily="18" charset="0"/>
              </a:rPr>
              <a:t>15-7994-920</a:t>
            </a:r>
            <a:endParaRPr kumimoji="0" lang="x-none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WhatsApp Image 2018-04-11 at 11.35.49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634" y="4950823"/>
            <a:ext cx="1572440" cy="17373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6143898" y="5072743"/>
            <a:ext cx="4079966" cy="159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en-US" sz="2000" b="1" u="sng" dirty="0" err="1" smtClean="0">
                <a:latin typeface="Times New Roman" pitchFamily="18" charset="0"/>
                <a:cs typeface="Times New Roman" pitchFamily="18" charset="0"/>
              </a:rPr>
              <a:t>Penanggung</a:t>
            </a:r>
            <a:r>
              <a:rPr lang="en-US" altLang="en-US" sz="20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u="sng" dirty="0" err="1" smtClean="0">
                <a:latin typeface="Times New Roman" pitchFamily="18" charset="0"/>
                <a:cs typeface="Times New Roman" pitchFamily="18" charset="0"/>
              </a:rPr>
              <a:t>Jawab</a:t>
            </a:r>
            <a:r>
              <a:rPr kumimoji="0" lang="en-US" altLang="en-US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2: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Ahmad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Turmudi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Zy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S.Kom,M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en-US" sz="2000" dirty="0" err="1" smtClean="0">
                <a:latin typeface="Times New Roman" pitchFamily="18" charset="0"/>
                <a:cs typeface="Times New Roman" pitchFamily="18" charset="0"/>
              </a:rPr>
              <a:t>Kom</a:t>
            </a:r>
            <a:endParaRPr kumimoji="0" lang="en-US" alt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en-US" sz="2000" dirty="0" err="1" smtClean="0">
                <a:latin typeface="Times New Roman" pitchFamily="18" charset="0"/>
                <a:cs typeface="Times New Roman" pitchFamily="18" charset="0"/>
              </a:rPr>
              <a:t>turmudi</a:t>
            </a:r>
            <a:r>
              <a:rPr kumimoji="0" lang="x-none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@pelitabangsa.ac.id</a:t>
            </a: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x-none" alt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x-none" altLang="en-US" sz="2000" smtClean="0">
                <a:latin typeface="Times New Roman" pitchFamily="18" charset="0"/>
                <a:cs typeface="Times New Roman" pitchFamily="18" charset="0"/>
              </a:rPr>
              <a:t>859-5918-7527</a:t>
            </a:r>
            <a:endParaRPr kumimoji="0" lang="x-none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whatsha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40184" y="6252482"/>
            <a:ext cx="331741" cy="395968"/>
          </a:xfrm>
          <a:prstGeom prst="rect">
            <a:avLst/>
          </a:prstGeom>
        </p:spPr>
      </p:pic>
      <p:pic>
        <p:nvPicPr>
          <p:cNvPr id="12" name="Picture 11" descr="whatsha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78834" y="6252482"/>
            <a:ext cx="331741" cy="395968"/>
          </a:xfrm>
          <a:prstGeom prst="rect">
            <a:avLst/>
          </a:prstGeom>
        </p:spPr>
      </p:pic>
      <p:pic>
        <p:nvPicPr>
          <p:cNvPr id="13" name="Picture 12" descr="whatsha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38681" y="3401786"/>
            <a:ext cx="331741" cy="395968"/>
          </a:xfrm>
          <a:prstGeom prst="rect">
            <a:avLst/>
          </a:prstGeom>
        </p:spPr>
      </p:pic>
      <p:pic>
        <p:nvPicPr>
          <p:cNvPr id="14" name="Picture 13" descr="2000px-Telegram_logo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9550" y="6305550"/>
            <a:ext cx="314325" cy="314325"/>
          </a:xfrm>
          <a:prstGeom prst="rect">
            <a:avLst/>
          </a:prstGeom>
        </p:spPr>
      </p:pic>
      <p:pic>
        <p:nvPicPr>
          <p:cNvPr id="15" name="Picture 14" descr="2000px-Telegram_logo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43825" y="6276975"/>
            <a:ext cx="314325" cy="314325"/>
          </a:xfrm>
          <a:prstGeom prst="rect">
            <a:avLst/>
          </a:prstGeom>
        </p:spPr>
      </p:pic>
      <p:pic>
        <p:nvPicPr>
          <p:cNvPr id="16" name="Picture 15" descr="2000px-Telegram_logo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09261" y="3467917"/>
            <a:ext cx="314325" cy="314325"/>
          </a:xfrm>
          <a:prstGeom prst="rect">
            <a:avLst/>
          </a:prstGeom>
        </p:spPr>
      </p:pic>
      <p:pic>
        <p:nvPicPr>
          <p:cNvPr id="17" name="Picture 16" descr="2000px-Python-logo-notext.sv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44695" y="1005840"/>
            <a:ext cx="1208312" cy="966593"/>
          </a:xfrm>
          <a:prstGeom prst="rect">
            <a:avLst/>
          </a:prstGeom>
        </p:spPr>
      </p:pic>
      <p:pic>
        <p:nvPicPr>
          <p:cNvPr id="18" name="Picture 17" descr="logoPB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12082" y="4519748"/>
            <a:ext cx="1672045" cy="8738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1184" y="0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Entry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text box)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88340" y="1465399"/>
            <a:ext cx="5516880" cy="42561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1"/>
          <p:cNvSpPr txBox="1"/>
          <p:nvPr/>
        </p:nvSpPr>
        <p:spPr>
          <a:xfrm>
            <a:off x="7105063" y="1698171"/>
            <a:ext cx="4155119" cy="433965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dirty="0" smtClean="0"/>
              <a:t>def clicked():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dirty="0" smtClean="0"/>
              <a:t>    </a:t>
            </a:r>
            <a:r>
              <a:rPr lang="en-US" dirty="0" err="1" smtClean="0"/>
              <a:t>lbl.configure</a:t>
            </a:r>
            <a:r>
              <a:rPr lang="en-US" dirty="0" smtClean="0"/>
              <a:t>(text="Button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clik</a:t>
            </a:r>
            <a:r>
              <a:rPr lang="en-US" dirty="0" smtClean="0"/>
              <a:t>")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endParaRPr lang="en-US" dirty="0" smtClean="0"/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dirty="0" smtClean="0"/>
              <a:t>#</a:t>
            </a:r>
            <a:r>
              <a:rPr lang="en-US" dirty="0" err="1" smtClean="0"/>
              <a:t>membuat</a:t>
            </a:r>
            <a:r>
              <a:rPr lang="en-US" dirty="0" smtClean="0"/>
              <a:t> button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dirty="0" err="1" smtClean="0"/>
              <a:t>btn</a:t>
            </a:r>
            <a:r>
              <a:rPr lang="en-US" dirty="0" smtClean="0"/>
              <a:t> = </a:t>
            </a:r>
            <a:r>
              <a:rPr lang="en-US" dirty="0" err="1" smtClean="0"/>
              <a:t>tkinter.Button</a:t>
            </a:r>
            <a:r>
              <a:rPr lang="en-US" dirty="0" smtClean="0"/>
              <a:t>(top, text="Click", command=clicked)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dirty="0" smtClean="0"/>
              <a:t>#--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button---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dirty="0" smtClean="0"/>
              <a:t>#</a:t>
            </a:r>
            <a:r>
              <a:rPr lang="en-US" dirty="0" err="1" smtClean="0"/>
              <a:t>btn</a:t>
            </a:r>
            <a:r>
              <a:rPr lang="en-US" dirty="0" smtClean="0"/>
              <a:t> = </a:t>
            </a:r>
            <a:r>
              <a:rPr lang="en-US" dirty="0" err="1" smtClean="0"/>
              <a:t>tkinter.Button</a:t>
            </a:r>
            <a:r>
              <a:rPr lang="en-US" dirty="0" smtClean="0"/>
              <a:t>(top, text="Click", </a:t>
            </a:r>
            <a:r>
              <a:rPr lang="en-US" dirty="0" err="1" smtClean="0"/>
              <a:t>bg</a:t>
            </a:r>
            <a:r>
              <a:rPr lang="en-US" dirty="0" smtClean="0"/>
              <a:t>="orange", </a:t>
            </a:r>
            <a:r>
              <a:rPr lang="en-US" dirty="0" err="1" smtClean="0"/>
              <a:t>fg</a:t>
            </a:r>
            <a:r>
              <a:rPr lang="en-US" dirty="0" smtClean="0"/>
              <a:t>="red")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dirty="0" err="1" smtClean="0"/>
              <a:t>btn.grid</a:t>
            </a:r>
            <a:r>
              <a:rPr lang="en-US" dirty="0" smtClean="0"/>
              <a:t>(column=2, row=0)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endParaRPr lang="en-US" dirty="0" smtClean="0"/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dirty="0" err="1" smtClean="0"/>
              <a:t>top.mainloop</a:t>
            </a:r>
            <a:r>
              <a:rPr lang="en-US" dirty="0" smtClean="0"/>
              <a:t>()</a:t>
            </a:r>
            <a:endParaRPr lang="en-US" spc="-5" dirty="0">
              <a:latin typeface="Consolas" charset="0"/>
              <a:cs typeface="Courier New"/>
              <a:sym typeface="+mn-ea"/>
            </a:endParaRPr>
          </a:p>
        </p:txBody>
      </p:sp>
      <p:sp>
        <p:nvSpPr>
          <p:cNvPr id="11" name="Text Box 1"/>
          <p:cNvSpPr txBox="1"/>
          <p:nvPr/>
        </p:nvSpPr>
        <p:spPr>
          <a:xfrm>
            <a:off x="908916" y="1054677"/>
            <a:ext cx="4155119" cy="556819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dirty="0" smtClean="0"/>
              <a:t>import </a:t>
            </a:r>
            <a:r>
              <a:rPr lang="en-US" dirty="0" err="1" smtClean="0"/>
              <a:t>tkinter</a:t>
            </a:r>
            <a:endParaRPr lang="en-US" dirty="0" smtClean="0"/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dirty="0" smtClean="0"/>
              <a:t>top = </a:t>
            </a:r>
            <a:r>
              <a:rPr lang="en-US" dirty="0" err="1" smtClean="0"/>
              <a:t>tkinter.Tk</a:t>
            </a:r>
            <a:r>
              <a:rPr lang="en-US" dirty="0" smtClean="0"/>
              <a:t>() 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dirty="0" err="1" smtClean="0"/>
              <a:t>top.title</a:t>
            </a:r>
            <a:r>
              <a:rPr lang="en-US" dirty="0" smtClean="0"/>
              <a:t>("Welcome to GUI </a:t>
            </a:r>
            <a:r>
              <a:rPr lang="en-US" dirty="0" err="1" smtClean="0"/>
              <a:t>sas</a:t>
            </a:r>
            <a:r>
              <a:rPr lang="en-US" dirty="0" smtClean="0"/>
              <a:t>")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endParaRPr lang="en-US" dirty="0" smtClean="0"/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dirty="0" smtClean="0"/>
              <a:t>#---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geometri</a:t>
            </a:r>
            <a:r>
              <a:rPr lang="en-US" dirty="0" smtClean="0"/>
              <a:t> windows-------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dirty="0" err="1" smtClean="0"/>
              <a:t>top.geometry</a:t>
            </a:r>
            <a:r>
              <a:rPr lang="en-US" dirty="0" smtClean="0"/>
              <a:t>('350x200')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endParaRPr lang="en-US" dirty="0" smtClean="0"/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dirty="0" smtClean="0"/>
              <a:t>#</a:t>
            </a:r>
            <a:r>
              <a:rPr lang="en-US" dirty="0" err="1" smtClean="0"/>
              <a:t>membuat</a:t>
            </a:r>
            <a:r>
              <a:rPr lang="en-US" dirty="0" smtClean="0"/>
              <a:t> label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dirty="0" err="1" smtClean="0"/>
              <a:t>lbl</a:t>
            </a:r>
            <a:r>
              <a:rPr lang="en-US" dirty="0" smtClean="0"/>
              <a:t> = </a:t>
            </a:r>
            <a:r>
              <a:rPr lang="en-US" dirty="0" err="1" smtClean="0"/>
              <a:t>tkinter.Label</a:t>
            </a:r>
            <a:r>
              <a:rPr lang="en-US" dirty="0" smtClean="0"/>
              <a:t>(top, text = "</a:t>
            </a:r>
            <a:r>
              <a:rPr lang="en-US" dirty="0" err="1" smtClean="0"/>
              <a:t>ini</a:t>
            </a:r>
            <a:r>
              <a:rPr lang="en-US" dirty="0" smtClean="0"/>
              <a:t> label")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dirty="0" err="1" smtClean="0"/>
              <a:t>lbl.grid</a:t>
            </a:r>
            <a:r>
              <a:rPr lang="en-US" dirty="0" smtClean="0"/>
              <a:t>(column=0, row=0)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endParaRPr lang="en-US" dirty="0" smtClean="0"/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dirty="0" smtClean="0"/>
              <a:t>#</a:t>
            </a:r>
            <a:r>
              <a:rPr lang="en-US" dirty="0" err="1" smtClean="0"/>
              <a:t>membuat</a:t>
            </a:r>
            <a:r>
              <a:rPr lang="en-US" dirty="0" smtClean="0"/>
              <a:t> text box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dirty="0" smtClean="0"/>
              <a:t>txt = </a:t>
            </a:r>
            <a:r>
              <a:rPr lang="en-US" dirty="0" err="1" smtClean="0"/>
              <a:t>tkinter.Entry</a:t>
            </a:r>
            <a:r>
              <a:rPr lang="en-US" dirty="0" smtClean="0"/>
              <a:t>(top, width=10)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dirty="0" err="1" smtClean="0"/>
              <a:t>txt.grid</a:t>
            </a:r>
            <a:r>
              <a:rPr lang="en-US" dirty="0" smtClean="0"/>
              <a:t>(column=1, row=0)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endParaRPr lang="en-US" sz="1050" dirty="0" smtClean="0"/>
          </a:p>
        </p:txBody>
      </p:sp>
      <p:sp>
        <p:nvSpPr>
          <p:cNvPr id="12" name="Right Arrow 11"/>
          <p:cNvSpPr/>
          <p:nvPr/>
        </p:nvSpPr>
        <p:spPr>
          <a:xfrm>
            <a:off x="5421085" y="5643155"/>
            <a:ext cx="1123406" cy="404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9012" y="221433"/>
            <a:ext cx="10515600" cy="1325563"/>
          </a:xfrm>
        </p:spPr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Combobox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88340" y="1465399"/>
            <a:ext cx="5516880" cy="42561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23474" y="1243331"/>
            <a:ext cx="5107213" cy="30020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Combobox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menggabungkan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entry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daftar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pilihan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tersedia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memungkinkan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serangkaian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berikan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misalnya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pengaturan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tipikal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Text Box 1"/>
          <p:cNvSpPr txBox="1"/>
          <p:nvPr/>
        </p:nvSpPr>
        <p:spPr>
          <a:xfrm>
            <a:off x="6964316" y="399220"/>
            <a:ext cx="4583249" cy="61452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from </a:t>
            </a:r>
            <a:r>
              <a:rPr lang="en-US" sz="2000" dirty="0" err="1" smtClean="0"/>
              <a:t>tkinter</a:t>
            </a:r>
            <a:r>
              <a:rPr lang="en-US" sz="2000" dirty="0" smtClean="0"/>
              <a:t> import *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from tkinter.ttk import *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endParaRPr lang="en-US" sz="2000" dirty="0" smtClean="0"/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top = </a:t>
            </a:r>
            <a:r>
              <a:rPr lang="en-US" sz="2000" dirty="0" err="1" smtClean="0"/>
              <a:t>Tk</a:t>
            </a:r>
            <a:r>
              <a:rPr lang="en-US" sz="2000" dirty="0" smtClean="0"/>
              <a:t>() 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top.title</a:t>
            </a:r>
            <a:r>
              <a:rPr lang="en-US" sz="2000" dirty="0" smtClean="0"/>
              <a:t>("Welcome to GUI </a:t>
            </a:r>
            <a:r>
              <a:rPr lang="en-US" sz="2000" dirty="0" err="1" smtClean="0"/>
              <a:t>sas</a:t>
            </a:r>
            <a:r>
              <a:rPr lang="en-US" sz="2000" dirty="0" smtClean="0"/>
              <a:t>")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endParaRPr lang="en-US" sz="2000" dirty="0" smtClean="0"/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#---</a:t>
            </a:r>
            <a:r>
              <a:rPr lang="en-US" sz="2000" dirty="0" err="1" smtClean="0"/>
              <a:t>menambah</a:t>
            </a:r>
            <a:r>
              <a:rPr lang="en-US" sz="2000" dirty="0" smtClean="0"/>
              <a:t> </a:t>
            </a:r>
            <a:r>
              <a:rPr lang="en-US" sz="2000" dirty="0" err="1" smtClean="0"/>
              <a:t>geometri</a:t>
            </a:r>
            <a:r>
              <a:rPr lang="en-US" sz="2000" dirty="0" smtClean="0"/>
              <a:t> windows-------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top.geometry</a:t>
            </a:r>
            <a:r>
              <a:rPr lang="en-US" sz="2000" dirty="0" smtClean="0"/>
              <a:t>('350x200')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endParaRPr lang="en-US" sz="2000" dirty="0" smtClean="0"/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combo = </a:t>
            </a:r>
            <a:r>
              <a:rPr lang="en-US" sz="2000" dirty="0" err="1" smtClean="0"/>
              <a:t>Combobox</a:t>
            </a:r>
            <a:r>
              <a:rPr lang="en-US" sz="2000" dirty="0" smtClean="0"/>
              <a:t>(top)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combo['values'] = (1,2,3,4,5, "Text")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combo.current</a:t>
            </a:r>
            <a:r>
              <a:rPr lang="en-US" sz="2000" dirty="0" smtClean="0"/>
              <a:t>(1)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combo.grid</a:t>
            </a:r>
            <a:r>
              <a:rPr lang="en-US" sz="2000" dirty="0" smtClean="0"/>
              <a:t>(column=0, row=0)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endParaRPr lang="en-US" sz="2000" dirty="0" smtClean="0"/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top.mainloop</a:t>
            </a:r>
            <a:r>
              <a:rPr lang="en-US" sz="2000" dirty="0" smtClean="0"/>
              <a:t>()</a:t>
            </a:r>
            <a:endParaRPr lang="en-US" sz="2000" spc="-5" dirty="0">
              <a:latin typeface="Consolas" charset="0"/>
              <a:cs typeface="Courier New"/>
              <a:sym typeface="+mn-ea"/>
            </a:endParaRPr>
          </a:p>
        </p:txBody>
      </p:sp>
      <p:pic>
        <p:nvPicPr>
          <p:cNvPr id="14" name="Content Placeholder 13" descr="comb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488" y="4223743"/>
            <a:ext cx="3467584" cy="2324425"/>
          </a:xfrm>
        </p:spPr>
      </p:pic>
      <p:sp>
        <p:nvSpPr>
          <p:cNvPr id="16" name="Title 3"/>
          <p:cNvSpPr txBox="1">
            <a:spLocks/>
          </p:cNvSpPr>
          <p:nvPr/>
        </p:nvSpPr>
        <p:spPr>
          <a:xfrm>
            <a:off x="1580606" y="4254136"/>
            <a:ext cx="1502229" cy="683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Result :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5943" y="0"/>
            <a:ext cx="10515600" cy="1325563"/>
          </a:xfrm>
        </p:spPr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Checkbutton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Check box)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88340" y="1465400"/>
            <a:ext cx="5516880" cy="1904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62216" y="1086577"/>
            <a:ext cx="5107213" cy="22575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Checkbuttons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sepanjang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ketika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seorang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diminta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misalnya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berbeda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opsi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Text Box 1"/>
          <p:cNvSpPr txBox="1"/>
          <p:nvPr/>
        </p:nvSpPr>
        <p:spPr>
          <a:xfrm>
            <a:off x="6023792" y="953280"/>
            <a:ext cx="5967912" cy="573490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from </a:t>
            </a:r>
            <a:r>
              <a:rPr lang="en-US" sz="2000" dirty="0" err="1" smtClean="0"/>
              <a:t>tkinter</a:t>
            </a:r>
            <a:r>
              <a:rPr lang="en-US" sz="2000" dirty="0" smtClean="0"/>
              <a:t> import *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from tkinter.ttk import *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top = </a:t>
            </a:r>
            <a:r>
              <a:rPr lang="en-US" sz="2000" dirty="0" err="1" smtClean="0"/>
              <a:t>Tk</a:t>
            </a:r>
            <a:r>
              <a:rPr lang="en-US" sz="2000" dirty="0" smtClean="0"/>
              <a:t>() 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top.title</a:t>
            </a:r>
            <a:r>
              <a:rPr lang="en-US" sz="2000" dirty="0" smtClean="0"/>
              <a:t>("Welcome to GUI </a:t>
            </a:r>
            <a:r>
              <a:rPr lang="en-US" sz="2000" dirty="0" err="1" smtClean="0"/>
              <a:t>sas</a:t>
            </a:r>
            <a:r>
              <a:rPr lang="en-US" sz="2000" dirty="0" smtClean="0"/>
              <a:t>")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endParaRPr lang="en-US" sz="2000" dirty="0" smtClean="0"/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#---</a:t>
            </a:r>
            <a:r>
              <a:rPr lang="en-US" sz="2000" dirty="0" err="1" smtClean="0"/>
              <a:t>menambah</a:t>
            </a:r>
            <a:r>
              <a:rPr lang="en-US" sz="2000" dirty="0" smtClean="0"/>
              <a:t> </a:t>
            </a:r>
            <a:r>
              <a:rPr lang="en-US" sz="2000" dirty="0" err="1" smtClean="0"/>
              <a:t>geometri</a:t>
            </a:r>
            <a:r>
              <a:rPr lang="en-US" sz="2000" dirty="0" smtClean="0"/>
              <a:t> windows-------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top.geometry</a:t>
            </a:r>
            <a:r>
              <a:rPr lang="en-US" sz="2000" dirty="0" smtClean="0"/>
              <a:t>('350x200')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endParaRPr lang="en-US" sz="2000" dirty="0" smtClean="0"/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chk_state</a:t>
            </a:r>
            <a:r>
              <a:rPr lang="en-US" sz="2000" dirty="0" smtClean="0"/>
              <a:t> = </a:t>
            </a:r>
            <a:r>
              <a:rPr lang="en-US" sz="2000" dirty="0" err="1" smtClean="0"/>
              <a:t>BooleanVar</a:t>
            </a:r>
            <a:r>
              <a:rPr lang="en-US" sz="2000" dirty="0" smtClean="0"/>
              <a:t>()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chk_state.set(True) #set check state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endParaRPr lang="en-US" sz="2000" dirty="0" smtClean="0"/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chk</a:t>
            </a:r>
            <a:r>
              <a:rPr lang="en-US" sz="2000" dirty="0" smtClean="0"/>
              <a:t> = </a:t>
            </a:r>
            <a:r>
              <a:rPr lang="en-US" sz="2000" dirty="0" err="1" smtClean="0"/>
              <a:t>Checkbutton</a:t>
            </a:r>
            <a:r>
              <a:rPr lang="en-US" sz="2000" dirty="0" smtClean="0"/>
              <a:t>(top, text = 'TI.17.B3', </a:t>
            </a:r>
            <a:r>
              <a:rPr lang="en-US" sz="2000" dirty="0" err="1" smtClean="0"/>
              <a:t>var</a:t>
            </a:r>
            <a:r>
              <a:rPr lang="en-US" sz="2000" dirty="0" smtClean="0"/>
              <a:t>=</a:t>
            </a:r>
            <a:r>
              <a:rPr lang="en-US" sz="2000" dirty="0" err="1" smtClean="0"/>
              <a:t>chk_state</a:t>
            </a:r>
            <a:r>
              <a:rPr lang="en-US" sz="2000" dirty="0" smtClean="0"/>
              <a:t>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chk.grid</a:t>
            </a:r>
            <a:r>
              <a:rPr lang="en-US" sz="2000" dirty="0" smtClean="0"/>
              <a:t>(column=0, row=0)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top.mainloop</a:t>
            </a:r>
            <a:r>
              <a:rPr lang="en-US" sz="2000" dirty="0" smtClean="0"/>
              <a:t>()</a:t>
            </a:r>
          </a:p>
        </p:txBody>
      </p:sp>
      <p:pic>
        <p:nvPicPr>
          <p:cNvPr id="15" name="Content Placeholder 14" descr="chkbox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347" y="4214218"/>
            <a:ext cx="3543795" cy="2343477"/>
          </a:xfrm>
        </p:spPr>
      </p:pic>
      <p:sp>
        <p:nvSpPr>
          <p:cNvPr id="16" name="Title 3"/>
          <p:cNvSpPr txBox="1">
            <a:spLocks/>
          </p:cNvSpPr>
          <p:nvPr/>
        </p:nvSpPr>
        <p:spPr>
          <a:xfrm>
            <a:off x="1854926" y="3496490"/>
            <a:ext cx="1502229" cy="683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Result :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5943" y="0"/>
            <a:ext cx="10515600" cy="1325563"/>
          </a:xfrm>
        </p:spPr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Radiobutton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88340" y="1465400"/>
            <a:ext cx="5516880" cy="1904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62216" y="1086577"/>
            <a:ext cx="5107213" cy="22575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Checkbuttons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sepanjang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ketika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seorang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diminta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misalnya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berbeda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opsi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Text Box 1"/>
          <p:cNvSpPr txBox="1"/>
          <p:nvPr/>
        </p:nvSpPr>
        <p:spPr>
          <a:xfrm>
            <a:off x="5997666" y="302359"/>
            <a:ext cx="5967912" cy="655564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from </a:t>
            </a:r>
            <a:r>
              <a:rPr lang="en-US" sz="2000" dirty="0" err="1" smtClean="0"/>
              <a:t>tkinter</a:t>
            </a:r>
            <a:r>
              <a:rPr lang="en-US" sz="2000" dirty="0" smtClean="0"/>
              <a:t> import * 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from tkinter.ttk import *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 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top = </a:t>
            </a:r>
            <a:r>
              <a:rPr lang="en-US" sz="2000" dirty="0" err="1" smtClean="0"/>
              <a:t>Tk</a:t>
            </a:r>
            <a:r>
              <a:rPr lang="en-US" sz="2000" dirty="0" smtClean="0"/>
              <a:t>()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 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top.title</a:t>
            </a:r>
            <a:r>
              <a:rPr lang="en-US" sz="2000" dirty="0" smtClean="0"/>
              <a:t>("Welcome to GUI </a:t>
            </a:r>
            <a:r>
              <a:rPr lang="en-US" sz="2000" dirty="0" err="1" smtClean="0"/>
              <a:t>sas</a:t>
            </a:r>
            <a:r>
              <a:rPr lang="en-US" sz="2000" dirty="0" smtClean="0"/>
              <a:t>")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top.geometry</a:t>
            </a:r>
            <a:r>
              <a:rPr lang="en-US" sz="2000" dirty="0" smtClean="0"/>
              <a:t>('350x200')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 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rad1 = </a:t>
            </a:r>
            <a:r>
              <a:rPr lang="en-US" sz="2000" dirty="0" err="1" smtClean="0"/>
              <a:t>Radiobutton</a:t>
            </a:r>
            <a:r>
              <a:rPr lang="en-US" sz="2000" dirty="0" smtClean="0"/>
              <a:t>(</a:t>
            </a:r>
            <a:r>
              <a:rPr lang="en-US" sz="2000" dirty="0" err="1" smtClean="0"/>
              <a:t>top,text</a:t>
            </a:r>
            <a:r>
              <a:rPr lang="en-US" sz="2000" dirty="0" smtClean="0"/>
              <a:t>='First', value=1)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rad2 = </a:t>
            </a:r>
            <a:r>
              <a:rPr lang="en-US" sz="2000" dirty="0" err="1" smtClean="0"/>
              <a:t>Radiobutton</a:t>
            </a:r>
            <a:r>
              <a:rPr lang="en-US" sz="2000" dirty="0" smtClean="0"/>
              <a:t>(</a:t>
            </a:r>
            <a:r>
              <a:rPr lang="en-US" sz="2000" dirty="0" err="1" smtClean="0"/>
              <a:t>top,text</a:t>
            </a:r>
            <a:r>
              <a:rPr lang="en-US" sz="2000" dirty="0" smtClean="0"/>
              <a:t>='Second', value=2)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rad3 = </a:t>
            </a:r>
            <a:r>
              <a:rPr lang="en-US" sz="2000" dirty="0" err="1" smtClean="0"/>
              <a:t>Radiobutton</a:t>
            </a:r>
            <a:r>
              <a:rPr lang="en-US" sz="2000" dirty="0" smtClean="0"/>
              <a:t>(</a:t>
            </a:r>
            <a:r>
              <a:rPr lang="en-US" sz="2000" dirty="0" err="1" smtClean="0"/>
              <a:t>top,text</a:t>
            </a:r>
            <a:r>
              <a:rPr lang="en-US" sz="2000" dirty="0" smtClean="0"/>
              <a:t>='Third', value=3)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 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rad1.grid(column=0, row=0)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rad2.grid(column=1, row=0)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rad3.grid(column=2, row=0)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top.mainloop</a:t>
            </a:r>
            <a:r>
              <a:rPr lang="en-US" sz="2000" dirty="0" smtClean="0"/>
              <a:t>()</a:t>
            </a:r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1881051" y="3182982"/>
            <a:ext cx="1502229" cy="683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Result :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1" name="Content Placeholder 10" descr="radi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527" y="3932825"/>
            <a:ext cx="3505690" cy="23053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9086" y="274321"/>
            <a:ext cx="10515600" cy="88827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Tambahkan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widget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ScrolledText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88340" y="1465400"/>
            <a:ext cx="5516880" cy="7552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05017" y="4900931"/>
            <a:ext cx="3909784" cy="1225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erikut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library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memanggil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Text Box 1"/>
          <p:cNvSpPr txBox="1"/>
          <p:nvPr/>
        </p:nvSpPr>
        <p:spPr>
          <a:xfrm>
            <a:off x="222068" y="5969727"/>
            <a:ext cx="6426927" cy="70788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fontAlgn="base"/>
            <a:r>
              <a:rPr lang="en-US" sz="2000" dirty="0" smtClean="0"/>
              <a:t>from </a:t>
            </a:r>
            <a:r>
              <a:rPr lang="en-US" sz="2000" dirty="0" err="1" smtClean="0"/>
              <a:t>tkinter</a:t>
            </a:r>
            <a:r>
              <a:rPr lang="en-US" sz="2000" dirty="0" smtClean="0"/>
              <a:t> import </a:t>
            </a:r>
            <a:r>
              <a:rPr lang="en-US" sz="2000" dirty="0" err="1" smtClean="0"/>
              <a:t>scrolledtext</a:t>
            </a:r>
            <a:endParaRPr lang="en-US" sz="2000" dirty="0" smtClean="0"/>
          </a:p>
          <a:p>
            <a:pPr fontAlgn="base"/>
            <a:r>
              <a:rPr lang="en-US" sz="2000" dirty="0" smtClean="0"/>
              <a:t>txt = </a:t>
            </a:r>
            <a:r>
              <a:rPr lang="en-US" sz="2000" dirty="0" err="1" smtClean="0"/>
              <a:t>scrolledtext.ScrolledText</a:t>
            </a:r>
            <a:r>
              <a:rPr lang="en-US" sz="2000" dirty="0" smtClean="0"/>
              <a:t>(</a:t>
            </a:r>
            <a:r>
              <a:rPr lang="en-US" sz="2000" dirty="0" err="1" smtClean="0"/>
              <a:t>window,width</a:t>
            </a:r>
            <a:r>
              <a:rPr lang="en-US" sz="2000" dirty="0" smtClean="0"/>
              <a:t>=40,height=10)</a:t>
            </a:r>
            <a:endParaRPr lang="en-US" sz="2000" dirty="0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404949" y="1759131"/>
            <a:ext cx="1502229" cy="683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Result :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ext Box 1"/>
          <p:cNvSpPr txBox="1"/>
          <p:nvPr/>
        </p:nvSpPr>
        <p:spPr>
          <a:xfrm>
            <a:off x="5880099" y="846554"/>
            <a:ext cx="5967912" cy="491416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from </a:t>
            </a:r>
            <a:r>
              <a:rPr lang="en-US" sz="2000" dirty="0" err="1" smtClean="0"/>
              <a:t>tkinter</a:t>
            </a:r>
            <a:r>
              <a:rPr lang="en-US" sz="2000" dirty="0" smtClean="0"/>
              <a:t> import *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from </a:t>
            </a:r>
            <a:r>
              <a:rPr lang="en-US" sz="2000" dirty="0" err="1" smtClean="0"/>
              <a:t>tkinter</a:t>
            </a:r>
            <a:r>
              <a:rPr lang="en-US" sz="2000" dirty="0" smtClean="0"/>
              <a:t> import </a:t>
            </a:r>
            <a:r>
              <a:rPr lang="en-US" sz="2000" dirty="0" err="1" smtClean="0"/>
              <a:t>scrolledtext</a:t>
            </a:r>
            <a:endParaRPr lang="en-US" sz="2000" dirty="0" smtClean="0"/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 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top = </a:t>
            </a:r>
            <a:r>
              <a:rPr lang="en-US" sz="2000" dirty="0" err="1" smtClean="0"/>
              <a:t>Tk</a:t>
            </a:r>
            <a:r>
              <a:rPr lang="en-US" sz="2000" dirty="0" smtClean="0"/>
              <a:t>()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top.title</a:t>
            </a:r>
            <a:r>
              <a:rPr lang="en-US" sz="2000" dirty="0" smtClean="0"/>
              <a:t>("Welcome to GUI </a:t>
            </a:r>
            <a:r>
              <a:rPr lang="en-US" sz="2000" dirty="0" err="1" smtClean="0"/>
              <a:t>sas</a:t>
            </a:r>
            <a:r>
              <a:rPr lang="en-US" sz="2000" dirty="0" smtClean="0"/>
              <a:t>")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top.geometry</a:t>
            </a:r>
            <a:r>
              <a:rPr lang="en-US" sz="2000" dirty="0" smtClean="0"/>
              <a:t>('350x200')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endParaRPr lang="en-US" sz="2000" dirty="0" smtClean="0"/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#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text area 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txt = </a:t>
            </a:r>
            <a:r>
              <a:rPr lang="en-US" sz="2000" dirty="0" err="1" smtClean="0"/>
              <a:t>scrolledtext.ScrolledText</a:t>
            </a:r>
            <a:r>
              <a:rPr lang="en-US" sz="2000" dirty="0" smtClean="0"/>
              <a:t>(</a:t>
            </a:r>
            <a:r>
              <a:rPr lang="en-US" sz="2000" dirty="0" err="1" smtClean="0"/>
              <a:t>top,width</a:t>
            </a:r>
            <a:r>
              <a:rPr lang="en-US" sz="2000" dirty="0" smtClean="0"/>
              <a:t>=40,height=10)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txt.grid</a:t>
            </a:r>
            <a:r>
              <a:rPr lang="en-US" sz="2000" dirty="0" smtClean="0"/>
              <a:t>(column=0,row=0)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 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top.mainloop</a:t>
            </a:r>
            <a:r>
              <a:rPr lang="en-US" sz="2000" dirty="0" smtClean="0"/>
              <a:t>()</a:t>
            </a:r>
            <a:endParaRPr lang="en-US" sz="2000" dirty="0" smtClean="0"/>
          </a:p>
        </p:txBody>
      </p:sp>
      <p:pic>
        <p:nvPicPr>
          <p:cNvPr id="17" name="Content Placeholder 16" descr="tex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668" y="1655125"/>
            <a:ext cx="3543795" cy="23148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8012" y="248196"/>
            <a:ext cx="10515600" cy="888274"/>
          </a:xfrm>
        </p:spPr>
        <p:txBody>
          <a:bodyPr>
            <a:normAutofit/>
          </a:bodyPr>
          <a:lstStyle/>
          <a:p>
            <a:pPr fontAlgn="base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MessageBox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88340" y="1465400"/>
            <a:ext cx="5516880" cy="7552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00960" y="1269457"/>
            <a:ext cx="3909784" cy="1225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erikut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library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Memanggil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messagebox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Text Box 1"/>
          <p:cNvSpPr txBox="1"/>
          <p:nvPr/>
        </p:nvSpPr>
        <p:spPr>
          <a:xfrm>
            <a:off x="587829" y="2286001"/>
            <a:ext cx="3918858" cy="810478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from </a:t>
            </a:r>
            <a:r>
              <a:rPr lang="en-US" sz="2000" dirty="0" err="1" smtClean="0"/>
              <a:t>tkinter</a:t>
            </a:r>
            <a:r>
              <a:rPr lang="en-US" sz="2000" dirty="0" smtClean="0"/>
              <a:t> import *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from </a:t>
            </a:r>
            <a:r>
              <a:rPr lang="en-US" sz="2000" dirty="0" err="1" smtClean="0"/>
              <a:t>tkinter</a:t>
            </a:r>
            <a:r>
              <a:rPr lang="en-US" sz="2000" dirty="0" smtClean="0"/>
              <a:t> import </a:t>
            </a:r>
            <a:r>
              <a:rPr lang="en-US" sz="2000" dirty="0" err="1" smtClean="0"/>
              <a:t>messagebox</a:t>
            </a:r>
            <a:endParaRPr lang="en-US" sz="2000" dirty="0" smtClean="0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744584" y="3444239"/>
            <a:ext cx="1502229" cy="683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Result :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ext Box 1"/>
          <p:cNvSpPr txBox="1"/>
          <p:nvPr/>
        </p:nvSpPr>
        <p:spPr>
          <a:xfrm>
            <a:off x="5549173" y="1212314"/>
            <a:ext cx="6425114" cy="4093428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from </a:t>
            </a:r>
            <a:r>
              <a:rPr lang="en-US" sz="2000" dirty="0" err="1" smtClean="0"/>
              <a:t>tkinter</a:t>
            </a:r>
            <a:r>
              <a:rPr lang="en-US" sz="2000" dirty="0" smtClean="0"/>
              <a:t> import *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from </a:t>
            </a:r>
            <a:r>
              <a:rPr lang="en-US" sz="2000" dirty="0" err="1" smtClean="0"/>
              <a:t>tkinter</a:t>
            </a:r>
            <a:r>
              <a:rPr lang="en-US" sz="2000" dirty="0" smtClean="0"/>
              <a:t> import </a:t>
            </a:r>
            <a:r>
              <a:rPr lang="en-US" sz="2000" dirty="0" err="1" smtClean="0"/>
              <a:t>messagebox</a:t>
            </a:r>
            <a:endParaRPr lang="en-US" sz="2000" dirty="0" smtClean="0"/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top = </a:t>
            </a:r>
            <a:r>
              <a:rPr lang="en-US" sz="2000" dirty="0" err="1" smtClean="0"/>
              <a:t>Tk</a:t>
            </a:r>
            <a:r>
              <a:rPr lang="en-US" sz="2000" dirty="0" smtClean="0"/>
              <a:t>()</a:t>
            </a:r>
            <a:endParaRPr lang="en-US" sz="2000" dirty="0" smtClean="0"/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top.title</a:t>
            </a:r>
            <a:r>
              <a:rPr lang="en-US" sz="2000" dirty="0" smtClean="0"/>
              <a:t>("Welcome to GUI </a:t>
            </a:r>
            <a:r>
              <a:rPr lang="en-US" sz="2000" dirty="0" err="1" smtClean="0"/>
              <a:t>sas</a:t>
            </a:r>
            <a:r>
              <a:rPr lang="en-US" sz="2000" dirty="0" smtClean="0"/>
              <a:t>") 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top.geometry</a:t>
            </a:r>
            <a:r>
              <a:rPr lang="en-US" sz="2000" dirty="0" smtClean="0"/>
              <a:t>('350x200</a:t>
            </a:r>
            <a:r>
              <a:rPr lang="en-US" sz="2000" dirty="0" smtClean="0"/>
              <a:t>')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def </a:t>
            </a:r>
            <a:r>
              <a:rPr lang="en-US" sz="2000" dirty="0" smtClean="0"/>
              <a:t>clicked():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    </a:t>
            </a:r>
            <a:r>
              <a:rPr lang="en-US" sz="2000" dirty="0" err="1" smtClean="0"/>
              <a:t>messagebox.showinfo</a:t>
            </a:r>
            <a:r>
              <a:rPr lang="en-US" sz="2000" dirty="0" smtClean="0"/>
              <a:t>('Message title', '</a:t>
            </a:r>
            <a:r>
              <a:rPr lang="en-US" sz="2000" dirty="0" err="1" smtClean="0"/>
              <a:t>pesan</a:t>
            </a:r>
            <a:r>
              <a:rPr lang="en-US" sz="2000" dirty="0" smtClean="0"/>
              <a:t> </a:t>
            </a:r>
            <a:r>
              <a:rPr lang="en-US" sz="2000" dirty="0" err="1" smtClean="0"/>
              <a:t>berhasil</a:t>
            </a:r>
            <a:r>
              <a:rPr lang="en-US" sz="2000" dirty="0" smtClean="0"/>
              <a:t>')</a:t>
            </a:r>
            <a:endParaRPr lang="en-US" sz="2000" dirty="0" smtClean="0"/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btn</a:t>
            </a:r>
            <a:r>
              <a:rPr lang="en-US" sz="2000" dirty="0" smtClean="0"/>
              <a:t> = Button(</a:t>
            </a:r>
            <a:r>
              <a:rPr lang="en-US" sz="2000" dirty="0" err="1" smtClean="0"/>
              <a:t>top,text</a:t>
            </a:r>
            <a:r>
              <a:rPr lang="en-US" sz="2000" dirty="0" smtClean="0"/>
              <a:t>='Click', command=clicked)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btn.grid</a:t>
            </a:r>
            <a:r>
              <a:rPr lang="en-US" sz="2000" dirty="0" smtClean="0"/>
              <a:t>(column=0,row=0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top.mainloop</a:t>
            </a:r>
            <a:r>
              <a:rPr lang="en-US" sz="2000" dirty="0" smtClean="0"/>
              <a:t>()</a:t>
            </a:r>
            <a:endParaRPr lang="en-US" sz="2000" dirty="0" smtClean="0"/>
          </a:p>
        </p:txBody>
      </p:sp>
      <p:pic>
        <p:nvPicPr>
          <p:cNvPr id="12" name="Content Placeholder 11" descr="mess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117" y="4027371"/>
            <a:ext cx="4020111" cy="26387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8012" y="248196"/>
            <a:ext cx="10515600" cy="888274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Progressbar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widget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88340" y="1465400"/>
            <a:ext cx="5516880" cy="7552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00960" y="1269457"/>
            <a:ext cx="3909784" cy="1225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erikut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library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Memanggil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Progressbar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Text Box 1"/>
          <p:cNvSpPr txBox="1"/>
          <p:nvPr/>
        </p:nvSpPr>
        <p:spPr>
          <a:xfrm>
            <a:off x="587828" y="2286001"/>
            <a:ext cx="5355771" cy="70788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fontAlgn="base"/>
            <a:r>
              <a:rPr lang="en-US" sz="2000" dirty="0" smtClean="0"/>
              <a:t>from tkinter.ttk import </a:t>
            </a:r>
            <a:r>
              <a:rPr lang="en-US" sz="2000" dirty="0" err="1" smtClean="0"/>
              <a:t>Progressbar</a:t>
            </a:r>
            <a:endParaRPr lang="en-US" sz="2000" dirty="0" smtClean="0"/>
          </a:p>
          <a:p>
            <a:pPr fontAlgn="base"/>
            <a:r>
              <a:rPr lang="en-US" sz="2000" dirty="0" smtClean="0"/>
              <a:t>bar = </a:t>
            </a:r>
            <a:r>
              <a:rPr lang="en-US" sz="2000" dirty="0" err="1" smtClean="0"/>
              <a:t>Progressbar</a:t>
            </a:r>
            <a:r>
              <a:rPr lang="en-US" sz="2000" dirty="0" smtClean="0"/>
              <a:t>(window, length=200)</a:t>
            </a:r>
            <a:endParaRPr lang="en-US" sz="2000" dirty="0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235133" y="4123508"/>
            <a:ext cx="1502229" cy="683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Result :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ext Box 1"/>
          <p:cNvSpPr txBox="1"/>
          <p:nvPr/>
        </p:nvSpPr>
        <p:spPr>
          <a:xfrm>
            <a:off x="6241505" y="578278"/>
            <a:ext cx="5593444" cy="5940088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from </a:t>
            </a:r>
            <a:r>
              <a:rPr lang="en-US" sz="2000" dirty="0" err="1" smtClean="0"/>
              <a:t>tkinter</a:t>
            </a:r>
            <a:r>
              <a:rPr lang="en-US" sz="2000" dirty="0" smtClean="0"/>
              <a:t> import *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from tkinter.ttk import </a:t>
            </a:r>
            <a:r>
              <a:rPr lang="en-US" sz="2000" dirty="0" err="1" smtClean="0"/>
              <a:t>Progressbar</a:t>
            </a:r>
            <a:r>
              <a:rPr lang="en-US" sz="2000" dirty="0" smtClean="0"/>
              <a:t> 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from </a:t>
            </a:r>
            <a:r>
              <a:rPr lang="en-US" sz="2000" dirty="0" err="1" smtClean="0"/>
              <a:t>tkinter</a:t>
            </a:r>
            <a:r>
              <a:rPr lang="en-US" sz="2000" dirty="0" smtClean="0"/>
              <a:t> import </a:t>
            </a:r>
            <a:r>
              <a:rPr lang="en-US" sz="2000" dirty="0" err="1" smtClean="0"/>
              <a:t>ttk</a:t>
            </a:r>
            <a:endParaRPr lang="en-US" sz="2000" dirty="0" smtClean="0"/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top = </a:t>
            </a:r>
            <a:r>
              <a:rPr lang="en-US" sz="2000" dirty="0" err="1" smtClean="0"/>
              <a:t>Tk</a:t>
            </a:r>
            <a:r>
              <a:rPr lang="en-US" sz="2000" dirty="0" smtClean="0"/>
              <a:t>() 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top.title</a:t>
            </a:r>
            <a:r>
              <a:rPr lang="en-US" sz="2000" dirty="0" smtClean="0"/>
              <a:t>("Welcome to GUI </a:t>
            </a:r>
            <a:r>
              <a:rPr lang="en-US" sz="2000" dirty="0" err="1" smtClean="0"/>
              <a:t>sas</a:t>
            </a:r>
            <a:r>
              <a:rPr lang="en-US" sz="2000" dirty="0" smtClean="0"/>
              <a:t>")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top.geometry</a:t>
            </a:r>
            <a:r>
              <a:rPr lang="en-US" sz="2000" dirty="0" smtClean="0"/>
              <a:t>('350x200</a:t>
            </a:r>
            <a:r>
              <a:rPr lang="en-US" sz="2000" dirty="0" smtClean="0"/>
              <a:t>')</a:t>
            </a:r>
            <a:endParaRPr lang="en-US" sz="2000" dirty="0" smtClean="0"/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style = </a:t>
            </a:r>
            <a:r>
              <a:rPr lang="en-US" sz="2000" dirty="0" err="1" smtClean="0"/>
              <a:t>ttk.Style</a:t>
            </a:r>
            <a:r>
              <a:rPr lang="en-US" sz="2000" dirty="0" smtClean="0"/>
              <a:t>() 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style.theme_use</a:t>
            </a:r>
            <a:r>
              <a:rPr lang="en-US" sz="2000" dirty="0" smtClean="0"/>
              <a:t>('default')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style.configure</a:t>
            </a:r>
            <a:r>
              <a:rPr lang="en-US" sz="2000" dirty="0" smtClean="0"/>
              <a:t>("</a:t>
            </a:r>
            <a:r>
              <a:rPr lang="en-US" sz="2000" dirty="0" err="1" smtClean="0"/>
              <a:t>black.Horizontal.TProgressbar</a:t>
            </a:r>
            <a:r>
              <a:rPr lang="en-US" sz="2000" dirty="0" smtClean="0"/>
              <a:t>", background='blue')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bar = </a:t>
            </a:r>
            <a:r>
              <a:rPr lang="en-US" sz="2000" dirty="0" err="1" smtClean="0"/>
              <a:t>Progressbar</a:t>
            </a:r>
            <a:r>
              <a:rPr lang="en-US" sz="2000" dirty="0" smtClean="0"/>
              <a:t>(top, length=200, style='</a:t>
            </a:r>
            <a:r>
              <a:rPr lang="en-US" sz="2000" dirty="0" err="1" smtClean="0"/>
              <a:t>black.Horizontal.TProgressbar</a:t>
            </a:r>
            <a:r>
              <a:rPr lang="en-US" sz="2000" dirty="0" smtClean="0"/>
              <a:t>')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bar['value'] = 70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bar.grid</a:t>
            </a:r>
            <a:r>
              <a:rPr lang="en-US" sz="2000" dirty="0" smtClean="0"/>
              <a:t>(column=0, row=0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top.mainloop</a:t>
            </a:r>
            <a:r>
              <a:rPr lang="en-US" sz="2000" dirty="0" smtClean="0"/>
              <a:t>()</a:t>
            </a:r>
          </a:p>
        </p:txBody>
      </p:sp>
      <p:sp>
        <p:nvSpPr>
          <p:cNvPr id="11" name="Text Box 1"/>
          <p:cNvSpPr txBox="1"/>
          <p:nvPr/>
        </p:nvSpPr>
        <p:spPr>
          <a:xfrm>
            <a:off x="2673531" y="3561807"/>
            <a:ext cx="2042161" cy="40011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fontAlgn="base"/>
            <a:r>
              <a:rPr lang="en-US" sz="2000" dirty="0" smtClean="0"/>
              <a:t>bar['value'] = 70</a:t>
            </a:r>
            <a:endParaRPr lang="en-US" sz="2000" dirty="0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535577" y="3106967"/>
            <a:ext cx="3909784" cy="851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mengatur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Progressbar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5" name="Content Placeholder 14" descr="progres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019" y="4266469"/>
            <a:ext cx="3553321" cy="234347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0116" y="2227716"/>
            <a:ext cx="11477896" cy="256635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GUI programming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x-none" altLang="en-US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7573" y="391887"/>
            <a:ext cx="10515600" cy="1018904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Tkinter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9450" y="1835514"/>
            <a:ext cx="10058036" cy="3402692"/>
          </a:xfrm>
        </p:spPr>
        <p:txBody>
          <a:bodyPr>
            <a:normAutofit fontScale="975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700" b="1" dirty="0" err="1" smtClean="0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sz="3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7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3700" dirty="0" smtClean="0">
                <a:latin typeface="Times New Roman" pitchFamily="18" charset="0"/>
                <a:cs typeface="Times New Roman" pitchFamily="18" charset="0"/>
              </a:rPr>
              <a:t> library GUI </a:t>
            </a:r>
            <a:r>
              <a:rPr lang="en-US" sz="3700" dirty="0" err="1" smtClean="0">
                <a:latin typeface="Times New Roman" pitchFamily="18" charset="0"/>
                <a:cs typeface="Times New Roman" pitchFamily="18" charset="0"/>
              </a:rPr>
              <a:t>standar</a:t>
            </a:r>
            <a:r>
              <a:rPr lang="en-US" sz="3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7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700" dirty="0" smtClean="0">
                <a:latin typeface="Times New Roman" pitchFamily="18" charset="0"/>
                <a:cs typeface="Times New Roman" pitchFamily="18" charset="0"/>
              </a:rPr>
              <a:t> Python. Python </a:t>
            </a:r>
            <a:r>
              <a:rPr lang="en-US" sz="3700" dirty="0" err="1" smtClean="0">
                <a:latin typeface="Times New Roman" pitchFamily="18" charset="0"/>
                <a:cs typeface="Times New Roman" pitchFamily="18" charset="0"/>
              </a:rPr>
              <a:t>ketika</a:t>
            </a:r>
            <a:r>
              <a:rPr lang="en-US" sz="3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700" dirty="0" err="1" smtClean="0">
                <a:latin typeface="Times New Roman" pitchFamily="18" charset="0"/>
                <a:cs typeface="Times New Roman" pitchFamily="18" charset="0"/>
              </a:rPr>
              <a:t>dikombinasikan</a:t>
            </a:r>
            <a:r>
              <a:rPr lang="en-US" sz="3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7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700" dirty="0" err="1" smtClean="0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sz="3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700" dirty="0" err="1" smtClean="0">
                <a:latin typeface="Times New Roman" pitchFamily="18" charset="0"/>
                <a:cs typeface="Times New Roman" pitchFamily="18" charset="0"/>
              </a:rPr>
              <a:t>menyediakan</a:t>
            </a:r>
            <a:r>
              <a:rPr lang="en-US" sz="3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700" dirty="0" err="1" smtClean="0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37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700" dirty="0" err="1" smtClean="0">
                <a:latin typeface="Times New Roman" pitchFamily="18" charset="0"/>
                <a:cs typeface="Times New Roman" pitchFamily="18" charset="0"/>
              </a:rPr>
              <a:t>cepat</a:t>
            </a:r>
            <a:r>
              <a:rPr lang="en-US" sz="3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7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700" dirty="0" err="1" smtClean="0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3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7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700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3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7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3700" dirty="0" smtClean="0">
                <a:latin typeface="Times New Roman" pitchFamily="18" charset="0"/>
                <a:cs typeface="Times New Roman" pitchFamily="18" charset="0"/>
              </a:rPr>
              <a:t> GUI. </a:t>
            </a:r>
            <a:r>
              <a:rPr lang="en-US" sz="3700" dirty="0" err="1" smtClean="0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sz="3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700" dirty="0" err="1" smtClean="0">
                <a:latin typeface="Times New Roman" pitchFamily="18" charset="0"/>
                <a:cs typeface="Times New Roman" pitchFamily="18" charset="0"/>
              </a:rPr>
              <a:t>menyediakan</a:t>
            </a:r>
            <a:r>
              <a:rPr lang="en-US" sz="3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700" dirty="0" err="1" smtClean="0">
                <a:latin typeface="Times New Roman" pitchFamily="18" charset="0"/>
                <a:cs typeface="Times New Roman" pitchFamily="18" charset="0"/>
              </a:rPr>
              <a:t>antarmuka</a:t>
            </a:r>
            <a:r>
              <a:rPr lang="en-US" sz="3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700" dirty="0" err="1" smtClean="0">
                <a:latin typeface="Times New Roman" pitchFamily="18" charset="0"/>
                <a:cs typeface="Times New Roman" pitchFamily="18" charset="0"/>
              </a:rPr>
              <a:t>berorientasi</a:t>
            </a:r>
            <a:r>
              <a:rPr lang="en-US" sz="3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700" dirty="0" err="1" smtClean="0">
                <a:latin typeface="Times New Roman" pitchFamily="18" charset="0"/>
                <a:cs typeface="Times New Roman" pitchFamily="18" charset="0"/>
              </a:rPr>
              <a:t>objek</a:t>
            </a:r>
            <a:r>
              <a:rPr lang="en-US" sz="37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700" dirty="0" err="1" smtClean="0">
                <a:latin typeface="Times New Roman" pitchFamily="18" charset="0"/>
                <a:cs typeface="Times New Roman" pitchFamily="18" charset="0"/>
              </a:rPr>
              <a:t>kuat</a:t>
            </a:r>
            <a:r>
              <a:rPr lang="en-US" sz="3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7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3700" dirty="0" smtClean="0">
                <a:latin typeface="Times New Roman" pitchFamily="18" charset="0"/>
                <a:cs typeface="Times New Roman" pitchFamily="18" charset="0"/>
              </a:rPr>
              <a:t> toolkit </a:t>
            </a:r>
            <a:r>
              <a:rPr lang="en-US" sz="3700" dirty="0" err="1" smtClean="0">
                <a:latin typeface="Times New Roman" pitchFamily="18" charset="0"/>
                <a:cs typeface="Times New Roman" pitchFamily="18" charset="0"/>
              </a:rPr>
              <a:t>Tk</a:t>
            </a:r>
            <a:r>
              <a:rPr lang="en-US" sz="3700" dirty="0" smtClean="0">
                <a:latin typeface="Times New Roman" pitchFamily="18" charset="0"/>
                <a:cs typeface="Times New Roman" pitchFamily="18" charset="0"/>
              </a:rPr>
              <a:t> GUI.</a:t>
            </a:r>
            <a:endParaRPr lang="en-US" sz="3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331495" y="2928441"/>
            <a:ext cx="5516880" cy="34026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9012" y="221433"/>
            <a:ext cx="10515600" cy="1325563"/>
          </a:xfrm>
        </p:spPr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Konsep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Tkinter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88340" y="1465399"/>
            <a:ext cx="5516880" cy="42561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4318" y="1417503"/>
            <a:ext cx="5107213" cy="2135594"/>
          </a:xfrm>
        </p:spPr>
        <p:txBody>
          <a:bodyPr>
            <a:normAutofit fontScale="975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konsep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Widget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Geometry Management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Event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Hendling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885659" y="1293223"/>
            <a:ext cx="5107213" cy="5564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Widget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adalah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semua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yang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terlihat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di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layar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komponen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terdiri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buttom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entry, label, frame,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checkboxs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crollbars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text area, tree views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sebagainya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Manajemen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Geometri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hal-hal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benar-benar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diletakkan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window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layar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tepat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window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langkah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terpisah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manajemen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geometri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Event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Hendling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kebanyakan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toolkit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antarmuka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lainnya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menerima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peristiwa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hal-hal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penekanan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tombol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gerakan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mouse,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mengubah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ukuran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jendela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sebagainya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7389" y="508816"/>
            <a:ext cx="10515600" cy="1325563"/>
          </a:xfrm>
        </p:spPr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Widget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88340" y="1465399"/>
            <a:ext cx="5516880" cy="42561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7460" y="1561194"/>
            <a:ext cx="5107213" cy="4238714"/>
          </a:xfrm>
        </p:spPr>
        <p:txBody>
          <a:bodyPr>
            <a:normAutofit fontScale="975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komponen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Widget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Frame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Label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Button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Checkbutton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Radiobutton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Entry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Combobox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331495" y="2928441"/>
            <a:ext cx="5516880" cy="34026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4"/>
          <p:cNvSpPr txBox="1"/>
          <p:nvPr/>
        </p:nvSpPr>
        <p:spPr>
          <a:xfrm>
            <a:off x="6602731" y="2054227"/>
            <a:ext cx="4892583" cy="175432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tkinter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top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tkinter.Tk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r>
              <a:rPr lang="en-US" dirty="0" err="1" smtClean="0"/>
              <a:t>top.title</a:t>
            </a:r>
            <a:r>
              <a:rPr lang="en-US" dirty="0" smtClean="0"/>
              <a:t>("Welcome to GUI </a:t>
            </a:r>
            <a:r>
              <a:rPr lang="en-US" dirty="0" err="1" smtClean="0"/>
              <a:t>sas</a:t>
            </a:r>
            <a:r>
              <a:rPr lang="en-US" dirty="0" smtClean="0"/>
              <a:t>")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#code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widget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top.mainloop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57405" y="1293222"/>
            <a:ext cx="2438400" cy="9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Contoh</a:t>
            </a:r>
            <a:r>
              <a:rPr lang="en-US" sz="36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 :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6596743" y="3731621"/>
            <a:ext cx="1502229" cy="683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Result :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4" name="Picture 13" descr="dasar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411" y="4068235"/>
            <a:ext cx="2114845" cy="2353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9012" y="221433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Frame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88340" y="1465399"/>
            <a:ext cx="5516880" cy="42561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226993" y="1661344"/>
            <a:ext cx="5107213" cy="32241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Frame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adalah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widget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ditampilkan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persegi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panjang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sederhana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Frame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terutama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wadah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widget lain,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bawah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kendali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manajer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geometri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kisi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9" name="Content Placeholder 8" descr="w_frame_al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258" y="1804819"/>
            <a:ext cx="4686300" cy="1544520"/>
          </a:xfrm>
        </p:spPr>
      </p:pic>
      <p:sp>
        <p:nvSpPr>
          <p:cNvPr id="10" name="Text Box 1"/>
          <p:cNvSpPr txBox="1"/>
          <p:nvPr/>
        </p:nvSpPr>
        <p:spPr>
          <a:xfrm>
            <a:off x="1059906" y="4516845"/>
            <a:ext cx="4661626" cy="40011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frame = </a:t>
            </a:r>
            <a:r>
              <a:rPr lang="en-US" sz="2000" dirty="0" err="1" smtClean="0"/>
              <a:t>ttk.Frame</a:t>
            </a:r>
            <a:r>
              <a:rPr lang="en-US" sz="2000" dirty="0" smtClean="0"/>
              <a:t>(</a:t>
            </a:r>
            <a:r>
              <a:rPr lang="en-US" sz="2000" i="1" dirty="0" smtClean="0"/>
              <a:t>parent</a:t>
            </a:r>
            <a:r>
              <a:rPr lang="en-US" sz="2000" dirty="0" smtClean="0"/>
              <a:t>)</a:t>
            </a:r>
            <a:endParaRPr lang="en-US" sz="2000" spc="-5" dirty="0">
              <a:latin typeface="Consolas" charset="0"/>
              <a:cs typeface="Courier New"/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5881" y="4054231"/>
            <a:ext cx="5206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Bingkai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dibuat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ttk.Frame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9012" y="221433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Label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88340" y="1465399"/>
            <a:ext cx="5516880" cy="42561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845095" y="1400087"/>
            <a:ext cx="5107213" cy="4373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widget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menampilkan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teks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biasanya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dilihat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berinteraksi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hal-hal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mengidentifikasi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kontrol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bagian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lain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antarmuka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umpan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balik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tekstual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dll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Text Box 1"/>
          <p:cNvSpPr txBox="1"/>
          <p:nvPr/>
        </p:nvSpPr>
        <p:spPr>
          <a:xfrm>
            <a:off x="6703062" y="2139406"/>
            <a:ext cx="4661626" cy="327269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import </a:t>
            </a:r>
            <a:r>
              <a:rPr lang="en-US" sz="2000" dirty="0" err="1" smtClean="0"/>
              <a:t>tkinter</a:t>
            </a:r>
            <a:endParaRPr lang="en-US" sz="2000" dirty="0" smtClean="0"/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top = </a:t>
            </a:r>
            <a:r>
              <a:rPr lang="en-US" sz="2000" dirty="0" err="1" smtClean="0"/>
              <a:t>tkinter.Tk</a:t>
            </a:r>
            <a:r>
              <a:rPr lang="en-US" sz="2000" dirty="0" smtClean="0"/>
              <a:t>() 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top.title</a:t>
            </a:r>
            <a:r>
              <a:rPr lang="en-US" sz="2000" dirty="0" smtClean="0"/>
              <a:t>("Welcome to GUI </a:t>
            </a:r>
            <a:r>
              <a:rPr lang="en-US" sz="2000" dirty="0" err="1" smtClean="0"/>
              <a:t>sas</a:t>
            </a:r>
            <a:r>
              <a:rPr lang="en-US" sz="2000" dirty="0" smtClean="0"/>
              <a:t>")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endParaRPr lang="en-US" sz="2000" dirty="0" smtClean="0"/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smtClean="0"/>
              <a:t>#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label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lbl</a:t>
            </a:r>
            <a:r>
              <a:rPr lang="en-US" sz="2000" dirty="0" smtClean="0"/>
              <a:t> = </a:t>
            </a:r>
            <a:r>
              <a:rPr lang="en-US" sz="2000" dirty="0" err="1" smtClean="0"/>
              <a:t>tkinter.Label</a:t>
            </a:r>
            <a:r>
              <a:rPr lang="en-US" sz="2000" dirty="0" smtClean="0"/>
              <a:t>(top, text = "</a:t>
            </a:r>
            <a:r>
              <a:rPr lang="en-US" sz="2000" dirty="0" err="1" smtClean="0"/>
              <a:t>ini</a:t>
            </a:r>
            <a:r>
              <a:rPr lang="en-US" sz="2000" dirty="0" smtClean="0"/>
              <a:t> label")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lbl.grid</a:t>
            </a:r>
            <a:r>
              <a:rPr lang="en-US" sz="2000" dirty="0" smtClean="0"/>
              <a:t>(column=10, row=1)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2000" dirty="0" err="1" smtClean="0"/>
              <a:t>top.mainloop</a:t>
            </a:r>
            <a:r>
              <a:rPr lang="en-US" sz="2000" dirty="0" smtClean="0"/>
              <a:t>()</a:t>
            </a:r>
            <a:endParaRPr lang="en-US" sz="2000" spc="-5" dirty="0">
              <a:latin typeface="Consolas" charset="0"/>
              <a:cs typeface="Courier New"/>
              <a:sym typeface="+mn-ea"/>
            </a:endParaRPr>
          </a:p>
        </p:txBody>
      </p:sp>
      <p:pic>
        <p:nvPicPr>
          <p:cNvPr id="15" name="Content Placeholder 14" descr="lab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1469" y="5496672"/>
            <a:ext cx="1908633" cy="917190"/>
          </a:xfrm>
        </p:spPr>
      </p:pic>
      <p:sp>
        <p:nvSpPr>
          <p:cNvPr id="17" name="Title 3"/>
          <p:cNvSpPr txBox="1">
            <a:spLocks/>
          </p:cNvSpPr>
          <p:nvPr/>
        </p:nvSpPr>
        <p:spPr>
          <a:xfrm>
            <a:off x="6457405" y="1293222"/>
            <a:ext cx="2438400" cy="9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Contoh</a:t>
            </a:r>
            <a:r>
              <a:rPr lang="en-US" sz="36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 :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7171509" y="5455918"/>
            <a:ext cx="1502229" cy="683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Result :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9012" y="221433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Button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88340" y="1465399"/>
            <a:ext cx="5516880" cy="42561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36536" y="1256394"/>
            <a:ext cx="6130470" cy="3838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frame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label,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dirancang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berinteraksi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khususnya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tindakan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label,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menampilkan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teks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opsi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mengontrol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Text Box 1"/>
          <p:cNvSpPr txBox="1"/>
          <p:nvPr/>
        </p:nvSpPr>
        <p:spPr>
          <a:xfrm>
            <a:off x="7591333" y="1551581"/>
            <a:ext cx="3917042" cy="507831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1400" spc="-5" dirty="0" smtClean="0">
                <a:cs typeface="Times New Roman" pitchFamily="18" charset="0"/>
                <a:sym typeface="+mn-ea"/>
              </a:rPr>
              <a:t>import </a:t>
            </a:r>
            <a:r>
              <a:rPr lang="en-US" sz="1400" spc="-5" dirty="0" err="1" smtClean="0">
                <a:cs typeface="Times New Roman" pitchFamily="18" charset="0"/>
                <a:sym typeface="+mn-ea"/>
              </a:rPr>
              <a:t>tkinter</a:t>
            </a:r>
            <a:endParaRPr lang="en-US" sz="1400" spc="-5" dirty="0" smtClean="0">
              <a:cs typeface="Times New Roman" pitchFamily="18" charset="0"/>
              <a:sym typeface="+mn-ea"/>
            </a:endParaRP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1400" spc="-5" dirty="0" smtClean="0">
                <a:cs typeface="Times New Roman" pitchFamily="18" charset="0"/>
                <a:sym typeface="+mn-ea"/>
              </a:rPr>
              <a:t>top = </a:t>
            </a:r>
            <a:r>
              <a:rPr lang="en-US" sz="1400" spc="-5" dirty="0" err="1" smtClean="0">
                <a:cs typeface="Times New Roman" pitchFamily="18" charset="0"/>
                <a:sym typeface="+mn-ea"/>
              </a:rPr>
              <a:t>tkinter.Tk</a:t>
            </a:r>
            <a:r>
              <a:rPr lang="en-US" sz="1400" spc="-5" dirty="0" smtClean="0">
                <a:cs typeface="Times New Roman" pitchFamily="18" charset="0"/>
                <a:sym typeface="+mn-ea"/>
              </a:rPr>
              <a:t>() 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1400" spc="-5" dirty="0" err="1" smtClean="0">
                <a:cs typeface="Times New Roman" pitchFamily="18" charset="0"/>
                <a:sym typeface="+mn-ea"/>
              </a:rPr>
              <a:t>top.title</a:t>
            </a:r>
            <a:r>
              <a:rPr lang="en-US" sz="1400" spc="-5" dirty="0" smtClean="0">
                <a:cs typeface="Times New Roman" pitchFamily="18" charset="0"/>
                <a:sym typeface="+mn-ea"/>
              </a:rPr>
              <a:t>("Welcome to GUI </a:t>
            </a:r>
            <a:r>
              <a:rPr lang="en-US" sz="1400" spc="-5" dirty="0" err="1" smtClean="0">
                <a:cs typeface="Times New Roman" pitchFamily="18" charset="0"/>
                <a:sym typeface="+mn-ea"/>
              </a:rPr>
              <a:t>sas</a:t>
            </a:r>
            <a:r>
              <a:rPr lang="en-US" sz="1400" spc="-5" dirty="0" smtClean="0">
                <a:cs typeface="Times New Roman" pitchFamily="18" charset="0"/>
                <a:sym typeface="+mn-ea"/>
              </a:rPr>
              <a:t>")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endParaRPr lang="en-US" sz="1400" spc="-5" dirty="0" smtClean="0">
              <a:cs typeface="Times New Roman" pitchFamily="18" charset="0"/>
              <a:sym typeface="+mn-ea"/>
            </a:endParaRP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1400" spc="-5" dirty="0" smtClean="0">
                <a:cs typeface="Times New Roman" pitchFamily="18" charset="0"/>
                <a:sym typeface="+mn-ea"/>
              </a:rPr>
              <a:t>#---</a:t>
            </a:r>
            <a:r>
              <a:rPr lang="en-US" sz="1400" spc="-5" dirty="0" err="1" smtClean="0">
                <a:cs typeface="Times New Roman" pitchFamily="18" charset="0"/>
                <a:sym typeface="+mn-ea"/>
              </a:rPr>
              <a:t>menambah</a:t>
            </a:r>
            <a:r>
              <a:rPr lang="en-US" sz="1400" spc="-5" dirty="0" smtClean="0">
                <a:cs typeface="Times New Roman" pitchFamily="18" charset="0"/>
                <a:sym typeface="+mn-ea"/>
              </a:rPr>
              <a:t> </a:t>
            </a:r>
            <a:r>
              <a:rPr lang="en-US" sz="1400" spc="-5" dirty="0" err="1" smtClean="0">
                <a:cs typeface="Times New Roman" pitchFamily="18" charset="0"/>
                <a:sym typeface="+mn-ea"/>
              </a:rPr>
              <a:t>geometri</a:t>
            </a:r>
            <a:r>
              <a:rPr lang="en-US" sz="1400" spc="-5" dirty="0" smtClean="0">
                <a:cs typeface="Times New Roman" pitchFamily="18" charset="0"/>
                <a:sym typeface="+mn-ea"/>
              </a:rPr>
              <a:t> windows-------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1400" spc="-5" dirty="0" err="1" smtClean="0">
                <a:cs typeface="Times New Roman" pitchFamily="18" charset="0"/>
                <a:sym typeface="+mn-ea"/>
              </a:rPr>
              <a:t>top.geometry</a:t>
            </a:r>
            <a:r>
              <a:rPr lang="en-US" sz="1400" spc="-5" dirty="0" smtClean="0">
                <a:cs typeface="Times New Roman" pitchFamily="18" charset="0"/>
                <a:sym typeface="+mn-ea"/>
              </a:rPr>
              <a:t>('350x200')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endParaRPr lang="en-US" sz="1400" spc="-5" dirty="0" smtClean="0">
              <a:cs typeface="Times New Roman" pitchFamily="18" charset="0"/>
              <a:sym typeface="+mn-ea"/>
            </a:endParaRP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1400" spc="-5" dirty="0" smtClean="0">
                <a:cs typeface="Times New Roman" pitchFamily="18" charset="0"/>
                <a:sym typeface="+mn-ea"/>
              </a:rPr>
              <a:t>#</a:t>
            </a:r>
            <a:r>
              <a:rPr lang="en-US" sz="1400" spc="-5" dirty="0" err="1" smtClean="0">
                <a:cs typeface="Times New Roman" pitchFamily="18" charset="0"/>
                <a:sym typeface="+mn-ea"/>
              </a:rPr>
              <a:t>membuat</a:t>
            </a:r>
            <a:r>
              <a:rPr lang="en-US" sz="1400" spc="-5" dirty="0" smtClean="0">
                <a:cs typeface="Times New Roman" pitchFamily="18" charset="0"/>
                <a:sym typeface="+mn-ea"/>
              </a:rPr>
              <a:t> label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1400" spc="-5" dirty="0" err="1" smtClean="0">
                <a:cs typeface="Times New Roman" pitchFamily="18" charset="0"/>
                <a:sym typeface="+mn-ea"/>
              </a:rPr>
              <a:t>lbl</a:t>
            </a:r>
            <a:r>
              <a:rPr lang="en-US" sz="1400" spc="-5" dirty="0" smtClean="0">
                <a:cs typeface="Times New Roman" pitchFamily="18" charset="0"/>
                <a:sym typeface="+mn-ea"/>
              </a:rPr>
              <a:t> = </a:t>
            </a:r>
            <a:r>
              <a:rPr lang="en-US" sz="1400" spc="-5" dirty="0" err="1" smtClean="0">
                <a:cs typeface="Times New Roman" pitchFamily="18" charset="0"/>
                <a:sym typeface="+mn-ea"/>
              </a:rPr>
              <a:t>tkinter.Label</a:t>
            </a:r>
            <a:r>
              <a:rPr lang="en-US" sz="1400" spc="-5" dirty="0" smtClean="0">
                <a:cs typeface="Times New Roman" pitchFamily="18" charset="0"/>
                <a:sym typeface="+mn-ea"/>
              </a:rPr>
              <a:t>(top, text = "</a:t>
            </a:r>
            <a:r>
              <a:rPr lang="en-US" sz="1400" spc="-5" dirty="0" err="1" smtClean="0">
                <a:cs typeface="Times New Roman" pitchFamily="18" charset="0"/>
                <a:sym typeface="+mn-ea"/>
              </a:rPr>
              <a:t>ini</a:t>
            </a:r>
            <a:r>
              <a:rPr lang="en-US" sz="1400" spc="-5" dirty="0" smtClean="0">
                <a:cs typeface="Times New Roman" pitchFamily="18" charset="0"/>
                <a:sym typeface="+mn-ea"/>
              </a:rPr>
              <a:t> label")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1400" spc="-5" dirty="0" err="1" smtClean="0">
                <a:cs typeface="Times New Roman" pitchFamily="18" charset="0"/>
                <a:sym typeface="+mn-ea"/>
              </a:rPr>
              <a:t>lbl.grid</a:t>
            </a:r>
            <a:r>
              <a:rPr lang="en-US" sz="1400" spc="-5" dirty="0" smtClean="0">
                <a:cs typeface="Times New Roman" pitchFamily="18" charset="0"/>
                <a:sym typeface="+mn-ea"/>
              </a:rPr>
              <a:t>(column=0, row=0)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endParaRPr lang="en-US" sz="1400" spc="-5" dirty="0" smtClean="0">
              <a:cs typeface="Times New Roman" pitchFamily="18" charset="0"/>
              <a:sym typeface="+mn-ea"/>
            </a:endParaRP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1400" spc="-5" dirty="0" smtClean="0">
                <a:cs typeface="Times New Roman" pitchFamily="18" charset="0"/>
                <a:sym typeface="+mn-ea"/>
              </a:rPr>
              <a:t>#</a:t>
            </a:r>
            <a:r>
              <a:rPr lang="en-US" sz="1400" spc="-5" dirty="0" err="1" smtClean="0">
                <a:cs typeface="Times New Roman" pitchFamily="18" charset="0"/>
                <a:sym typeface="+mn-ea"/>
              </a:rPr>
              <a:t>membuat</a:t>
            </a:r>
            <a:r>
              <a:rPr lang="en-US" sz="1400" spc="-5" dirty="0" smtClean="0">
                <a:cs typeface="Times New Roman" pitchFamily="18" charset="0"/>
                <a:sym typeface="+mn-ea"/>
              </a:rPr>
              <a:t> button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1400" spc="-5" dirty="0" err="1" smtClean="0">
                <a:cs typeface="Times New Roman" pitchFamily="18" charset="0"/>
                <a:sym typeface="+mn-ea"/>
              </a:rPr>
              <a:t>btn</a:t>
            </a:r>
            <a:r>
              <a:rPr lang="en-US" sz="1400" spc="-5" dirty="0" smtClean="0">
                <a:cs typeface="Times New Roman" pitchFamily="18" charset="0"/>
                <a:sym typeface="+mn-ea"/>
              </a:rPr>
              <a:t> = </a:t>
            </a:r>
            <a:r>
              <a:rPr lang="en-US" sz="1400" spc="-5" dirty="0" err="1" smtClean="0">
                <a:cs typeface="Times New Roman" pitchFamily="18" charset="0"/>
                <a:sym typeface="+mn-ea"/>
              </a:rPr>
              <a:t>tkinter.Button</a:t>
            </a:r>
            <a:r>
              <a:rPr lang="en-US" sz="1400" spc="-5" dirty="0" smtClean="0">
                <a:cs typeface="Times New Roman" pitchFamily="18" charset="0"/>
                <a:sym typeface="+mn-ea"/>
              </a:rPr>
              <a:t>(top, text="Click") 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1400" spc="-5" dirty="0" err="1" smtClean="0">
                <a:cs typeface="Times New Roman" pitchFamily="18" charset="0"/>
                <a:sym typeface="+mn-ea"/>
              </a:rPr>
              <a:t>btn.grid</a:t>
            </a:r>
            <a:r>
              <a:rPr lang="en-US" sz="1400" spc="-5" dirty="0" smtClean="0">
                <a:cs typeface="Times New Roman" pitchFamily="18" charset="0"/>
                <a:sym typeface="+mn-ea"/>
              </a:rPr>
              <a:t>(column=1, row=0)</a:t>
            </a: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endParaRPr lang="en-US" sz="1400" spc="-5" dirty="0" smtClean="0">
              <a:cs typeface="Times New Roman" pitchFamily="18" charset="0"/>
              <a:sym typeface="+mn-ea"/>
            </a:endParaRPr>
          </a:p>
          <a:p>
            <a:pPr marL="85090">
              <a:lnSpc>
                <a:spcPct val="100000"/>
              </a:lnSpc>
              <a:spcBef>
                <a:spcPts val="790"/>
              </a:spcBef>
            </a:pPr>
            <a:r>
              <a:rPr lang="en-US" sz="1400" spc="-5" dirty="0" err="1" smtClean="0">
                <a:cs typeface="Times New Roman" pitchFamily="18" charset="0"/>
                <a:sym typeface="+mn-ea"/>
              </a:rPr>
              <a:t>top.mainloop</a:t>
            </a:r>
            <a:r>
              <a:rPr lang="en-US" sz="1400" spc="-5" dirty="0" smtClean="0">
                <a:cs typeface="Times New Roman" pitchFamily="18" charset="0"/>
                <a:sym typeface="+mn-ea"/>
              </a:rPr>
              <a:t>()</a:t>
            </a:r>
            <a:endParaRPr lang="en-US" sz="1400" spc="-5" dirty="0">
              <a:cs typeface="Times New Roman" pitchFamily="18" charset="0"/>
              <a:sym typeface="+mn-ea"/>
            </a:endParaRPr>
          </a:p>
        </p:txBody>
      </p:sp>
      <p:pic>
        <p:nvPicPr>
          <p:cNvPr id="15" name="Content Placeholder 14" descr="butt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0776" y="4350695"/>
            <a:ext cx="3534269" cy="2324425"/>
          </a:xfrm>
        </p:spPr>
      </p:pic>
      <p:sp>
        <p:nvSpPr>
          <p:cNvPr id="16" name="Title 3"/>
          <p:cNvSpPr txBox="1">
            <a:spLocks/>
          </p:cNvSpPr>
          <p:nvPr/>
        </p:nvSpPr>
        <p:spPr>
          <a:xfrm>
            <a:off x="1750423" y="4593770"/>
            <a:ext cx="1502229" cy="683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Result :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7" name="Title 3"/>
          <p:cNvSpPr txBox="1">
            <a:spLocks/>
          </p:cNvSpPr>
          <p:nvPr/>
        </p:nvSpPr>
        <p:spPr>
          <a:xfrm>
            <a:off x="7554685" y="770708"/>
            <a:ext cx="2438400" cy="9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Contoh</a:t>
            </a:r>
            <a:r>
              <a:rPr lang="en-US" sz="36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 :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9012" y="221433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Entry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text box)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88340" y="1465399"/>
            <a:ext cx="5516880" cy="42561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014914" y="1360897"/>
            <a:ext cx="5107213" cy="2793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Entry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menyajikan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teks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baris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tunggal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mengetikkan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string.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berupa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sandi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nomor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jaminan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sosial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sebagainya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7" name="Content Placeholder 16" descr="textbox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0583" y="3854465"/>
            <a:ext cx="3543795" cy="2507146"/>
          </a:xfrm>
        </p:spPr>
      </p:pic>
      <p:sp>
        <p:nvSpPr>
          <p:cNvPr id="18" name="Title 3"/>
          <p:cNvSpPr txBox="1">
            <a:spLocks/>
          </p:cNvSpPr>
          <p:nvPr/>
        </p:nvSpPr>
        <p:spPr>
          <a:xfrm>
            <a:off x="7458891" y="3091542"/>
            <a:ext cx="1502229" cy="683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Result :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902</Words>
  <Application>Kingsoft Office WPP</Application>
  <PresentationFormat>Custom</PresentationFormat>
  <Paragraphs>247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Workshop  Python Tkinter</vt:lpstr>
      <vt:lpstr>GUI programming Dengan Tkinter </vt:lpstr>
      <vt:lpstr>Tkinter</vt:lpstr>
      <vt:lpstr>Konsep Tkinter</vt:lpstr>
      <vt:lpstr>Dasar Widget</vt:lpstr>
      <vt:lpstr>Frame</vt:lpstr>
      <vt:lpstr>Label</vt:lpstr>
      <vt:lpstr>Button</vt:lpstr>
      <vt:lpstr>Entry (tkinter text box)</vt:lpstr>
      <vt:lpstr>Entry (tkinter text box)</vt:lpstr>
      <vt:lpstr>Combobox</vt:lpstr>
      <vt:lpstr>Checkbutton (Tkinter Check box)</vt:lpstr>
      <vt:lpstr>Radiobutton</vt:lpstr>
      <vt:lpstr>Tambahkan widget ScrolledText (Tkinter textarea)</vt:lpstr>
      <vt:lpstr>Membuat MessageBox</vt:lpstr>
      <vt:lpstr> Progressbar widget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Bahasa Pemrograman 1 Python</dc:title>
  <dc:creator>sasmitoh</dc:creator>
  <cp:lastModifiedBy>sasmitoh</cp:lastModifiedBy>
  <cp:revision>83</cp:revision>
  <dcterms:created xsi:type="dcterms:W3CDTF">2018-03-21T16:42:48Z</dcterms:created>
  <dcterms:modified xsi:type="dcterms:W3CDTF">2018-04-11T12:12:29Z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