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9" r:id="rId6"/>
    <p:sldId id="258" r:id="rId7"/>
    <p:sldId id="257" r:id="rId8"/>
    <p:sldId id="267" r:id="rId9"/>
    <p:sldId id="271" r:id="rId10"/>
    <p:sldId id="260" r:id="rId11"/>
    <p:sldId id="274" r:id="rId12"/>
    <p:sldId id="261" r:id="rId13"/>
    <p:sldId id="264" r:id="rId14"/>
    <p:sldId id="275" r:id="rId15"/>
    <p:sldId id="270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A52A2-D081-E7C3-362C-054F66CCE958}" v="2" dt="2023-12-05T14:57:06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47602-C1D1-4EBC-9721-93303B2E18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C379DA-A4AC-4F2A-B4B3-134422824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technology integration: Continued advancements in technology can lead to the development of more sophisticated and seamless communication systems.</a:t>
          </a:r>
        </a:p>
      </dgm:t>
    </dgm:pt>
    <dgm:pt modelId="{303B8132-3256-4DF7-B6B8-2A6B0757EE48}" type="parTrans" cxnId="{20BB0AD0-D47F-41C5-BADF-3167E8F60746}">
      <dgm:prSet/>
      <dgm:spPr/>
      <dgm:t>
        <a:bodyPr/>
        <a:lstStyle/>
        <a:p>
          <a:endParaRPr lang="en-US"/>
        </a:p>
      </dgm:t>
    </dgm:pt>
    <dgm:pt modelId="{C00C4B79-5EEB-4094-8F64-DDADFB9B4EF5}" type="sibTrans" cxnId="{20BB0AD0-D47F-41C5-BADF-3167E8F60746}">
      <dgm:prSet/>
      <dgm:spPr/>
      <dgm:t>
        <a:bodyPr/>
        <a:lstStyle/>
        <a:p>
          <a:endParaRPr lang="en-US"/>
        </a:p>
      </dgm:t>
    </dgm:pt>
    <dgm:pt modelId="{70F7C987-E418-43B9-B519-F40F0F41E9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Expanding communication modalities: While the current focus is primarily on body movements, there is potential for exploring additional communication modalities.</a:t>
          </a:r>
        </a:p>
      </dgm:t>
    </dgm:pt>
    <dgm:pt modelId="{7095F656-8A67-4A3B-951B-8F0064594DA0}" type="parTrans" cxnId="{32B69B07-C2FC-474C-82FE-FFC50751240C}">
      <dgm:prSet/>
      <dgm:spPr/>
      <dgm:t>
        <a:bodyPr/>
        <a:lstStyle/>
        <a:p>
          <a:endParaRPr lang="en-US"/>
        </a:p>
      </dgm:t>
    </dgm:pt>
    <dgm:pt modelId="{05A171AE-DE97-4FB2-BD07-EF98810EC9D1}" type="sibTrans" cxnId="{32B69B07-C2FC-474C-82FE-FFC50751240C}">
      <dgm:prSet/>
      <dgm:spPr/>
      <dgm:t>
        <a:bodyPr/>
        <a:lstStyle/>
        <a:p>
          <a:endParaRPr lang="en-US"/>
        </a:p>
      </dgm:t>
    </dgm:pt>
    <dgm:pt modelId="{6CE3BC67-6448-467D-B4F5-FB4DADD1F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Personalization and customization: Recognizing that each locked-in individual may have unique capabilities and preferences, there is a need for personalized and customizable communication solutions.</a:t>
          </a:r>
        </a:p>
      </dgm:t>
    </dgm:pt>
    <dgm:pt modelId="{25BD3949-3EB0-42A2-9C42-1BE77E5E238B}" type="parTrans" cxnId="{50D47C86-AECD-4F0E-B211-93E5FC19FDC8}">
      <dgm:prSet/>
      <dgm:spPr/>
      <dgm:t>
        <a:bodyPr/>
        <a:lstStyle/>
        <a:p>
          <a:endParaRPr lang="en-US"/>
        </a:p>
      </dgm:t>
    </dgm:pt>
    <dgm:pt modelId="{CE94641C-A546-40F0-AEB1-3A15802B916A}" type="sibTrans" cxnId="{50D47C86-AECD-4F0E-B211-93E5FC19FDC8}">
      <dgm:prSet/>
      <dgm:spPr/>
      <dgm:t>
        <a:bodyPr/>
        <a:lstStyle/>
        <a:p>
          <a:endParaRPr lang="en-US"/>
        </a:p>
      </dgm:t>
    </dgm:pt>
    <dgm:pt modelId="{FDF94478-2F6E-449C-A19A-B44C1D755D12}" type="pres">
      <dgm:prSet presAssocID="{07C47602-C1D1-4EBC-9721-93303B2E18DE}" presName="root" presStyleCnt="0">
        <dgm:presLayoutVars>
          <dgm:dir/>
          <dgm:resizeHandles val="exact"/>
        </dgm:presLayoutVars>
      </dgm:prSet>
      <dgm:spPr/>
    </dgm:pt>
    <dgm:pt modelId="{B19029DE-1704-4138-A4E8-6583D7DA78D7}" type="pres">
      <dgm:prSet presAssocID="{3DC379DA-A4AC-4F2A-B4B3-1344228244DD}" presName="compNode" presStyleCnt="0"/>
      <dgm:spPr/>
    </dgm:pt>
    <dgm:pt modelId="{9E703BFD-A7C7-48E5-AF59-8B2D1D6AB97C}" type="pres">
      <dgm:prSet presAssocID="{3DC379DA-A4AC-4F2A-B4B3-1344228244DD}" presName="bgRect" presStyleLbl="bgShp" presStyleIdx="0" presStyleCnt="3"/>
      <dgm:spPr/>
    </dgm:pt>
    <dgm:pt modelId="{3C7D92FA-063D-43A0-9F04-0D178E803D6D}" type="pres">
      <dgm:prSet presAssocID="{3DC379DA-A4AC-4F2A-B4B3-1344228244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3492D22A-157F-4EAC-8767-EDDC03758B2D}" type="pres">
      <dgm:prSet presAssocID="{3DC379DA-A4AC-4F2A-B4B3-1344228244DD}" presName="spaceRect" presStyleCnt="0"/>
      <dgm:spPr/>
    </dgm:pt>
    <dgm:pt modelId="{F9A7A11D-178E-45FA-BBA3-843B99378D64}" type="pres">
      <dgm:prSet presAssocID="{3DC379DA-A4AC-4F2A-B4B3-1344228244DD}" presName="parTx" presStyleLbl="revTx" presStyleIdx="0" presStyleCnt="3">
        <dgm:presLayoutVars>
          <dgm:chMax val="0"/>
          <dgm:chPref val="0"/>
        </dgm:presLayoutVars>
      </dgm:prSet>
      <dgm:spPr/>
    </dgm:pt>
    <dgm:pt modelId="{F3AD3C4C-A356-424D-A96D-DCA425CB3332}" type="pres">
      <dgm:prSet presAssocID="{C00C4B79-5EEB-4094-8F64-DDADFB9B4EF5}" presName="sibTrans" presStyleCnt="0"/>
      <dgm:spPr/>
    </dgm:pt>
    <dgm:pt modelId="{A3B5D767-4422-432E-9E4A-6C96DB2BB1EB}" type="pres">
      <dgm:prSet presAssocID="{70F7C987-E418-43B9-B519-F40F0F41E999}" presName="compNode" presStyleCnt="0"/>
      <dgm:spPr/>
    </dgm:pt>
    <dgm:pt modelId="{ED4C54DE-7A34-416D-B8E2-BDDE18FDCAB6}" type="pres">
      <dgm:prSet presAssocID="{70F7C987-E418-43B9-B519-F40F0F41E999}" presName="bgRect" presStyleLbl="bgShp" presStyleIdx="1" presStyleCnt="3"/>
      <dgm:spPr/>
    </dgm:pt>
    <dgm:pt modelId="{C33F75D3-4ECA-4848-A859-3301E191C928}" type="pres">
      <dgm:prSet presAssocID="{70F7C987-E418-43B9-B519-F40F0F41E9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érer"/>
        </a:ext>
      </dgm:extLst>
    </dgm:pt>
    <dgm:pt modelId="{12800936-B632-4C51-827B-A829A5C342DA}" type="pres">
      <dgm:prSet presAssocID="{70F7C987-E418-43B9-B519-F40F0F41E999}" presName="spaceRect" presStyleCnt="0"/>
      <dgm:spPr/>
    </dgm:pt>
    <dgm:pt modelId="{24F3021D-95B5-41B8-8CC7-3199CCBBD464}" type="pres">
      <dgm:prSet presAssocID="{70F7C987-E418-43B9-B519-F40F0F41E999}" presName="parTx" presStyleLbl="revTx" presStyleIdx="1" presStyleCnt="3">
        <dgm:presLayoutVars>
          <dgm:chMax val="0"/>
          <dgm:chPref val="0"/>
        </dgm:presLayoutVars>
      </dgm:prSet>
      <dgm:spPr/>
    </dgm:pt>
    <dgm:pt modelId="{18CD5624-077C-42B4-A32D-004112D4D323}" type="pres">
      <dgm:prSet presAssocID="{05A171AE-DE97-4FB2-BD07-EF98810EC9D1}" presName="sibTrans" presStyleCnt="0"/>
      <dgm:spPr/>
    </dgm:pt>
    <dgm:pt modelId="{15E112DE-F19F-4784-853A-F876AC0D9AF6}" type="pres">
      <dgm:prSet presAssocID="{6CE3BC67-6448-467D-B4F5-FB4DADD1FE1F}" presName="compNode" presStyleCnt="0"/>
      <dgm:spPr/>
    </dgm:pt>
    <dgm:pt modelId="{36680D70-62E7-43BF-BE10-99450485BAEC}" type="pres">
      <dgm:prSet presAssocID="{6CE3BC67-6448-467D-B4F5-FB4DADD1FE1F}" presName="bgRect" presStyleLbl="bgShp" presStyleIdx="2" presStyleCnt="3"/>
      <dgm:spPr/>
    </dgm:pt>
    <dgm:pt modelId="{CC177C53-8C97-40C7-95B1-E3FC34ADCDC6}" type="pres">
      <dgm:prSet presAssocID="{6CE3BC67-6448-467D-B4F5-FB4DADD1FE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E8876F9A-573F-4D90-996E-F8CEC3F807C7}" type="pres">
      <dgm:prSet presAssocID="{6CE3BC67-6448-467D-B4F5-FB4DADD1FE1F}" presName="spaceRect" presStyleCnt="0"/>
      <dgm:spPr/>
    </dgm:pt>
    <dgm:pt modelId="{8A5D60EC-E878-4C27-A249-CE34BE0A4313}" type="pres">
      <dgm:prSet presAssocID="{6CE3BC67-6448-467D-B4F5-FB4DADD1FE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B69B07-C2FC-474C-82FE-FFC50751240C}" srcId="{07C47602-C1D1-4EBC-9721-93303B2E18DE}" destId="{70F7C987-E418-43B9-B519-F40F0F41E999}" srcOrd="1" destOrd="0" parTransId="{7095F656-8A67-4A3B-951B-8F0064594DA0}" sibTransId="{05A171AE-DE97-4FB2-BD07-EF98810EC9D1}"/>
    <dgm:cxn modelId="{881C7C60-5B18-456A-BED7-6CA9B0751FF3}" type="presOf" srcId="{3DC379DA-A4AC-4F2A-B4B3-1344228244DD}" destId="{F9A7A11D-178E-45FA-BBA3-843B99378D64}" srcOrd="0" destOrd="0" presId="urn:microsoft.com/office/officeart/2018/2/layout/IconVerticalSolidList"/>
    <dgm:cxn modelId="{BAB6097A-8343-49A0-9205-78AFF6FF81F7}" type="presOf" srcId="{70F7C987-E418-43B9-B519-F40F0F41E999}" destId="{24F3021D-95B5-41B8-8CC7-3199CCBBD464}" srcOrd="0" destOrd="0" presId="urn:microsoft.com/office/officeart/2018/2/layout/IconVerticalSolidList"/>
    <dgm:cxn modelId="{50D47C86-AECD-4F0E-B211-93E5FC19FDC8}" srcId="{07C47602-C1D1-4EBC-9721-93303B2E18DE}" destId="{6CE3BC67-6448-467D-B4F5-FB4DADD1FE1F}" srcOrd="2" destOrd="0" parTransId="{25BD3949-3EB0-42A2-9C42-1BE77E5E238B}" sibTransId="{CE94641C-A546-40F0-AEB1-3A15802B916A}"/>
    <dgm:cxn modelId="{F18FAB8A-2EDE-4A62-8D4B-88423FDE1E6D}" type="presOf" srcId="{07C47602-C1D1-4EBC-9721-93303B2E18DE}" destId="{FDF94478-2F6E-449C-A19A-B44C1D755D12}" srcOrd="0" destOrd="0" presId="urn:microsoft.com/office/officeart/2018/2/layout/IconVerticalSolidList"/>
    <dgm:cxn modelId="{50AD1998-CB96-4E36-BE6B-9F7E2B8811ED}" type="presOf" srcId="{6CE3BC67-6448-467D-B4F5-FB4DADD1FE1F}" destId="{8A5D60EC-E878-4C27-A249-CE34BE0A4313}" srcOrd="0" destOrd="0" presId="urn:microsoft.com/office/officeart/2018/2/layout/IconVerticalSolidList"/>
    <dgm:cxn modelId="{20BB0AD0-D47F-41C5-BADF-3167E8F60746}" srcId="{07C47602-C1D1-4EBC-9721-93303B2E18DE}" destId="{3DC379DA-A4AC-4F2A-B4B3-1344228244DD}" srcOrd="0" destOrd="0" parTransId="{303B8132-3256-4DF7-B6B8-2A6B0757EE48}" sibTransId="{C00C4B79-5EEB-4094-8F64-DDADFB9B4EF5}"/>
    <dgm:cxn modelId="{26F0471D-3DFC-41DE-B3D0-13D60D286C2E}" type="presParOf" srcId="{FDF94478-2F6E-449C-A19A-B44C1D755D12}" destId="{B19029DE-1704-4138-A4E8-6583D7DA78D7}" srcOrd="0" destOrd="0" presId="urn:microsoft.com/office/officeart/2018/2/layout/IconVerticalSolidList"/>
    <dgm:cxn modelId="{865C87D7-972A-45E6-A5C0-1088D3C74A6C}" type="presParOf" srcId="{B19029DE-1704-4138-A4E8-6583D7DA78D7}" destId="{9E703BFD-A7C7-48E5-AF59-8B2D1D6AB97C}" srcOrd="0" destOrd="0" presId="urn:microsoft.com/office/officeart/2018/2/layout/IconVerticalSolidList"/>
    <dgm:cxn modelId="{C80881F1-B3A0-4844-AA29-BE661837DE16}" type="presParOf" srcId="{B19029DE-1704-4138-A4E8-6583D7DA78D7}" destId="{3C7D92FA-063D-43A0-9F04-0D178E803D6D}" srcOrd="1" destOrd="0" presId="urn:microsoft.com/office/officeart/2018/2/layout/IconVerticalSolidList"/>
    <dgm:cxn modelId="{76D18378-250F-4A7F-99FF-899D87BB485E}" type="presParOf" srcId="{B19029DE-1704-4138-A4E8-6583D7DA78D7}" destId="{3492D22A-157F-4EAC-8767-EDDC03758B2D}" srcOrd="2" destOrd="0" presId="urn:microsoft.com/office/officeart/2018/2/layout/IconVerticalSolidList"/>
    <dgm:cxn modelId="{CF6D7A74-CFFA-4B5D-B5DA-5EB729D3F7BB}" type="presParOf" srcId="{B19029DE-1704-4138-A4E8-6583D7DA78D7}" destId="{F9A7A11D-178E-45FA-BBA3-843B99378D64}" srcOrd="3" destOrd="0" presId="urn:microsoft.com/office/officeart/2018/2/layout/IconVerticalSolidList"/>
    <dgm:cxn modelId="{AA3D0C90-15A4-43D1-8B8C-2050FF3BEBA2}" type="presParOf" srcId="{FDF94478-2F6E-449C-A19A-B44C1D755D12}" destId="{F3AD3C4C-A356-424D-A96D-DCA425CB3332}" srcOrd="1" destOrd="0" presId="urn:microsoft.com/office/officeart/2018/2/layout/IconVerticalSolidList"/>
    <dgm:cxn modelId="{7D90609A-EB8A-4A7E-BAA9-309BE13F4E77}" type="presParOf" srcId="{FDF94478-2F6E-449C-A19A-B44C1D755D12}" destId="{A3B5D767-4422-432E-9E4A-6C96DB2BB1EB}" srcOrd="2" destOrd="0" presId="urn:microsoft.com/office/officeart/2018/2/layout/IconVerticalSolidList"/>
    <dgm:cxn modelId="{43847C51-B57C-4E11-BEF6-E8F12AA9A161}" type="presParOf" srcId="{A3B5D767-4422-432E-9E4A-6C96DB2BB1EB}" destId="{ED4C54DE-7A34-416D-B8E2-BDDE18FDCAB6}" srcOrd="0" destOrd="0" presId="urn:microsoft.com/office/officeart/2018/2/layout/IconVerticalSolidList"/>
    <dgm:cxn modelId="{E8B6E032-462D-411D-9111-2E8EEE257A7A}" type="presParOf" srcId="{A3B5D767-4422-432E-9E4A-6C96DB2BB1EB}" destId="{C33F75D3-4ECA-4848-A859-3301E191C928}" srcOrd="1" destOrd="0" presId="urn:microsoft.com/office/officeart/2018/2/layout/IconVerticalSolidList"/>
    <dgm:cxn modelId="{7B45D94F-393B-4DAD-8648-74B7C664C6E0}" type="presParOf" srcId="{A3B5D767-4422-432E-9E4A-6C96DB2BB1EB}" destId="{12800936-B632-4C51-827B-A829A5C342DA}" srcOrd="2" destOrd="0" presId="urn:microsoft.com/office/officeart/2018/2/layout/IconVerticalSolidList"/>
    <dgm:cxn modelId="{7A004922-2386-4D93-8ED8-4F9A7F19DE01}" type="presParOf" srcId="{A3B5D767-4422-432E-9E4A-6C96DB2BB1EB}" destId="{24F3021D-95B5-41B8-8CC7-3199CCBBD464}" srcOrd="3" destOrd="0" presId="urn:microsoft.com/office/officeart/2018/2/layout/IconVerticalSolidList"/>
    <dgm:cxn modelId="{AB780B2C-4963-4DC0-A45F-D94BF0749264}" type="presParOf" srcId="{FDF94478-2F6E-449C-A19A-B44C1D755D12}" destId="{18CD5624-077C-42B4-A32D-004112D4D323}" srcOrd="3" destOrd="0" presId="urn:microsoft.com/office/officeart/2018/2/layout/IconVerticalSolidList"/>
    <dgm:cxn modelId="{9EDCBF94-BEA5-4274-93A0-E4825E28A0DC}" type="presParOf" srcId="{FDF94478-2F6E-449C-A19A-B44C1D755D12}" destId="{15E112DE-F19F-4784-853A-F876AC0D9AF6}" srcOrd="4" destOrd="0" presId="urn:microsoft.com/office/officeart/2018/2/layout/IconVerticalSolidList"/>
    <dgm:cxn modelId="{5F87C77F-BB02-48B2-B913-47B22D84315D}" type="presParOf" srcId="{15E112DE-F19F-4784-853A-F876AC0D9AF6}" destId="{36680D70-62E7-43BF-BE10-99450485BAEC}" srcOrd="0" destOrd="0" presId="urn:microsoft.com/office/officeart/2018/2/layout/IconVerticalSolidList"/>
    <dgm:cxn modelId="{C830F3BB-D93F-44CB-802D-17F65529E4DF}" type="presParOf" srcId="{15E112DE-F19F-4784-853A-F876AC0D9AF6}" destId="{CC177C53-8C97-40C7-95B1-E3FC34ADCDC6}" srcOrd="1" destOrd="0" presId="urn:microsoft.com/office/officeart/2018/2/layout/IconVerticalSolidList"/>
    <dgm:cxn modelId="{7617ADEB-8B06-492C-9852-5084AF21BC06}" type="presParOf" srcId="{15E112DE-F19F-4784-853A-F876AC0D9AF6}" destId="{E8876F9A-573F-4D90-996E-F8CEC3F807C7}" srcOrd="2" destOrd="0" presId="urn:microsoft.com/office/officeart/2018/2/layout/IconVerticalSolidList"/>
    <dgm:cxn modelId="{820E2904-1A3C-421F-AFC2-8EEF3E6EE29C}" type="presParOf" srcId="{15E112DE-F19F-4784-853A-F876AC0D9AF6}" destId="{8A5D60EC-E878-4C27-A249-CE34BE0A43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3BFD-A7C7-48E5-AF59-8B2D1D6AB97C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D92FA-063D-43A0-9F04-0D178E803D6D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A11D-178E-45FA-BBA3-843B99378D64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Advanced technology integration: Continued advancements in technology can lead to the development of more sophisticated and seamless communication systems.</a:t>
          </a:r>
        </a:p>
      </dsp:txBody>
      <dsp:txXfrm>
        <a:off x="1512662" y="559"/>
        <a:ext cx="8993793" cy="1309664"/>
      </dsp:txXfrm>
    </dsp:sp>
    <dsp:sp modelId="{ED4C54DE-7A34-416D-B8E2-BDDE18FDCAB6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F75D3-4ECA-4848-A859-3301E191C928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021D-95B5-41B8-8CC7-3199CCBBD464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Expanding communication modalities: While the current focus is primarily on body movements, there is potential for exploring additional communication modalities.</a:t>
          </a:r>
        </a:p>
      </dsp:txBody>
      <dsp:txXfrm>
        <a:off x="1512662" y="1637640"/>
        <a:ext cx="8993793" cy="1309664"/>
      </dsp:txXfrm>
    </dsp:sp>
    <dsp:sp modelId="{36680D70-62E7-43BF-BE10-99450485BAEC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77C53-8C97-40C7-95B1-E3FC34ADCDC6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D60EC-E878-4C27-A249-CE34BE0A4313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Personalization and customization: Recognizing that each locked-in individual may have unique capabilities and preferences, there is a need for personalized and customizable communication solutions.</a:t>
          </a:r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F96C-0C23-4C94-8621-0C3B7302EC13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EB7B-8A03-48D7-B42A-1BA041EE20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69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EB7B-8A03-48D7-B42A-1BA041EE20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EB7B-8A03-48D7-B42A-1BA041EE206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8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EB7B-8A03-48D7-B42A-1BA041EE206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0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EB7B-8A03-48D7-B42A-1BA041EE206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8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EB7B-8A03-48D7-B42A-1BA041EE206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8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EB7B-8A03-48D7-B42A-1BA041EE206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4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CFD86-4639-0A3E-6F5A-5884D56B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B1AD63-E85E-FAA2-E7F5-5323D4093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563A1A-9EDE-FFEA-2B54-C9B5100F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F5C928-0A87-3320-D409-D51D9AA4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55293-588A-B27C-5475-6AD81F14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6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6DB56-8BF1-69D9-D4F9-58BF53F6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41C448-1442-E4DB-C48D-C2078B9F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4AA4F-5AA2-B719-7552-F426587C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DDB84-C4C9-CFB0-5604-A5A8697A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67AF3-A3AE-C4F1-204F-5BBFA91B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597AF0-CC2A-BEA0-E2B4-1D6D75EB5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C7BD34-5B32-67AE-7E2A-38ADF294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755EB-0F10-3117-410A-31A3B8B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05B118-5CDD-C0E6-543F-37483082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3845F-85EA-2CAA-E23D-AFAC0E86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8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B5260-1D29-30B6-6B2A-2CC18B5F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972BB-AA17-2BEE-18FB-AD6643CF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A1C667-3B34-DCCD-EB11-F20DED70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0931E-8D3C-34A2-5B63-0B320DB8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0A34A-BBBD-85CF-4518-11E5D355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73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6EDCA-094C-18CE-203D-FFAF945D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153A48-26F4-AAEA-75D8-5C742926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6B65B-0B57-C7B6-45CA-55E122D4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4D97F0-F87C-937E-0CE9-48529AF5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6CE95-20F5-0C0D-8495-800D4848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7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8A377-4C04-60A8-61A6-3AAE2FB3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EC8FB2-0CAC-550F-74D9-C26DD42B7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BDA7A-F1E3-533C-283B-69D4F94A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6331C6-0523-65C0-59C6-B12DBC05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000789-A4B8-AC1B-E8D1-3A19CA36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21A839-57C4-27AE-A389-2D3B78EA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7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F0471-17EC-85A2-9A12-4949BD0F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5B164B-D8FE-C4A6-C661-5CEF4950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D6B3A5-D51C-53B4-A613-17F1DA7BA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263FB2-6EBC-AB41-2176-1ABE57E4F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64EB5F-2EF8-C3C4-2F10-64B1CACFB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D9067B-A38D-B88B-0783-673B8BB1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915655-3695-76D4-A47B-4D55BEC6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0FBEBF-56F6-6F90-F10C-80E73CF4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4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5C918-8377-9822-5B2C-5681A259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327047-5A94-6FC3-E459-48715A7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C95103-0AAF-4626-A26E-CE669247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98BC5C-9EF6-9A2A-ED74-3F2B83ED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3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05AE53-C58E-9F37-503B-741B57EE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4ACF39-6502-A1DD-7334-65F02E4A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E1CB7D-6BE1-CE8C-CFE8-4F1DC6D8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5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0AA44-76B5-D993-D7A0-AACF315B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48678-6C79-6681-8134-515CAA73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C1BA28-D971-9B28-E2FF-4946CBED3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73D828-B512-65AE-56E2-434F850F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6CFAA6-D288-B4A2-38A6-F86724AA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FE90C-A9D6-4A1D-7FC2-667ADB4C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8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C8353-74D1-37E5-C5F9-3EAC016B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0BD20A-9AA9-793A-B7A5-6B8E021FD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EE86D-FB9A-3E1C-94F3-19368178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507934-57C3-E4E3-1DDB-FAF6B933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08386-C377-7356-00FE-A8B6DEF7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DF24B-2031-E4B1-4A6A-A8D165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95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53B0A7-6828-D4C8-3096-D3CE2163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659506-A049-A847-DC5F-45908044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662C73-87AC-B3EF-D22E-93AE9E9DC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5C65-44B1-4E02-B619-6E6570F855A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18575-388A-776F-0FE0-75BFE0EA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D9FCCF-C430-E604-3D0E-940B081EC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B2FA-A729-44AD-A112-81D2419898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92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EAB2F8-21E2-3E4E-1E86-614CB14EC0E5}"/>
              </a:ext>
            </a:extLst>
          </p:cNvPr>
          <p:cNvSpPr txBox="1"/>
          <p:nvPr/>
        </p:nvSpPr>
        <p:spPr>
          <a:xfrm>
            <a:off x="1524000" y="4370227"/>
            <a:ext cx="9144000" cy="1193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Team 241</a:t>
            </a:r>
          </a:p>
        </p:txBody>
      </p:sp>
      <p:pic>
        <p:nvPicPr>
          <p:cNvPr id="5" name="Image 4" descr="Une image contenant texte, capture d’écran, Graphique, graphisme&#10;&#10;Description générée automatiquement">
            <a:extLst>
              <a:ext uri="{FF2B5EF4-FFF2-40B4-BE49-F238E27FC236}">
                <a16:creationId xmlns:a16="http://schemas.microsoft.com/office/drawing/2014/main" id="{FF914E7A-230E-C8BF-4AC1-9C7DDAB50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47" r="2" b="1804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348FB55-325B-4068-6C0E-49168C6DBAC2}"/>
              </a:ext>
            </a:extLst>
          </p:cNvPr>
          <p:cNvSpPr txBox="1"/>
          <p:nvPr/>
        </p:nvSpPr>
        <p:spPr>
          <a:xfrm>
            <a:off x="484532" y="4969565"/>
            <a:ext cx="34041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Hugo KESTELOOT</a:t>
            </a:r>
          </a:p>
          <a:p>
            <a:r>
              <a:rPr lang="fr-FR">
                <a:cs typeface="Calibri"/>
              </a:rPr>
              <a:t>Yvan HU</a:t>
            </a:r>
          </a:p>
          <a:p>
            <a:r>
              <a:rPr lang="fr-FR">
                <a:cs typeface="Calibri"/>
              </a:rPr>
              <a:t>Mathys BRONNEC</a:t>
            </a:r>
          </a:p>
          <a:p>
            <a:r>
              <a:rPr lang="fr-FR">
                <a:cs typeface="Calibri"/>
              </a:rPr>
              <a:t>Jules DEPANCHON</a:t>
            </a:r>
          </a:p>
          <a:p>
            <a:r>
              <a:rPr lang="fr-FR">
                <a:cs typeface="Calibri"/>
              </a:rPr>
              <a:t>Ryan LALEG</a:t>
            </a:r>
          </a:p>
          <a:p>
            <a:r>
              <a:rPr lang="fr-FR">
                <a:cs typeface="Calibri"/>
              </a:rPr>
              <a:t>Aurélie THEAY</a:t>
            </a:r>
          </a:p>
        </p:txBody>
      </p:sp>
    </p:spTree>
    <p:extLst>
      <p:ext uri="{BB962C8B-B14F-4D97-AF65-F5344CB8AC3E}">
        <p14:creationId xmlns:p14="http://schemas.microsoft.com/office/powerpoint/2010/main" val="26501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3CEDF2-2DB5-9E77-D489-2127021F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Deliverables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16250-5400-5E66-AFD0-D59C0911D5F7}"/>
              </a:ext>
            </a:extLst>
          </p:cNvPr>
          <p:cNvSpPr txBox="1"/>
          <p:nvPr/>
        </p:nvSpPr>
        <p:spPr>
          <a:xfrm>
            <a:off x="838201" y="1825625"/>
            <a:ext cx="5114605" cy="42953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For the deliverables, we aim to achieve the following:</a:t>
            </a:r>
            <a:endParaRPr lang="en-US" sz="2000">
              <a:cs typeface="Calibri"/>
            </a:endParaRPr>
          </a:p>
          <a:p>
            <a:pPr>
              <a:lnSpc>
                <a:spcPct val="90000"/>
              </a:lnSpc>
            </a:pP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Deliver a completed prototype.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Demonstrate that significant advancements in AI have made it possible to create a more natural and intuitive communication method for individuals with Locked-In Syndrome (LIS).</a:t>
            </a: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Proof of Concept (POC) showcasing the effectiveness and potential impact of the developed solution.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Qu'est-ce que le Locked-in Syndrome ? - JIB">
            <a:extLst>
              <a:ext uri="{FF2B5EF4-FFF2-40B4-BE49-F238E27FC236}">
                <a16:creationId xmlns:a16="http://schemas.microsoft.com/office/drawing/2014/main" id="{3C239672-E248-807F-7E4A-69311D070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0" r="3397" b="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9" name="Arc 2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lping people with locked-in syndrome to live their best possible lives -  OneCall24 Healthcare">
            <a:extLst>
              <a:ext uri="{FF2B5EF4-FFF2-40B4-BE49-F238E27FC236}">
                <a16:creationId xmlns:a16="http://schemas.microsoft.com/office/drawing/2014/main" id="{2E4FF223-31E1-E0BC-122E-F823F51AE9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1" r="13046" b="1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424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57D3AD2D-12E3-5B52-9885-3DAAC1E8E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4029" b="506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12B92-4957-D616-FF21-944F790A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III- Work Accomplished Since the Beginning of the Project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9921AE2-57A8-146D-6FB5-D4F7FAEC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7250"/>
              </p:ext>
            </p:extLst>
          </p:nvPr>
        </p:nvGraphicFramePr>
        <p:xfrm>
          <a:off x="437736" y="1712915"/>
          <a:ext cx="260985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85132160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>
                          <a:solidFill>
                            <a:srgbClr val="FFFFFF"/>
                          </a:solidFill>
                          <a:effectLst/>
                        </a:rPr>
                        <a:t>Usable LLM</a:t>
                      </a:r>
                      <a:endParaRPr lang="fr-FR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605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>
                          <a:effectLst/>
                        </a:rPr>
                        <a:t>GPT-3.5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7089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>
                          <a:effectLst/>
                        </a:rPr>
                        <a:t>GPT-4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5286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 err="1">
                          <a:effectLst/>
                        </a:rPr>
                        <a:t>LLaMA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245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>
                          <a:effectLst/>
                        </a:rPr>
                        <a:t>Bard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6357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BC9338D-D427-799E-9C95-9FCBFA3E8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0680"/>
              </p:ext>
            </p:extLst>
          </p:nvPr>
        </p:nvGraphicFramePr>
        <p:xfrm>
          <a:off x="4833937" y="1712915"/>
          <a:ext cx="252412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4125">
                  <a:extLst>
                    <a:ext uri="{9D8B030D-6E8A-4147-A177-3AD203B41FA5}">
                      <a16:colId xmlns:a16="http://schemas.microsoft.com/office/drawing/2014/main" val="194748554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i="0" u="none" strike="noStrike" baseline="0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Strict </a:t>
                      </a:r>
                      <a:r>
                        <a:rPr lang="fr-FR" sz="1800" b="1" i="0" u="none" strike="noStrike" baseline="0" noProof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criteria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5745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Precision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4472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Context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571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Dependencies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971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Implementation</a:t>
                      </a: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costs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5411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E59ABB5-795B-3FAC-81C9-CF47D0C7B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18238"/>
              </p:ext>
            </p:extLst>
          </p:nvPr>
        </p:nvGraphicFramePr>
        <p:xfrm>
          <a:off x="8965303" y="1712915"/>
          <a:ext cx="298132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321451723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i="0" u="none" strike="noStrike" baseline="0" noProof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Technology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0441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Vector</a:t>
                      </a: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database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55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Innovation</a:t>
                      </a:r>
                      <a:endParaRPr lang="fr-FR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362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Multiple LLM</a:t>
                      </a:r>
                      <a:endParaRPr lang="fr-FR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9635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Simple Data Storage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1979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6ABA04-FE84-688D-CF97-A222F3B09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95108"/>
              </p:ext>
            </p:extLst>
          </p:nvPr>
        </p:nvGraphicFramePr>
        <p:xfrm>
          <a:off x="3611424" y="4234732"/>
          <a:ext cx="4975777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75777">
                  <a:extLst>
                    <a:ext uri="{9D8B030D-6E8A-4147-A177-3AD203B41FA5}">
                      <a16:colId xmlns:a16="http://schemas.microsoft.com/office/drawing/2014/main" val="99322106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800">
                          <a:solidFill>
                            <a:srgbClr val="FFFFFF"/>
                          </a:solidFill>
                          <a:effectLst/>
                        </a:rPr>
                        <a:t>Solutions</a:t>
                      </a:r>
                      <a:endParaRPr lang="fr-FR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866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Simple tech </a:t>
                      </a: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testing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4754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Research</a:t>
                      </a: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 for </a:t>
                      </a: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greater</a:t>
                      </a: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technical</a:t>
                      </a: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knowledge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6557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MVP </a:t>
                      </a:r>
                      <a:r>
                        <a:rPr lang="fr-FR" sz="1800" b="0" i="0" u="none" strike="noStrike" noProof="0" err="1">
                          <a:effectLst/>
                          <a:latin typeface="Calibri"/>
                        </a:rPr>
                        <a:t>creation</a:t>
                      </a:r>
                      <a:r>
                        <a:rPr lang="fr-FR" sz="1800" b="0" i="0" u="none" strike="noStrike" noProof="0">
                          <a:effectLst/>
                          <a:latin typeface="Calibri"/>
                        </a:rPr>
                        <a:t> to check relevance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72903"/>
                  </a:ext>
                </a:extLst>
              </a:tr>
            </a:tbl>
          </a:graphicData>
        </a:graphic>
      </p:graphicFrame>
      <p:sp>
        <p:nvSpPr>
          <p:cNvPr id="13" name="Titre 1">
            <a:extLst>
              <a:ext uri="{FF2B5EF4-FFF2-40B4-BE49-F238E27FC236}">
                <a16:creationId xmlns:a16="http://schemas.microsoft.com/office/drawing/2014/main" id="{9231C48A-12B1-9BAE-7DCC-2A6F90D5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571" y="88573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en-US" sz="2800" b="1">
                <a:solidFill>
                  <a:srgbClr val="FFFFFF"/>
                </a:solidFill>
              </a:rPr>
              <a:t>PROGRESS</a:t>
            </a: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985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9231C48A-12B1-9BAE-7DCC-2A6F90D5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571" y="88573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en-US" sz="2800" b="1">
                <a:solidFill>
                  <a:srgbClr val="FFFFFF"/>
                </a:solidFill>
              </a:rPr>
              <a:t>STATE</a:t>
            </a: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CD9307-14BA-EC51-9736-27EF6690FB6F}"/>
              </a:ext>
            </a:extLst>
          </p:cNvPr>
          <p:cNvSpPr txBox="1"/>
          <p:nvPr/>
        </p:nvSpPr>
        <p:spPr>
          <a:xfrm>
            <a:off x="569844" y="1398104"/>
            <a:ext cx="35780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Calibri Light"/>
              </a:rPr>
              <a:t>Python testing ground:</a:t>
            </a:r>
            <a:endParaRPr lang="fr-FR"/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D2FA55C2-CEA1-7DC6-0DC4-1A470E2C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921798"/>
            <a:ext cx="3332921" cy="31336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B41EDF-033F-EEDB-5415-947BA4D1B435}"/>
              </a:ext>
            </a:extLst>
          </p:cNvPr>
          <p:cNvSpPr txBox="1"/>
          <p:nvPr/>
        </p:nvSpPr>
        <p:spPr>
          <a:xfrm>
            <a:off x="569843" y="5055703"/>
            <a:ext cx="35780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Perfect to test out prompt design and related tech</a:t>
            </a:r>
            <a:endParaRPr lang="fr-FR" sz="2000">
              <a:cs typeface="Calibri" panose="020F0502020204030204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03FDE8-1487-63C4-134A-C8DFB27EA904}"/>
              </a:ext>
            </a:extLst>
          </p:cNvPr>
          <p:cNvSpPr txBox="1"/>
          <p:nvPr/>
        </p:nvSpPr>
        <p:spPr>
          <a:xfrm>
            <a:off x="8196469" y="1305338"/>
            <a:ext cx="21402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Calibri Light"/>
              </a:rPr>
              <a:t>The MMVP:</a:t>
            </a:r>
            <a:endParaRPr lang="fr-FR"/>
          </a:p>
        </p:txBody>
      </p:sp>
      <p:pic>
        <p:nvPicPr>
          <p:cNvPr id="8" name="Image 7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12CE2E2B-9718-2E42-FD38-7D0B1217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4" y="1921980"/>
            <a:ext cx="6029739" cy="33917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D9EE0D2-E77F-E7A8-0C0D-071E81C7CD99}"/>
              </a:ext>
            </a:extLst>
          </p:cNvPr>
          <p:cNvSpPr txBox="1"/>
          <p:nvPr/>
        </p:nvSpPr>
        <p:spPr>
          <a:xfrm>
            <a:off x="5817705" y="5314120"/>
            <a:ext cx="60297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The minimum, minimum viable product that will help us see the advancement and experiment the 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human machine interface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23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2FAC8-A507-1E12-AE71-70849C82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Summary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A4FB-137E-B167-573A-1AEBA9220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334" y="701633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sz="2000" b="1" u="sng">
                <a:ea typeface="+mn-lt"/>
                <a:cs typeface="+mn-lt"/>
              </a:rPr>
              <a:t>I- Introduction and Analysis of the Subject</a:t>
            </a:r>
            <a:endParaRPr lang="en-US" sz="2000" b="1" u="sng"/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1- State of the Art</a:t>
            </a:r>
            <a:endParaRPr lang="en-US" sz="1800"/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2- Scope of the Subject and Potential Developments</a:t>
            </a:r>
            <a:endParaRPr lang="en-US" sz="1800"/>
          </a:p>
          <a:p>
            <a:pPr>
              <a:buNone/>
            </a:pPr>
            <a:r>
              <a:rPr lang="en-US" sz="1800">
                <a:cs typeface="Calibri" panose="020F0502020204030204"/>
              </a:rPr>
              <a:t>3- Challenges</a:t>
            </a:r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4- Study of Risks that Could Compromise the Project's Success</a:t>
            </a:r>
            <a:endParaRPr lang="en-US" sz="1800"/>
          </a:p>
          <a:p>
            <a:pPr>
              <a:buNone/>
            </a:pPr>
            <a:r>
              <a:rPr lang="en-US" sz="2000" b="1" u="sng">
                <a:ea typeface="+mn-lt"/>
                <a:cs typeface="+mn-lt"/>
              </a:rPr>
              <a:t>II- Work Organization</a:t>
            </a:r>
            <a:endParaRPr lang="en-US" sz="2000" b="1" u="sng"/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1- Task Allocation</a:t>
            </a:r>
            <a:endParaRPr lang="en-US" sz="1800"/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2- Team Management and Communication</a:t>
            </a:r>
            <a:endParaRPr lang="en-US" sz="1800"/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3- Project Communication and Management</a:t>
            </a:r>
            <a:endParaRPr lang="en-US" sz="1800"/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4- Allocated Resources (Time, Expertise, Materials)</a:t>
            </a:r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5- Definition of Deliverables</a:t>
            </a:r>
            <a:endParaRPr lang="en-US" sz="1800"/>
          </a:p>
          <a:p>
            <a:pPr>
              <a:buNone/>
            </a:pPr>
            <a:r>
              <a:rPr lang="en-US" sz="2000" b="1" u="sng">
                <a:ea typeface="+mn-lt"/>
                <a:cs typeface="+mn-lt"/>
              </a:rPr>
              <a:t>III- Work Accomplished Since the Beginning of the Project</a:t>
            </a:r>
            <a:endParaRPr lang="en-US" sz="2000" b="1" u="sng">
              <a:cs typeface="Calibri"/>
            </a:endParaRPr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1- Progress (Project History up to Today)</a:t>
            </a:r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2- Quantification of Hours Spent on Tasks</a:t>
            </a:r>
            <a:endParaRPr lang="en-US" sz="1800"/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3- Initial Results Achieved</a:t>
            </a:r>
            <a:endParaRPr lang="en-US" sz="1800"/>
          </a:p>
          <a:p>
            <a:pPr marL="0" indent="0">
              <a:buNone/>
            </a:pPr>
            <a:endParaRPr lang="en-US" sz="1800">
              <a:latin typeface="Arial"/>
              <a:ea typeface="Calibri" panose="020F0502020204030204"/>
              <a:cs typeface="Arial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5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FC9F10D-1D9A-C2F8-4FC8-C41EC2211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8" r="13906" b="-1"/>
          <a:stretch/>
        </p:blipFill>
        <p:spPr bwMode="auto">
          <a:xfrm>
            <a:off x="-3" y="-16897"/>
            <a:ext cx="6926310" cy="68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3334" y="1474755"/>
            <a:ext cx="3943552" cy="39279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1AD2D8-96FD-E114-C276-07C16B4A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107" y="2209316"/>
            <a:ext cx="3171312" cy="1945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/>
              <a:t>I-PRESENTATION</a:t>
            </a:r>
            <a:r>
              <a:rPr lang="en-US" sz="3200" b="1" kern="1200">
                <a:latin typeface="+mj-lt"/>
                <a:ea typeface="+mj-ea"/>
                <a:cs typeface="+mj-cs"/>
              </a:rPr>
              <a:t> AND ANALYSIS OF THE SUBJECT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78CD4-7798-ACD6-EE0D-561F5515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107" y="4161030"/>
            <a:ext cx="3171312" cy="927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Conception of a generative AI for helping people with Locked-in syndrome to communicate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48256A-88AC-4254-406B-0E8EE2CC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585" y="194093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Top 5 Benefits of NLP in Leading Business Domains | by Maruti Techlabs |  MLearning.ai | Medium">
            <a:extLst>
              <a:ext uri="{FF2B5EF4-FFF2-40B4-BE49-F238E27FC236}">
                <a16:creationId xmlns:a16="http://schemas.microsoft.com/office/drawing/2014/main" id="{48430866-AF70-3182-74C0-BD0E1E618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4" r="24472" b="-1"/>
          <a:stretch/>
        </p:blipFill>
        <p:spPr bwMode="auto">
          <a:xfrm>
            <a:off x="6926307" y="-16897"/>
            <a:ext cx="5265693" cy="68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2" name="Rectangle 312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Eye-tracking technology helps disabled communicate with eyes">
            <a:extLst>
              <a:ext uri="{FF2B5EF4-FFF2-40B4-BE49-F238E27FC236}">
                <a16:creationId xmlns:a16="http://schemas.microsoft.com/office/drawing/2014/main" id="{E5B06AEC-684E-20CD-9C71-167AA9662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" r="-2" b="14011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earntalk | 5 Quick Tips for Starting a Conversation in English | Learntalk">
            <a:extLst>
              <a:ext uri="{FF2B5EF4-FFF2-40B4-BE49-F238E27FC236}">
                <a16:creationId xmlns:a16="http://schemas.microsoft.com/office/drawing/2014/main" id="{AD9233AA-BC40-D4F8-DA44-5D959C5F5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r="-2" b="-2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124" name="Freeform: Shape 312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26" name="Freeform: Shape 312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D5DF6-FA6A-52CD-B4E2-715D794C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fr-FR" sz="3400">
                <a:latin typeface="+mn-lt"/>
                <a:ea typeface="+mn-ea"/>
                <a:cs typeface="Calibri"/>
              </a:rPr>
              <a:t>State-of-the-art</a:t>
            </a:r>
            <a:endParaRPr lang="en-US" sz="3400">
              <a:latin typeface="+mn-lt"/>
              <a:ea typeface="+mn-ea"/>
              <a:cs typeface="Calibri"/>
            </a:endParaRPr>
          </a:p>
        </p:txBody>
      </p:sp>
      <p:sp>
        <p:nvSpPr>
          <p:cNvPr id="3128" name="Rectangle 312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130" name="Rectangle 312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2" name="Rectangle 313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6E198-246F-2D33-E721-0883AF4F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151664"/>
            <a:ext cx="4832803" cy="402529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FR" sz="2000">
                <a:cs typeface="Calibri"/>
              </a:rPr>
              <a:t>Eye gaze communication: One of the </a:t>
            </a:r>
            <a:r>
              <a:rPr lang="fr-FR" sz="2000" err="1">
                <a:cs typeface="Calibri"/>
              </a:rPr>
              <a:t>most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commonly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used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means</a:t>
            </a:r>
            <a:r>
              <a:rPr lang="fr-FR" sz="2000">
                <a:cs typeface="Calibri"/>
              </a:rPr>
              <a:t> of communication for </a:t>
            </a:r>
            <a:r>
              <a:rPr lang="fr-FR" sz="2000" err="1">
                <a:cs typeface="Calibri"/>
              </a:rPr>
              <a:t>locked</a:t>
            </a:r>
            <a:r>
              <a:rPr lang="fr-FR" sz="2000">
                <a:cs typeface="Calibri"/>
              </a:rPr>
              <a:t>-in </a:t>
            </a:r>
            <a:r>
              <a:rPr lang="fr-FR" sz="2000" err="1">
                <a:cs typeface="Calibri"/>
              </a:rPr>
              <a:t>individuals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is</a:t>
            </a:r>
            <a:r>
              <a:rPr lang="fr-FR" sz="2000">
                <a:cs typeface="Calibri"/>
              </a:rPr>
              <a:t> the use of </a:t>
            </a:r>
            <a:r>
              <a:rPr lang="fr-FR" sz="2000" err="1">
                <a:cs typeface="Calibri"/>
              </a:rPr>
              <a:t>eye</a:t>
            </a:r>
            <a:r>
              <a:rPr lang="fr-FR" sz="2000">
                <a:cs typeface="Calibri"/>
              </a:rPr>
              <a:t> trackers.</a:t>
            </a:r>
          </a:p>
          <a:p>
            <a:r>
              <a:rPr lang="fr-FR" sz="2000" err="1">
                <a:cs typeface="Calibri"/>
              </a:rPr>
              <a:t>Blinking</a:t>
            </a:r>
            <a:r>
              <a:rPr lang="fr-FR" sz="2000">
                <a:cs typeface="Calibri"/>
              </a:rPr>
              <a:t> communication: </a:t>
            </a:r>
            <a:r>
              <a:rPr lang="fr-FR" sz="2000" err="1">
                <a:cs typeface="Calibri"/>
              </a:rPr>
              <a:t>Some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locked</a:t>
            </a:r>
            <a:r>
              <a:rPr lang="fr-FR" sz="2000">
                <a:cs typeface="Calibri"/>
              </a:rPr>
              <a:t>-in </a:t>
            </a:r>
            <a:r>
              <a:rPr lang="fr-FR" sz="2000" err="1">
                <a:cs typeface="Calibri"/>
              </a:rPr>
              <a:t>individuals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may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be</a:t>
            </a:r>
            <a:r>
              <a:rPr lang="fr-FR" sz="2000">
                <a:cs typeface="Calibri"/>
              </a:rPr>
              <a:t> capable of </a:t>
            </a:r>
            <a:r>
              <a:rPr lang="fr-FR" sz="2000" err="1">
                <a:cs typeface="Calibri"/>
              </a:rPr>
              <a:t>voluntarily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controlling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their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eye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movements</a:t>
            </a:r>
            <a:r>
              <a:rPr lang="fr-FR" sz="2000">
                <a:cs typeface="Calibri"/>
              </a:rPr>
              <a:t>, </a:t>
            </a:r>
            <a:r>
              <a:rPr lang="fr-FR" sz="2000" err="1">
                <a:cs typeface="Calibri"/>
              </a:rPr>
              <a:t>including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blinking</a:t>
            </a:r>
            <a:r>
              <a:rPr lang="fr-FR" sz="2000">
                <a:cs typeface="Calibri"/>
              </a:rPr>
              <a:t>.</a:t>
            </a:r>
          </a:p>
          <a:p>
            <a:r>
              <a:rPr lang="fr-FR" sz="2000">
                <a:cs typeface="Calibri"/>
              </a:rPr>
              <a:t>Body </a:t>
            </a:r>
            <a:r>
              <a:rPr lang="fr-FR" sz="2000" err="1">
                <a:cs typeface="Calibri"/>
              </a:rPr>
              <a:t>movement</a:t>
            </a:r>
            <a:r>
              <a:rPr lang="fr-FR" sz="2000">
                <a:cs typeface="Calibri"/>
              </a:rPr>
              <a:t> communication: </a:t>
            </a:r>
            <a:r>
              <a:rPr lang="fr-FR" sz="2000" err="1">
                <a:cs typeface="Calibri"/>
              </a:rPr>
              <a:t>Locked</a:t>
            </a:r>
            <a:r>
              <a:rPr lang="fr-FR" sz="2000">
                <a:cs typeface="Calibri"/>
              </a:rPr>
              <a:t>-in </a:t>
            </a:r>
            <a:r>
              <a:rPr lang="fr-FR" sz="2000" err="1">
                <a:cs typeface="Calibri"/>
              </a:rPr>
              <a:t>individuals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may</a:t>
            </a:r>
            <a:r>
              <a:rPr lang="fr-FR" sz="2000">
                <a:cs typeface="Calibri"/>
              </a:rPr>
              <a:t> </a:t>
            </a:r>
            <a:r>
              <a:rPr lang="fr-FR" sz="2000" err="1">
                <a:cs typeface="Calibri"/>
              </a:rPr>
              <a:t>be</a:t>
            </a:r>
            <a:r>
              <a:rPr lang="fr-FR" sz="2000">
                <a:cs typeface="Calibri"/>
              </a:rPr>
              <a:t> capable of </a:t>
            </a:r>
            <a:r>
              <a:rPr lang="fr-FR" sz="2000" err="1">
                <a:cs typeface="Calibri"/>
              </a:rPr>
              <a:t>controlling</a:t>
            </a:r>
            <a:r>
              <a:rPr lang="fr-FR" sz="2000">
                <a:cs typeface="Calibri"/>
              </a:rPr>
              <a:t> certain </a:t>
            </a:r>
            <a:r>
              <a:rPr lang="fr-FR" sz="2000" err="1">
                <a:cs typeface="Calibri"/>
              </a:rPr>
              <a:t>limited</a:t>
            </a:r>
            <a:r>
              <a:rPr lang="fr-FR" sz="2000">
                <a:cs typeface="Calibri"/>
              </a:rPr>
              <a:t> body </a:t>
            </a:r>
            <a:r>
              <a:rPr lang="fr-FR" sz="2000" err="1">
                <a:cs typeface="Calibri"/>
              </a:rPr>
              <a:t>movements</a:t>
            </a:r>
            <a:endParaRPr lang="fr-FR" sz="2000">
              <a:cs typeface="Calibri"/>
            </a:endParaRPr>
          </a:p>
          <a:p>
            <a:r>
              <a:rPr lang="fr-FR" sz="2000">
                <a:ea typeface="Calibri"/>
                <a:cs typeface="Calibri"/>
              </a:rPr>
              <a:t>Project </a:t>
            </a:r>
            <a:r>
              <a:rPr lang="fr-FR" sz="2000" err="1">
                <a:ea typeface="Calibri"/>
                <a:cs typeface="Calibri"/>
              </a:rPr>
              <a:t>did</a:t>
            </a:r>
            <a:r>
              <a:rPr lang="fr-FR" sz="2000">
                <a:ea typeface="Calibri"/>
                <a:cs typeface="Calibri"/>
              </a:rPr>
              <a:t> not </a:t>
            </a:r>
            <a:r>
              <a:rPr lang="fr-FR" sz="2000" err="1">
                <a:ea typeface="Calibri"/>
                <a:cs typeface="Calibri"/>
              </a:rPr>
              <a:t>succed</a:t>
            </a:r>
            <a:r>
              <a:rPr lang="fr-FR" sz="2000">
                <a:ea typeface="Calibri"/>
                <a:cs typeface="Calibri"/>
              </a:rPr>
              <a:t> in the </a:t>
            </a:r>
            <a:r>
              <a:rPr lang="fr-FR" sz="2000" err="1">
                <a:ea typeface="Calibri"/>
                <a:cs typeface="Calibri"/>
              </a:rPr>
              <a:t>past</a:t>
            </a:r>
            <a:r>
              <a:rPr lang="fr-FR" sz="2000">
                <a:ea typeface="Calibri"/>
                <a:cs typeface="Calibri"/>
              </a:rPr>
              <a:t> </a:t>
            </a:r>
            <a:r>
              <a:rPr lang="fr-FR" sz="2000" err="1">
                <a:ea typeface="Calibri"/>
                <a:cs typeface="Calibri"/>
              </a:rPr>
              <a:t>years</a:t>
            </a:r>
            <a:r>
              <a:rPr lang="fr-FR" sz="2000">
                <a:ea typeface="Calibri"/>
                <a:cs typeface="Calibri"/>
              </a:rPr>
              <a:t> and </a:t>
            </a:r>
            <a:r>
              <a:rPr lang="fr-FR" sz="2000" err="1">
                <a:ea typeface="Calibri"/>
                <a:cs typeface="Calibri"/>
              </a:rPr>
              <a:t>we</a:t>
            </a:r>
            <a:r>
              <a:rPr lang="fr-FR" sz="2000">
                <a:ea typeface="Calibri"/>
                <a:cs typeface="Calibri"/>
              </a:rPr>
              <a:t> </a:t>
            </a:r>
            <a:r>
              <a:rPr lang="fr-FR" sz="2000" err="1">
                <a:ea typeface="Calibri"/>
                <a:cs typeface="Calibri"/>
              </a:rPr>
              <a:t>hope</a:t>
            </a:r>
            <a:r>
              <a:rPr lang="fr-FR" sz="2000">
                <a:ea typeface="Calibri"/>
                <a:cs typeface="Calibri"/>
              </a:rPr>
              <a:t> </a:t>
            </a:r>
            <a:r>
              <a:rPr lang="fr-FR" sz="2000" err="1">
                <a:ea typeface="Calibri"/>
                <a:cs typeface="Calibri"/>
              </a:rPr>
              <a:t>chatgpt</a:t>
            </a:r>
            <a:r>
              <a:rPr lang="fr-FR" sz="2000">
                <a:ea typeface="Calibri"/>
                <a:cs typeface="Calibri"/>
              </a:rPr>
              <a:t> 3.5 can </a:t>
            </a:r>
            <a:r>
              <a:rPr lang="fr-FR" sz="2000" err="1">
                <a:ea typeface="Calibri"/>
                <a:cs typeface="Calibri"/>
              </a:rPr>
              <a:t>make</a:t>
            </a:r>
            <a:r>
              <a:rPr lang="fr-FR" sz="2000">
                <a:ea typeface="Calibri"/>
                <a:cs typeface="Calibri"/>
              </a:rPr>
              <a:t> </a:t>
            </a:r>
            <a:r>
              <a:rPr lang="fr-FR" sz="2000" err="1">
                <a:ea typeface="Calibri"/>
                <a:cs typeface="Calibri"/>
              </a:rPr>
              <a:t>it</a:t>
            </a:r>
            <a:r>
              <a:rPr lang="fr-FR" sz="2000">
                <a:ea typeface="Calibri"/>
                <a:cs typeface="Calibri"/>
              </a:rPr>
              <a:t> </a:t>
            </a:r>
            <a:r>
              <a:rPr lang="fr-FR" sz="2000" err="1">
                <a:ea typeface="Calibri"/>
                <a:cs typeface="Calibri"/>
              </a:rPr>
              <a:t>happen</a:t>
            </a:r>
            <a:r>
              <a:rPr lang="fr-FR" sz="200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23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D5DF6-FA6A-52CD-B4E2-715D794C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OUR MEETING WITH ALIS</a:t>
            </a:r>
            <a:endParaRPr lang="en-US" sz="3200"/>
          </a:p>
        </p:txBody>
      </p:sp>
      <p:pic>
        <p:nvPicPr>
          <p:cNvPr id="6" name="Image 5" descr="Logiciel de CAA Grid 3 : comment ça fonctionne ? - JIB">
            <a:extLst>
              <a:ext uri="{FF2B5EF4-FFF2-40B4-BE49-F238E27FC236}">
                <a16:creationId xmlns:a16="http://schemas.microsoft.com/office/drawing/2014/main" id="{1DB5E0A7-4F54-A14A-C346-55493587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3" y="505928"/>
            <a:ext cx="5486400" cy="3195828"/>
          </a:xfrm>
          <a:prstGeom prst="rect">
            <a:avLst/>
          </a:prstGeom>
        </p:spPr>
      </p:pic>
      <p:pic>
        <p:nvPicPr>
          <p:cNvPr id="4" name="Image 3" descr="Locked-In Syndrome | Natalie's 3rd Year Blog">
            <a:extLst>
              <a:ext uri="{FF2B5EF4-FFF2-40B4-BE49-F238E27FC236}">
                <a16:creationId xmlns:a16="http://schemas.microsoft.com/office/drawing/2014/main" id="{51EE972C-27ED-AD4A-052D-D75D2F00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887" y="587268"/>
            <a:ext cx="5522976" cy="302382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1DE254-B65D-A900-A563-E151688391DC}"/>
              </a:ext>
            </a:extLst>
          </p:cNvPr>
          <p:cNvSpPr txBox="1"/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Alphabet used for communication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 grid : software used by people with locked-in syndrome</a:t>
            </a:r>
            <a:endParaRPr lang="en-US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7D20B1-5DE5-C832-C24A-5C540123F2A4}"/>
              </a:ext>
            </a:extLst>
          </p:cNvPr>
          <p:cNvSpPr txBox="1"/>
          <p:nvPr/>
        </p:nvSpPr>
        <p:spPr>
          <a:xfrm>
            <a:off x="7905749" y="2883477"/>
            <a:ext cx="30277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93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C903-F9DE-C5E1-3DCF-D531AD27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700" b="1">
                <a:ea typeface="+mj-lt"/>
                <a:cs typeface="+mj-lt"/>
              </a:rPr>
              <a:t>The scope of the subject and potential developments:</a:t>
            </a:r>
            <a:endParaRPr lang="en-US" sz="3700" b="1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3052B-7A52-3669-BD1D-51344AF1A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42349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D5DF6-FA6A-52CD-B4E2-715D794C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Challenges and Risks of the Project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32B84-6BC4-FE88-C31A-63E7FE65A3FE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Challenges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Speech recognition </a:t>
            </a:r>
            <a:endParaRPr lang="en-US" sz="1900">
              <a:ea typeface="Calibri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An intuitive system</a:t>
            </a:r>
            <a:endParaRPr lang="en-US" sz="190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Implementing a conversation history</a:t>
            </a:r>
            <a:endParaRPr lang="en-US" sz="19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RISKS :</a:t>
            </a:r>
            <a:endParaRPr lang="en-US" sz="19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OpenAI API outage</a:t>
            </a:r>
            <a:endParaRPr lang="en-US" sz="190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A time risk</a:t>
            </a:r>
            <a:endParaRPr lang="en-US" sz="190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A budget risk</a:t>
            </a:r>
            <a:endParaRPr lang="en-US" sz="1900">
              <a:cs typeface="Calibri" panose="020F0502020204030204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Not meeting expectations</a:t>
            </a:r>
            <a:endParaRPr lang="en-US" sz="1900">
              <a:cs typeface="Calibri" panose="020F0502020204030204"/>
            </a:endParaRP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people standing on a large blue letter&#10;&#10;Description automatically generated">
            <a:extLst>
              <a:ext uri="{FF2B5EF4-FFF2-40B4-BE49-F238E27FC236}">
                <a16:creationId xmlns:a16="http://schemas.microsoft.com/office/drawing/2014/main" id="{5B6D5D06-B1DB-87CA-5940-E8B4635E9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199" r="18775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9130F-3406-FF4E-3146-E75A3BF2962D}"/>
              </a:ext>
            </a:extLst>
          </p:cNvPr>
          <p:cNvSpPr txBox="1"/>
          <p:nvPr/>
        </p:nvSpPr>
        <p:spPr>
          <a:xfrm>
            <a:off x="7534977" y="5254782"/>
            <a:ext cx="44365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b="1">
              <a:solidFill>
                <a:srgbClr val="FF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1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organisers">
            <a:extLst>
              <a:ext uri="{FF2B5EF4-FFF2-40B4-BE49-F238E27FC236}">
                <a16:creationId xmlns:a16="http://schemas.microsoft.com/office/drawing/2014/main" id="{51EA17D2-162B-7637-963A-DCEC72DBA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70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4460A-C2B0-8CB6-C9B6-0473B561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baseline="0">
                <a:solidFill>
                  <a:srgbClr val="FFFFFF"/>
                </a:solidFill>
              </a:rPr>
              <a:t>II- Work Organization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86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D5DF6-FA6A-52CD-B4E2-715D794C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 b="1">
                <a:ea typeface="Calibri Light"/>
                <a:cs typeface="Calibri Light"/>
              </a:rPr>
              <a:t>ORGANISATION OF THE WORK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A1AA67B0-82C3-7652-34C4-7FC456E32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5" r="11127"/>
          <a:stretch/>
        </p:blipFill>
        <p:spPr>
          <a:xfrm>
            <a:off x="703182" y="962677"/>
            <a:ext cx="4777381" cy="476290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144279F-BE24-EFB9-7967-66ADBE21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sz="2000" u="sng">
                <a:cs typeface="Calibri" panose="020F0502020204030204"/>
              </a:rPr>
              <a:t>Our team</a:t>
            </a:r>
            <a:r>
              <a:rPr lang="fr-FR" sz="2000">
                <a:cs typeface="Calibri" panose="020F0502020204030204"/>
              </a:rPr>
              <a:t> :</a:t>
            </a:r>
          </a:p>
          <a:p>
            <a:pPr marL="0" indent="0">
              <a:buNone/>
            </a:pPr>
            <a:r>
              <a:rPr lang="fr-FR" sz="2000">
                <a:cs typeface="Calibri" panose="020F0502020204030204"/>
              </a:rPr>
              <a:t>4 DIA &amp;  2 SB</a:t>
            </a:r>
          </a:p>
          <a:p>
            <a:pPr marL="457200" indent="-457200"/>
            <a:r>
              <a:rPr lang="en-US" sz="2000">
                <a:cs typeface="Calibri" panose="020F0502020204030204"/>
              </a:rPr>
              <a:t>Individual</a:t>
            </a:r>
            <a:r>
              <a:rPr lang="fr-FR" sz="2000">
                <a:cs typeface="Calibri" panose="020F0502020204030204"/>
              </a:rPr>
              <a:t> </a:t>
            </a:r>
            <a:r>
              <a:rPr lang="fr-FR" sz="2000" err="1">
                <a:cs typeface="Calibri" panose="020F0502020204030204"/>
              </a:rPr>
              <a:t>research</a:t>
            </a:r>
            <a:r>
              <a:rPr lang="fr-FR" sz="2000">
                <a:cs typeface="Calibri" panose="020F0502020204030204"/>
              </a:rPr>
              <a:t> and pool</a:t>
            </a:r>
          </a:p>
          <a:p>
            <a:pPr marL="457200" indent="-457200"/>
            <a:r>
              <a:rPr lang="fr-FR" sz="2000" err="1">
                <a:cs typeface="Calibri" panose="020F0502020204030204"/>
              </a:rPr>
              <a:t>Appointment</a:t>
            </a:r>
            <a:r>
              <a:rPr lang="fr-FR" sz="2000">
                <a:cs typeface="Calibri" panose="020F0502020204030204"/>
              </a:rPr>
              <a:t> </a:t>
            </a:r>
            <a:r>
              <a:rPr lang="fr-FR" sz="2000" err="1">
                <a:cs typeface="Calibri" panose="020F0502020204030204"/>
              </a:rPr>
              <a:t>with</a:t>
            </a:r>
            <a:r>
              <a:rPr lang="fr-FR" sz="2000">
                <a:cs typeface="Calibri" panose="020F0502020204030204"/>
              </a:rPr>
              <a:t> ALIS</a:t>
            </a:r>
          </a:p>
          <a:p>
            <a:pPr marL="457200" indent="-457200"/>
            <a:r>
              <a:rPr lang="fr-FR" sz="2000">
                <a:cs typeface="Calibri" panose="020F0502020204030204"/>
              </a:rPr>
              <a:t>Scrum </a:t>
            </a:r>
            <a:r>
              <a:rPr lang="fr-FR" sz="2000" err="1">
                <a:cs typeface="Calibri" panose="020F0502020204030204"/>
              </a:rPr>
              <a:t>method</a:t>
            </a:r>
            <a:endParaRPr lang="fr-FR" sz="2000">
              <a:cs typeface="Calibri" panose="020F0502020204030204"/>
            </a:endParaRPr>
          </a:p>
          <a:p>
            <a:pPr marL="457200" indent="-457200"/>
            <a:r>
              <a:rPr lang="fr-FR" sz="2000">
                <a:cs typeface="Calibri" panose="020F0502020204030204"/>
              </a:rPr>
              <a:t>1 meeting/</a:t>
            </a:r>
            <a:r>
              <a:rPr lang="fr-FR" sz="2000" err="1">
                <a:cs typeface="Calibri" panose="020F0502020204030204"/>
              </a:rPr>
              <a:t>week</a:t>
            </a:r>
            <a:endParaRPr lang="fr-FR" sz="2000">
              <a:cs typeface="Calibri" panose="020F0502020204030204"/>
            </a:endParaRPr>
          </a:p>
          <a:p>
            <a:pPr marL="457200" indent="-457200"/>
            <a:r>
              <a:rPr lang="fr-FR" sz="2000">
                <a:cs typeface="Calibri" panose="020F0502020204030204"/>
              </a:rPr>
              <a:t>Teams and </a:t>
            </a:r>
            <a:r>
              <a:rPr lang="fr-FR" sz="2000" err="1">
                <a:cs typeface="Calibri" panose="020F0502020204030204"/>
              </a:rPr>
              <a:t>Whatsapp</a:t>
            </a:r>
            <a:r>
              <a:rPr lang="fr-FR" sz="2000">
                <a:cs typeface="Calibri" panose="020F0502020204030204"/>
              </a:rPr>
              <a:t> group</a:t>
            </a:r>
          </a:p>
          <a:p>
            <a:pPr marL="0" indent="0">
              <a:buNone/>
            </a:pPr>
            <a:r>
              <a:rPr lang="fr-FR" sz="2000" u="sng">
                <a:cs typeface="Calibri" panose="020F0502020204030204"/>
              </a:rPr>
              <a:t>The </a:t>
            </a:r>
            <a:r>
              <a:rPr lang="fr-FR" sz="2000" u="sng" err="1">
                <a:cs typeface="Calibri" panose="020F0502020204030204"/>
              </a:rPr>
              <a:t>partner</a:t>
            </a:r>
            <a:r>
              <a:rPr lang="fr-FR" sz="2000">
                <a:cs typeface="Calibri" panose="020F0502020204030204"/>
              </a:rPr>
              <a:t> :</a:t>
            </a:r>
          </a:p>
          <a:p>
            <a:pPr marL="457200" indent="-457200"/>
            <a:r>
              <a:rPr lang="fr-FR" sz="2000">
                <a:cs typeface="Calibri" panose="020F0502020204030204"/>
              </a:rPr>
              <a:t>Philippe Trotin, </a:t>
            </a:r>
            <a:r>
              <a:rPr lang="fr-FR" sz="2000">
                <a:ea typeface="+mn-lt"/>
                <a:cs typeface="+mn-lt"/>
              </a:rPr>
              <a:t>Matthieu Parfus</a:t>
            </a:r>
            <a:r>
              <a:rPr lang="fr-FR" sz="2000">
                <a:cs typeface="Calibri" panose="020F0502020204030204"/>
              </a:rPr>
              <a:t>, ALIS</a:t>
            </a:r>
            <a:endParaRPr lang="en-US" sz="200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fr-FR" sz="2000">
                <a:cs typeface="Calibri" panose="020F0502020204030204"/>
              </a:rPr>
              <a:t>3rd </a:t>
            </a:r>
            <a:r>
              <a:rPr lang="fr-FR" sz="2000" err="1">
                <a:cs typeface="Calibri" panose="020F0502020204030204"/>
              </a:rPr>
              <a:t>year</a:t>
            </a:r>
            <a:r>
              <a:rPr lang="fr-FR" sz="2000">
                <a:cs typeface="Calibri" panose="020F0502020204030204"/>
              </a:rPr>
              <a:t> </a:t>
            </a:r>
            <a:endParaRPr lang="en-US" sz="200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fr-FR" sz="2000">
                <a:cs typeface="Calibri" panose="020F0502020204030204"/>
              </a:rPr>
              <a:t>Git Hub </a:t>
            </a:r>
            <a:endParaRPr lang="fr-FR" sz="2000"/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7770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269254-49ab-4357-a8e3-d2de4cb8988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FE8670A3B458408662B09ABE9EE51A" ma:contentTypeVersion="7" ma:contentTypeDescription="Crée un document." ma:contentTypeScope="" ma:versionID="17287a15054750c93e4701c1c845f4d1">
  <xsd:schema xmlns:xsd="http://www.w3.org/2001/XMLSchema" xmlns:xs="http://www.w3.org/2001/XMLSchema" xmlns:p="http://schemas.microsoft.com/office/2006/metadata/properties" xmlns:ns3="0d269254-49ab-4357-a8e3-d2de4cb8988e" xmlns:ns4="e497de7f-3f55-4b2b-914b-220c7f44d4d7" targetNamespace="http://schemas.microsoft.com/office/2006/metadata/properties" ma:root="true" ma:fieldsID="90657012ecb411bc21501c314dce4305" ns3:_="" ns4:_="">
    <xsd:import namespace="0d269254-49ab-4357-a8e3-d2de4cb8988e"/>
    <xsd:import namespace="e497de7f-3f55-4b2b-914b-220c7f44d4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69254-49ab-4357-a8e3-d2de4cb898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97de7f-3f55-4b2b-914b-220c7f44d4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85883-6A3B-40A0-940A-0C43F9BC2AE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0d269254-49ab-4357-a8e3-d2de4cb8988e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497de7f-3f55-4b2b-914b-220c7f44d4d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03A962-E6EA-4F1D-B310-94BC053B65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25C2B-B6B1-47D6-9721-07D7EDFEAEFA}">
  <ds:schemaRefs>
    <ds:schemaRef ds:uri="0d269254-49ab-4357-a8e3-d2de4cb8988e"/>
    <ds:schemaRef ds:uri="e497de7f-3f55-4b2b-914b-220c7f44d4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103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Office</vt:lpstr>
      <vt:lpstr>PowerPoint Presentation</vt:lpstr>
      <vt:lpstr>Summary</vt:lpstr>
      <vt:lpstr>I-PRESENTATION AND ANALYSIS OF THE SUBJECT</vt:lpstr>
      <vt:lpstr>State-of-the-art</vt:lpstr>
      <vt:lpstr>OUR MEETING WITH ALIS</vt:lpstr>
      <vt:lpstr>The scope of the subject and potential developments:</vt:lpstr>
      <vt:lpstr>Challenges and Risks of the Project</vt:lpstr>
      <vt:lpstr>II- Work Organization</vt:lpstr>
      <vt:lpstr>ORGANISATION OF THE WORK</vt:lpstr>
      <vt:lpstr>Expected Deliverables</vt:lpstr>
      <vt:lpstr>III- Work Accomplished Since the Beginning of the Project</vt:lpstr>
      <vt:lpstr>PROJECT PROGRESS</vt:lpstr>
      <vt:lpstr>PROJECT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 Yvan</dc:creator>
  <cp:lastModifiedBy>HU Yvan</cp:lastModifiedBy>
  <cp:revision>4</cp:revision>
  <dcterms:created xsi:type="dcterms:W3CDTF">2023-10-07T12:35:32Z</dcterms:created>
  <dcterms:modified xsi:type="dcterms:W3CDTF">2023-12-05T14:57:17Z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0x0101006AFE8670A3B458408662B09ABE9EE51A</vt:lpwstr>
  </property>
</Properties>
</file>