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75" r:id="rId3"/>
    <p:sldId id="290" r:id="rId4"/>
    <p:sldId id="257" r:id="rId5"/>
    <p:sldId id="276" r:id="rId6"/>
    <p:sldId id="271" r:id="rId7"/>
    <p:sldId id="310" r:id="rId8"/>
    <p:sldId id="260" r:id="rId9"/>
    <p:sldId id="311" r:id="rId10"/>
    <p:sldId id="312" r:id="rId11"/>
    <p:sldId id="258" r:id="rId12"/>
    <p:sldId id="264" r:id="rId13"/>
    <p:sldId id="261" r:id="rId14"/>
    <p:sldId id="259" r:id="rId15"/>
    <p:sldId id="286" r:id="rId16"/>
    <p:sldId id="266" r:id="rId17"/>
    <p:sldId id="267" r:id="rId18"/>
    <p:sldId id="268" r:id="rId19"/>
    <p:sldId id="269" r:id="rId20"/>
    <p:sldId id="285" r:id="rId21"/>
    <p:sldId id="287" r:id="rId22"/>
    <p:sldId id="289" r:id="rId23"/>
    <p:sldId id="272" r:id="rId24"/>
    <p:sldId id="273" r:id="rId25"/>
    <p:sldId id="274" r:id="rId26"/>
    <p:sldId id="277" r:id="rId27"/>
    <p:sldId id="278" r:id="rId28"/>
    <p:sldId id="279" r:id="rId29"/>
    <p:sldId id="280" r:id="rId30"/>
    <p:sldId id="281" r:id="rId31"/>
    <p:sldId id="282" r:id="rId32"/>
    <p:sldId id="304" r:id="rId33"/>
    <p:sldId id="283" r:id="rId34"/>
    <p:sldId id="284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5" r:id="rId45"/>
    <p:sldId id="306" r:id="rId46"/>
    <p:sldId id="307" r:id="rId47"/>
    <p:sldId id="308" r:id="rId48"/>
    <p:sldId id="309" r:id="rId49"/>
    <p:sldId id="300" r:id="rId50"/>
    <p:sldId id="301" r:id="rId51"/>
    <p:sldId id="302" r:id="rId52"/>
    <p:sldId id="288" r:id="rId5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>
      <p:cViewPr>
        <p:scale>
          <a:sx n="95" d="100"/>
          <a:sy n="95" d="100"/>
        </p:scale>
        <p:origin x="1584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78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4496EEA-7849-4724-81D1-E089D2AC9BF8}" type="datetimeFigureOut">
              <a:rPr lang="ru-RU"/>
              <a:pPr>
                <a:defRPr/>
              </a:pPr>
              <a:t>12.09.17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BEBED52-7E84-4890-9110-5C61D2F033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137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F7B52CF-F958-47DB-A393-F3704F012714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659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Скругленный прямоугольник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Скругленный прямоугольник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17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F4A57-9B86-41BC-A6BE-0E08C4D159B3}" type="datetimeFigureOut">
              <a:rPr lang="ru-RU"/>
              <a:pPr>
                <a:defRPr/>
              </a:pPr>
              <a:t>12.09.17</a:t>
            </a:fld>
            <a:endParaRPr lang="ru-RU"/>
          </a:p>
        </p:txBody>
      </p:sp>
      <p:sp>
        <p:nvSpPr>
          <p:cNvPr id="18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AC86B3-8628-41A7-81F4-7FBB701857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19B24-9F13-451C-9BD2-5B6CF12B6984}" type="datetimeFigureOut">
              <a:rPr lang="ru-RU"/>
              <a:pPr>
                <a:defRPr/>
              </a:pPr>
              <a:t>12.09.17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6FB4C-34F6-4313-AEF7-05B03C9547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8774B-018F-4E75-AE3C-33D9DC6AF863}" type="datetimeFigureOut">
              <a:rPr lang="ru-RU"/>
              <a:pPr>
                <a:defRPr/>
              </a:pPr>
              <a:t>12.09.17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46AD6-614E-4018-A628-09C2C4BC8F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7C74A-AD23-4B77-9B7A-A174A96F28A7}" type="datetimeFigureOut">
              <a:rPr lang="ru-RU"/>
              <a:pPr>
                <a:defRPr/>
              </a:pPr>
              <a:t>12.09.17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27AC9-6C66-4C39-91D5-3B61B6B237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5D4F7-4AE9-4D24-A982-93EE3BE58DCB}" type="datetimeFigureOut">
              <a:rPr lang="ru-RU"/>
              <a:pPr>
                <a:defRPr/>
              </a:pPr>
              <a:t>12.09.17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BD7F0-9CAC-47B4-B7B2-5FF209A593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65AE9-CA39-4106-838E-31E9BEA2042C}" type="datetimeFigureOut">
              <a:rPr lang="ru-RU"/>
              <a:pPr>
                <a:defRPr/>
              </a:pPr>
              <a:t>12.09.17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2ED7F-2355-4659-A58B-52B7631E6E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5A52063-CCC9-4DA1-8F58-8BA4A190D17C}" type="datetimeFigureOut">
              <a:rPr lang="ru-RU"/>
              <a:pPr>
                <a:defRPr/>
              </a:pPr>
              <a:t>12.09.17</a:t>
            </a:fld>
            <a:endParaRPr lang="ru-RU"/>
          </a:p>
        </p:txBody>
      </p:sp>
      <p:sp>
        <p:nvSpPr>
          <p:cNvPr id="8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C4E0959-387F-4E0E-8538-233D5A6F9D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AB25C-E755-4E04-93B2-4C6B989882E2}" type="datetimeFigureOut">
              <a:rPr lang="ru-RU"/>
              <a:pPr>
                <a:defRPr/>
              </a:pPr>
              <a:t>12.09.17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CC261-3A79-4F27-9332-60AFA6D26A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67CDA-DC14-4279-8B47-BDD1F682E73E}" type="datetimeFigureOut">
              <a:rPr lang="ru-RU"/>
              <a:pPr>
                <a:defRPr/>
              </a:pPr>
              <a:t>12.09.17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EA1E8-069A-429F-88C7-12CED4E259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59FCF-C979-4C64-9617-F96891D0D604}" type="datetimeFigureOut">
              <a:rPr lang="ru-RU"/>
              <a:pPr>
                <a:defRPr/>
              </a:pPr>
              <a:t>12.09.17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72044-61D2-4284-8FC6-7102BF74AB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08884-6741-491F-BCF2-06436A1147F8}" type="datetimeFigureOut">
              <a:rPr lang="ru-RU"/>
              <a:pPr>
                <a:defRPr/>
              </a:pPr>
              <a:t>12.09.17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A3480-82F2-455A-901A-E5C0A9BA3F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63" name="Заголовок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2064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 smtClean="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F9EBC9E-53B6-484A-B42F-F18231FB629C}" type="datetimeFigureOut">
              <a:rPr lang="ru-RU"/>
              <a:pPr>
                <a:defRPr/>
              </a:pPr>
              <a:t>12.09.17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94FBF42-1956-49EB-9714-A822AED154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5" r:id="rId2"/>
    <p:sldLayoutId id="2147483676" r:id="rId3"/>
    <p:sldLayoutId id="2147483677" r:id="rId4"/>
    <p:sldLayoutId id="2147483684" r:id="rId5"/>
    <p:sldLayoutId id="2147483685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video" Target="file://localhost/D:/2D_wave_with_FDM.mpg" TargetMode="Externa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microsoft.com/office/2007/relationships/media" Target="file://localhost/D:/2D_wave_with_FDM.mp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86874" cy="2671792"/>
          </a:xfrm>
        </p:spPr>
        <p:txBody>
          <a:bodyPr>
            <a:no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ru-RU" sz="4800" b="1" dirty="0" smtClean="0"/>
              <a:t>Компьютерные технологии в математическом моделировании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ru-RU" sz="3200" b="1" dirty="0">
                <a:solidFill>
                  <a:prstClr val="white"/>
                </a:solidFill>
              </a:rPr>
              <a:t>Лекция </a:t>
            </a:r>
            <a:r>
              <a:rPr lang="en-US" sz="3200" b="1" dirty="0" smtClean="0">
                <a:solidFill>
                  <a:prstClr val="white"/>
                </a:solidFill>
              </a:rPr>
              <a:t>1</a:t>
            </a:r>
            <a:r>
              <a:rPr lang="ru-RU" sz="3200" b="1" dirty="0" smtClean="0">
                <a:solidFill>
                  <a:prstClr val="white"/>
                </a:solidFill>
              </a:rPr>
              <a:t>.</a:t>
            </a:r>
            <a:endParaRPr lang="ru-RU" sz="4800" dirty="0"/>
          </a:p>
        </p:txBody>
      </p:sp>
      <p:sp>
        <p:nvSpPr>
          <p:cNvPr id="614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6250" y="4572000"/>
            <a:ext cx="4686300" cy="2000250"/>
          </a:xfrm>
        </p:spPr>
        <p:txBody>
          <a:bodyPr/>
          <a:lstStyle/>
          <a:p>
            <a:pPr marL="63500" algn="r"/>
            <a:r>
              <a:rPr lang="ru-RU" sz="2200" dirty="0" smtClean="0"/>
              <a:t>Ассистент кафедры математической физики</a:t>
            </a:r>
          </a:p>
          <a:p>
            <a:pPr marL="63500" algn="r"/>
            <a:r>
              <a:rPr lang="ru-RU" sz="2200" dirty="0" err="1" smtClean="0"/>
              <a:t>к.ф.-м.н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marL="63500" algn="r"/>
            <a:r>
              <a:rPr lang="ru-RU" sz="2200" dirty="0" smtClean="0"/>
              <a:t>Татьяна Евгеньевна Романенко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500063" y="642938"/>
            <a:ext cx="8229600" cy="714375"/>
          </a:xfrm>
        </p:spPr>
        <p:txBody>
          <a:bodyPr/>
          <a:lstStyle/>
          <a:p>
            <a:r>
              <a:rPr lang="ru-RU" smtClean="0"/>
              <a:t>Где используется </a:t>
            </a:r>
            <a:r>
              <a:rPr lang="en-US" smtClean="0"/>
              <a:t>Python</a:t>
            </a:r>
            <a:endParaRPr lang="ru-RU" smtClean="0"/>
          </a:p>
        </p:txBody>
      </p:sp>
      <p:sp>
        <p:nvSpPr>
          <p:cNvPr id="14339" name="Содержимое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145088"/>
          </a:xfrm>
        </p:spPr>
        <p:txBody>
          <a:bodyPr/>
          <a:lstStyle/>
          <a:p>
            <a:r>
              <a:rPr lang="ru-RU" sz="2400" smtClean="0"/>
              <a:t>Поисковая система </a:t>
            </a:r>
            <a:r>
              <a:rPr lang="en-US" sz="2400" smtClean="0"/>
              <a:t>Google, YouTube</a:t>
            </a:r>
          </a:p>
          <a:p>
            <a:r>
              <a:rPr lang="en-US" sz="2400" smtClean="0"/>
              <a:t>BitTorrent</a:t>
            </a:r>
          </a:p>
          <a:p>
            <a:r>
              <a:rPr lang="en-US" sz="2400" smtClean="0"/>
              <a:t>EVE Online</a:t>
            </a:r>
            <a:r>
              <a:rPr lang="ru-RU" sz="2400" smtClean="0"/>
              <a:t> (скриптовая часть)</a:t>
            </a:r>
          </a:p>
          <a:p>
            <a:r>
              <a:rPr lang="en-US" sz="2400" smtClean="0"/>
              <a:t>Maya ( </a:t>
            </a:r>
            <a:r>
              <a:rPr lang="ru-RU" sz="2400" smtClean="0"/>
              <a:t>сценарная часть + создание мультипликации)</a:t>
            </a:r>
          </a:p>
          <a:p>
            <a:r>
              <a:rPr lang="en-US" sz="2400" smtClean="0"/>
              <a:t>Intel, Cisco, Hewlett-Packard, Seagate, Qualcomm, IBM </a:t>
            </a:r>
            <a:endParaRPr lang="ru-RU" sz="2400" smtClean="0"/>
          </a:p>
          <a:p>
            <a:pPr>
              <a:buFont typeface="Georgia" pitchFamily="18" charset="0"/>
              <a:buNone/>
            </a:pPr>
            <a:r>
              <a:rPr lang="ru-RU" sz="2400" smtClean="0"/>
              <a:t>	</a:t>
            </a:r>
            <a:r>
              <a:rPr lang="en-US" sz="2400" smtClean="0"/>
              <a:t>(</a:t>
            </a:r>
            <a:r>
              <a:rPr lang="ru-RU" sz="2400" smtClean="0"/>
              <a:t> тестирование аппаратного обеспечения)</a:t>
            </a:r>
          </a:p>
          <a:p>
            <a:r>
              <a:rPr lang="en-US" sz="2400" smtClean="0"/>
              <a:t>Pixar (</a:t>
            </a:r>
            <a:r>
              <a:rPr lang="ru-RU" sz="2400" smtClean="0"/>
              <a:t> автоматизация при производстве анимационных фильмов)</a:t>
            </a:r>
          </a:p>
          <a:p>
            <a:r>
              <a:rPr lang="en-US" sz="2400" smtClean="0"/>
              <a:t>NASA, Los Alamos, Fermilab </a:t>
            </a:r>
            <a:r>
              <a:rPr lang="ru-RU" sz="2400" smtClean="0"/>
              <a:t>( для научных исследований )</a:t>
            </a:r>
          </a:p>
          <a:p>
            <a:r>
              <a:rPr lang="en-US" sz="2400" smtClean="0"/>
              <a:t>ESRI (</a:t>
            </a:r>
            <a:r>
              <a:rPr lang="ru-RU" sz="2400" smtClean="0"/>
              <a:t> инструмент настройки геоинформационных программных продуктов ) </a:t>
            </a:r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ru-RU" sz="2000" smtClean="0"/>
          </a:p>
        </p:txBody>
      </p:sp>
    </p:spTree>
    <p:extLst>
      <p:ext uri="{BB962C8B-B14F-4D97-AF65-F5344CB8AC3E}">
        <p14:creationId xmlns:p14="http://schemas.microsoft.com/office/powerpoint/2010/main" val="1890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229600" cy="1066800"/>
          </a:xfrm>
        </p:spPr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Python</a:t>
            </a:r>
            <a:endParaRPr lang="ru-RU" dirty="0" smtClean="0"/>
          </a:p>
        </p:txBody>
      </p:sp>
      <p:sp>
        <p:nvSpPr>
          <p:cNvPr id="8195" name="Содержимое 2"/>
          <p:cNvSpPr>
            <a:spLocks noGrp="1"/>
          </p:cNvSpPr>
          <p:nvPr>
            <p:ph idx="1"/>
          </p:nvPr>
        </p:nvSpPr>
        <p:spPr>
          <a:xfrm>
            <a:off x="377536" y="1556792"/>
            <a:ext cx="8370927" cy="4968552"/>
          </a:xfrm>
        </p:spPr>
        <p:txBody>
          <a:bodyPr/>
          <a:lstStyle/>
          <a:p>
            <a:r>
              <a:rPr lang="ru-RU" dirty="0" smtClean="0"/>
              <a:t>интерпретируемый</a:t>
            </a:r>
          </a:p>
          <a:p>
            <a:r>
              <a:rPr lang="ru-RU" dirty="0" smtClean="0"/>
              <a:t>высокоуровневый </a:t>
            </a:r>
          </a:p>
          <a:p>
            <a:r>
              <a:rPr lang="ru-RU" dirty="0" smtClean="0"/>
              <a:t>функциональный</a:t>
            </a:r>
          </a:p>
          <a:p>
            <a:r>
              <a:rPr lang="ru-RU" dirty="0" smtClean="0"/>
              <a:t>рефлексивный</a:t>
            </a:r>
          </a:p>
          <a:p>
            <a:r>
              <a:rPr lang="ru-RU" dirty="0" smtClean="0"/>
              <a:t>динамическая типизация</a:t>
            </a:r>
          </a:p>
          <a:p>
            <a:r>
              <a:rPr lang="ru-RU" dirty="0" smtClean="0"/>
              <a:t>автоматическое управление памятью</a:t>
            </a:r>
          </a:p>
          <a:p>
            <a:r>
              <a:rPr lang="ru-RU" dirty="0" err="1" smtClean="0"/>
              <a:t>портируемость</a:t>
            </a:r>
            <a:endParaRPr lang="ru-RU" dirty="0" smtClean="0"/>
          </a:p>
          <a:p>
            <a:r>
              <a:rPr lang="ru-RU" dirty="0" smtClean="0"/>
              <a:t>модульность</a:t>
            </a:r>
          </a:p>
          <a:p>
            <a:r>
              <a:rPr lang="ru-RU" dirty="0" smtClean="0"/>
              <a:t>встроенные типы и утилиты</a:t>
            </a:r>
          </a:p>
          <a:p>
            <a:r>
              <a:rPr lang="ru-RU" dirty="0" smtClean="0"/>
              <a:t>сторонние утилиты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285750" y="714375"/>
            <a:ext cx="8472488" cy="923925"/>
          </a:xfrm>
        </p:spPr>
        <p:txBody>
          <a:bodyPr/>
          <a:lstStyle/>
          <a:p>
            <a:r>
              <a:rPr lang="en-US" sz="3200" dirty="0" smtClean="0"/>
              <a:t>Python </a:t>
            </a:r>
            <a:r>
              <a:rPr lang="ru-RU" sz="3200" dirty="0" smtClean="0"/>
              <a:t>как </a:t>
            </a:r>
            <a:r>
              <a:rPr lang="ru-RU" sz="3200" dirty="0" err="1" smtClean="0"/>
              <a:t>скриптовый</a:t>
            </a:r>
            <a:r>
              <a:rPr lang="ru-RU" sz="3200" dirty="0" smtClean="0"/>
              <a:t> язык</a:t>
            </a:r>
          </a:p>
        </p:txBody>
      </p:sp>
      <p:sp>
        <p:nvSpPr>
          <p:cNvPr id="12291" name="Содержимое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507365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ru-RU" dirty="0" smtClean="0"/>
              <a:t>Командные оболочки ( системные сценарии)</a:t>
            </a:r>
          </a:p>
          <a:p>
            <a:pPr>
              <a:lnSpc>
                <a:spcPct val="160000"/>
              </a:lnSpc>
            </a:pPr>
            <a:r>
              <a:rPr lang="ru-RU" dirty="0" smtClean="0"/>
              <a:t>Управляющий язык ( управление другими компонентами, связь компонент на различных языках)</a:t>
            </a:r>
          </a:p>
          <a:p>
            <a:pPr>
              <a:lnSpc>
                <a:spcPct val="160000"/>
              </a:lnSpc>
            </a:pPr>
            <a:r>
              <a:rPr lang="ru-RU" dirty="0" smtClean="0"/>
              <a:t>Быстрое решение задач ( </a:t>
            </a:r>
            <a:r>
              <a:rPr lang="ru-RU" dirty="0" err="1" smtClean="0"/>
              <a:t>скрипты</a:t>
            </a:r>
            <a:r>
              <a:rPr lang="ru-RU" dirty="0" smtClean="0"/>
              <a:t> для решения конкретных задач)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1066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Объектно-ориентированное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716463"/>
          </a:xfrm>
        </p:spPr>
        <p:txBody>
          <a:bodyPr>
            <a:normAutofit lnSpcReduction="10000"/>
          </a:bodyPr>
          <a:lstStyle/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ru-RU" sz="2400" dirty="0" smtClean="0"/>
              <a:t>Наследование (в т.ч. множественное)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ru-RU" sz="2400" dirty="0" smtClean="0"/>
              <a:t>Полиморфизм ( все функции виртуальные)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ru-RU" sz="2400" dirty="0" smtClean="0"/>
              <a:t>Инкапсуляция ( общедоступные и скрытые, помеченные особыми именами )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ru-RU" sz="2400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ru-RU" sz="2400" dirty="0" smtClean="0"/>
              <a:t>Классы являются объектами 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ru-RU" sz="2400" dirty="0" smtClean="0"/>
              <a:t>Свойства ( имитация поля с помощью функций)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ru-RU" sz="2400" dirty="0" smtClean="0"/>
              <a:t>Методы управления распространенными операциями (глубокое копирование, </a:t>
            </a:r>
            <a:r>
              <a:rPr lang="ru-RU" sz="2400" dirty="0" err="1" smtClean="0"/>
              <a:t>сериализация</a:t>
            </a:r>
            <a:r>
              <a:rPr lang="ru-RU" sz="2400" dirty="0" smtClean="0"/>
              <a:t> и т.д.)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ru-RU" sz="2400" dirty="0" smtClean="0"/>
              <a:t>Интроспекция ( определение типа и структуры объекта во время выполнения программы)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ru-RU" sz="2000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285720" y="571480"/>
            <a:ext cx="8229600" cy="1066800"/>
          </a:xfrm>
        </p:spPr>
        <p:txBody>
          <a:bodyPr/>
          <a:lstStyle/>
          <a:p>
            <a:r>
              <a:rPr lang="ru-RU" dirty="0" smtClean="0"/>
              <a:t>Реализации языка </a:t>
            </a:r>
            <a:r>
              <a:rPr lang="en-US" dirty="0" smtClean="0"/>
              <a:t>Python</a:t>
            </a:r>
            <a:endParaRPr lang="ru-RU" dirty="0" smtClean="0"/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324350"/>
          </a:xfrm>
        </p:spPr>
        <p:txBody>
          <a:bodyPr/>
          <a:lstStyle/>
          <a:p>
            <a:r>
              <a:rPr lang="en-US" dirty="0" err="1" smtClean="0"/>
              <a:t>CPython</a:t>
            </a:r>
            <a:r>
              <a:rPr lang="en-US" dirty="0" smtClean="0"/>
              <a:t> ( C )</a:t>
            </a:r>
          </a:p>
          <a:p>
            <a:r>
              <a:rPr lang="en-US" dirty="0" err="1" smtClean="0"/>
              <a:t>Jython</a:t>
            </a:r>
            <a:r>
              <a:rPr lang="en-US" dirty="0" smtClean="0"/>
              <a:t> ( Java Virtual Machine )</a:t>
            </a:r>
          </a:p>
          <a:p>
            <a:r>
              <a:rPr lang="en-US" dirty="0" err="1" smtClean="0"/>
              <a:t>IronPython</a:t>
            </a:r>
            <a:r>
              <a:rPr lang="en-US" dirty="0" smtClean="0"/>
              <a:t> ( Microsoft .NET</a:t>
            </a:r>
            <a:r>
              <a:rPr lang="ru-RU" dirty="0" smtClean="0"/>
              <a:t>, компиляция в </a:t>
            </a:r>
            <a:r>
              <a:rPr lang="en-US" dirty="0" smtClean="0"/>
              <a:t>MSIL, </a:t>
            </a:r>
            <a:r>
              <a:rPr lang="ru-RU" dirty="0" smtClean="0"/>
              <a:t>полная интеграция в </a:t>
            </a:r>
            <a:r>
              <a:rPr lang="en-US" dirty="0" smtClean="0"/>
              <a:t>.NET )</a:t>
            </a:r>
          </a:p>
          <a:p>
            <a:r>
              <a:rPr lang="en-US" dirty="0" err="1" smtClean="0"/>
              <a:t>PyPy</a:t>
            </a:r>
            <a:r>
              <a:rPr lang="en-US" dirty="0" smtClean="0"/>
              <a:t> ( Python )</a:t>
            </a:r>
          </a:p>
          <a:p>
            <a:r>
              <a:rPr lang="en-US" dirty="0" smtClean="0"/>
              <a:t>PyS60 ( Nokia Series 60 )</a:t>
            </a:r>
          </a:p>
          <a:p>
            <a:endParaRPr lang="en-US" dirty="0" smtClean="0"/>
          </a:p>
          <a:p>
            <a:r>
              <a:rPr lang="en-US" dirty="0" smtClean="0"/>
              <a:t>Python for .NET (</a:t>
            </a:r>
            <a:r>
              <a:rPr lang="ru-RU" dirty="0" smtClean="0"/>
              <a:t>интерпретатор на </a:t>
            </a:r>
            <a:r>
              <a:rPr lang="en-US" dirty="0" smtClean="0"/>
              <a:t>C#, </a:t>
            </a:r>
            <a:r>
              <a:rPr lang="ru-RU" dirty="0" smtClean="0"/>
              <a:t>использование </a:t>
            </a:r>
            <a:r>
              <a:rPr lang="en-US" dirty="0" smtClean="0"/>
              <a:t>.NET </a:t>
            </a:r>
            <a:r>
              <a:rPr lang="ru-RU" dirty="0" smtClean="0"/>
              <a:t>сборок из </a:t>
            </a:r>
            <a:r>
              <a:rPr lang="en-US" dirty="0" smtClean="0"/>
              <a:t>Python-</a:t>
            </a:r>
            <a:r>
              <a:rPr lang="ru-RU" dirty="0" smtClean="0"/>
              <a:t>кода)</a:t>
            </a:r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229600" cy="1066800"/>
          </a:xfrm>
        </p:spPr>
        <p:txBody>
          <a:bodyPr/>
          <a:lstStyle/>
          <a:p>
            <a:r>
              <a:rPr lang="ru-RU" dirty="0" smtClean="0"/>
              <a:t>Версии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285860"/>
            <a:ext cx="8643998" cy="5214974"/>
          </a:xfrm>
        </p:spPr>
        <p:txBody>
          <a:bodyPr/>
          <a:lstStyle/>
          <a:p>
            <a:r>
              <a:rPr lang="en-US" dirty="0" smtClean="0"/>
              <a:t>Python 2.7.</a:t>
            </a:r>
            <a:r>
              <a:rPr lang="en-US" sz="2400" dirty="0" smtClean="0"/>
              <a:t>x  </a:t>
            </a:r>
          </a:p>
          <a:p>
            <a:r>
              <a:rPr lang="en-US" dirty="0" smtClean="0"/>
              <a:t>Python 3.</a:t>
            </a:r>
            <a:r>
              <a:rPr lang="en-US" sz="2400" dirty="0" smtClean="0"/>
              <a:t>x</a:t>
            </a:r>
          </a:p>
          <a:p>
            <a:endParaRPr lang="en-US" sz="2400" dirty="0" smtClean="0"/>
          </a:p>
          <a:p>
            <a:endParaRPr lang="ru-RU" dirty="0" smtClean="0"/>
          </a:p>
          <a:p>
            <a:r>
              <a:rPr lang="ru-RU" dirty="0" smtClean="0"/>
              <a:t>Отличия:</a:t>
            </a:r>
          </a:p>
          <a:p>
            <a:pPr lvl="1"/>
            <a:r>
              <a:rPr lang="ru-RU" dirty="0" smtClean="0"/>
              <a:t>Работа с </a:t>
            </a:r>
            <a:r>
              <a:rPr lang="en-US" dirty="0" smtClean="0"/>
              <a:t>Unicode </a:t>
            </a:r>
            <a:r>
              <a:rPr lang="ru-RU" dirty="0" smtClean="0"/>
              <a:t>и текстом</a:t>
            </a:r>
          </a:p>
          <a:p>
            <a:pPr lvl="1"/>
            <a:r>
              <a:rPr lang="ru-RU" dirty="0" smtClean="0"/>
              <a:t>Изменения в синтаксисе</a:t>
            </a:r>
          </a:p>
          <a:p>
            <a:pPr lvl="1"/>
            <a:r>
              <a:rPr lang="ru-RU" dirty="0" smtClean="0"/>
              <a:t>Изменения встроенных функций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285720" y="571480"/>
            <a:ext cx="8229600" cy="857250"/>
          </a:xfrm>
        </p:spPr>
        <p:txBody>
          <a:bodyPr/>
          <a:lstStyle/>
          <a:p>
            <a:r>
              <a:rPr lang="ru-RU" dirty="0" smtClean="0"/>
              <a:t>Недостатки </a:t>
            </a:r>
            <a:r>
              <a:rPr lang="en-US" dirty="0" smtClean="0"/>
              <a:t>Python</a:t>
            </a: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716463"/>
          </a:xfrm>
        </p:spPr>
        <p:txBody>
          <a:bodyPr>
            <a:normAutofit fontScale="70000" lnSpcReduction="20000"/>
          </a:bodyPr>
          <a:lstStyle/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ru-RU" dirty="0" smtClean="0"/>
              <a:t>Низкое быстродействие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не применяется </a:t>
            </a:r>
            <a:r>
              <a:rPr lang="en-US" dirty="0" smtClean="0"/>
              <a:t>JIT-</a:t>
            </a:r>
            <a:r>
              <a:rPr lang="ru-RU" dirty="0" smtClean="0"/>
              <a:t>компиляция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сохранение байт-кода ( </a:t>
            </a:r>
            <a:r>
              <a:rPr lang="en-US" dirty="0" smtClean="0"/>
              <a:t>.</a:t>
            </a:r>
            <a:r>
              <a:rPr lang="en-US" dirty="0" err="1" smtClean="0"/>
              <a:t>pyc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.</a:t>
            </a:r>
            <a:r>
              <a:rPr lang="en-US" dirty="0" err="1" smtClean="0"/>
              <a:t>pyo</a:t>
            </a:r>
            <a:r>
              <a:rPr lang="en-US" dirty="0" smtClean="0"/>
              <a:t> )</a:t>
            </a:r>
            <a:endParaRPr lang="ru-RU" dirty="0" smtClean="0"/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возможность интеграции других языков для критических участков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endParaRPr lang="ru-RU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ru-RU" dirty="0" smtClean="0"/>
              <a:t>Невозможность модификации встроенных классов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str</a:t>
            </a:r>
            <a:r>
              <a:rPr lang="en-US" dirty="0" smtClean="0"/>
              <a:t>, float, list </a:t>
            </a:r>
            <a:r>
              <a:rPr lang="ru-RU" dirty="0" smtClean="0"/>
              <a:t>и т.д.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использование меньшего объема оперативной памяти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согласование с модулями расширения и </a:t>
            </a:r>
            <a:r>
              <a:rPr lang="en-US" dirty="0" smtClean="0"/>
              <a:t>C-API</a:t>
            </a:r>
            <a:endParaRPr lang="ru-RU" dirty="0" smtClean="0"/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endParaRPr lang="ru-RU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ru-RU" dirty="0" smtClean="0"/>
              <a:t>Глобальная блокировка интерпретатора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 err="1" smtClean="0"/>
              <a:t>Cpython</a:t>
            </a:r>
            <a:r>
              <a:rPr lang="en-US" dirty="0" smtClean="0"/>
              <a:t>, </a:t>
            </a:r>
            <a:r>
              <a:rPr lang="en-US" dirty="0" err="1" smtClean="0"/>
              <a:t>Stackless</a:t>
            </a:r>
            <a:r>
              <a:rPr lang="en-US" dirty="0" smtClean="0"/>
              <a:t> Python, </a:t>
            </a:r>
            <a:r>
              <a:rPr lang="en-US" dirty="0" err="1" smtClean="0"/>
              <a:t>PyPy</a:t>
            </a:r>
            <a:endParaRPr lang="en-US" dirty="0" smtClean="0"/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Отсутствует в </a:t>
            </a:r>
            <a:r>
              <a:rPr lang="en-US" dirty="0" err="1" smtClean="0"/>
              <a:t>Jython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IronPython</a:t>
            </a:r>
            <a:endParaRPr lang="en-US" dirty="0" smtClean="0"/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В каждый момент времени в одном процессе </a:t>
            </a:r>
            <a:r>
              <a:rPr lang="ru-RU" dirty="0" err="1" smtClean="0"/>
              <a:t>интепретатора</a:t>
            </a:r>
            <a:r>
              <a:rPr lang="ru-RU" dirty="0" smtClean="0"/>
              <a:t> </a:t>
            </a:r>
            <a:r>
              <a:rPr lang="en-US" dirty="0" smtClean="0"/>
              <a:t>Python </a:t>
            </a:r>
            <a:r>
              <a:rPr lang="ru-RU" dirty="0" smtClean="0"/>
              <a:t>только 1 поток кода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 smtClean="0"/>
              <a:t>GIL </a:t>
            </a:r>
            <a:r>
              <a:rPr lang="ru-RU" dirty="0" smtClean="0"/>
              <a:t>освобождается при выполнении большинства библиотек (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785813"/>
          </a:xfrm>
        </p:spPr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Python</a:t>
            </a: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980728"/>
            <a:ext cx="8507288" cy="5593110"/>
          </a:xfrm>
        </p:spPr>
        <p:txBody>
          <a:bodyPr>
            <a:normAutofit fontScale="55000" lnSpcReduction="20000"/>
          </a:bodyPr>
          <a:lstStyle/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ru-RU" dirty="0" smtClean="0"/>
              <a:t>Объектно-ориентированный</a:t>
            </a:r>
            <a:endParaRPr lang="en-US" dirty="0" smtClean="0"/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ООП не является обязательным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Наследование от классов С++</a:t>
            </a:r>
            <a:r>
              <a:rPr lang="en-US" dirty="0" smtClean="0"/>
              <a:t>, C#, JAVA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ru-RU" dirty="0" smtClean="0"/>
              <a:t>Свободный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Сообщество и </a:t>
            </a:r>
            <a:r>
              <a:rPr lang="ru-RU" dirty="0" err="1" smtClean="0"/>
              <a:t>Гвидо</a:t>
            </a:r>
            <a:r>
              <a:rPr lang="ru-RU" dirty="0" smtClean="0"/>
              <a:t> </a:t>
            </a:r>
            <a:r>
              <a:rPr lang="ru-RU" dirty="0" err="1" smtClean="0"/>
              <a:t>ван</a:t>
            </a:r>
            <a:r>
              <a:rPr lang="ru-RU" dirty="0" smtClean="0"/>
              <a:t> </a:t>
            </a:r>
            <a:r>
              <a:rPr lang="ru-RU" dirty="0" err="1" smtClean="0"/>
              <a:t>Россум</a:t>
            </a:r>
            <a:endParaRPr lang="ru-RU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ru-RU" dirty="0" smtClean="0"/>
              <a:t>Переносимый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 smtClean="0"/>
              <a:t>Linux, UNIX, Windows, DOS, Mac OS, OS/2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Системы реального времени </a:t>
            </a:r>
            <a:r>
              <a:rPr lang="en-US" dirty="0" smtClean="0"/>
              <a:t>QNX, </a:t>
            </a:r>
            <a:r>
              <a:rPr lang="en-US" dirty="0" err="1" smtClean="0"/>
              <a:t>VxWorks</a:t>
            </a:r>
            <a:endParaRPr lang="en-US" dirty="0" smtClean="0"/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Суперкомпьютеры </a:t>
            </a:r>
            <a:r>
              <a:rPr lang="en-US" dirty="0" smtClean="0"/>
              <a:t>Cray, IBM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Мобильные операционные системы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ru-RU" dirty="0" smtClean="0"/>
              <a:t>Мощный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Динамическая типизация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Автоматическое управление памятью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Модульное программирование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Богатый выбор встроенных типов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Встроенные инструменты (сортировка, срез коллекции, конкатенация и др.)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Библиотеки утилит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Утилиты сторонних разработчиков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ru-RU" dirty="0" smtClean="0"/>
              <a:t>Соединяемый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Интеграция с библиотеками на С/С++ и др.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ru-RU" dirty="0" smtClean="0"/>
              <a:t>Удобный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Для запуска не нужна компиляция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Скорость разработки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ru-RU" dirty="0" err="1" smtClean="0"/>
              <a:t>Простый</a:t>
            </a:r>
            <a:r>
              <a:rPr lang="ru-RU" dirty="0" smtClean="0"/>
              <a:t> в изучении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Простая основа при наличии сложных инструментов программирования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63" y="642938"/>
            <a:ext cx="8229600" cy="71437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Аналоги для математического моделирования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4787900"/>
          </a:xfrm>
        </p:spPr>
        <p:txBody>
          <a:bodyPr>
            <a:normAutofit fontScale="70000" lnSpcReduction="20000"/>
          </a:bodyPr>
          <a:lstStyle/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err="1" smtClean="0"/>
              <a:t>Matlab</a:t>
            </a:r>
            <a:endParaRPr lang="en-US" dirty="0" smtClean="0"/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Численное и символьное решение задач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Визуализация результатов (достаточно простая)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Широкий спектр решаемых задач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err="1" smtClean="0"/>
              <a:t>Проприетарное</a:t>
            </a:r>
            <a:r>
              <a:rPr lang="ru-RU" dirty="0" smtClean="0"/>
              <a:t> ПО 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endParaRPr lang="en-US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/>
              <a:t>Maple</a:t>
            </a:r>
            <a:r>
              <a:rPr lang="ru-RU" dirty="0" smtClean="0"/>
              <a:t>,</a:t>
            </a:r>
            <a:r>
              <a:rPr lang="en-US" dirty="0" smtClean="0"/>
              <a:t>Wolfram </a:t>
            </a:r>
            <a:r>
              <a:rPr lang="en-US" dirty="0" err="1" smtClean="0"/>
              <a:t>Mathematica</a:t>
            </a:r>
            <a:endParaRPr lang="ru-RU" dirty="0" smtClean="0"/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Акцентированы на символьное решение задач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err="1" smtClean="0"/>
              <a:t>Проприетарное</a:t>
            </a:r>
            <a:r>
              <a:rPr lang="ru-RU" dirty="0" smtClean="0"/>
              <a:t> ПО</a:t>
            </a:r>
            <a:endParaRPr lang="en-US" dirty="0" smtClean="0"/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endParaRPr lang="en-US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/>
              <a:t>C/C++ , C#</a:t>
            </a:r>
            <a:endParaRPr lang="ru-RU" dirty="0" smtClean="0"/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Языки программирования общего назначения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Относительная сложность разработки по сравнению с специализированными пакетами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Более высокое быстродействие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smtClean="0"/>
              <a:t>Отсутствие средств визуализации и пакетов для решения задач «из коробки»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dirty="0" err="1" smtClean="0"/>
              <a:t>Проприетарное</a:t>
            </a:r>
            <a:r>
              <a:rPr lang="ru-RU" dirty="0" smtClean="0"/>
              <a:t> ПО (</a:t>
            </a:r>
            <a:r>
              <a:rPr lang="en-US" dirty="0" smtClean="0"/>
              <a:t>C#)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endParaRPr lang="en-US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642938"/>
            <a:ext cx="8229600" cy="1066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Преимущества использования </a:t>
            </a:r>
            <a:r>
              <a:rPr lang="en-US" dirty="0" smtClean="0"/>
              <a:t>Python </a:t>
            </a:r>
            <a:r>
              <a:rPr lang="ru-RU" dirty="0" smtClean="0"/>
              <a:t>при математическом моделировании</a:t>
            </a:r>
            <a:endParaRPr lang="ru-RU" dirty="0"/>
          </a:p>
        </p:txBody>
      </p:sp>
      <p:sp>
        <p:nvSpPr>
          <p:cNvPr id="19459" name="Содержимое 2"/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4787900"/>
          </a:xfrm>
        </p:spPr>
        <p:txBody>
          <a:bodyPr/>
          <a:lstStyle/>
          <a:p>
            <a:r>
              <a:rPr lang="ru-RU" dirty="0" smtClean="0"/>
              <a:t>Свободное ПО</a:t>
            </a:r>
          </a:p>
          <a:p>
            <a:r>
              <a:rPr lang="ru-RU" dirty="0" smtClean="0"/>
              <a:t>Широкий спектр функциональных возможностей библиотек для мат. моделирования</a:t>
            </a:r>
          </a:p>
          <a:p>
            <a:r>
              <a:rPr lang="ru-RU" dirty="0" smtClean="0"/>
              <a:t>Возможность ускорения за счет интеграции с </a:t>
            </a:r>
            <a:r>
              <a:rPr lang="en-US" dirty="0" smtClean="0"/>
              <a:t>C++/C </a:t>
            </a:r>
            <a:endParaRPr lang="ru-RU" dirty="0" smtClean="0"/>
          </a:p>
          <a:p>
            <a:r>
              <a:rPr lang="ru-RU" dirty="0" smtClean="0"/>
              <a:t>Возможность использования </a:t>
            </a:r>
            <a:r>
              <a:rPr lang="en-US" dirty="0" smtClean="0"/>
              <a:t>CUDA, OpenCL</a:t>
            </a:r>
          </a:p>
          <a:p>
            <a:r>
              <a:rPr lang="ru-RU" dirty="0" smtClean="0"/>
              <a:t>Выполнение на суперкомпьютерах</a:t>
            </a:r>
          </a:p>
          <a:p>
            <a:r>
              <a:rPr lang="ru-RU" dirty="0" smtClean="0"/>
              <a:t>Создание </a:t>
            </a:r>
            <a:r>
              <a:rPr lang="ru-RU" dirty="0" err="1" smtClean="0"/>
              <a:t>кастомизируемых</a:t>
            </a:r>
            <a:r>
              <a:rPr lang="ru-RU" dirty="0" smtClean="0"/>
              <a:t> визуализаций научных данных различного вида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215370" cy="857256"/>
          </a:xfrm>
        </p:spPr>
        <p:txBody>
          <a:bodyPr/>
          <a:lstStyle/>
          <a:p>
            <a:r>
              <a:rPr lang="ru-RU" dirty="0" smtClean="0"/>
              <a:t>Содержание</a:t>
            </a:r>
            <a:r>
              <a:rPr lang="ru-RU" sz="4400" dirty="0" smtClean="0"/>
              <a:t> лекции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214422"/>
            <a:ext cx="8786874" cy="5500726"/>
          </a:xfrm>
        </p:spPr>
        <p:txBody>
          <a:bodyPr/>
          <a:lstStyle/>
          <a:p>
            <a:r>
              <a:rPr lang="ru-RU" sz="2200" dirty="0" smtClean="0"/>
              <a:t>О курсе</a:t>
            </a:r>
          </a:p>
          <a:p>
            <a:pPr lvl="1"/>
            <a:r>
              <a:rPr lang="ru-RU" sz="2200" dirty="0" smtClean="0"/>
              <a:t>Задачи курса</a:t>
            </a:r>
          </a:p>
          <a:p>
            <a:pPr lvl="1"/>
            <a:r>
              <a:rPr lang="ru-RU" sz="2200" dirty="0" smtClean="0"/>
              <a:t>Программа</a:t>
            </a:r>
          </a:p>
          <a:p>
            <a:pPr lvl="1"/>
            <a:r>
              <a:rPr lang="ru-RU" sz="2200" dirty="0" smtClean="0"/>
              <a:t>Формат проведения</a:t>
            </a:r>
          </a:p>
          <a:p>
            <a:pPr lvl="1"/>
            <a:r>
              <a:rPr lang="ru-RU" sz="2200" dirty="0" smtClean="0"/>
              <a:t>Форма отчетности</a:t>
            </a:r>
          </a:p>
          <a:p>
            <a:r>
              <a:rPr lang="ru-RU" sz="2200" dirty="0" smtClean="0"/>
              <a:t>Немного о языке </a:t>
            </a:r>
            <a:r>
              <a:rPr lang="en-US" sz="2200" dirty="0" smtClean="0"/>
              <a:t>Python</a:t>
            </a:r>
            <a:endParaRPr lang="ru-RU" sz="2200" dirty="0" smtClean="0"/>
          </a:p>
          <a:p>
            <a:pPr lvl="1"/>
            <a:r>
              <a:rPr lang="ru-RU" sz="2200" dirty="0" smtClean="0"/>
              <a:t>Особенности</a:t>
            </a:r>
            <a:endParaRPr lang="en-US" sz="2200" dirty="0" smtClean="0"/>
          </a:p>
          <a:p>
            <a:pPr lvl="1"/>
            <a:r>
              <a:rPr lang="ru-RU" sz="2200" dirty="0" smtClean="0"/>
              <a:t>Версии</a:t>
            </a:r>
          </a:p>
          <a:p>
            <a:pPr lvl="1"/>
            <a:r>
              <a:rPr lang="ru-RU" sz="2200" dirty="0" smtClean="0"/>
              <a:t>Области применения</a:t>
            </a:r>
            <a:r>
              <a:rPr lang="en-US" sz="2200" dirty="0" smtClean="0"/>
              <a:t> </a:t>
            </a:r>
            <a:endParaRPr lang="ru-RU" sz="2200" dirty="0" smtClean="0"/>
          </a:p>
          <a:p>
            <a:pPr lvl="1"/>
            <a:r>
              <a:rPr lang="ru-RU" sz="2200" dirty="0" smtClean="0"/>
              <a:t>Преимущества и недостатки</a:t>
            </a:r>
          </a:p>
          <a:p>
            <a:pPr lvl="1"/>
            <a:r>
              <a:rPr lang="ru-RU" sz="2200" dirty="0" smtClean="0"/>
              <a:t>Сравнение с аналогами для математического моделирования</a:t>
            </a:r>
          </a:p>
          <a:p>
            <a:r>
              <a:rPr lang="ru-RU" sz="2200" dirty="0"/>
              <a:t>Обзор сред для решения задач математического </a:t>
            </a:r>
            <a:r>
              <a:rPr lang="ru-RU" sz="2200" dirty="0" smtClean="0"/>
              <a:t>моделирования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85818"/>
          </a:xfrm>
        </p:spPr>
        <p:txBody>
          <a:bodyPr/>
          <a:lstStyle/>
          <a:p>
            <a:r>
              <a:rPr lang="ru-RU" dirty="0" smtClean="0"/>
              <a:t>Обзор </a:t>
            </a:r>
            <a:r>
              <a:rPr lang="en-US" dirty="0" smtClean="0"/>
              <a:t>IDE </a:t>
            </a:r>
            <a:r>
              <a:rPr lang="ru-RU" dirty="0" smtClean="0"/>
              <a:t>для работы с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458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IDE </a:t>
            </a:r>
            <a:r>
              <a:rPr lang="ru-RU" sz="3000" dirty="0" smtClean="0"/>
              <a:t>общего назначения</a:t>
            </a:r>
            <a:endParaRPr lang="en-US" sz="3000" dirty="0" smtClean="0"/>
          </a:p>
          <a:p>
            <a:pPr lvl="1"/>
            <a:r>
              <a:rPr lang="en-US" sz="3000" b="1" dirty="0" err="1" smtClean="0"/>
              <a:t>PyCharm</a:t>
            </a:r>
            <a:r>
              <a:rPr lang="en-US" sz="3000" b="1" dirty="0" smtClean="0"/>
              <a:t> (</a:t>
            </a:r>
            <a:r>
              <a:rPr lang="en-US" sz="3000" b="1" dirty="0" err="1" smtClean="0"/>
              <a:t>JetBrains</a:t>
            </a:r>
            <a:r>
              <a:rPr lang="en-US" sz="3000" b="1" dirty="0" smtClean="0"/>
              <a:t>)</a:t>
            </a:r>
          </a:p>
          <a:p>
            <a:pPr lvl="1"/>
            <a:r>
              <a:rPr lang="en-US" sz="3000" dirty="0" smtClean="0"/>
              <a:t>IDLE ( </a:t>
            </a:r>
            <a:r>
              <a:rPr lang="ru-RU" sz="3000" dirty="0" smtClean="0"/>
              <a:t>поставляется вместе с </a:t>
            </a:r>
            <a:r>
              <a:rPr lang="en-US" sz="3000" dirty="0" smtClean="0"/>
              <a:t>Python)</a:t>
            </a:r>
          </a:p>
          <a:p>
            <a:pPr lvl="1"/>
            <a:r>
              <a:rPr lang="en-US" sz="3000" dirty="0" smtClean="0"/>
              <a:t>Eclipse + </a:t>
            </a:r>
            <a:r>
              <a:rPr lang="en-US" sz="3000" dirty="0" err="1" smtClean="0"/>
              <a:t>PyDev</a:t>
            </a:r>
            <a:endParaRPr lang="en-US" sz="3000" dirty="0" smtClean="0"/>
          </a:p>
          <a:p>
            <a:pPr lvl="1"/>
            <a:r>
              <a:rPr lang="en-US" sz="3000" dirty="0" err="1" smtClean="0"/>
              <a:t>NetBeans</a:t>
            </a:r>
            <a:endParaRPr lang="en-US" sz="3000" dirty="0" smtClean="0"/>
          </a:p>
          <a:p>
            <a:pPr lvl="1"/>
            <a:r>
              <a:rPr lang="en-US" sz="3000" dirty="0" smtClean="0"/>
              <a:t>Komodo (</a:t>
            </a:r>
            <a:r>
              <a:rPr lang="ru-RU" sz="3000" dirty="0" err="1" smtClean="0"/>
              <a:t>кроссплатформенная</a:t>
            </a:r>
            <a:r>
              <a:rPr lang="ru-RU" sz="3000" dirty="0" smtClean="0"/>
              <a:t>)</a:t>
            </a:r>
            <a:endParaRPr lang="en-US" sz="3000" dirty="0" smtClean="0"/>
          </a:p>
          <a:p>
            <a:pPr lvl="1"/>
            <a:r>
              <a:rPr lang="en-US" sz="3000" dirty="0" err="1" smtClean="0"/>
              <a:t>Geany</a:t>
            </a:r>
            <a:r>
              <a:rPr lang="ru-RU" sz="3000" dirty="0" smtClean="0"/>
              <a:t> (</a:t>
            </a:r>
            <a:r>
              <a:rPr lang="en-US" sz="3000" dirty="0" smtClean="0"/>
              <a:t>Linux, UNIX, Windows)</a:t>
            </a:r>
            <a:endParaRPr lang="ru-RU" sz="3000" dirty="0" smtClean="0"/>
          </a:p>
          <a:p>
            <a:r>
              <a:rPr lang="en-US" sz="3000" dirty="0" smtClean="0"/>
              <a:t>IDE</a:t>
            </a:r>
            <a:r>
              <a:rPr lang="ru-RU" sz="3000" dirty="0" smtClean="0"/>
              <a:t>, ориентированные на мат. Моделирование</a:t>
            </a:r>
          </a:p>
          <a:p>
            <a:pPr lvl="1"/>
            <a:r>
              <a:rPr lang="en-US" sz="3000" b="1" dirty="0" smtClean="0"/>
              <a:t>Anaconda ( + </a:t>
            </a:r>
            <a:r>
              <a:rPr lang="en-US" sz="3000" b="1" dirty="0" err="1" smtClean="0"/>
              <a:t>Spyder</a:t>
            </a:r>
            <a:r>
              <a:rPr lang="en-US" sz="3000" b="1" dirty="0" smtClean="0"/>
              <a:t> )</a:t>
            </a:r>
          </a:p>
          <a:p>
            <a:pPr lvl="1"/>
            <a:r>
              <a:rPr lang="en-US" sz="3000" dirty="0" smtClean="0"/>
              <a:t>EPD </a:t>
            </a:r>
            <a:r>
              <a:rPr lang="en-US" sz="3000" dirty="0" err="1" smtClean="0"/>
              <a:t>Enthought</a:t>
            </a:r>
            <a:endParaRPr lang="en-US" sz="3000" dirty="0" smtClean="0"/>
          </a:p>
          <a:p>
            <a:pPr lvl="1"/>
            <a:r>
              <a:rPr lang="ru-RU" sz="3000" dirty="0" smtClean="0"/>
              <a:t>Ручная настройка нужной </a:t>
            </a:r>
            <a:r>
              <a:rPr lang="en-US" sz="3000" dirty="0" smtClean="0"/>
              <a:t>IDE </a:t>
            </a:r>
            <a:r>
              <a:rPr lang="ru-RU" sz="3000" dirty="0" smtClean="0"/>
              <a:t>общего назначения</a:t>
            </a:r>
            <a:endParaRPr lang="en-US" sz="3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14380"/>
          </a:xfrm>
        </p:spPr>
        <p:txBody>
          <a:bodyPr/>
          <a:lstStyle/>
          <a:p>
            <a:r>
              <a:rPr lang="en-US" dirty="0" smtClean="0"/>
              <a:t>Anaconda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74362"/>
          </a:xfrm>
        </p:spPr>
        <p:txBody>
          <a:bodyPr/>
          <a:lstStyle/>
          <a:p>
            <a:r>
              <a:rPr lang="ru-RU" dirty="0" smtClean="0"/>
              <a:t>Установка дополнительных пакетов</a:t>
            </a:r>
            <a:endParaRPr lang="en-US" dirty="0" smtClean="0"/>
          </a:p>
          <a:p>
            <a:pPr lvl="1"/>
            <a:r>
              <a:rPr lang="en-US" dirty="0" err="1" smtClean="0"/>
              <a:t>conda</a:t>
            </a:r>
            <a:r>
              <a:rPr lang="en-US" dirty="0" smtClean="0"/>
              <a:t> search &lt;</a:t>
            </a:r>
            <a:r>
              <a:rPr lang="en-US" dirty="0" err="1" smtClean="0"/>
              <a:t>packagename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conda</a:t>
            </a:r>
            <a:r>
              <a:rPr lang="en-US" dirty="0" smtClean="0"/>
              <a:t> install &lt;</a:t>
            </a:r>
            <a:r>
              <a:rPr lang="en-US" dirty="0" err="1" smtClean="0"/>
              <a:t>packagename</a:t>
            </a:r>
            <a:r>
              <a:rPr lang="en-US" dirty="0" smtClean="0"/>
              <a:t>&gt;.tar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Обновление среды</a:t>
            </a:r>
          </a:p>
          <a:p>
            <a:pPr lvl="1"/>
            <a:r>
              <a:rPr lang="en-US" dirty="0" err="1" smtClean="0"/>
              <a:t>conda</a:t>
            </a:r>
            <a:r>
              <a:rPr lang="en-US" dirty="0" smtClean="0"/>
              <a:t> update </a:t>
            </a:r>
            <a:r>
              <a:rPr lang="en-US" dirty="0" err="1" smtClean="0"/>
              <a:t>conda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ru-RU" dirty="0" smtClean="0"/>
              <a:t>Установка версии </a:t>
            </a:r>
            <a:r>
              <a:rPr lang="en-US" dirty="0" smtClean="0"/>
              <a:t>Python 3.x</a:t>
            </a:r>
          </a:p>
          <a:p>
            <a:pPr lvl="1"/>
            <a:r>
              <a:rPr lang="en-US" dirty="0" err="1" smtClean="0"/>
              <a:t>conda</a:t>
            </a:r>
            <a:r>
              <a:rPr lang="en-US" dirty="0" smtClean="0"/>
              <a:t> create -n py3k python=3 anaconda</a:t>
            </a:r>
          </a:p>
          <a:p>
            <a:pPr lvl="1"/>
            <a:r>
              <a:rPr lang="en-US" dirty="0" smtClean="0"/>
              <a:t>source activate py3k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229600" cy="1066800"/>
          </a:xfrm>
        </p:spPr>
        <p:txBody>
          <a:bodyPr/>
          <a:lstStyle/>
          <a:p>
            <a:r>
              <a:rPr lang="ru-RU" dirty="0" smtClean="0"/>
              <a:t>Используемые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00808"/>
            <a:ext cx="8229600" cy="5305078"/>
          </a:xfrm>
        </p:spPr>
        <p:txBody>
          <a:bodyPr/>
          <a:lstStyle/>
          <a:p>
            <a:r>
              <a:rPr lang="en-US" sz="4000" dirty="0" err="1" smtClean="0"/>
              <a:t>Numpy</a:t>
            </a:r>
            <a:endParaRPr lang="en-US" sz="4000" dirty="0" smtClean="0"/>
          </a:p>
          <a:p>
            <a:r>
              <a:rPr lang="en-US" sz="4000" dirty="0" err="1" smtClean="0"/>
              <a:t>SciPy</a:t>
            </a:r>
            <a:endParaRPr lang="en-US" sz="4000" dirty="0" smtClean="0"/>
          </a:p>
          <a:p>
            <a:r>
              <a:rPr lang="en-US" sz="4000" dirty="0" err="1" smtClean="0"/>
              <a:t>SymPy</a:t>
            </a:r>
            <a:endParaRPr lang="en-US" sz="4000" dirty="0" smtClean="0"/>
          </a:p>
          <a:p>
            <a:r>
              <a:rPr lang="en-US" sz="4000" dirty="0" err="1" smtClean="0"/>
              <a:t>Matplotlib</a:t>
            </a:r>
            <a:endParaRPr lang="en-US" sz="4000" dirty="0" smtClean="0"/>
          </a:p>
          <a:p>
            <a:r>
              <a:rPr lang="en-US" sz="4000" dirty="0" err="1" smtClean="0"/>
              <a:t>FeniCS</a:t>
            </a:r>
            <a:r>
              <a:rPr lang="en-US" sz="4000" dirty="0" smtClean="0"/>
              <a:t> (</a:t>
            </a:r>
            <a:r>
              <a:rPr lang="en-US" sz="4000" dirty="0" err="1" smtClean="0"/>
              <a:t>Dolfin</a:t>
            </a:r>
            <a:r>
              <a:rPr lang="en-US" sz="4000" dirty="0" smtClean="0"/>
              <a:t>),</a:t>
            </a:r>
          </a:p>
          <a:p>
            <a:r>
              <a:rPr lang="en-US" sz="4000" dirty="0" err="1" smtClean="0"/>
              <a:t>FiPy</a:t>
            </a:r>
            <a:endParaRPr lang="en-US" sz="4000" dirty="0" smtClean="0"/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204616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Заголовок 1"/>
          <p:cNvSpPr>
            <a:spLocks noGrp="1"/>
          </p:cNvSpPr>
          <p:nvPr>
            <p:ph type="title"/>
          </p:nvPr>
        </p:nvSpPr>
        <p:spPr>
          <a:xfrm>
            <a:off x="571500" y="357188"/>
            <a:ext cx="8229600" cy="785812"/>
          </a:xfrm>
        </p:spPr>
        <p:txBody>
          <a:bodyPr/>
          <a:lstStyle/>
          <a:p>
            <a:r>
              <a:rPr lang="ru-RU" sz="3200" smtClean="0"/>
              <a:t>Пример решения волнового уравнения</a:t>
            </a:r>
          </a:p>
        </p:txBody>
      </p:sp>
      <p:pic>
        <p:nvPicPr>
          <p:cNvPr id="1028" name="Рисунок 4" descr="pythonCode.png"/>
          <p:cNvPicPr>
            <a:picLocks noChangeAspect="1"/>
          </p:cNvPicPr>
          <p:nvPr/>
        </p:nvPicPr>
        <p:blipFill>
          <a:blip r:embed="rId5"/>
          <a:srcRect l="932" r="24696"/>
          <a:stretch>
            <a:fillRect/>
          </a:stretch>
        </p:blipFill>
        <p:spPr bwMode="auto">
          <a:xfrm>
            <a:off x="55563" y="1143000"/>
            <a:ext cx="44831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Прямая соединительная линия 6"/>
          <p:cNvCxnSpPr>
            <a:stCxn id="1027" idx="2"/>
          </p:cNvCxnSpPr>
          <p:nvPr/>
        </p:nvCxnSpPr>
        <p:spPr>
          <a:xfrm rot="16200000" flipH="1">
            <a:off x="1843088" y="3986212"/>
            <a:ext cx="5715000" cy="2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2D_wave_with_FDM.mpg">
            <a:hlinkClick r:id="" action="ppaction://media"/>
          </p:cNvPr>
          <p:cNvPicPr>
            <a:picLocks noRot="1"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4714875" y="3643313"/>
            <a:ext cx="4286250" cy="321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5359400" y="1571625"/>
          <a:ext cx="2638425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Формула" r:id="rId7" imgW="1371600" imgH="1117440" progId="Equation.3">
                  <p:embed/>
                </p:oleObj>
              </mc:Choice>
              <mc:Fallback>
                <p:oleObj name="Формула" r:id="rId7" imgW="1371600" imgH="1117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1571625"/>
                        <a:ext cx="2638425" cy="215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428625" y="714375"/>
            <a:ext cx="8229600" cy="642938"/>
          </a:xfrm>
        </p:spPr>
        <p:txBody>
          <a:bodyPr/>
          <a:lstStyle/>
          <a:p>
            <a:r>
              <a:rPr lang="ru-RU" sz="2400" smtClean="0"/>
              <a:t>Пример результатов численного моделирования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50"/>
            <a:ext cx="50101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357688"/>
            <a:ext cx="50863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88" y="1428750"/>
            <a:ext cx="3217862" cy="26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0" y="4143375"/>
            <a:ext cx="35083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5715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 smtClean="0"/>
              <a:t>Пример визуализации научных данных</a:t>
            </a:r>
            <a:endParaRPr lang="ru-RU" sz="3200" dirty="0"/>
          </a:p>
        </p:txBody>
      </p:sp>
      <p:pic>
        <p:nvPicPr>
          <p:cNvPr id="21507" name="Picture 2" descr="D:\surface3d_dem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285875"/>
            <a:ext cx="3668713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3" descr="D:\streamplot_demo_features_0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3" y="1285875"/>
            <a:ext cx="3232150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4" descr="D:\polar_dem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3" y="4484688"/>
            <a:ext cx="2901950" cy="237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5" descr="D:\contour3d_demo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967163"/>
            <a:ext cx="3535363" cy="289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571480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Интерпретатор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64294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Интерпретатор – модуль, который исполняет программы     ( чтение текста программы и выполнение инструкций )</a:t>
            </a: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609600" y="2285992"/>
            <a:ext cx="8229600" cy="178595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</a:t>
            </a:r>
            <a:r>
              <a:rPr kumimoji="0" lang="ru-RU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процессе установки создается ряд программных компонентов    ( интерпретатор, библиотека поддержки и другие )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ru-RU" sz="2800" baseline="0" dirty="0" smtClean="0">
                <a:latin typeface="+mn-lt"/>
              </a:rPr>
              <a:t>Инте</a:t>
            </a:r>
            <a:r>
              <a:rPr lang="ru-RU" sz="2800" dirty="0" smtClean="0">
                <a:latin typeface="+mn-lt"/>
              </a:rPr>
              <a:t>р</a:t>
            </a:r>
            <a:r>
              <a:rPr lang="ru-RU" sz="2800" baseline="0" dirty="0" smtClean="0">
                <a:latin typeface="+mn-lt"/>
              </a:rPr>
              <a:t>претатор</a:t>
            </a:r>
            <a:r>
              <a:rPr lang="ru-RU" sz="2800" dirty="0" smtClean="0">
                <a:latin typeface="+mn-lt"/>
              </a:rPr>
              <a:t> – исполняемая программа или набор библиотек, связанных с другой программой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ru-RU" sz="2800" dirty="0">
                <a:latin typeface="+mn-lt"/>
              </a:rPr>
              <a:t>	</a:t>
            </a:r>
            <a:r>
              <a:rPr lang="ru-RU" sz="2800" dirty="0" smtClean="0">
                <a:latin typeface="+mn-lt"/>
              </a:rPr>
              <a:t>		</a:t>
            </a:r>
            <a:r>
              <a:rPr lang="en-US" sz="2800" dirty="0" smtClean="0">
                <a:latin typeface="+mn-lt"/>
              </a:rPr>
              <a:t>   </a:t>
            </a:r>
            <a:r>
              <a:rPr lang="ru-RU" sz="2800" dirty="0" smtClean="0">
                <a:latin typeface="+mn-lt"/>
              </a:rPr>
              <a:t>- программа на С/ набор классов </a:t>
            </a:r>
            <a:r>
              <a:rPr lang="en-US" sz="2800" dirty="0" smtClean="0">
                <a:latin typeface="+mn-lt"/>
              </a:rPr>
              <a:t>Java/ …</a:t>
            </a:r>
            <a:endParaRPr lang="ru-RU" sz="2800" dirty="0" smtClean="0">
              <a:latin typeface="+mn-lt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42910" y="4214818"/>
            <a:ext cx="8196290" cy="2428892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ru-RU" sz="2800" dirty="0" smtClean="0">
                <a:latin typeface="+mn-lt"/>
              </a:rPr>
              <a:t>Процесс установки: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(инсталлятор)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latin typeface="+mn-lt"/>
              </a:rPr>
              <a:t>Linux</a:t>
            </a:r>
            <a:r>
              <a:rPr lang="ru-RU" sz="2800" dirty="0" smtClean="0">
                <a:latin typeface="+mn-lt"/>
              </a:rPr>
              <a:t> ( установлен как стандартный компонент/</a:t>
            </a:r>
            <a:r>
              <a:rPr lang="en-US" sz="2800" dirty="0" smtClean="0">
                <a:latin typeface="+mn-lt"/>
              </a:rPr>
              <a:t>RPM/ </a:t>
            </a:r>
            <a:r>
              <a:rPr lang="ru-RU" sz="2800" dirty="0" smtClean="0">
                <a:latin typeface="+mn-lt"/>
              </a:rPr>
              <a:t>собирается из исходных кодов )</a:t>
            </a:r>
            <a:endParaRPr lang="en-US" sz="2800" dirty="0" smtClean="0">
              <a:latin typeface="+mn-lt"/>
            </a:endParaRP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OS</a:t>
            </a:r>
            <a:r>
              <a:rPr kumimoji="0" lang="ru-RU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lang="ru-RU" sz="2800" dirty="0" smtClean="0">
                <a:latin typeface="+mn-lt"/>
              </a:rPr>
              <a:t>установлен как стандартный компонент/ установочный пакет/ установка через </a:t>
            </a:r>
            <a:r>
              <a:rPr lang="en-US" sz="2800" dirty="0" smtClean="0">
                <a:latin typeface="+mn-lt"/>
              </a:rPr>
              <a:t>mac ports</a:t>
            </a:r>
            <a:r>
              <a:rPr lang="ru-RU" sz="2800" dirty="0" smtClean="0">
                <a:latin typeface="+mn-lt"/>
              </a:rPr>
              <a:t>/</a:t>
            </a:r>
            <a:r>
              <a:rPr lang="en-US" sz="2800" dirty="0" smtClean="0">
                <a:latin typeface="+mn-lt"/>
              </a:rPr>
              <a:t>homebrew )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Настройка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5360114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Переменные окружения </a:t>
            </a:r>
            <a:r>
              <a:rPr lang="en-US" dirty="0" smtClean="0"/>
              <a:t>Python</a:t>
            </a:r>
            <a:endParaRPr lang="ru-RU" dirty="0" smtClean="0"/>
          </a:p>
          <a:p>
            <a:pPr lvl="1"/>
            <a:r>
              <a:rPr lang="en-US" dirty="0" smtClean="0"/>
              <a:t>PATH / path – </a:t>
            </a:r>
            <a:r>
              <a:rPr lang="ru-RU" dirty="0" smtClean="0"/>
              <a:t>используется при поиска исполняемого файла </a:t>
            </a:r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PYTHONPATH – </a:t>
            </a:r>
            <a:r>
              <a:rPr lang="ru-RU" dirty="0" smtClean="0"/>
              <a:t>путь поиска модулей </a:t>
            </a:r>
            <a:r>
              <a:rPr lang="en-US" dirty="0" smtClean="0"/>
              <a:t>Python (</a:t>
            </a:r>
            <a:r>
              <a:rPr lang="ru-RU" dirty="0" smtClean="0"/>
              <a:t>используется операцией импортирования)</a:t>
            </a:r>
          </a:p>
          <a:p>
            <a:pPr lvl="1"/>
            <a:r>
              <a:rPr lang="en-US" dirty="0" smtClean="0"/>
              <a:t>PYTHONSTARTUP</a:t>
            </a:r>
            <a:r>
              <a:rPr lang="ru-RU" dirty="0" smtClean="0"/>
              <a:t> – путь к интерактивному файлу запуска </a:t>
            </a:r>
            <a:r>
              <a:rPr lang="en-US" dirty="0" smtClean="0"/>
              <a:t>Python</a:t>
            </a:r>
            <a:endParaRPr lang="ru-RU" dirty="0" smtClean="0"/>
          </a:p>
          <a:p>
            <a:pPr lvl="1"/>
            <a:r>
              <a:rPr lang="en-US" dirty="0" smtClean="0"/>
              <a:t>TCL_LIBRARY, TK_LIBRARY – </a:t>
            </a:r>
            <a:r>
              <a:rPr lang="ru-RU" dirty="0" smtClean="0"/>
              <a:t>переменные окружения для </a:t>
            </a:r>
            <a:r>
              <a:rPr lang="en-US" dirty="0" err="1" smtClean="0"/>
              <a:t>tkinter</a:t>
            </a:r>
            <a:r>
              <a:rPr lang="en-US" dirty="0" smtClean="0"/>
              <a:t> (</a:t>
            </a:r>
            <a:r>
              <a:rPr lang="ru-RU" dirty="0" smtClean="0"/>
              <a:t>расширения для создания графического интерфейса)</a:t>
            </a:r>
          </a:p>
          <a:p>
            <a:pPr lvl="1">
              <a:buNone/>
            </a:pPr>
            <a:endParaRPr lang="ru-RU" dirty="0" smtClean="0"/>
          </a:p>
          <a:p>
            <a:r>
              <a:rPr lang="ru-RU" dirty="0" smtClean="0"/>
              <a:t>Параметры командной строки </a:t>
            </a:r>
            <a:r>
              <a:rPr lang="ru-RU" dirty="0" err="1" smtClean="0"/>
              <a:t>интепретатора</a:t>
            </a:r>
            <a:endParaRPr lang="en-US" dirty="0" smtClean="0"/>
          </a:p>
          <a:p>
            <a:pPr lvl="1"/>
            <a:r>
              <a:rPr lang="en-US" dirty="0" smtClean="0"/>
              <a:t>python main.py a b c (</a:t>
            </a:r>
            <a:r>
              <a:rPr lang="ru-RU" dirty="0" smtClean="0"/>
              <a:t>типичный вызов,  аргументы командной строки в </a:t>
            </a:r>
            <a:r>
              <a:rPr lang="en-US" dirty="0" err="1" smtClean="0"/>
              <a:t>sys.argv</a:t>
            </a:r>
            <a:r>
              <a:rPr lang="ru-RU" dirty="0" smtClean="0"/>
              <a:t>, включая название </a:t>
            </a:r>
            <a:r>
              <a:rPr lang="ru-RU" dirty="0" err="1" smtClean="0"/>
              <a:t>скрипта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-</a:t>
            </a:r>
            <a:r>
              <a:rPr lang="en-US" dirty="0" smtClean="0"/>
              <a:t>m (</a:t>
            </a:r>
            <a:r>
              <a:rPr lang="ru-RU" dirty="0" smtClean="0"/>
              <a:t>запуск дополнительных модулей)</a:t>
            </a:r>
          </a:p>
          <a:p>
            <a:pPr lvl="1"/>
            <a:r>
              <a:rPr lang="ru-RU" dirty="0" smtClean="0"/>
              <a:t>-</a:t>
            </a:r>
            <a:r>
              <a:rPr lang="en-US" dirty="0" smtClean="0"/>
              <a:t>o (</a:t>
            </a:r>
            <a:r>
              <a:rPr lang="ru-RU" dirty="0" smtClean="0"/>
              <a:t>запуск </a:t>
            </a:r>
            <a:r>
              <a:rPr lang="ru-RU" dirty="0" err="1" smtClean="0"/>
              <a:t>интепретатора</a:t>
            </a:r>
            <a:r>
              <a:rPr lang="ru-RU" dirty="0" smtClean="0"/>
              <a:t> в оптимизированном режиме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-</a:t>
            </a:r>
            <a:r>
              <a:rPr lang="en-US" dirty="0" smtClean="0"/>
              <a:t>u (</a:t>
            </a:r>
            <a:r>
              <a:rPr lang="ru-RU" dirty="0" smtClean="0"/>
              <a:t>отключение буферизации стандартных потоков ввода/вывода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smtClean="0"/>
              <a:t>python -?</a:t>
            </a:r>
            <a:r>
              <a:rPr lang="ru-RU" dirty="0" smtClean="0"/>
              <a:t> (справочная информация о параметрах)</a:t>
            </a:r>
            <a:endParaRPr lang="en-US" dirty="0" smtClean="0"/>
          </a:p>
          <a:p>
            <a:r>
              <a:rPr lang="en-US" dirty="0" err="1" smtClean="0"/>
              <a:t>Pypenv</a:t>
            </a:r>
            <a:r>
              <a:rPr lang="en-US" dirty="0" smtClean="0"/>
              <a:t>, </a:t>
            </a:r>
            <a:r>
              <a:rPr lang="en-US" dirty="0" err="1" smtClean="0"/>
              <a:t>virtualenv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Выполнение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867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С точки зрения программиста</a:t>
            </a:r>
          </a:p>
          <a:p>
            <a:pPr lvl="1"/>
            <a:r>
              <a:rPr lang="ru-RU" dirty="0" smtClean="0"/>
              <a:t>создание текстового файла с инструкциями</a:t>
            </a:r>
            <a:r>
              <a:rPr lang="en-US" dirty="0" smtClean="0"/>
              <a:t> Python – helloworld.py</a:t>
            </a:r>
          </a:p>
          <a:p>
            <a:pPr lvl="2">
              <a:buNone/>
            </a:pPr>
            <a:r>
              <a:rPr lang="en-US" dirty="0" smtClean="0"/>
              <a:t>	print(‘hello world’)</a:t>
            </a:r>
          </a:p>
          <a:p>
            <a:pPr lvl="2">
              <a:buNone/>
            </a:pPr>
            <a:r>
              <a:rPr lang="en-US" dirty="0" smtClean="0"/>
              <a:t>	print(2 ** 100)</a:t>
            </a:r>
          </a:p>
          <a:p>
            <a:pPr lvl="1"/>
            <a:r>
              <a:rPr lang="ru-RU" dirty="0" smtClean="0"/>
              <a:t>выполнение программы с помощью интерпретатора</a:t>
            </a:r>
          </a:p>
          <a:p>
            <a:r>
              <a:rPr lang="ru-RU" dirty="0" smtClean="0"/>
              <a:t>С точки зрения </a:t>
            </a:r>
            <a:r>
              <a:rPr lang="en-US" dirty="0" smtClean="0"/>
              <a:t>Python</a:t>
            </a:r>
            <a:endParaRPr lang="ru-RU" dirty="0" smtClean="0"/>
          </a:p>
          <a:p>
            <a:pPr lvl="1"/>
            <a:r>
              <a:rPr lang="ru-RU" dirty="0" smtClean="0"/>
              <a:t>Компиляция в байт-код (низкоуровневое, </a:t>
            </a:r>
            <a:r>
              <a:rPr lang="ru-RU" dirty="0" err="1" smtClean="0"/>
              <a:t>платформонезависимое</a:t>
            </a:r>
            <a:r>
              <a:rPr lang="ru-RU" dirty="0" smtClean="0"/>
              <a:t> представление исходного текста программы) (</a:t>
            </a:r>
            <a:r>
              <a:rPr lang="en-US" dirty="0" smtClean="0"/>
              <a:t>.</a:t>
            </a:r>
            <a:r>
              <a:rPr lang="en-US" dirty="0" err="1" smtClean="0"/>
              <a:t>pyc</a:t>
            </a:r>
            <a:r>
              <a:rPr lang="en-US" dirty="0" smtClean="0"/>
              <a:t>)</a:t>
            </a:r>
            <a:endParaRPr lang="ru-RU" dirty="0" smtClean="0"/>
          </a:p>
          <a:p>
            <a:pPr lvl="2"/>
            <a:r>
              <a:rPr lang="ru-RU" dirty="0" smtClean="0"/>
              <a:t>Ускорение работы интерпретатора (байт-код выполняется существенно быстрее)</a:t>
            </a:r>
          </a:p>
          <a:p>
            <a:pPr lvl="2"/>
            <a:r>
              <a:rPr lang="ru-RU" dirty="0" smtClean="0"/>
              <a:t>Ускорение запуска при повторном вызове программы</a:t>
            </a:r>
          </a:p>
          <a:p>
            <a:pPr lvl="2"/>
            <a:r>
              <a:rPr lang="ru-RU" dirty="0" smtClean="0"/>
              <a:t>Возможность запустить </a:t>
            </a:r>
            <a:r>
              <a:rPr lang="en-US" dirty="0" smtClean="0"/>
              <a:t>.</a:t>
            </a:r>
            <a:r>
              <a:rPr lang="en-US" dirty="0" err="1" smtClean="0"/>
              <a:t>pyc</a:t>
            </a:r>
            <a:r>
              <a:rPr lang="ru-RU" dirty="0" smtClean="0"/>
              <a:t>-файлы в отсутствие оригинальных файлов с исходным кодом</a:t>
            </a:r>
          </a:p>
          <a:p>
            <a:pPr lvl="1"/>
            <a:r>
              <a:rPr lang="en-US" dirty="0" smtClean="0"/>
              <a:t>PVM (Python Virtual Machine)</a:t>
            </a:r>
            <a:r>
              <a:rPr lang="ru-RU" dirty="0" smtClean="0"/>
              <a:t> </a:t>
            </a:r>
            <a:r>
              <a:rPr lang="ru-RU" sz="2300" dirty="0" smtClean="0"/>
              <a:t>(механизм времени выполнения)</a:t>
            </a:r>
            <a:endParaRPr lang="en-US" dirty="0" smtClean="0"/>
          </a:p>
          <a:p>
            <a:pPr lvl="2"/>
            <a:r>
              <a:rPr lang="ru-RU" dirty="0" smtClean="0"/>
              <a:t>Перебор инструкций в байт-коде </a:t>
            </a:r>
          </a:p>
          <a:p>
            <a:pPr lvl="2"/>
            <a:r>
              <a:rPr lang="ru-RU" dirty="0" smtClean="0"/>
              <a:t>Выполнение соответствующих им операций</a:t>
            </a:r>
          </a:p>
          <a:p>
            <a:pPr lvl="2"/>
            <a:endParaRPr lang="ru-RU" dirty="0" smtClean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Производительность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867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Отсутствие этапа сборки или вызова утилиты</a:t>
            </a:r>
            <a:r>
              <a:rPr lang="en-US" dirty="0" smtClean="0"/>
              <a:t> make ( </a:t>
            </a:r>
            <a:r>
              <a:rPr lang="ru-RU" dirty="0" smtClean="0"/>
              <a:t>код может запускаться сразу, как только он написан)</a:t>
            </a:r>
          </a:p>
          <a:p>
            <a:r>
              <a:rPr lang="ru-RU" dirty="0" smtClean="0"/>
              <a:t>Байт-код не является двоичным машинным кодом (например, инструкции для микропроцессора</a:t>
            </a:r>
            <a:r>
              <a:rPr lang="en-US" dirty="0" smtClean="0"/>
              <a:t> Intel)</a:t>
            </a:r>
            <a:r>
              <a:rPr lang="ru-RU" dirty="0" smtClean="0"/>
              <a:t> ( это внутреннее представление программ на языке </a:t>
            </a:r>
            <a:r>
              <a:rPr lang="en-US" dirty="0" smtClean="0"/>
              <a:t>Python)</a:t>
            </a:r>
            <a:endParaRPr lang="ru-RU" dirty="0" smtClean="0"/>
          </a:p>
          <a:p>
            <a:r>
              <a:rPr lang="ru-RU" dirty="0" smtClean="0"/>
              <a:t>Обход инструкций выполняется виртуальной машиной, а не микропроцессором ( нужна дополнительная интерпретация – большее время выполнения, чем машинные инструкции)</a:t>
            </a:r>
          </a:p>
          <a:p>
            <a:r>
              <a:rPr lang="ru-RU" dirty="0" smtClean="0"/>
              <a:t>Дополнительный этап «компиляции»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215370" cy="857256"/>
          </a:xfrm>
        </p:spPr>
        <p:txBody>
          <a:bodyPr/>
          <a:lstStyle/>
          <a:p>
            <a:r>
              <a:rPr lang="ru-RU" dirty="0" smtClean="0"/>
              <a:t>Содержание</a:t>
            </a:r>
            <a:r>
              <a:rPr lang="ru-RU" sz="4400" dirty="0" smtClean="0"/>
              <a:t> лекции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052736"/>
            <a:ext cx="8786874" cy="5500726"/>
          </a:xfrm>
        </p:spPr>
        <p:txBody>
          <a:bodyPr/>
          <a:lstStyle/>
          <a:p>
            <a:endParaRPr lang="en-US" sz="2200" dirty="0" smtClean="0"/>
          </a:p>
          <a:p>
            <a:r>
              <a:rPr lang="ru-RU" sz="2200" dirty="0" smtClean="0"/>
              <a:t>Выполнение </a:t>
            </a:r>
            <a:r>
              <a:rPr lang="ru-RU" sz="2200" dirty="0"/>
              <a:t>программ на языке </a:t>
            </a:r>
            <a:r>
              <a:rPr lang="en-US" sz="2200" dirty="0"/>
              <a:t>Python</a:t>
            </a:r>
            <a:endParaRPr lang="ru-RU" sz="2200" dirty="0"/>
          </a:p>
          <a:p>
            <a:pPr lvl="1"/>
            <a:r>
              <a:rPr lang="ru-RU" sz="2200" dirty="0"/>
              <a:t>Интерпретатор</a:t>
            </a:r>
          </a:p>
          <a:p>
            <a:pPr lvl="1"/>
            <a:r>
              <a:rPr lang="ru-RU" sz="2200" dirty="0"/>
              <a:t>Модели выполнения программ</a:t>
            </a:r>
          </a:p>
          <a:p>
            <a:pPr lvl="1"/>
            <a:r>
              <a:rPr lang="ru-RU" sz="2200" dirty="0"/>
              <a:t>Запуск программ пользователем</a:t>
            </a:r>
            <a:endParaRPr lang="en-US" sz="2200" dirty="0"/>
          </a:p>
          <a:p>
            <a:r>
              <a:rPr lang="ru-RU" sz="2200" dirty="0"/>
              <a:t>Обзор встроенных типов данных и работа с </a:t>
            </a:r>
            <a:r>
              <a:rPr lang="ru-RU" sz="2200" dirty="0" smtClean="0"/>
              <a:t>ними</a:t>
            </a:r>
            <a:endParaRPr lang="en-US" sz="2200" dirty="0" smtClean="0"/>
          </a:p>
          <a:p>
            <a:pPr lvl="1"/>
            <a:r>
              <a:rPr lang="ru-RU" sz="2000" dirty="0" smtClean="0"/>
              <a:t>Числа</a:t>
            </a:r>
          </a:p>
          <a:p>
            <a:pPr lvl="1"/>
            <a:r>
              <a:rPr lang="ru-RU" sz="2000" dirty="0" smtClean="0"/>
              <a:t>Строки</a:t>
            </a:r>
          </a:p>
          <a:p>
            <a:pPr lvl="1"/>
            <a:r>
              <a:rPr lang="ru-RU" sz="2000" dirty="0" smtClean="0"/>
              <a:t>Списки</a:t>
            </a:r>
          </a:p>
          <a:p>
            <a:pPr lvl="1"/>
            <a:r>
              <a:rPr lang="ru-RU" sz="2000" dirty="0" smtClean="0"/>
              <a:t>Кортежи</a:t>
            </a:r>
          </a:p>
          <a:p>
            <a:pPr lvl="1"/>
            <a:r>
              <a:rPr lang="ru-RU" sz="2000" dirty="0" smtClean="0"/>
              <a:t>Словари</a:t>
            </a:r>
            <a:endParaRPr lang="ru-RU" sz="2000" dirty="0"/>
          </a:p>
          <a:p>
            <a:r>
              <a:rPr lang="ru-RU" sz="2200" dirty="0"/>
              <a:t>Инструкции и </a:t>
            </a:r>
            <a:r>
              <a:rPr lang="ru-RU" sz="2200" dirty="0" smtClean="0"/>
              <a:t>синтаксис</a:t>
            </a:r>
          </a:p>
          <a:p>
            <a:pPr lvl="1"/>
            <a:r>
              <a:rPr lang="ru-RU" sz="2000" dirty="0" smtClean="0"/>
              <a:t>Цикл </a:t>
            </a:r>
            <a:r>
              <a:rPr lang="en-US" sz="2000" dirty="0" smtClean="0"/>
              <a:t>if</a:t>
            </a:r>
          </a:p>
          <a:p>
            <a:pPr lvl="1"/>
            <a:r>
              <a:rPr lang="ru-RU" sz="2000" dirty="0" smtClean="0"/>
              <a:t>Цикл </a:t>
            </a:r>
            <a:r>
              <a:rPr lang="en-US" sz="2000" dirty="0" smtClean="0"/>
              <a:t>for</a:t>
            </a:r>
          </a:p>
          <a:p>
            <a:pPr lvl="1"/>
            <a:r>
              <a:rPr lang="ru-RU" sz="2000" dirty="0" smtClean="0"/>
              <a:t>Цикл </a:t>
            </a:r>
            <a:r>
              <a:rPr lang="en-US" sz="2000" dirty="0" smtClean="0"/>
              <a:t>while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3231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Разновидности модели выполнения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2052" y="999694"/>
            <a:ext cx="8229600" cy="557214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Cpython</a:t>
            </a:r>
            <a:r>
              <a:rPr lang="en-US" dirty="0" smtClean="0"/>
              <a:t> (</a:t>
            </a:r>
            <a:r>
              <a:rPr lang="ru-RU" dirty="0" smtClean="0"/>
              <a:t>Стандартная реализация интерпретатора </a:t>
            </a:r>
            <a:r>
              <a:rPr lang="en-US" dirty="0" smtClean="0"/>
              <a:t>Python)</a:t>
            </a:r>
          </a:p>
          <a:p>
            <a:r>
              <a:rPr lang="en-US" dirty="0" err="1" smtClean="0"/>
              <a:t>PyPy</a:t>
            </a:r>
            <a:r>
              <a:rPr lang="en-US" dirty="0" smtClean="0"/>
              <a:t> (</a:t>
            </a:r>
            <a:r>
              <a:rPr lang="en-US" dirty="0" err="1" smtClean="0"/>
              <a:t>jit</a:t>
            </a:r>
            <a:r>
              <a:rPr lang="en-US" dirty="0" smtClean="0"/>
              <a:t>-compiler + multiple </a:t>
            </a:r>
            <a:r>
              <a:rPr lang="en-US" dirty="0" err="1" smtClean="0"/>
              <a:t>backends</a:t>
            </a:r>
            <a:r>
              <a:rPr lang="en-US" dirty="0" smtClean="0"/>
              <a:t>(C,CLI, JVM</a:t>
            </a:r>
            <a:r>
              <a:rPr lang="en-US" dirty="0" smtClean="0"/>
              <a:t>)) (2.7)</a:t>
            </a:r>
            <a:endParaRPr lang="en-US" dirty="0" smtClean="0"/>
          </a:p>
          <a:p>
            <a:r>
              <a:rPr lang="en-US" dirty="0" err="1" smtClean="0"/>
              <a:t>Jython</a:t>
            </a:r>
            <a:r>
              <a:rPr lang="en-US" dirty="0" smtClean="0"/>
              <a:t> </a:t>
            </a:r>
          </a:p>
          <a:p>
            <a:pPr lvl="1"/>
            <a:r>
              <a:rPr lang="ru-RU" dirty="0" smtClean="0"/>
              <a:t>цель – интеграция с языком </a:t>
            </a:r>
            <a:r>
              <a:rPr lang="en-US" dirty="0" smtClean="0"/>
              <a:t>Java</a:t>
            </a:r>
            <a:endParaRPr lang="ru-RU" dirty="0" smtClean="0"/>
          </a:p>
          <a:p>
            <a:pPr lvl="2"/>
            <a:r>
              <a:rPr lang="ru-RU" dirty="0" smtClean="0"/>
              <a:t>Управление </a:t>
            </a:r>
            <a:r>
              <a:rPr lang="en-US" dirty="0" smtClean="0"/>
              <a:t>Java-</a:t>
            </a:r>
            <a:r>
              <a:rPr lang="ru-RU" dirty="0" smtClean="0"/>
              <a:t>приложениями из </a:t>
            </a:r>
            <a:r>
              <a:rPr lang="en-US" dirty="0" smtClean="0"/>
              <a:t>Python</a:t>
            </a:r>
          </a:p>
          <a:p>
            <a:pPr lvl="1"/>
            <a:r>
              <a:rPr lang="ru-RU" dirty="0" smtClean="0"/>
              <a:t>реализация </a:t>
            </a:r>
            <a:r>
              <a:rPr lang="en-US" dirty="0" smtClean="0"/>
              <a:t>– Java</a:t>
            </a:r>
            <a:r>
              <a:rPr lang="ru-RU" dirty="0" smtClean="0"/>
              <a:t>-классы:</a:t>
            </a:r>
          </a:p>
          <a:p>
            <a:pPr lvl="2"/>
            <a:r>
              <a:rPr lang="ru-RU" dirty="0" smtClean="0"/>
              <a:t>компиляция программного кода на языке </a:t>
            </a:r>
            <a:r>
              <a:rPr lang="en-US" dirty="0" smtClean="0"/>
              <a:t>Python </a:t>
            </a:r>
            <a:r>
              <a:rPr lang="ru-RU" dirty="0" smtClean="0"/>
              <a:t>в байт-код </a:t>
            </a:r>
            <a:r>
              <a:rPr lang="en-US" dirty="0" smtClean="0"/>
              <a:t>java</a:t>
            </a:r>
            <a:endParaRPr lang="ru-RU" dirty="0" smtClean="0"/>
          </a:p>
          <a:p>
            <a:pPr lvl="2"/>
            <a:r>
              <a:rPr lang="ru-RU" dirty="0" smtClean="0"/>
              <a:t>передача полученного байт-кода виртуальной машине </a:t>
            </a:r>
            <a:r>
              <a:rPr lang="en-US" dirty="0" smtClean="0"/>
              <a:t>Java ( JVM)</a:t>
            </a:r>
            <a:r>
              <a:rPr lang="ru-RU" dirty="0" smtClean="0"/>
              <a:t> на выполнение</a:t>
            </a:r>
          </a:p>
          <a:p>
            <a:pPr lvl="1"/>
            <a:r>
              <a:rPr lang="ru-RU" dirty="0" smtClean="0"/>
              <a:t>«бесшовная» интеграция</a:t>
            </a:r>
          </a:p>
          <a:p>
            <a:pPr lvl="2"/>
            <a:r>
              <a:rPr lang="ru-RU" dirty="0" smtClean="0"/>
              <a:t>Программный код транслирован в байт-код </a:t>
            </a:r>
            <a:r>
              <a:rPr lang="en-US" dirty="0" smtClean="0"/>
              <a:t>Java</a:t>
            </a:r>
            <a:r>
              <a:rPr lang="ru-RU" dirty="0" smtClean="0"/>
              <a:t> и во время выполнения ведет себя как код на </a:t>
            </a:r>
            <a:r>
              <a:rPr lang="en-US" dirty="0" smtClean="0"/>
              <a:t>Java</a:t>
            </a:r>
          </a:p>
          <a:p>
            <a:pPr lvl="2"/>
            <a:r>
              <a:rPr lang="ru-RU" dirty="0" smtClean="0"/>
              <a:t>Сценарии на </a:t>
            </a:r>
            <a:r>
              <a:rPr lang="en-US" dirty="0" err="1" smtClean="0"/>
              <a:t>Jython</a:t>
            </a:r>
            <a:r>
              <a:rPr lang="en-US" dirty="0" smtClean="0"/>
              <a:t> </a:t>
            </a:r>
            <a:r>
              <a:rPr lang="ru-RU" dirty="0" smtClean="0"/>
              <a:t>как </a:t>
            </a:r>
            <a:r>
              <a:rPr lang="ru-RU" dirty="0" err="1" smtClean="0"/>
              <a:t>сервлеты</a:t>
            </a:r>
            <a:r>
              <a:rPr lang="ru-RU" dirty="0" smtClean="0"/>
              <a:t> и </a:t>
            </a:r>
            <a:r>
              <a:rPr lang="ru-RU" dirty="0" err="1" smtClean="0"/>
              <a:t>апплеты</a:t>
            </a:r>
            <a:r>
              <a:rPr lang="ru-RU" dirty="0" smtClean="0"/>
              <a:t> для </a:t>
            </a:r>
            <a:r>
              <a:rPr lang="en-US" dirty="0" smtClean="0"/>
              <a:t>Java-</a:t>
            </a:r>
            <a:r>
              <a:rPr lang="ru-RU" dirty="0" smtClean="0"/>
              <a:t>приложения</a:t>
            </a:r>
          </a:p>
          <a:p>
            <a:pPr lvl="2"/>
            <a:r>
              <a:rPr lang="ru-RU" dirty="0" smtClean="0"/>
              <a:t>Использование в </a:t>
            </a:r>
            <a:r>
              <a:rPr lang="en-US" dirty="0" err="1" smtClean="0"/>
              <a:t>Jython</a:t>
            </a:r>
            <a:r>
              <a:rPr lang="en-US" dirty="0" smtClean="0"/>
              <a:t>’</a:t>
            </a:r>
            <a:r>
              <a:rPr lang="ru-RU" dirty="0" smtClean="0"/>
              <a:t>е </a:t>
            </a:r>
            <a:r>
              <a:rPr lang="en-US" dirty="0" smtClean="0"/>
              <a:t>Java-</a:t>
            </a:r>
            <a:r>
              <a:rPr lang="ru-RU" dirty="0" smtClean="0"/>
              <a:t>классов</a:t>
            </a:r>
          </a:p>
          <a:p>
            <a:r>
              <a:rPr lang="en-US" dirty="0" err="1" smtClean="0"/>
              <a:t>IronPython</a:t>
            </a:r>
            <a:r>
              <a:rPr lang="en-US" dirty="0" smtClean="0"/>
              <a:t> (2.7.7)</a:t>
            </a:r>
          </a:p>
          <a:p>
            <a:pPr lvl="1"/>
            <a:r>
              <a:rPr lang="ru-RU" dirty="0" smtClean="0"/>
              <a:t>цель - интеграция с приложениями </a:t>
            </a:r>
            <a:r>
              <a:rPr lang="en-US" dirty="0" smtClean="0"/>
              <a:t>Microsoft .NET (Windows), Mono (Linux)</a:t>
            </a:r>
          </a:p>
          <a:p>
            <a:pPr lvl="1"/>
            <a:r>
              <a:rPr lang="ru-RU" dirty="0" smtClean="0"/>
              <a:t>реализация:</a:t>
            </a:r>
          </a:p>
          <a:p>
            <a:pPr lvl="2"/>
            <a:r>
              <a:rPr lang="ru-RU" dirty="0" smtClean="0"/>
              <a:t>Компиляция в </a:t>
            </a:r>
            <a:r>
              <a:rPr lang="en-US" dirty="0" smtClean="0"/>
              <a:t>Microsoft Intermediate Language (MSIL)</a:t>
            </a:r>
          </a:p>
          <a:p>
            <a:pPr lvl="2"/>
            <a:r>
              <a:rPr lang="ru-RU" dirty="0" smtClean="0"/>
              <a:t>Компиляций </a:t>
            </a:r>
            <a:r>
              <a:rPr lang="en-US" dirty="0" smtClean="0"/>
              <a:t>IL </a:t>
            </a:r>
            <a:r>
              <a:rPr lang="ru-RU" dirty="0" smtClean="0"/>
              <a:t>в специфичный для платформы код с помощью </a:t>
            </a:r>
            <a:r>
              <a:rPr lang="en-US" dirty="0" smtClean="0"/>
              <a:t>CLR (Common Language Runtime)</a:t>
            </a:r>
          </a:p>
          <a:p>
            <a:r>
              <a:rPr lang="en-US" dirty="0" err="1" smtClean="0"/>
              <a:t>PythonNet</a:t>
            </a:r>
            <a:r>
              <a:rPr lang="en-US" dirty="0" smtClean="0"/>
              <a:t> (</a:t>
            </a:r>
            <a:r>
              <a:rPr lang="ru-RU" dirty="0" smtClean="0"/>
              <a:t>использование компонент и сервисов </a:t>
            </a:r>
            <a:r>
              <a:rPr lang="en-US" dirty="0" smtClean="0"/>
              <a:t>.NET)</a:t>
            </a:r>
          </a:p>
          <a:p>
            <a:pPr lvl="2"/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500066"/>
          </a:xfrm>
        </p:spPr>
        <p:txBody>
          <a:bodyPr>
            <a:noAutofit/>
          </a:bodyPr>
          <a:lstStyle/>
          <a:p>
            <a:r>
              <a:rPr lang="ru-RU" sz="2800" dirty="0" smtClean="0"/>
              <a:t>Средства оптимизации скорости выполнения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4729"/>
            <a:ext cx="8229600" cy="5702667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PyPy</a:t>
            </a:r>
            <a:r>
              <a:rPr lang="ru-RU" sz="2400" dirty="0" smtClean="0"/>
              <a:t> (</a:t>
            </a:r>
            <a:r>
              <a:rPr lang="en-US" sz="2400" dirty="0" err="1" smtClean="0"/>
              <a:t>jit</a:t>
            </a:r>
            <a:r>
              <a:rPr lang="en-US" sz="2400" dirty="0" smtClean="0"/>
              <a:t>-compiler + multipl</a:t>
            </a:r>
            <a:r>
              <a:rPr lang="en-US" sz="2400" dirty="0" smtClean="0"/>
              <a:t>e </a:t>
            </a:r>
            <a:r>
              <a:rPr lang="en-US" sz="2400" dirty="0" err="1" smtClean="0"/>
              <a:t>backends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lvl="1"/>
            <a:r>
              <a:rPr lang="en-US" sz="2000" dirty="0" smtClean="0"/>
              <a:t>Jit-compiler</a:t>
            </a:r>
          </a:p>
          <a:p>
            <a:pPr lvl="1"/>
            <a:r>
              <a:rPr lang="en-US" sz="2000" dirty="0" smtClean="0"/>
              <a:t>Memory usage</a:t>
            </a:r>
          </a:p>
          <a:p>
            <a:pPr lvl="1"/>
            <a:r>
              <a:rPr lang="en-US" sz="2000" dirty="0" err="1" smtClean="0"/>
              <a:t>Stackless</a:t>
            </a:r>
            <a:endParaRPr lang="ru-RU" sz="2000" dirty="0" smtClean="0"/>
          </a:p>
          <a:p>
            <a:r>
              <a:rPr lang="ru-RU" sz="2400" dirty="0" smtClean="0"/>
              <a:t>Динамический компилятор </a:t>
            </a:r>
            <a:r>
              <a:rPr lang="en-US" sz="2400" dirty="0" err="1" smtClean="0"/>
              <a:t>Psyco</a:t>
            </a:r>
            <a:r>
              <a:rPr lang="en-US" sz="2400" dirty="0" smtClean="0"/>
              <a:t> (</a:t>
            </a:r>
            <a:r>
              <a:rPr lang="ru-RU" sz="2400" dirty="0" smtClean="0"/>
              <a:t>специализированный </a:t>
            </a:r>
            <a:r>
              <a:rPr lang="en-US" sz="2400" dirty="0" smtClean="0"/>
              <a:t>JIT-</a:t>
            </a:r>
            <a:r>
              <a:rPr lang="ru-RU" sz="2400" dirty="0" smtClean="0"/>
              <a:t>компилятор)</a:t>
            </a:r>
            <a:endParaRPr lang="en-US" sz="2400" dirty="0" smtClean="0"/>
          </a:p>
          <a:p>
            <a:pPr lvl="1"/>
            <a:r>
              <a:rPr lang="ru-RU" sz="2400" dirty="0" smtClean="0"/>
              <a:t>Расширение модели выполнения байт-кода</a:t>
            </a:r>
          </a:p>
          <a:p>
            <a:pPr lvl="2"/>
            <a:r>
              <a:rPr lang="ru-RU" sz="2000" dirty="0" smtClean="0"/>
              <a:t>Сбор информации о типах объектах во время выполнения программы</a:t>
            </a:r>
          </a:p>
          <a:p>
            <a:pPr lvl="2"/>
            <a:r>
              <a:rPr lang="ru-RU" sz="2000" dirty="0" smtClean="0"/>
              <a:t>Генерация машинного кода, оптимизированного для объектов этого типа</a:t>
            </a:r>
          </a:p>
          <a:p>
            <a:pPr lvl="2"/>
            <a:r>
              <a:rPr lang="ru-RU" sz="2000" dirty="0" smtClean="0"/>
              <a:t>Замещение этим кодом соответствующих участков байт-кода</a:t>
            </a:r>
          </a:p>
          <a:p>
            <a:pPr lvl="2"/>
            <a:r>
              <a:rPr lang="ru-RU" sz="2000" dirty="0" smtClean="0"/>
              <a:t>При использовании одним участков кода разных типов данных – генерация различных версий машинного кода</a:t>
            </a:r>
          </a:p>
          <a:p>
            <a:pPr lvl="1"/>
            <a:r>
              <a:rPr lang="ru-RU" sz="1800" dirty="0" smtClean="0"/>
              <a:t>В идеале – оптимизированные участки выполняются со скоростью </a:t>
            </a:r>
            <a:r>
              <a:rPr lang="en-US" sz="1800" dirty="0" smtClean="0"/>
              <a:t>C-</a:t>
            </a:r>
            <a:r>
              <a:rPr lang="ru-RU" sz="1800" dirty="0" smtClean="0"/>
              <a:t>кода ( ускорение от 2 до 100 раз, стандартно – 4 раза)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500066"/>
          </a:xfrm>
        </p:spPr>
        <p:txBody>
          <a:bodyPr>
            <a:noAutofit/>
          </a:bodyPr>
          <a:lstStyle/>
          <a:p>
            <a:r>
              <a:rPr lang="ru-RU" sz="2800" dirty="0" smtClean="0"/>
              <a:t>Средства оптимизации скорости выполнения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820919"/>
            <a:ext cx="8229600" cy="5786478"/>
          </a:xfrm>
        </p:spPr>
        <p:txBody>
          <a:bodyPr>
            <a:noAutofit/>
          </a:bodyPr>
          <a:lstStyle/>
          <a:p>
            <a:endParaRPr lang="ru-RU" sz="1600" dirty="0" smtClean="0"/>
          </a:p>
          <a:p>
            <a:r>
              <a:rPr lang="ru-RU" sz="2000" dirty="0" smtClean="0"/>
              <a:t>Транслятор </a:t>
            </a:r>
            <a:r>
              <a:rPr lang="en-US" sz="2000" dirty="0" err="1" smtClean="0"/>
              <a:t>Shedskin</a:t>
            </a:r>
            <a:r>
              <a:rPr lang="en-US" sz="2000" dirty="0" smtClean="0"/>
              <a:t> C++</a:t>
            </a:r>
          </a:p>
          <a:p>
            <a:pPr lvl="1"/>
            <a:r>
              <a:rPr lang="ru-RU" sz="2000" dirty="0" smtClean="0"/>
              <a:t>Преобразование исходного кода на </a:t>
            </a:r>
            <a:r>
              <a:rPr lang="en-US" sz="2000" dirty="0" smtClean="0"/>
              <a:t>Python </a:t>
            </a:r>
            <a:r>
              <a:rPr lang="ru-RU" sz="2000" dirty="0" smtClean="0"/>
              <a:t>в исходный код на </a:t>
            </a:r>
            <a:r>
              <a:rPr lang="en-US" sz="2000" dirty="0" smtClean="0"/>
              <a:t>C++</a:t>
            </a:r>
          </a:p>
          <a:p>
            <a:pPr lvl="1"/>
            <a:r>
              <a:rPr lang="ru-RU" sz="2000" dirty="0" smtClean="0"/>
              <a:t>Ограничение программ на </a:t>
            </a:r>
            <a:r>
              <a:rPr lang="en-US" sz="2000" dirty="0" smtClean="0"/>
              <a:t>Python </a:t>
            </a:r>
            <a:r>
              <a:rPr lang="ru-RU" sz="2000" dirty="0" smtClean="0"/>
              <a:t>неявным использованием статических типов</a:t>
            </a:r>
          </a:p>
          <a:p>
            <a:r>
              <a:rPr lang="ru-RU" sz="2000" dirty="0" smtClean="0"/>
              <a:t>Фиксированные двоичные </a:t>
            </a:r>
            <a:r>
              <a:rPr lang="ru-RU" sz="2000" dirty="0" smtClean="0"/>
              <a:t>файлы (</a:t>
            </a:r>
            <a:r>
              <a:rPr lang="en-US" sz="2000" dirty="0" smtClean="0"/>
              <a:t>frozen binaries)</a:t>
            </a:r>
            <a:endParaRPr lang="ru-RU" sz="2000" dirty="0" smtClean="0"/>
          </a:p>
          <a:p>
            <a:pPr lvl="1"/>
            <a:r>
              <a:rPr lang="ru-RU" sz="2000" dirty="0" smtClean="0"/>
              <a:t>Объединение в один пакет байт-кода программ, </a:t>
            </a:r>
            <a:r>
              <a:rPr lang="en-US" sz="2000" dirty="0" smtClean="0"/>
              <a:t>PVM</a:t>
            </a:r>
            <a:r>
              <a:rPr lang="ru-RU" sz="2000" dirty="0" smtClean="0"/>
              <a:t> и файлов поддержки</a:t>
            </a:r>
          </a:p>
          <a:p>
            <a:pPr lvl="1"/>
            <a:r>
              <a:rPr lang="ru-RU" sz="2000" dirty="0" smtClean="0"/>
              <a:t>На выходе – единственный исполняемый файл</a:t>
            </a:r>
          </a:p>
          <a:p>
            <a:pPr lvl="2"/>
            <a:r>
              <a:rPr lang="en-US" sz="1800" dirty="0" smtClean="0"/>
              <a:t>py2exe (Windows)</a:t>
            </a:r>
          </a:p>
          <a:p>
            <a:pPr lvl="2"/>
            <a:r>
              <a:rPr lang="en-US" sz="1800" dirty="0" err="1" smtClean="0"/>
              <a:t>PyInstaller</a:t>
            </a:r>
            <a:r>
              <a:rPr lang="en-US" sz="1800" dirty="0" smtClean="0"/>
              <a:t> (Windows, Linux, UNIX)</a:t>
            </a:r>
          </a:p>
          <a:p>
            <a:r>
              <a:rPr lang="ru-RU" sz="2000" dirty="0" smtClean="0"/>
              <a:t>Другие способы выполнения</a:t>
            </a:r>
          </a:p>
          <a:p>
            <a:pPr lvl="1"/>
            <a:r>
              <a:rPr lang="en-US" sz="2000" dirty="0" err="1" smtClean="0"/>
              <a:t>Cython</a:t>
            </a:r>
            <a:r>
              <a:rPr lang="en-US" sz="2000" dirty="0" smtClean="0"/>
              <a:t> (</a:t>
            </a:r>
            <a:r>
              <a:rPr lang="ru-RU" sz="2000" dirty="0" smtClean="0"/>
              <a:t>гибридный язык, позволяющий вызывать функции на С)</a:t>
            </a:r>
            <a:endParaRPr lang="en-US" sz="2000" dirty="0" smtClean="0"/>
          </a:p>
          <a:p>
            <a:pPr lvl="1"/>
            <a:r>
              <a:rPr lang="en-US" sz="2000" dirty="0" err="1" smtClean="0"/>
              <a:t>Stackless</a:t>
            </a:r>
            <a:r>
              <a:rPr lang="en-US" sz="2000" dirty="0" smtClean="0"/>
              <a:t> Python</a:t>
            </a:r>
            <a:r>
              <a:rPr lang="ru-RU" sz="2000" dirty="0" smtClean="0"/>
              <a:t> (дополнительное ускорение при ПОД и использовании сопрограмм)</a:t>
            </a:r>
          </a:p>
        </p:txBody>
      </p:sp>
    </p:spTree>
    <p:extLst>
      <p:ext uri="{BB962C8B-B14F-4D97-AF65-F5344CB8AC3E}">
        <p14:creationId xmlns:p14="http://schemas.microsoft.com/office/powerpoint/2010/main" val="775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Запуск программ пользователем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360114"/>
          </a:xfrm>
        </p:spPr>
        <p:txBody>
          <a:bodyPr>
            <a:noAutofit/>
          </a:bodyPr>
          <a:lstStyle/>
          <a:p>
            <a:r>
              <a:rPr lang="ru-RU" sz="1800" dirty="0" smtClean="0"/>
              <a:t>Интерактивный режим </a:t>
            </a:r>
            <a:r>
              <a:rPr lang="ru-RU" sz="1200" dirty="0" smtClean="0"/>
              <a:t>(ввод инструкций непосредственно в командной строке интерпретатора)</a:t>
            </a:r>
            <a:endParaRPr lang="ru-RU" sz="1800" dirty="0" smtClean="0"/>
          </a:p>
          <a:p>
            <a:pPr lvl="1"/>
            <a:r>
              <a:rPr lang="ru-RU" sz="1600" dirty="0" smtClean="0"/>
              <a:t>Запуск интерпретатора</a:t>
            </a:r>
          </a:p>
          <a:p>
            <a:pPr lvl="1"/>
            <a:r>
              <a:rPr lang="ru-RU" sz="1600" dirty="0" smtClean="0"/>
              <a:t>Выполнение инструкций в интерактивном режиме</a:t>
            </a:r>
            <a:endParaRPr lang="en-US" sz="1600" dirty="0" smtClean="0"/>
          </a:p>
          <a:p>
            <a:pPr lvl="1"/>
            <a:r>
              <a:rPr lang="ru-RU" sz="1600" dirty="0" smtClean="0"/>
              <a:t>Использование интерактивного режима:</a:t>
            </a:r>
          </a:p>
          <a:p>
            <a:pPr lvl="2"/>
            <a:r>
              <a:rPr lang="ru-RU" sz="1400" dirty="0" smtClean="0"/>
              <a:t>Экспериментирование с возможностями языка</a:t>
            </a:r>
          </a:p>
          <a:p>
            <a:pPr lvl="2"/>
            <a:r>
              <a:rPr lang="ru-RU" sz="1400" dirty="0" smtClean="0"/>
              <a:t>Тестирование и отладка</a:t>
            </a:r>
          </a:p>
          <a:p>
            <a:pPr lvl="1"/>
            <a:r>
              <a:rPr lang="ru-RU" sz="1600" dirty="0" smtClean="0"/>
              <a:t>Особенности работы в интерактивном режиме:</a:t>
            </a:r>
          </a:p>
          <a:p>
            <a:pPr lvl="2"/>
            <a:r>
              <a:rPr lang="ru-RU" sz="1400" dirty="0" smtClean="0"/>
              <a:t>За 1 раз выполняется 1 инструкция</a:t>
            </a:r>
          </a:p>
          <a:p>
            <a:pPr lvl="2"/>
            <a:r>
              <a:rPr lang="ru-RU" sz="1400" dirty="0" smtClean="0"/>
              <a:t>Отступы для работы с вложенными инструкциями</a:t>
            </a:r>
          </a:p>
          <a:p>
            <a:pPr lvl="2"/>
            <a:r>
              <a:rPr lang="ru-RU" sz="1400" dirty="0" smtClean="0"/>
              <a:t>Инструкция </a:t>
            </a:r>
            <a:r>
              <a:rPr lang="en-US" sz="1400" dirty="0" smtClean="0"/>
              <a:t>print</a:t>
            </a:r>
            <a:r>
              <a:rPr lang="ru-RU" sz="1400" dirty="0" smtClean="0"/>
              <a:t> необходима только в файлах</a:t>
            </a:r>
          </a:p>
          <a:p>
            <a:pPr lvl="2"/>
            <a:r>
              <a:rPr lang="ru-RU" sz="1400" dirty="0" smtClean="0"/>
              <a:t>Специфика ввода многострочных инструкций</a:t>
            </a:r>
          </a:p>
          <a:p>
            <a:r>
              <a:rPr lang="ru-RU" sz="1800" dirty="0" smtClean="0"/>
              <a:t>Системная командная строка и файлы</a:t>
            </a:r>
          </a:p>
          <a:p>
            <a:pPr lvl="1"/>
            <a:r>
              <a:rPr lang="ru-RU" sz="1600" dirty="0" smtClean="0"/>
              <a:t>Сценарии ( </a:t>
            </a:r>
            <a:r>
              <a:rPr lang="ru-RU" sz="1600" dirty="0" err="1" smtClean="0"/>
              <a:t>скрипты</a:t>
            </a:r>
            <a:r>
              <a:rPr lang="ru-RU" sz="1600" dirty="0" smtClean="0"/>
              <a:t>)</a:t>
            </a:r>
          </a:p>
          <a:p>
            <a:pPr lvl="1"/>
            <a:r>
              <a:rPr lang="ru-RU" sz="1600" dirty="0" smtClean="0"/>
              <a:t>Модули и их использование другими программами</a:t>
            </a:r>
          </a:p>
          <a:p>
            <a:r>
              <a:rPr lang="en-US" sz="1800" dirty="0" smtClean="0"/>
              <a:t> </a:t>
            </a:r>
            <a:r>
              <a:rPr lang="ru-RU" sz="1800" dirty="0" smtClean="0"/>
              <a:t>Исполняемые сценарии в </a:t>
            </a:r>
            <a:r>
              <a:rPr lang="en-US" sz="1800" dirty="0" smtClean="0"/>
              <a:t>UNIX, Linux</a:t>
            </a:r>
          </a:p>
          <a:p>
            <a:pPr lvl="1"/>
            <a:r>
              <a:rPr lang="ru-RU" sz="1600" dirty="0" smtClean="0"/>
              <a:t>Начинаются с </a:t>
            </a:r>
            <a:r>
              <a:rPr lang="en-US" sz="1600" dirty="0" smtClean="0"/>
              <a:t>#!/</a:t>
            </a:r>
            <a:r>
              <a:rPr lang="en-US" sz="1600" dirty="0" err="1" smtClean="0"/>
              <a:t>usr</a:t>
            </a:r>
            <a:r>
              <a:rPr lang="en-US" sz="1600" dirty="0" smtClean="0"/>
              <a:t>/local/bin/python</a:t>
            </a:r>
          </a:p>
          <a:p>
            <a:r>
              <a:rPr lang="ru-RU" sz="1800" dirty="0" smtClean="0"/>
              <a:t>Запуск модулей с помощью вызова </a:t>
            </a:r>
            <a:r>
              <a:rPr lang="en-US" sz="1800" dirty="0" smtClean="0"/>
              <a:t>exec()</a:t>
            </a:r>
          </a:p>
          <a:p>
            <a:r>
              <a:rPr lang="ru-RU" sz="1800" dirty="0" smtClean="0"/>
              <a:t>Запуск с помощью интегрированной среды разработки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2214578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ru-RU" dirty="0" smtClean="0"/>
          </a:p>
          <a:p>
            <a:pPr lvl="1">
              <a:buNone/>
            </a:pPr>
            <a:r>
              <a:rPr lang="ru-RU" dirty="0" smtClean="0"/>
              <a:t>			</a:t>
            </a:r>
            <a:r>
              <a:rPr lang="en-US" sz="2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 sys</a:t>
            </a:r>
          </a:p>
          <a:p>
            <a:pPr lvl="1">
              <a:buNone/>
            </a:pPr>
            <a:r>
              <a:rPr lang="ru-RU" sz="2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		</a:t>
            </a:r>
            <a:r>
              <a:rPr lang="en-US" sz="2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print (</a:t>
            </a:r>
            <a:r>
              <a:rPr lang="en-US" sz="2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sys.platform</a:t>
            </a:r>
            <a:r>
              <a:rPr lang="en-US" sz="2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pPr lvl="1">
              <a:buNone/>
            </a:pPr>
            <a:r>
              <a:rPr lang="ru-RU" sz="2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		</a:t>
            </a:r>
            <a:r>
              <a:rPr lang="en-US" sz="2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 = 'Hello'</a:t>
            </a:r>
          </a:p>
          <a:p>
            <a:pPr lvl="1">
              <a:buNone/>
            </a:pPr>
            <a:r>
              <a:rPr lang="ru-RU" sz="2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		</a:t>
            </a:r>
            <a:r>
              <a:rPr lang="en-US" sz="2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print (8 * x)</a:t>
            </a:r>
            <a:endParaRPr lang="ru-RU" sz="18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endParaRPr lang="ru-RU" sz="2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3786190"/>
            <a:ext cx="8229600" cy="642942"/>
          </a:xfrm>
          <a:prstGeom prst="rect">
            <a:avLst/>
          </a:prstGeom>
        </p:spPr>
        <p:txBody>
          <a:bodyPr vert="horz" anchor="ctr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Способы запуска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571472" y="4429132"/>
            <a:ext cx="8229600" cy="221457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lang="en-US" sz="2000" dirty="0" smtClean="0">
                <a:solidFill>
                  <a:schemeClr val="accent2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python D:\ex1.py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	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python D:\ex1.py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&gt; ex1.txt</a:t>
            </a:r>
            <a:endParaRPr kumimoji="0" lang="ru-RU" sz="2000" b="0" i="0" u="none" strike="noStrike" kern="1200" cap="none" spc="0" normalizeH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r>
              <a:rPr lang="ru-RU" sz="2800" baseline="0" dirty="0">
                <a:solidFill>
                  <a:schemeClr val="accent2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</a:t>
            </a:r>
            <a:r>
              <a:rPr lang="ru-RU" sz="2800" baseline="0" dirty="0" smtClean="0">
                <a:solidFill>
                  <a:schemeClr val="accent2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	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6448425" cy="5159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Данные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6966" y="1123951"/>
            <a:ext cx="8242697" cy="55149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Общая «структура» программы: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Программы делятся на модули.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Модули содержат инструкции.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Инструкции состоят из выражений.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Выражения создают и обрабатывают объекты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ru-RU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Данные представлены в форме объектов: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Встроенных типов, представляемых языком,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Типов, созданных с помощью конструкций языка,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Типов, созданных с применением библиотек расширений, написанных на С.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Объект – область памяти с некоторым значением + ассоциированный с ним набор операций.</a:t>
            </a:r>
            <a:endParaRPr lang="ru-RU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Динамическая типизация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Отсутствует конструкция объявления типа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Тип определяется автоматически ( синтаксис выполняемых выражений задает тип и набор возможных операций)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Строгая типизация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Над объектом выполняются только операции, применимые к данному 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типу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1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508397" y="255589"/>
            <a:ext cx="6447234" cy="777875"/>
          </a:xfrm>
        </p:spPr>
        <p:txBody>
          <a:bodyPr/>
          <a:lstStyle/>
          <a:p>
            <a:r>
              <a:rPr lang="ru-RU" dirty="0" smtClean="0"/>
              <a:t>Встроенные типы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8396" y="1143001"/>
            <a:ext cx="7992694" cy="5357833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Преимущества: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Созданы и подходят для решения ряда часто встречающихся задач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Используют оптимизированные структуры данных, реализованные на С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Стандартная часть языка (остается неизменной)</a:t>
            </a:r>
          </a:p>
          <a:p>
            <a:pPr lvl="1" fontAlgn="auto">
              <a:spcAft>
                <a:spcPts val="0"/>
              </a:spcAft>
              <a:buNone/>
              <a:defRPr/>
            </a:pPr>
            <a:endParaRPr lang="ru-RU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Основные встроенные типы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+ </a:t>
            </a:r>
            <a:r>
              <a:rPr lang="ru-RU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 литерала/создания: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Числа 				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1234, 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3.14, 3+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1j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Строки 	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‘spam’, “mc Donald’s”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Списки 	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[1, [2, ‘three’], 4 ] 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Словари	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{‘1’: ’one’, ‘2’: ‘two’}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Кортежи				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(1, ‘spam’, 3, ‘U’)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Файлы				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 = open(‘example’, ‘r’)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Множества		</a:t>
            </a:r>
            <a:r>
              <a:rPr lang="ru-RU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(‘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abc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’), {‘a’, ‘b’, ‘c’}</a:t>
            </a:r>
            <a:endParaRPr lang="ru-RU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Структурные элементы программ 	функции, модули, классы</a:t>
            </a: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ru-RU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7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229600" cy="1066800"/>
          </a:xfrm>
        </p:spPr>
        <p:txBody>
          <a:bodyPr/>
          <a:lstStyle/>
          <a:p>
            <a:r>
              <a:rPr lang="ru-RU" sz="3600" dirty="0" smtClean="0"/>
              <a:t>Встроенные типы данных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142984"/>
            <a:ext cx="8329642" cy="5430854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Числа (арифметические операции)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Последовательности(кортежи, списки )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Отображения(словари)(поддерживают индексацию по ключу)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ru-R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ru-R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Неизменяемые (числа, строки, кортежи, множества)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Изменяемые(списки, словари, изменяемые 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650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229600" cy="1066800"/>
          </a:xfrm>
        </p:spPr>
        <p:txBody>
          <a:bodyPr/>
          <a:lstStyle/>
          <a:p>
            <a:r>
              <a:rPr lang="ru-RU" sz="3200" dirty="0" smtClean="0"/>
              <a:t>Динамическая типизация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071546"/>
            <a:ext cx="8329642" cy="5502292"/>
          </a:xfrm>
        </p:spPr>
        <p:txBody>
          <a:bodyPr/>
          <a:lstStyle/>
          <a:p>
            <a:r>
              <a:rPr lang="ru-RU" sz="2400" dirty="0" smtClean="0"/>
              <a:t>Отсутствие инструкций объявления</a:t>
            </a:r>
          </a:p>
          <a:p>
            <a:pPr lvl="1"/>
            <a:r>
              <a:rPr lang="ru-RU" sz="2400" dirty="0" smtClean="0"/>
              <a:t>создание переменной</a:t>
            </a:r>
          </a:p>
          <a:p>
            <a:pPr lvl="1"/>
            <a:r>
              <a:rPr lang="ru-RU" sz="2400" dirty="0" smtClean="0"/>
              <a:t>типы переменных</a:t>
            </a:r>
            <a:endParaRPr lang="en-US" sz="2400" dirty="0" smtClean="0"/>
          </a:p>
          <a:p>
            <a:pPr lvl="1"/>
            <a:r>
              <a:rPr lang="ru-RU" sz="2400" dirty="0" smtClean="0"/>
              <a:t>использование переменных</a:t>
            </a:r>
            <a:br>
              <a:rPr lang="ru-RU" sz="2400" dirty="0" smtClean="0"/>
            </a:br>
            <a:r>
              <a:rPr lang="en-US" sz="2400" dirty="0" smtClean="0"/>
              <a:t> </a:t>
            </a:r>
            <a:r>
              <a:rPr lang="ru-RU" sz="1800" dirty="0" smtClean="0">
                <a:solidFill>
                  <a:prstClr val="black"/>
                </a:solidFill>
              </a:rPr>
              <a:t>Переменная – запись в системной таблице</a:t>
            </a:r>
            <a:endParaRPr lang="ru-RU" sz="2000" dirty="0" smtClean="0">
              <a:solidFill>
                <a:prstClr val="black"/>
              </a:solidFill>
            </a:endParaRPr>
          </a:p>
          <a:p>
            <a:pPr lvl="2">
              <a:buClr>
                <a:srgbClr val="438086"/>
              </a:buClr>
              <a:buNone/>
            </a:pPr>
            <a:r>
              <a:rPr lang="ru-RU" sz="1800" dirty="0" smtClean="0">
                <a:solidFill>
                  <a:prstClr val="black"/>
                </a:solidFill>
              </a:rPr>
              <a:t>Объект – область памяти </a:t>
            </a:r>
          </a:p>
          <a:p>
            <a:pPr lvl="2">
              <a:buClr>
                <a:srgbClr val="438086"/>
              </a:buClr>
              <a:buNone/>
            </a:pPr>
            <a:r>
              <a:rPr lang="ru-RU" sz="1800" dirty="0" smtClean="0">
                <a:solidFill>
                  <a:prstClr val="black"/>
                </a:solidFill>
              </a:rPr>
              <a:t>Ссылка – автоматически </a:t>
            </a:r>
            <a:r>
              <a:rPr lang="ru-RU" sz="1800" dirty="0" err="1" smtClean="0">
                <a:solidFill>
                  <a:prstClr val="black"/>
                </a:solidFill>
              </a:rPr>
              <a:t>разыменованный</a:t>
            </a:r>
            <a:r>
              <a:rPr lang="ru-RU" sz="1800" dirty="0" smtClean="0">
                <a:solidFill>
                  <a:prstClr val="black"/>
                </a:solidFill>
              </a:rPr>
              <a:t> указатель на объект</a:t>
            </a:r>
            <a:endParaRPr lang="ru-RU" dirty="0" smtClean="0"/>
          </a:p>
          <a:p>
            <a:r>
              <a:rPr lang="ru-RU" sz="2400" dirty="0" smtClean="0"/>
              <a:t>Информация о типе хранится в объекте, а не в переменной</a:t>
            </a:r>
          </a:p>
          <a:p>
            <a:r>
              <a:rPr lang="ru-RU" sz="2400" dirty="0" smtClean="0"/>
              <a:t>Объекты уничтожаются автоматически</a:t>
            </a:r>
          </a:p>
          <a:p>
            <a:r>
              <a:rPr lang="ru-RU" sz="2400" dirty="0" smtClean="0"/>
              <a:t>Разделяемые ссылки</a:t>
            </a:r>
            <a:endParaRPr lang="en-US" sz="2400" dirty="0" smtClean="0"/>
          </a:p>
          <a:p>
            <a:r>
              <a:rPr lang="ru-RU" sz="2400" dirty="0" smtClean="0"/>
              <a:t>Разделяемые ссылки и изменяемые объекты</a:t>
            </a:r>
            <a:endParaRPr lang="en-US" sz="2400" dirty="0" smtClean="0"/>
          </a:p>
          <a:p>
            <a:r>
              <a:rPr lang="ru-RU" sz="2400" dirty="0" smtClean="0"/>
              <a:t>Разделяемые ссылки и равенство</a:t>
            </a:r>
          </a:p>
          <a:p>
            <a:pPr lvl="1">
              <a:buNone/>
            </a:pPr>
            <a:endParaRPr lang="ru-RU" sz="20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ru-RU" sz="20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ru-R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229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8229600" cy="1066800"/>
          </a:xfrm>
        </p:spPr>
        <p:txBody>
          <a:bodyPr/>
          <a:lstStyle/>
          <a:p>
            <a:r>
              <a:rPr lang="ru-RU" dirty="0" smtClean="0"/>
              <a:t>Числа</a:t>
            </a:r>
          </a:p>
        </p:txBody>
      </p:sp>
      <p:sp>
        <p:nvSpPr>
          <p:cNvPr id="7171" name="Содержимое 2"/>
          <p:cNvSpPr>
            <a:spLocks noGrp="1"/>
          </p:cNvSpPr>
          <p:nvPr>
            <p:ph idx="1"/>
          </p:nvPr>
        </p:nvSpPr>
        <p:spPr>
          <a:xfrm>
            <a:off x="285720" y="1071546"/>
            <a:ext cx="8572560" cy="5500726"/>
          </a:xfrm>
        </p:spPr>
        <p:txBody>
          <a:bodyPr/>
          <a:lstStyle/>
          <a:p>
            <a:r>
              <a:rPr lang="ru-RU" sz="1800" dirty="0" smtClean="0"/>
              <a:t>Целые числа (1234, -10, 100000000</a:t>
            </a:r>
            <a:r>
              <a:rPr lang="en-US" sz="1800" dirty="0" smtClean="0"/>
              <a:t>, 0o114,0O21, 0x2A, 0b0110101</a:t>
            </a:r>
            <a:r>
              <a:rPr lang="ru-RU" sz="1800" dirty="0" smtClean="0"/>
              <a:t>)</a:t>
            </a:r>
            <a:endParaRPr lang="en-US" sz="1800" dirty="0" smtClean="0"/>
          </a:p>
          <a:p>
            <a:pPr lvl="1"/>
            <a:r>
              <a:rPr lang="en-US" sz="1800" dirty="0" smtClean="0"/>
              <a:t>hex(n), bin(n), </a:t>
            </a:r>
            <a:r>
              <a:rPr lang="en-US" sz="1800" dirty="0" err="1" smtClean="0"/>
              <a:t>oct</a:t>
            </a:r>
            <a:r>
              <a:rPr lang="en-US" sz="1800" dirty="0" smtClean="0"/>
              <a:t>(n),</a:t>
            </a:r>
            <a:r>
              <a:rPr lang="en-US" sz="1800" dirty="0" err="1" smtClean="0"/>
              <a:t>int</a:t>
            </a:r>
            <a:r>
              <a:rPr lang="en-US" sz="1800" dirty="0" smtClean="0"/>
              <a:t>(</a:t>
            </a:r>
            <a:r>
              <a:rPr lang="en-US" sz="1800" dirty="0" err="1" smtClean="0"/>
              <a:t>str</a:t>
            </a:r>
            <a:r>
              <a:rPr lang="en-US" sz="1800" dirty="0" smtClean="0"/>
              <a:t>, base)</a:t>
            </a:r>
          </a:p>
          <a:p>
            <a:r>
              <a:rPr lang="ru-RU" sz="1800" dirty="0" smtClean="0"/>
              <a:t>Вещественные (аналог </a:t>
            </a:r>
            <a:r>
              <a:rPr lang="en-US" sz="1800" dirty="0" smtClean="0"/>
              <a:t>double </a:t>
            </a:r>
            <a:r>
              <a:rPr lang="ru-RU" sz="1800" dirty="0" smtClean="0"/>
              <a:t>в </a:t>
            </a:r>
            <a:r>
              <a:rPr lang="en-US" sz="1800" dirty="0" smtClean="0"/>
              <a:t>C)</a:t>
            </a:r>
            <a:r>
              <a:rPr lang="ru-RU" sz="1800" dirty="0" smtClean="0"/>
              <a:t> (1.23, 3.14</a:t>
            </a:r>
            <a:r>
              <a:rPr lang="en-US" sz="1800" dirty="0" smtClean="0"/>
              <a:t>e-20)</a:t>
            </a:r>
          </a:p>
          <a:p>
            <a:r>
              <a:rPr lang="ru-RU" sz="1800" dirty="0" smtClean="0"/>
              <a:t>Комплексные числа</a:t>
            </a:r>
            <a:r>
              <a:rPr lang="en-US" sz="1800" dirty="0" smtClean="0"/>
              <a:t> (3+1.0J, 0.5j)</a:t>
            </a:r>
          </a:p>
          <a:p>
            <a:r>
              <a:rPr lang="ru-RU" sz="1800" dirty="0" smtClean="0"/>
              <a:t>С ограниченной точностью (</a:t>
            </a:r>
            <a:r>
              <a:rPr lang="en-US" sz="1800" dirty="0" smtClean="0"/>
              <a:t>Decimal(1.0))</a:t>
            </a:r>
          </a:p>
          <a:p>
            <a:r>
              <a:rPr lang="ru-RU" sz="1800" dirty="0" smtClean="0"/>
              <a:t>Рациональные (</a:t>
            </a:r>
            <a:r>
              <a:rPr lang="en-US" sz="1800" dirty="0" smtClean="0"/>
              <a:t>Fraction(1, 3), Fraction('1.25'))</a:t>
            </a:r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ru-RU" sz="1800" dirty="0" smtClean="0"/>
              <a:t>Встроенные операции</a:t>
            </a:r>
          </a:p>
          <a:p>
            <a:pPr lvl="1"/>
            <a:r>
              <a:rPr lang="ru-RU" sz="1800" dirty="0" smtClean="0"/>
              <a:t>* </a:t>
            </a:r>
            <a:r>
              <a:rPr lang="en-US" sz="1800" dirty="0" smtClean="0"/>
              <a:t> /  // +  -  **   </a:t>
            </a:r>
          </a:p>
          <a:p>
            <a:pPr lvl="1"/>
            <a:r>
              <a:rPr lang="en-US" sz="1800" dirty="0" smtClean="0"/>
              <a:t>^  |  &amp;  ~  &gt;&gt;   &lt;&lt;</a:t>
            </a:r>
          </a:p>
          <a:p>
            <a:pPr lvl="1"/>
            <a:r>
              <a:rPr lang="en-US" sz="1800" dirty="0" smtClean="0"/>
              <a:t>&lt;   &lt;=   &gt;   &gt;=    ==    !=        ( a &lt; x &lt; b)</a:t>
            </a:r>
          </a:p>
          <a:p>
            <a:r>
              <a:rPr lang="ru-RU" sz="1800" dirty="0" smtClean="0"/>
              <a:t>Встроенные функции</a:t>
            </a:r>
          </a:p>
          <a:p>
            <a:pPr lvl="1"/>
            <a:r>
              <a:rPr lang="en-US" sz="1800" dirty="0" err="1" smtClean="0"/>
              <a:t>pow</a:t>
            </a:r>
            <a:r>
              <a:rPr lang="en-US" sz="1800" dirty="0" smtClean="0"/>
              <a:t>(a, b), abs(x), min(</a:t>
            </a:r>
            <a:r>
              <a:rPr lang="en-US" sz="1800" dirty="0" err="1" smtClean="0"/>
              <a:t>x,y,z</a:t>
            </a:r>
            <a:r>
              <a:rPr lang="en-US" sz="1800" dirty="0" smtClean="0"/>
              <a:t>)		</a:t>
            </a:r>
            <a:r>
              <a:rPr lang="en-US" sz="1400" dirty="0" smtClean="0">
                <a:solidFill>
                  <a:schemeClr val="tx1"/>
                </a:solidFill>
              </a:rPr>
              <a:t>(x ** .5, </a:t>
            </a:r>
            <a:r>
              <a:rPr lang="en-US" sz="1400" dirty="0" err="1" smtClean="0">
                <a:solidFill>
                  <a:schemeClr val="tx1"/>
                </a:solidFill>
              </a:rPr>
              <a:t>pow</a:t>
            </a:r>
            <a:r>
              <a:rPr lang="en-US" sz="1400" dirty="0" smtClean="0">
                <a:solidFill>
                  <a:schemeClr val="tx1"/>
                </a:solidFill>
              </a:rPr>
              <a:t>(x, .5), </a:t>
            </a:r>
            <a:r>
              <a:rPr lang="en-US" sz="1400" dirty="0" err="1" smtClean="0">
                <a:solidFill>
                  <a:schemeClr val="tx1"/>
                </a:solidFill>
              </a:rPr>
              <a:t>sqrt</a:t>
            </a:r>
            <a:r>
              <a:rPr lang="en-US" sz="1400" dirty="0" smtClean="0">
                <a:solidFill>
                  <a:schemeClr val="tx1"/>
                </a:solidFill>
              </a:rPr>
              <a:t>(x))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ru-RU" sz="1800" dirty="0" smtClean="0"/>
              <a:t>Модуль </a:t>
            </a:r>
            <a:r>
              <a:rPr lang="en-US" sz="1800" dirty="0" smtClean="0"/>
              <a:t>math</a:t>
            </a:r>
            <a:endParaRPr lang="ru-RU" sz="1800" dirty="0" smtClean="0"/>
          </a:p>
          <a:p>
            <a:pPr lvl="1"/>
            <a:r>
              <a:rPr lang="en-US" sz="1800" dirty="0" smtClean="0"/>
              <a:t>pi, e, floor(x), sin(x), </a:t>
            </a:r>
            <a:r>
              <a:rPr lang="en-US" sz="1800" dirty="0" err="1" smtClean="0"/>
              <a:t>sqrt</a:t>
            </a:r>
            <a:r>
              <a:rPr lang="en-US" sz="1800" dirty="0" smtClean="0"/>
              <a:t>(x)</a:t>
            </a:r>
          </a:p>
          <a:p>
            <a:r>
              <a:rPr lang="ru-RU" sz="1800" dirty="0" smtClean="0"/>
              <a:t>Модуль </a:t>
            </a:r>
            <a:r>
              <a:rPr lang="en-US" sz="1800" dirty="0" smtClean="0"/>
              <a:t>random</a:t>
            </a:r>
          </a:p>
          <a:p>
            <a:pPr lvl="1"/>
            <a:r>
              <a:rPr lang="en-US" sz="1600" dirty="0" smtClean="0"/>
              <a:t>random(), </a:t>
            </a:r>
            <a:r>
              <a:rPr lang="en-US" sz="1600" dirty="0" err="1" smtClean="0"/>
              <a:t>randint</a:t>
            </a:r>
            <a:r>
              <a:rPr lang="en-US" sz="1600" dirty="0" smtClean="0"/>
              <a:t>(1, 100), choice([‘one’, ‘two’, ‘three’])</a:t>
            </a:r>
          </a:p>
          <a:p>
            <a:pPr lvl="1"/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154297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229600" cy="1066800"/>
          </a:xfrm>
        </p:spPr>
        <p:txBody>
          <a:bodyPr/>
          <a:lstStyle/>
          <a:p>
            <a:r>
              <a:rPr lang="ru-RU" dirty="0" smtClean="0"/>
              <a:t>Задачи курса</a:t>
            </a:r>
          </a:p>
        </p:txBody>
      </p:sp>
      <p:sp>
        <p:nvSpPr>
          <p:cNvPr id="7171" name="Содержимое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32435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Новый инструмент для решения типичных задач математического моделирования</a:t>
            </a:r>
          </a:p>
          <a:p>
            <a:endParaRPr lang="ru-RU" dirty="0" smtClean="0"/>
          </a:p>
          <a:p>
            <a:r>
              <a:rPr lang="ru-RU" sz="2400" dirty="0" smtClean="0"/>
              <a:t>Основы языка </a:t>
            </a:r>
            <a:r>
              <a:rPr lang="en-US" sz="2400" dirty="0" smtClean="0"/>
              <a:t>Python</a:t>
            </a:r>
          </a:p>
          <a:p>
            <a:r>
              <a:rPr lang="ru-RU" sz="2400" dirty="0" smtClean="0"/>
              <a:t>Основные принципы работы с ним</a:t>
            </a:r>
          </a:p>
          <a:p>
            <a:r>
              <a:rPr lang="ru-RU" sz="2400" dirty="0" smtClean="0"/>
              <a:t>Использование библиотек для решения задач математического моделирования </a:t>
            </a:r>
            <a:endParaRPr lang="ru-RU" sz="2400" dirty="0" smtClean="0"/>
          </a:p>
          <a:p>
            <a:r>
              <a:rPr lang="ru-RU" sz="2400" dirty="0" smtClean="0"/>
              <a:t>Решение типичных задач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285728"/>
            <a:ext cx="8229600" cy="1066800"/>
          </a:xfrm>
        </p:spPr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571612"/>
            <a:ext cx="8643998" cy="5357850"/>
          </a:xfrm>
        </p:spPr>
        <p:txBody>
          <a:bodyPr/>
          <a:lstStyle/>
          <a:p>
            <a:r>
              <a:rPr lang="ru-RU" dirty="0" smtClean="0"/>
              <a:t>Типы строк в </a:t>
            </a:r>
            <a:r>
              <a:rPr lang="en-US" dirty="0" smtClean="0"/>
              <a:t>Python 3.x</a:t>
            </a:r>
          </a:p>
          <a:p>
            <a:pPr lvl="1"/>
            <a:r>
              <a:rPr lang="en-US" dirty="0" err="1" smtClean="0"/>
              <a:t>str</a:t>
            </a:r>
            <a:r>
              <a:rPr lang="en-US" dirty="0" smtClean="0"/>
              <a:t>  (</a:t>
            </a:r>
            <a:r>
              <a:rPr lang="ru-RU" dirty="0" smtClean="0"/>
              <a:t>представления текста Юникода)</a:t>
            </a:r>
          </a:p>
          <a:p>
            <a:pPr lvl="1"/>
            <a:r>
              <a:rPr lang="en-US" dirty="0" smtClean="0"/>
              <a:t>bytes (</a:t>
            </a:r>
            <a:r>
              <a:rPr lang="ru-RU" dirty="0" smtClean="0"/>
              <a:t>представление двоичных данных)</a:t>
            </a:r>
            <a:endParaRPr lang="en-US" dirty="0" smtClean="0"/>
          </a:p>
          <a:p>
            <a:pPr lvl="1"/>
            <a:r>
              <a:rPr lang="en-US" dirty="0" err="1" smtClean="0"/>
              <a:t>bytearray</a:t>
            </a:r>
            <a:r>
              <a:rPr lang="en-US" dirty="0" smtClean="0"/>
              <a:t> (</a:t>
            </a:r>
            <a:r>
              <a:rPr lang="ru-RU" dirty="0" smtClean="0"/>
              <a:t>изменяемый вариант </a:t>
            </a:r>
            <a:r>
              <a:rPr lang="en-US" dirty="0" smtClean="0"/>
              <a:t>byte)</a:t>
            </a:r>
            <a:endParaRPr lang="ru-RU" dirty="0" smtClean="0"/>
          </a:p>
          <a:p>
            <a:pPr lvl="1">
              <a:buNone/>
            </a:pPr>
            <a:endParaRPr lang="en-US" dirty="0" smtClean="0"/>
          </a:p>
          <a:p>
            <a:r>
              <a:rPr lang="ru-RU" dirty="0" smtClean="0"/>
              <a:t>Типы строк в </a:t>
            </a:r>
            <a:r>
              <a:rPr lang="en-US" dirty="0" smtClean="0"/>
              <a:t>Python 2.x</a:t>
            </a:r>
          </a:p>
          <a:p>
            <a:pPr lvl="1"/>
            <a:r>
              <a:rPr lang="en-US" dirty="0" err="1" smtClean="0"/>
              <a:t>unicode</a:t>
            </a:r>
            <a:r>
              <a:rPr lang="en-US" dirty="0" smtClean="0"/>
              <a:t> (</a:t>
            </a:r>
            <a:r>
              <a:rPr lang="ru-RU" dirty="0" smtClean="0"/>
              <a:t>представления текста Юникода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err="1" smtClean="0"/>
              <a:t>str</a:t>
            </a:r>
            <a:r>
              <a:rPr lang="en-US" dirty="0" smtClean="0"/>
              <a:t> (</a:t>
            </a:r>
            <a:r>
              <a:rPr lang="ru-RU" dirty="0" smtClean="0"/>
              <a:t>двоичные и текстовые данные из 8-битных символов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9771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285728"/>
            <a:ext cx="7858180" cy="714380"/>
          </a:xfrm>
        </p:spPr>
        <p:txBody>
          <a:bodyPr/>
          <a:lstStyle/>
          <a:p>
            <a:r>
              <a:rPr lang="ru-RU" sz="3200" dirty="0" smtClean="0"/>
              <a:t>Создание и работа со строками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</p:spPr>
        <p:txBody>
          <a:bodyPr/>
          <a:lstStyle/>
          <a:p>
            <a:r>
              <a:rPr lang="ru-RU" sz="2400" dirty="0" smtClean="0"/>
              <a:t>Примеры создания</a:t>
            </a:r>
          </a:p>
          <a:p>
            <a:pPr lvl="1"/>
            <a:r>
              <a:rPr lang="en-US" sz="2200" dirty="0" smtClean="0"/>
              <a:t>s1 = ‘</a:t>
            </a:r>
            <a:r>
              <a:rPr lang="en-US" sz="2200" dirty="0" err="1" smtClean="0"/>
              <a:t>xyxyzz</a:t>
            </a:r>
            <a:r>
              <a:rPr lang="en-US" sz="2200" dirty="0" smtClean="0"/>
              <a:t>’, S = “O’Connor”,</a:t>
            </a:r>
            <a:r>
              <a:rPr lang="ru-RU" sz="2200" dirty="0" smtClean="0"/>
              <a:t> </a:t>
            </a:r>
            <a:r>
              <a:rPr lang="en-US" sz="2200" dirty="0" smtClean="0"/>
              <a:t>S = ‘A\</a:t>
            </a:r>
            <a:r>
              <a:rPr lang="en-US" sz="2200" dirty="0" err="1" smtClean="0"/>
              <a:t>nB</a:t>
            </a:r>
            <a:r>
              <a:rPr lang="en-US" sz="2200" dirty="0" smtClean="0"/>
              <a:t>\C’, </a:t>
            </a:r>
          </a:p>
          <a:p>
            <a:pPr lvl="1"/>
            <a:r>
              <a:rPr lang="en-US" sz="2200" dirty="0" smtClean="0"/>
              <a:t>S = </a:t>
            </a:r>
            <a:r>
              <a:rPr lang="en-US" sz="2200" dirty="0" err="1" smtClean="0"/>
              <a:t>b’bytes</a:t>
            </a:r>
            <a:r>
              <a:rPr lang="en-US" sz="2200" dirty="0" smtClean="0"/>
              <a:t>’, S = ‘</a:t>
            </a:r>
            <a:r>
              <a:rPr lang="ru-RU" sz="2200" dirty="0" smtClean="0"/>
              <a:t>Байт</a:t>
            </a:r>
            <a:r>
              <a:rPr lang="en-US" sz="2200" dirty="0" smtClean="0"/>
              <a:t>’.encode(‘utf-8’), S = bytes([50, 200, 56, 57, 58])</a:t>
            </a:r>
          </a:p>
          <a:p>
            <a:pPr lvl="1"/>
            <a:r>
              <a:rPr lang="en-US" sz="2200" dirty="0" err="1" smtClean="0"/>
              <a:t>Sdfsd</a:t>
            </a:r>
            <a:r>
              <a:rPr lang="ru-RU" sz="2200" dirty="0" smtClean="0"/>
              <a:t>			     </a:t>
            </a:r>
            <a:r>
              <a:rPr lang="ru-RU" sz="2200" dirty="0" smtClean="0">
                <a:solidFill>
                  <a:schemeClr val="tx1"/>
                </a:solidFill>
              </a:rPr>
              <a:t>Строка неизменяемый объект</a:t>
            </a:r>
            <a:endParaRPr lang="en-US" sz="2200" dirty="0" smtClean="0">
              <a:solidFill>
                <a:schemeClr val="tx1"/>
              </a:solidFill>
            </a:endParaRPr>
          </a:p>
          <a:p>
            <a:r>
              <a:rPr lang="ru-RU" sz="2400" dirty="0" smtClean="0"/>
              <a:t>Примеры работы</a:t>
            </a:r>
            <a:r>
              <a:rPr lang="en-US" sz="2400" dirty="0" smtClean="0"/>
              <a:t> </a:t>
            </a:r>
            <a:r>
              <a:rPr lang="ru-RU" sz="2400" dirty="0" smtClean="0"/>
              <a:t>		</a:t>
            </a:r>
          </a:p>
          <a:p>
            <a:pPr lvl="1"/>
            <a:r>
              <a:rPr lang="ru-RU" sz="2200" dirty="0" smtClean="0"/>
              <a:t>Конкатенация и повторение (</a:t>
            </a:r>
            <a:r>
              <a:rPr lang="en-US" sz="2200" dirty="0" smtClean="0"/>
              <a:t>s1 + s2, s1*3</a:t>
            </a:r>
            <a:r>
              <a:rPr lang="ru-RU" sz="2200" dirty="0" smtClean="0"/>
              <a:t>)</a:t>
            </a:r>
            <a:endParaRPr lang="en-US" sz="2200" dirty="0" smtClean="0"/>
          </a:p>
          <a:p>
            <a:pPr lvl="1"/>
            <a:r>
              <a:rPr lang="ru-RU" sz="2200" dirty="0" smtClean="0"/>
              <a:t>Обращение по индексу</a:t>
            </a:r>
            <a:r>
              <a:rPr lang="en-US" sz="2200" dirty="0" smtClean="0"/>
              <a:t>, </a:t>
            </a:r>
            <a:r>
              <a:rPr lang="ru-RU" sz="2200" dirty="0" smtClean="0"/>
              <a:t>срез</a:t>
            </a:r>
            <a:r>
              <a:rPr lang="en-US" sz="2200" dirty="0" smtClean="0"/>
              <a:t>, </a:t>
            </a:r>
            <a:r>
              <a:rPr lang="ru-RU" sz="2200" dirty="0" smtClean="0"/>
              <a:t>длина (</a:t>
            </a:r>
            <a:r>
              <a:rPr lang="en-US" sz="2200" dirty="0" smtClean="0"/>
              <a:t>s1[</a:t>
            </a:r>
            <a:r>
              <a:rPr lang="en-US" sz="2200" dirty="0" err="1" smtClean="0"/>
              <a:t>i</a:t>
            </a:r>
            <a:r>
              <a:rPr lang="en-US" sz="2200" dirty="0" smtClean="0"/>
              <a:t>], s1[i:j]</a:t>
            </a:r>
            <a:r>
              <a:rPr lang="ru-RU" sz="2200" dirty="0" smtClean="0"/>
              <a:t>, </a:t>
            </a:r>
            <a:r>
              <a:rPr lang="en-US" sz="2200" dirty="0" err="1" smtClean="0"/>
              <a:t>len</a:t>
            </a:r>
            <a:r>
              <a:rPr lang="en-US" sz="2200" dirty="0" smtClean="0"/>
              <a:t>(s1)</a:t>
            </a:r>
            <a:r>
              <a:rPr lang="ru-RU" sz="2200" dirty="0" smtClean="0"/>
              <a:t>)</a:t>
            </a:r>
            <a:endParaRPr lang="en-US" sz="2200" dirty="0" smtClean="0"/>
          </a:p>
          <a:p>
            <a:pPr lvl="1"/>
            <a:r>
              <a:rPr lang="ru-RU" sz="2200" dirty="0" smtClean="0"/>
              <a:t>Поиск (</a:t>
            </a:r>
            <a:r>
              <a:rPr lang="en-US" sz="2200" dirty="0" smtClean="0"/>
              <a:t>s1.find(‘</a:t>
            </a:r>
            <a:r>
              <a:rPr lang="en-US" sz="2200" dirty="0" err="1" smtClean="0"/>
              <a:t>xy</a:t>
            </a:r>
            <a:r>
              <a:rPr lang="en-US" sz="2200" dirty="0" smtClean="0"/>
              <a:t>’</a:t>
            </a:r>
            <a:r>
              <a:rPr lang="ru-RU" sz="2200" dirty="0" smtClean="0"/>
              <a:t>)</a:t>
            </a:r>
            <a:r>
              <a:rPr lang="en-US" sz="2200" dirty="0" smtClean="0"/>
              <a:t>)</a:t>
            </a:r>
          </a:p>
          <a:p>
            <a:pPr lvl="1"/>
            <a:r>
              <a:rPr lang="ru-RU" sz="2200" dirty="0" smtClean="0"/>
              <a:t>Замена (</a:t>
            </a:r>
            <a:r>
              <a:rPr lang="en-US" sz="2200" dirty="0" smtClean="0"/>
              <a:t>s1.replace(‘</a:t>
            </a:r>
            <a:r>
              <a:rPr lang="en-US" sz="2200" dirty="0" err="1" smtClean="0"/>
              <a:t>xy</a:t>
            </a:r>
            <a:r>
              <a:rPr lang="en-US" sz="2200" dirty="0" smtClean="0"/>
              <a:t>’, ‘</a:t>
            </a:r>
            <a:r>
              <a:rPr lang="en-US" sz="2200" dirty="0" err="1" smtClean="0"/>
              <a:t>xz</a:t>
            </a:r>
            <a:r>
              <a:rPr lang="en-US" sz="2200" dirty="0" smtClean="0"/>
              <a:t>’)</a:t>
            </a:r>
            <a:r>
              <a:rPr lang="ru-RU" sz="2200" dirty="0" smtClean="0"/>
              <a:t>)</a:t>
            </a:r>
            <a:endParaRPr lang="en-US" sz="2200" dirty="0" smtClean="0"/>
          </a:p>
          <a:p>
            <a:pPr lvl="1"/>
            <a:r>
              <a:rPr lang="ru-RU" sz="2200" dirty="0" smtClean="0"/>
              <a:t>Разделение (</a:t>
            </a:r>
            <a:r>
              <a:rPr lang="en-US" sz="2200" dirty="0" smtClean="0"/>
              <a:t>s1.split(‘,’))</a:t>
            </a:r>
          </a:p>
          <a:p>
            <a:pPr lvl="1"/>
            <a:r>
              <a:rPr lang="ru-RU" sz="2200" dirty="0" smtClean="0"/>
              <a:t>Сборка строки из списка (</a:t>
            </a:r>
            <a:r>
              <a:rPr lang="en-US" sz="2200" dirty="0" smtClean="0"/>
              <a:t>s1.join(l1</a:t>
            </a:r>
            <a:r>
              <a:rPr lang="ru-RU" sz="2200" dirty="0" smtClean="0"/>
              <a:t>)</a:t>
            </a:r>
            <a:r>
              <a:rPr lang="en-US" sz="2200" dirty="0" smtClean="0"/>
              <a:t>)</a:t>
            </a:r>
          </a:p>
          <a:p>
            <a:pPr lvl="1"/>
            <a:r>
              <a:rPr lang="ru-RU" sz="2200" dirty="0" smtClean="0"/>
              <a:t>Проверка содержимого (</a:t>
            </a:r>
            <a:r>
              <a:rPr lang="en-US" sz="2200" dirty="0" smtClean="0"/>
              <a:t>s1.isdigit()</a:t>
            </a:r>
            <a:r>
              <a:rPr lang="ru-RU" sz="2200" dirty="0" smtClean="0"/>
              <a:t>)</a:t>
            </a:r>
            <a:endParaRPr lang="en-US" sz="2200" dirty="0" smtClean="0"/>
          </a:p>
          <a:p>
            <a:pPr lvl="1"/>
            <a:r>
              <a:rPr lang="ru-RU" sz="2200" dirty="0" smtClean="0"/>
              <a:t>Преобразование регистра (</a:t>
            </a:r>
            <a:r>
              <a:rPr lang="en-US" sz="2200" dirty="0" smtClean="0"/>
              <a:t>s1.lower())</a:t>
            </a:r>
          </a:p>
          <a:p>
            <a:pPr lvl="1"/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783027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229600" cy="1066800"/>
          </a:xfrm>
        </p:spPr>
        <p:txBody>
          <a:bodyPr/>
          <a:lstStyle/>
          <a:p>
            <a:r>
              <a:rPr lang="ru-RU" sz="3600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643050"/>
            <a:ext cx="8401080" cy="4357718"/>
          </a:xfrm>
        </p:spPr>
        <p:txBody>
          <a:bodyPr/>
          <a:lstStyle/>
          <a:p>
            <a:r>
              <a:rPr lang="ru-RU" dirty="0" smtClean="0"/>
              <a:t>Упорядоченные коллекции объектов произвольных типов</a:t>
            </a:r>
          </a:p>
          <a:p>
            <a:r>
              <a:rPr lang="ru-RU" dirty="0" smtClean="0"/>
              <a:t>Доступ к элементам по смещению </a:t>
            </a:r>
          </a:p>
          <a:p>
            <a:r>
              <a:rPr lang="ru-RU" dirty="0" smtClean="0"/>
              <a:t>Переменная длина, </a:t>
            </a:r>
            <a:r>
              <a:rPr lang="ru-RU" dirty="0" err="1" smtClean="0"/>
              <a:t>гетерогенность</a:t>
            </a:r>
            <a:r>
              <a:rPr lang="ru-RU" dirty="0" smtClean="0"/>
              <a:t> и произвольное число уровней вложенности </a:t>
            </a:r>
          </a:p>
          <a:p>
            <a:r>
              <a:rPr lang="ru-RU" dirty="0" smtClean="0"/>
              <a:t>Относятся к категории изменяемых объектов </a:t>
            </a:r>
          </a:p>
          <a:p>
            <a:r>
              <a:rPr lang="ru-RU" dirty="0" smtClean="0"/>
              <a:t>Массивы ссылок на объекты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40927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229600" cy="1066800"/>
          </a:xfrm>
        </p:spPr>
        <p:txBody>
          <a:bodyPr/>
          <a:lstStyle/>
          <a:p>
            <a:r>
              <a:rPr lang="ru-RU" sz="3600" dirty="0" smtClean="0"/>
              <a:t>Создание и работа со списками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928670"/>
            <a:ext cx="8472518" cy="5929330"/>
          </a:xfrm>
        </p:spPr>
        <p:txBody>
          <a:bodyPr/>
          <a:lstStyle/>
          <a:p>
            <a:r>
              <a:rPr lang="ru-RU" sz="2400" dirty="0" smtClean="0"/>
              <a:t>Создание </a:t>
            </a:r>
            <a:endParaRPr lang="en-US" sz="2400" dirty="0" smtClean="0"/>
          </a:p>
          <a:p>
            <a:pPr lvl="1"/>
            <a:r>
              <a:rPr lang="en-US" sz="2400" dirty="0" smtClean="0"/>
              <a:t>L = [], L = [1, 2 , 3], L = [1, 2, ‘Three’], L=[1, [2, ‘Three’]]</a:t>
            </a:r>
          </a:p>
          <a:p>
            <a:r>
              <a:rPr lang="ru-RU" sz="2400" dirty="0" smtClean="0"/>
              <a:t>Индекс, индекс индекса, длина</a:t>
            </a:r>
          </a:p>
          <a:p>
            <a:pPr lvl="1"/>
            <a:r>
              <a:rPr lang="en-US" sz="2200" dirty="0" smtClean="0"/>
              <a:t>L[</a:t>
            </a:r>
            <a:r>
              <a:rPr lang="en-US" sz="2200" dirty="0" err="1" smtClean="0"/>
              <a:t>i</a:t>
            </a:r>
            <a:r>
              <a:rPr lang="en-US" sz="2200" dirty="0" smtClean="0"/>
              <a:t>], L[</a:t>
            </a:r>
            <a:r>
              <a:rPr lang="en-US" sz="2200" dirty="0" err="1" smtClean="0"/>
              <a:t>i</a:t>
            </a:r>
            <a:r>
              <a:rPr lang="en-US" sz="2200" dirty="0" smtClean="0"/>
              <a:t>][j], </a:t>
            </a:r>
            <a:r>
              <a:rPr lang="en-US" sz="2200" dirty="0" err="1" smtClean="0"/>
              <a:t>len</a:t>
            </a:r>
            <a:r>
              <a:rPr lang="en-US" sz="2200" dirty="0" smtClean="0"/>
              <a:t>(L)</a:t>
            </a:r>
          </a:p>
          <a:p>
            <a:r>
              <a:rPr lang="ru-RU" sz="2400" dirty="0" smtClean="0"/>
              <a:t>Обход в цикле</a:t>
            </a:r>
          </a:p>
          <a:p>
            <a:pPr lvl="1"/>
            <a:r>
              <a:rPr lang="en-US" sz="2200" dirty="0" smtClean="0"/>
              <a:t>for </a:t>
            </a:r>
            <a:r>
              <a:rPr lang="en-US" sz="2200" dirty="0" err="1" smtClean="0"/>
              <a:t>elem</a:t>
            </a:r>
            <a:r>
              <a:rPr lang="en-US" sz="2200" dirty="0" smtClean="0"/>
              <a:t> in L:</a:t>
            </a:r>
          </a:p>
          <a:p>
            <a:pPr lvl="1">
              <a:buNone/>
            </a:pPr>
            <a:r>
              <a:rPr lang="en-US" sz="2200" dirty="0" smtClean="0"/>
              <a:t>        print(</a:t>
            </a:r>
            <a:r>
              <a:rPr lang="en-US" sz="2200" dirty="0" err="1" smtClean="0"/>
              <a:t>elem</a:t>
            </a:r>
            <a:r>
              <a:rPr lang="en-US" sz="2200" dirty="0" smtClean="0"/>
              <a:t>)</a:t>
            </a:r>
          </a:p>
          <a:p>
            <a:pPr lvl="0"/>
            <a:r>
              <a:rPr lang="ru-RU" sz="2400" dirty="0" smtClean="0">
                <a:solidFill>
                  <a:prstClr val="black"/>
                </a:solidFill>
              </a:rPr>
              <a:t>Добавление элемента</a:t>
            </a:r>
          </a:p>
          <a:p>
            <a:pPr lvl="1"/>
            <a:r>
              <a:rPr lang="en-US" sz="2200" dirty="0" err="1" smtClean="0"/>
              <a:t>L.append</a:t>
            </a:r>
            <a:r>
              <a:rPr lang="en-US" sz="2200" dirty="0" smtClean="0"/>
              <a:t>(‘W’), </a:t>
            </a:r>
            <a:r>
              <a:rPr lang="en-US" sz="2200" dirty="0" err="1" smtClean="0"/>
              <a:t>L.insert</a:t>
            </a:r>
            <a:r>
              <a:rPr lang="en-US" sz="2200" dirty="0" smtClean="0"/>
              <a:t>(2, ‘</a:t>
            </a:r>
            <a:r>
              <a:rPr lang="en-US" sz="2200" dirty="0" err="1" smtClean="0"/>
              <a:t>abab</a:t>
            </a:r>
            <a:r>
              <a:rPr lang="en-US" sz="2200" dirty="0" smtClean="0"/>
              <a:t>’), </a:t>
            </a:r>
            <a:r>
              <a:rPr lang="en-US" sz="2200" dirty="0" err="1" smtClean="0"/>
              <a:t>L.extend</a:t>
            </a:r>
            <a:r>
              <a:rPr lang="en-US" sz="2200" dirty="0" smtClean="0"/>
              <a:t>([2,3,4])</a:t>
            </a:r>
          </a:p>
          <a:p>
            <a:r>
              <a:rPr lang="ru-RU" sz="2400" dirty="0" smtClean="0"/>
              <a:t>Сортировка</a:t>
            </a:r>
          </a:p>
          <a:p>
            <a:pPr lvl="1"/>
            <a:r>
              <a:rPr lang="en-US" sz="2200" dirty="0" err="1" smtClean="0"/>
              <a:t>L.sort</a:t>
            </a:r>
            <a:r>
              <a:rPr lang="en-US" sz="2200" dirty="0" smtClean="0"/>
              <a:t>(), </a:t>
            </a:r>
            <a:r>
              <a:rPr lang="en-US" sz="2200" dirty="0" err="1" smtClean="0"/>
              <a:t>L.reverse</a:t>
            </a:r>
            <a:r>
              <a:rPr lang="en-US" sz="2200" dirty="0" smtClean="0"/>
              <a:t>()</a:t>
            </a:r>
          </a:p>
          <a:p>
            <a:r>
              <a:rPr lang="ru-RU" sz="2400" dirty="0" smtClean="0"/>
              <a:t>Присваивание по индексу и срезу</a:t>
            </a:r>
          </a:p>
          <a:p>
            <a:pPr lvl="1"/>
            <a:r>
              <a:rPr lang="en-US" sz="2200" dirty="0" smtClean="0"/>
              <a:t>L[1] = 45, L[i:j] = [‘A’, ‘B’]</a:t>
            </a:r>
          </a:p>
          <a:p>
            <a:r>
              <a:rPr lang="ru-RU" sz="2400" dirty="0" smtClean="0"/>
              <a:t>Удаление элемента</a:t>
            </a:r>
          </a:p>
          <a:p>
            <a:pPr lvl="1"/>
            <a:r>
              <a:rPr lang="en-US" sz="2200" dirty="0" smtClean="0"/>
              <a:t>L.pop(), </a:t>
            </a:r>
            <a:r>
              <a:rPr lang="en-US" sz="2200" dirty="0" err="1" smtClean="0"/>
              <a:t>L.remove</a:t>
            </a:r>
            <a:r>
              <a:rPr lang="en-US" sz="2200" dirty="0" smtClean="0"/>
              <a:t>(1)</a:t>
            </a:r>
          </a:p>
          <a:p>
            <a:pPr lvl="0"/>
            <a:endParaRPr lang="en-US" sz="2400" dirty="0" smtClean="0">
              <a:solidFill>
                <a:prstClr val="black"/>
              </a:solidFill>
            </a:endParaRPr>
          </a:p>
          <a:p>
            <a:pPr lvl="1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7143843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8229600" cy="1066800"/>
          </a:xfrm>
        </p:spPr>
        <p:txBody>
          <a:bodyPr/>
          <a:lstStyle/>
          <a:p>
            <a:r>
              <a:rPr lang="ru-RU" sz="3600" dirty="0" smtClean="0"/>
              <a:t>Кортежи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214422"/>
            <a:ext cx="8472518" cy="5359416"/>
          </a:xfrm>
        </p:spPr>
        <p:txBody>
          <a:bodyPr/>
          <a:lstStyle/>
          <a:p>
            <a:r>
              <a:rPr lang="ru-RU" sz="2400" dirty="0" smtClean="0"/>
              <a:t>Упорядоченные коллекции объектов произвольных типов</a:t>
            </a:r>
          </a:p>
          <a:p>
            <a:r>
              <a:rPr lang="ru-RU" sz="2400" dirty="0" smtClean="0"/>
              <a:t>Доступ к элементам по смещению</a:t>
            </a:r>
          </a:p>
          <a:p>
            <a:r>
              <a:rPr lang="ru-RU" sz="2400" dirty="0" smtClean="0"/>
              <a:t>Неизменяемые последовательности</a:t>
            </a:r>
          </a:p>
          <a:p>
            <a:r>
              <a:rPr lang="ru-RU" sz="2400" dirty="0" smtClean="0"/>
              <a:t>Относятся к категории «изменяемых отображений»</a:t>
            </a:r>
          </a:p>
          <a:p>
            <a:r>
              <a:rPr lang="ru-RU" sz="2400" dirty="0" smtClean="0"/>
              <a:t>Имеют фиксированную длину, гетерогенны, и поддерживают произвольное число уровней вложенности</a:t>
            </a:r>
            <a:endParaRPr lang="en-US" sz="2400" dirty="0" smtClean="0"/>
          </a:p>
          <a:p>
            <a:r>
              <a:rPr lang="ru-RU" sz="2400" dirty="0" smtClean="0"/>
              <a:t>Массивы ссылок на объекты</a:t>
            </a:r>
            <a:endParaRPr lang="en-US" sz="2400" dirty="0" smtClean="0"/>
          </a:p>
          <a:p>
            <a:r>
              <a:rPr lang="ru-RU" sz="2400" dirty="0" smtClean="0"/>
              <a:t>Необходимость при наличии списков:</a:t>
            </a:r>
            <a:endParaRPr lang="en-US" sz="2400" dirty="0" smtClean="0"/>
          </a:p>
          <a:p>
            <a:pPr lvl="1"/>
            <a:r>
              <a:rPr lang="ru-RU" sz="2200" dirty="0" smtClean="0"/>
              <a:t>Ассоциации объектов, а не изменяемые структуры данных</a:t>
            </a:r>
          </a:p>
          <a:p>
            <a:pPr lvl="1"/>
            <a:r>
              <a:rPr lang="ru-RU" sz="2200" dirty="0" smtClean="0"/>
              <a:t>Поддержка целостности и неизменяемость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0250923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8229600" cy="1066800"/>
          </a:xfrm>
        </p:spPr>
        <p:txBody>
          <a:bodyPr/>
          <a:lstStyle/>
          <a:p>
            <a:r>
              <a:rPr lang="ru-RU" sz="3600" dirty="0" smtClean="0"/>
              <a:t>Кортежи</a:t>
            </a:r>
            <a:endParaRPr lang="ru-RU" sz="3600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285720" y="1071546"/>
            <a:ext cx="8472518" cy="5643602"/>
          </a:xfrm>
        </p:spPr>
        <p:txBody>
          <a:bodyPr/>
          <a:lstStyle/>
          <a:p>
            <a:pPr lvl="1">
              <a:buNone/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T1 = (1,)</a:t>
            </a:r>
          </a:p>
          <a:p>
            <a:pPr lvl="1">
              <a:buNone/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T2 = (1, '2', 3.0, (4.0, 'five'))</a:t>
            </a:r>
          </a:p>
          <a:p>
            <a:pPr lvl="1">
              <a:buNone/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L = [1, 2, 3 , 4]</a:t>
            </a:r>
          </a:p>
          <a:p>
            <a:pPr lvl="1">
              <a:buNone/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s = 'short string'</a:t>
            </a:r>
          </a:p>
          <a:p>
            <a:pPr lvl="1">
              <a:buNone/>
            </a:pPr>
            <a:endParaRPr lang="fr-FR" sz="1800" dirty="0" smtClean="0">
              <a:solidFill>
                <a:schemeClr val="accent6">
                  <a:lumMod val="75000"/>
                </a:schemeClr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pPr lvl="1">
              <a:buNone/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T3 = tuple(L)</a:t>
            </a:r>
          </a:p>
          <a:p>
            <a:pPr lvl="1">
              <a:buNone/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T4 = tuple(s)</a:t>
            </a:r>
          </a:p>
          <a:p>
            <a:pPr lvl="1">
              <a:buNone/>
            </a:pPr>
            <a:endParaRPr lang="fr-FR" sz="1800" dirty="0" smtClean="0">
              <a:solidFill>
                <a:schemeClr val="accent6">
                  <a:lumMod val="75000"/>
                </a:schemeClr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pPr lvl="1">
              <a:buNone/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print(T1)</a:t>
            </a:r>
          </a:p>
          <a:p>
            <a:pPr lvl="1">
              <a:buNone/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print(T2)</a:t>
            </a:r>
          </a:p>
          <a:p>
            <a:pPr lvl="1">
              <a:buNone/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print(T3)</a:t>
            </a:r>
          </a:p>
          <a:p>
            <a:pPr lvl="1">
              <a:buNone/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print(T4)</a:t>
            </a:r>
          </a:p>
          <a:p>
            <a:pPr lvl="1">
              <a:buNone/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print(T4[2])</a:t>
            </a:r>
          </a:p>
          <a:p>
            <a:pPr lvl="1">
              <a:buNone/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print(T1 + T4)</a:t>
            </a:r>
          </a:p>
          <a:p>
            <a:pPr lvl="1">
              <a:buNone/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print('s' in T4)</a:t>
            </a:r>
          </a:p>
          <a:p>
            <a:pPr lvl="1">
              <a:buNone/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print(T4.index('s')) </a:t>
            </a:r>
          </a:p>
          <a:p>
            <a:pPr lvl="1">
              <a:buNone/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print(T4.count('s'))</a:t>
            </a:r>
          </a:p>
          <a:p>
            <a:endParaRPr lang="ru-RU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86116" y="857232"/>
            <a:ext cx="22333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None/>
            </a:pPr>
            <a:endParaRPr lang="fr-FR" dirty="0" smtClean="0">
              <a:solidFill>
                <a:schemeClr val="accent6">
                  <a:lumMod val="75000"/>
                </a:schemeClr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pPr lvl="1">
              <a:buNone/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L2 = list(T4)</a:t>
            </a:r>
          </a:p>
          <a:p>
            <a:pPr lvl="1">
              <a:buNone/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L2.sort()</a:t>
            </a:r>
          </a:p>
          <a:p>
            <a:pPr lvl="1">
              <a:buNone/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T5 = tuple(L2)</a:t>
            </a:r>
          </a:p>
          <a:p>
            <a:pPr lvl="1">
              <a:buNone/>
            </a:pPr>
            <a:endParaRPr lang="fr-FR" dirty="0" smtClean="0">
              <a:solidFill>
                <a:schemeClr val="accent6">
                  <a:lumMod val="75000"/>
                </a:schemeClr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pPr lvl="1">
              <a:buNone/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T6 = sorted(T4)</a:t>
            </a:r>
          </a:p>
          <a:p>
            <a:pPr lvl="1">
              <a:buNone/>
            </a:pPr>
            <a:endParaRPr lang="fr-FR" dirty="0" smtClean="0">
              <a:solidFill>
                <a:schemeClr val="accent6">
                  <a:lumMod val="75000"/>
                </a:schemeClr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pPr lvl="1">
              <a:buNone/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print(T5)</a:t>
            </a:r>
          </a:p>
          <a:p>
            <a:pPr lvl="1">
              <a:buNone/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print(T6)</a:t>
            </a:r>
            <a:endParaRPr lang="en-US" sz="11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643438" y="3429000"/>
            <a:ext cx="42148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(1,)</a:t>
            </a:r>
          </a:p>
          <a:p>
            <a:r>
              <a:rPr lang="en-US" dirty="0" smtClean="0"/>
              <a:t>(1, '2', 3.0, (4.0, 'five'))</a:t>
            </a:r>
          </a:p>
          <a:p>
            <a:r>
              <a:rPr lang="en-US" dirty="0" smtClean="0"/>
              <a:t>(1, 2, 3, 4)</a:t>
            </a:r>
          </a:p>
          <a:p>
            <a:r>
              <a:rPr lang="en-US" dirty="0" smtClean="0"/>
              <a:t>('s', 'h', 'o', 'r', 't', ' ', 's', 't', 'r', '</a:t>
            </a:r>
            <a:r>
              <a:rPr lang="en-US" dirty="0" err="1" smtClean="0"/>
              <a:t>i</a:t>
            </a:r>
            <a:r>
              <a:rPr lang="en-US" dirty="0" smtClean="0"/>
              <a:t>', 'n', 'g')</a:t>
            </a:r>
          </a:p>
          <a:p>
            <a:r>
              <a:rPr lang="en-US" dirty="0" smtClean="0"/>
              <a:t>o</a:t>
            </a:r>
          </a:p>
          <a:p>
            <a:r>
              <a:rPr lang="en-US" dirty="0" smtClean="0"/>
              <a:t>(1, 's', 'h', 'o', 'r', 't', ' ', 's', 't', 'r', '</a:t>
            </a:r>
            <a:r>
              <a:rPr lang="en-US" dirty="0" err="1" smtClean="0"/>
              <a:t>i</a:t>
            </a:r>
            <a:r>
              <a:rPr lang="en-US" dirty="0" smtClean="0"/>
              <a:t>', 'n', 'g')</a:t>
            </a:r>
          </a:p>
          <a:p>
            <a:r>
              <a:rPr lang="en-US" dirty="0" smtClean="0"/>
              <a:t>True</a:t>
            </a:r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(' ', 'g', 'h', '</a:t>
            </a:r>
            <a:r>
              <a:rPr lang="en-US" dirty="0" err="1" smtClean="0"/>
              <a:t>i</a:t>
            </a:r>
            <a:r>
              <a:rPr lang="en-US" dirty="0" smtClean="0"/>
              <a:t>', 'n', 'o', 'r', 'r', 's', 's', 't', 't')</a:t>
            </a:r>
          </a:p>
          <a:p>
            <a:r>
              <a:rPr lang="en-US" dirty="0" smtClean="0"/>
              <a:t>[' ', 'g', 'h', '</a:t>
            </a:r>
            <a:r>
              <a:rPr lang="en-US" dirty="0" err="1" smtClean="0"/>
              <a:t>i</a:t>
            </a:r>
            <a:r>
              <a:rPr lang="en-US" dirty="0" smtClean="0"/>
              <a:t>', 'n', 'o', 'r', 'r', 's', 's', 't', 't']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2673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8229600" cy="1066800"/>
          </a:xfrm>
        </p:spPr>
        <p:txBody>
          <a:bodyPr/>
          <a:lstStyle/>
          <a:p>
            <a:r>
              <a:rPr lang="ru-RU" sz="3600" dirty="0" smtClean="0"/>
              <a:t>Словари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214422"/>
            <a:ext cx="8472518" cy="5359416"/>
          </a:xfrm>
        </p:spPr>
        <p:txBody>
          <a:bodyPr/>
          <a:lstStyle/>
          <a:p>
            <a:r>
              <a:rPr lang="ru-RU" sz="2400" dirty="0" smtClean="0"/>
              <a:t>Доступ к элементу по ключу, а не по индексу</a:t>
            </a:r>
          </a:p>
          <a:p>
            <a:r>
              <a:rPr lang="ru-RU" sz="2400" dirty="0" smtClean="0"/>
              <a:t>Неупорядоченные коллекции произвольных элементов</a:t>
            </a:r>
          </a:p>
          <a:p>
            <a:r>
              <a:rPr lang="ru-RU" sz="2400" dirty="0" smtClean="0"/>
              <a:t>Переменная длина, </a:t>
            </a:r>
            <a:r>
              <a:rPr lang="ru-RU" sz="2400" dirty="0" err="1" smtClean="0"/>
              <a:t>гетерогенность</a:t>
            </a:r>
            <a:r>
              <a:rPr lang="ru-RU" sz="2400" dirty="0" smtClean="0"/>
              <a:t> и произвольное число уровней вложенности</a:t>
            </a:r>
          </a:p>
          <a:p>
            <a:r>
              <a:rPr lang="ru-RU" sz="2400" dirty="0" smtClean="0"/>
              <a:t>Относятся к категории «изменяемых отображений»</a:t>
            </a:r>
          </a:p>
          <a:p>
            <a:r>
              <a:rPr lang="ru-RU" sz="2400" dirty="0" smtClean="0"/>
              <a:t>Хеш-таблицы, хранящие ссылки на объекты</a:t>
            </a:r>
            <a:endParaRPr lang="en-US" sz="2400" dirty="0" smtClean="0"/>
          </a:p>
          <a:p>
            <a:r>
              <a:rPr lang="ru-RU" sz="2400" dirty="0" smtClean="0"/>
              <a:t>Ключом может быть любой </a:t>
            </a:r>
            <a:r>
              <a:rPr lang="en-US" sz="2400" dirty="0" smtClean="0"/>
              <a:t>immutable </a:t>
            </a:r>
            <a:r>
              <a:rPr lang="ru-RU" sz="2400" dirty="0" smtClean="0"/>
              <a:t>тип:</a:t>
            </a:r>
          </a:p>
          <a:p>
            <a:pPr lvl="1"/>
            <a:r>
              <a:rPr lang="ru-RU" sz="2000" dirty="0" smtClean="0"/>
              <a:t>Число, строка, кортеж из </a:t>
            </a:r>
            <a:r>
              <a:rPr lang="en-US" sz="2000" dirty="0" smtClean="0"/>
              <a:t>immutable </a:t>
            </a:r>
            <a:r>
              <a:rPr lang="ru-RU" sz="2000" dirty="0" smtClean="0"/>
              <a:t>объектов</a:t>
            </a:r>
            <a:endParaRPr lang="en-US" sz="2000" dirty="0" smtClean="0"/>
          </a:p>
          <a:p>
            <a:r>
              <a:rPr lang="ru-RU" sz="2400" dirty="0" smtClean="0"/>
              <a:t>Присваивание по несуществующему индексу приводит к созданию нового элемента</a:t>
            </a:r>
          </a:p>
          <a:p>
            <a:r>
              <a:rPr lang="ru-RU" sz="2400" dirty="0" smtClean="0"/>
              <a:t>Операции над последовательностями неприменимы к словарям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344470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1066800"/>
          </a:xfrm>
        </p:spPr>
        <p:txBody>
          <a:bodyPr/>
          <a:lstStyle/>
          <a:p>
            <a:r>
              <a:rPr lang="ru-RU" sz="2800" dirty="0" smtClean="0"/>
              <a:t>Словари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785794"/>
            <a:ext cx="8472518" cy="6072206"/>
          </a:xfrm>
        </p:spPr>
        <p:txBody>
          <a:bodyPr/>
          <a:lstStyle/>
          <a:p>
            <a:pPr lvl="1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D1 = {1: 'one', 2 : 'two'}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D2 =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dict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(name='Alex', age = 21)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D3 = {'food' : {'bread':0.58, 'ham':1.2} , 'drink':{'rom':2.2, 'cola':0.35}}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D2['job'] = 'designer'</a:t>
            </a:r>
          </a:p>
          <a:p>
            <a:pPr lvl="1">
              <a:buNone/>
            </a:pPr>
            <a:endParaRPr lang="en-US" sz="1800" dirty="0" smtClean="0">
              <a:solidFill>
                <a:schemeClr val="accent6">
                  <a:lumMod val="75000"/>
                </a:schemeClr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pPr lvl="1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print(D1[2])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print(D3['food']['ham'])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print('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rom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' in D3['drink'])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print(D1.keys())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print(D1.values())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print(D2.keys())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print(D2.values())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print(D3.keys())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print(D3.values())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print(D3.items())</a:t>
            </a:r>
          </a:p>
          <a:p>
            <a:pPr lvl="1">
              <a:buNone/>
            </a:pPr>
            <a:endParaRPr lang="en-US" sz="1100" dirty="0" smtClean="0">
              <a:solidFill>
                <a:schemeClr val="tx1"/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ru-RU" sz="2400" dirty="0" smtClean="0"/>
              <a:t>Порядок ключей часто отличается от порядка задания</a:t>
            </a:r>
          </a:p>
          <a:p>
            <a:r>
              <a:rPr lang="en-US" sz="2400" dirty="0" smtClean="0"/>
              <a:t>keys() </a:t>
            </a:r>
            <a:r>
              <a:rPr lang="ru-RU" sz="2400" dirty="0" smtClean="0"/>
              <a:t>возвращает итератор, обход этого через </a:t>
            </a:r>
            <a:r>
              <a:rPr lang="en-US" sz="2400" dirty="0" smtClean="0"/>
              <a:t>list()</a:t>
            </a:r>
            <a:endParaRPr lang="ru-RU" sz="2400" dirty="0" smtClean="0"/>
          </a:p>
          <a:p>
            <a:endParaRPr lang="ru-RU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714744" y="2000240"/>
            <a:ext cx="50720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</a:t>
            </a:r>
          </a:p>
          <a:p>
            <a:r>
              <a:rPr lang="en-US" dirty="0" smtClean="0"/>
              <a:t>1.2</a:t>
            </a:r>
          </a:p>
          <a:p>
            <a:r>
              <a:rPr lang="en-US" dirty="0" smtClean="0"/>
              <a:t>True</a:t>
            </a:r>
          </a:p>
          <a:p>
            <a:r>
              <a:rPr lang="en-US" dirty="0" err="1" smtClean="0"/>
              <a:t>dict_keys</a:t>
            </a:r>
            <a:r>
              <a:rPr lang="en-US" dirty="0" smtClean="0"/>
              <a:t>([1, 2])</a:t>
            </a:r>
          </a:p>
          <a:p>
            <a:r>
              <a:rPr lang="en-US" dirty="0" err="1" smtClean="0"/>
              <a:t>dict_values</a:t>
            </a:r>
            <a:r>
              <a:rPr lang="en-US" dirty="0" smtClean="0"/>
              <a:t>(['one', 'two'])</a:t>
            </a:r>
          </a:p>
          <a:p>
            <a:r>
              <a:rPr lang="en-US" dirty="0" err="1" smtClean="0"/>
              <a:t>dict_keys</a:t>
            </a:r>
            <a:r>
              <a:rPr lang="en-US" dirty="0" smtClean="0"/>
              <a:t>(['name', 'age', 'job'])</a:t>
            </a:r>
          </a:p>
          <a:p>
            <a:r>
              <a:rPr lang="en-US" dirty="0" err="1" smtClean="0"/>
              <a:t>dict_values</a:t>
            </a:r>
            <a:r>
              <a:rPr lang="en-US" dirty="0" smtClean="0"/>
              <a:t>(['Alex', 21, 'designer'])</a:t>
            </a:r>
          </a:p>
          <a:p>
            <a:r>
              <a:rPr lang="en-US" dirty="0" err="1" smtClean="0"/>
              <a:t>dict_keys</a:t>
            </a:r>
            <a:r>
              <a:rPr lang="en-US" dirty="0" smtClean="0"/>
              <a:t>(['food', 'drink'])</a:t>
            </a:r>
          </a:p>
          <a:p>
            <a:r>
              <a:rPr lang="en-US" dirty="0" err="1" smtClean="0"/>
              <a:t>dict_values</a:t>
            </a:r>
            <a:r>
              <a:rPr lang="en-US" dirty="0" smtClean="0"/>
              <a:t>([{'bread': 0.58, 'ham': 1.2}, </a:t>
            </a:r>
            <a:endParaRPr lang="ru-RU" dirty="0" smtClean="0"/>
          </a:p>
          <a:p>
            <a:r>
              <a:rPr lang="ru-RU" dirty="0" smtClean="0"/>
              <a:t>	</a:t>
            </a:r>
            <a:r>
              <a:rPr lang="en-US" dirty="0" smtClean="0"/>
              <a:t>{'</a:t>
            </a:r>
            <a:r>
              <a:rPr lang="en-US" dirty="0" err="1" smtClean="0"/>
              <a:t>rom</a:t>
            </a:r>
            <a:r>
              <a:rPr lang="en-US" dirty="0" smtClean="0"/>
              <a:t>': 2.2, 'cola': 0.35}])</a:t>
            </a:r>
          </a:p>
          <a:p>
            <a:r>
              <a:rPr lang="en-US" dirty="0" err="1" smtClean="0"/>
              <a:t>dict_items</a:t>
            </a:r>
            <a:r>
              <a:rPr lang="en-US" dirty="0" smtClean="0"/>
              <a:t>([('food', {'bread': 0.58, 'ham': 1.2}), ('drink', {'</a:t>
            </a:r>
            <a:r>
              <a:rPr lang="en-US" dirty="0" err="1" smtClean="0"/>
              <a:t>rom</a:t>
            </a:r>
            <a:r>
              <a:rPr lang="en-US" dirty="0" smtClean="0"/>
              <a:t>': 2.2, 'cola': 0.35})])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56653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1066800"/>
          </a:xfrm>
        </p:spPr>
        <p:txBody>
          <a:bodyPr/>
          <a:lstStyle/>
          <a:p>
            <a:r>
              <a:rPr lang="ru-RU" sz="2800" dirty="0" smtClean="0"/>
              <a:t>Словари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785794"/>
            <a:ext cx="8472518" cy="6072206"/>
          </a:xfrm>
        </p:spPr>
        <p:txBody>
          <a:bodyPr/>
          <a:lstStyle/>
          <a:p>
            <a:pPr lvl="1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D1.update(D2)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print(D1.keys())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print(D1.values())</a:t>
            </a:r>
          </a:p>
          <a:p>
            <a:pPr lvl="1">
              <a:buNone/>
            </a:pPr>
            <a:endParaRPr lang="en-US" sz="1800" dirty="0" smtClean="0">
              <a:solidFill>
                <a:schemeClr val="accent6">
                  <a:lumMod val="75000"/>
                </a:schemeClr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pPr lvl="1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del D1['age']</a:t>
            </a:r>
          </a:p>
          <a:p>
            <a:pPr lvl="1">
              <a:buNone/>
            </a:pPr>
            <a:endParaRPr lang="en-US" sz="1800" dirty="0" smtClean="0">
              <a:solidFill>
                <a:schemeClr val="accent6">
                  <a:lumMod val="75000"/>
                </a:schemeClr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pPr lvl="1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print(D1.keys())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print(D1.values())</a:t>
            </a:r>
          </a:p>
          <a:p>
            <a:pPr lvl="1">
              <a:buNone/>
            </a:pPr>
            <a:endParaRPr lang="en-US" sz="1800" dirty="0" smtClean="0">
              <a:solidFill>
                <a:schemeClr val="accent6">
                  <a:lumMod val="75000"/>
                </a:schemeClr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pPr lvl="1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L1 = list(D1.keys())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L2 = list(D1.values())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print(L1)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print(L2)</a:t>
            </a:r>
          </a:p>
          <a:p>
            <a:pPr lvl="1">
              <a:buNone/>
            </a:pPr>
            <a:endParaRPr lang="en-US" sz="1800" dirty="0" smtClean="0">
              <a:solidFill>
                <a:schemeClr val="accent6">
                  <a:lumMod val="75000"/>
                </a:schemeClr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pPr lvl="1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print(D1.get('three'))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print(D1.get('three', 3))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print(D1.pop(1))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print(D1.pop(3,'three'))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57686" y="1000108"/>
            <a:ext cx="42148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dict_keys</a:t>
            </a:r>
            <a:r>
              <a:rPr lang="en-US" dirty="0" smtClean="0"/>
              <a:t>([1, 2, 'age', 'name', 'job'])</a:t>
            </a:r>
          </a:p>
          <a:p>
            <a:r>
              <a:rPr lang="en-US" dirty="0" err="1" smtClean="0"/>
              <a:t>dict_values</a:t>
            </a:r>
            <a:r>
              <a:rPr lang="en-US" dirty="0" smtClean="0"/>
              <a:t>(['one', 'two', 21, 'Alex', 'designer'])</a:t>
            </a:r>
          </a:p>
          <a:p>
            <a:r>
              <a:rPr lang="en-US" dirty="0" err="1" smtClean="0"/>
              <a:t>dict_keys</a:t>
            </a:r>
            <a:r>
              <a:rPr lang="en-US" dirty="0" smtClean="0"/>
              <a:t>([1, 2, 'name', 'job'])</a:t>
            </a:r>
          </a:p>
          <a:p>
            <a:r>
              <a:rPr lang="en-US" dirty="0" err="1" smtClean="0"/>
              <a:t>dict_values</a:t>
            </a:r>
            <a:r>
              <a:rPr lang="en-US" dirty="0" smtClean="0"/>
              <a:t>(['one', 'two', 'Alex', 'designer'])</a:t>
            </a:r>
          </a:p>
          <a:p>
            <a:r>
              <a:rPr lang="en-US" dirty="0" smtClean="0"/>
              <a:t>[1, 2, 'name', 'job']</a:t>
            </a:r>
          </a:p>
          <a:p>
            <a:r>
              <a:rPr lang="en-US" dirty="0" smtClean="0"/>
              <a:t>['one', 'two', 'Alex', 'designer']</a:t>
            </a:r>
          </a:p>
          <a:p>
            <a:r>
              <a:rPr lang="en-US" dirty="0" smtClean="0"/>
              <a:t>None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one</a:t>
            </a:r>
          </a:p>
          <a:p>
            <a:r>
              <a:rPr lang="en-US" dirty="0" smtClean="0"/>
              <a:t>three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8741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229600" cy="1066800"/>
          </a:xfrm>
        </p:spPr>
        <p:txBody>
          <a:bodyPr/>
          <a:lstStyle/>
          <a:p>
            <a:r>
              <a:rPr lang="ru-RU" dirty="0"/>
              <a:t>Условный оператор </a:t>
            </a:r>
            <a:r>
              <a:rPr lang="en-US" dirty="0"/>
              <a:t>if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3672408" cy="3384376"/>
          </a:xfrm>
        </p:spPr>
        <p:txBody>
          <a:bodyPr/>
          <a:lstStyle/>
          <a:p>
            <a:r>
              <a:rPr lang="ru-RU" dirty="0"/>
              <a:t>Определение</a:t>
            </a:r>
            <a:r>
              <a:rPr lang="en-US" dirty="0"/>
              <a:t>:</a:t>
            </a:r>
          </a:p>
          <a:p>
            <a:pPr marL="109537" indent="0">
              <a:buNone/>
            </a:pPr>
            <a:r>
              <a:rPr lang="en-US" dirty="0"/>
              <a:t>  </a:t>
            </a:r>
            <a:r>
              <a:rPr lang="en-US" b="1" dirty="0">
                <a:solidFill>
                  <a:schemeClr val="accent6"/>
                </a:solidFill>
              </a:rPr>
              <a:t>if</a:t>
            </a:r>
            <a:r>
              <a:rPr lang="en-US" dirty="0"/>
              <a:t> </a:t>
            </a:r>
            <a:r>
              <a:rPr lang="en-US" i="1" dirty="0">
                <a:solidFill>
                  <a:schemeClr val="accent3"/>
                </a:solidFill>
              </a:rPr>
              <a:t>expression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dirty="0"/>
              <a:t> </a:t>
            </a:r>
          </a:p>
          <a:p>
            <a:pPr marL="109537" indent="0">
              <a:buNone/>
            </a:pPr>
            <a:r>
              <a:rPr lang="en-US" dirty="0"/>
              <a:t>	</a:t>
            </a:r>
            <a:r>
              <a:rPr lang="en-US" i="1" dirty="0" err="1">
                <a:solidFill>
                  <a:schemeClr val="accent3"/>
                </a:solidFill>
              </a:rPr>
              <a:t>code_block</a:t>
            </a:r>
            <a:endParaRPr lang="en-US" i="1" dirty="0">
              <a:solidFill>
                <a:schemeClr val="accent3"/>
              </a:solidFill>
            </a:endParaRPr>
          </a:p>
          <a:p>
            <a:pPr marL="109537" indent="0">
              <a:buNone/>
            </a:pPr>
            <a:r>
              <a:rPr lang="en-US" dirty="0"/>
              <a:t> (</a:t>
            </a:r>
            <a:r>
              <a:rPr lang="en-US" b="1" dirty="0" err="1">
                <a:solidFill>
                  <a:schemeClr val="accent6"/>
                </a:solidFill>
              </a:rPr>
              <a:t>elif</a:t>
            </a:r>
            <a:r>
              <a:rPr lang="en-US" dirty="0"/>
              <a:t> </a:t>
            </a:r>
            <a:r>
              <a:rPr lang="en-US" i="1" dirty="0">
                <a:solidFill>
                  <a:schemeClr val="accent3"/>
                </a:solidFill>
              </a:rPr>
              <a:t>expression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marL="109537" indent="0">
              <a:buNone/>
            </a:pPr>
            <a:r>
              <a:rPr lang="en-US" dirty="0"/>
              <a:t>	 </a:t>
            </a:r>
            <a:r>
              <a:rPr lang="en-US" i="1" dirty="0" err="1">
                <a:solidFill>
                  <a:schemeClr val="accent3"/>
                </a:solidFill>
              </a:rPr>
              <a:t>code_block</a:t>
            </a:r>
            <a:r>
              <a:rPr lang="en-US" dirty="0"/>
              <a:t> )*</a:t>
            </a:r>
          </a:p>
          <a:p>
            <a:pPr marL="109537" indent="0">
              <a:buNone/>
            </a:pPr>
            <a:r>
              <a:rPr lang="en-US" dirty="0"/>
              <a:t>  [</a:t>
            </a:r>
            <a:r>
              <a:rPr lang="en-US" b="1" dirty="0">
                <a:solidFill>
                  <a:schemeClr val="accent6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</a:t>
            </a:r>
            <a:r>
              <a:rPr lang="en-US" i="1" dirty="0" err="1">
                <a:solidFill>
                  <a:schemeClr val="accent3"/>
                </a:solidFill>
              </a:rPr>
              <a:t>code_block</a:t>
            </a:r>
            <a:r>
              <a:rPr lang="en-US" dirty="0"/>
              <a:t>]</a:t>
            </a:r>
          </a:p>
          <a:p>
            <a:pPr marL="109537" indent="0">
              <a:buNone/>
            </a:pP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 bwMode="auto">
          <a:xfrm>
            <a:off x="3707904" y="1052736"/>
            <a:ext cx="5328592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Пример</a:t>
            </a:r>
            <a:r>
              <a:rPr lang="en-US" dirty="0"/>
              <a:t>:</a:t>
            </a:r>
          </a:p>
          <a:p>
            <a:pPr marL="109537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x = </a:t>
            </a:r>
            <a:r>
              <a:rPr lang="en-US" sz="2000" dirty="0" err="1">
                <a:solidFill>
                  <a:schemeClr val="accent3"/>
                </a:solidFill>
              </a:rPr>
              <a:t>int</a:t>
            </a:r>
            <a:r>
              <a:rPr lang="en-US" sz="2000" dirty="0">
                <a:solidFill>
                  <a:schemeClr val="accent3"/>
                </a:solidFill>
              </a:rPr>
              <a:t>(input("Please enter an integer: "))</a:t>
            </a:r>
          </a:p>
          <a:p>
            <a:pPr marL="109537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Please enter an integer: 42</a:t>
            </a:r>
          </a:p>
          <a:p>
            <a:pPr marL="109537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if </a:t>
            </a:r>
            <a:r>
              <a:rPr lang="en-US" sz="2000" dirty="0">
                <a:solidFill>
                  <a:schemeClr val="accent3"/>
                </a:solidFill>
              </a:rPr>
              <a:t>x &lt; 0</a:t>
            </a:r>
            <a:r>
              <a:rPr lang="en-US" sz="2000" dirty="0">
                <a:solidFill>
                  <a:schemeClr val="accent6"/>
                </a:solidFill>
              </a:rPr>
              <a:t>:</a:t>
            </a:r>
          </a:p>
          <a:p>
            <a:pPr marL="109537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	</a:t>
            </a:r>
            <a:r>
              <a:rPr lang="en-US" sz="2000" dirty="0">
                <a:solidFill>
                  <a:schemeClr val="accent3"/>
                </a:solidFill>
              </a:rPr>
              <a:t>x = 0</a:t>
            </a:r>
          </a:p>
          <a:p>
            <a:pPr marL="109537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	print('Negative changed to zero')</a:t>
            </a:r>
          </a:p>
          <a:p>
            <a:pPr marL="109537" indent="0"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elif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>
                <a:solidFill>
                  <a:schemeClr val="accent3"/>
                </a:solidFill>
              </a:rPr>
              <a:t>x == 0</a:t>
            </a:r>
            <a:r>
              <a:rPr lang="en-US" sz="2000" dirty="0">
                <a:solidFill>
                  <a:schemeClr val="accent6"/>
                </a:solidFill>
              </a:rPr>
              <a:t>:</a:t>
            </a:r>
          </a:p>
          <a:p>
            <a:pPr marL="109537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	</a:t>
            </a:r>
            <a:r>
              <a:rPr lang="en-US" sz="2000" dirty="0">
                <a:solidFill>
                  <a:schemeClr val="accent3"/>
                </a:solidFill>
              </a:rPr>
              <a:t>print('Zero')</a:t>
            </a:r>
          </a:p>
          <a:p>
            <a:pPr marL="109537" indent="0"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elif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>
                <a:solidFill>
                  <a:schemeClr val="accent3"/>
                </a:solidFill>
              </a:rPr>
              <a:t>x == 1</a:t>
            </a:r>
            <a:r>
              <a:rPr lang="en-US" sz="2000" dirty="0">
                <a:solidFill>
                  <a:schemeClr val="accent6"/>
                </a:solidFill>
              </a:rPr>
              <a:t>:</a:t>
            </a:r>
          </a:p>
          <a:p>
            <a:pPr marL="109537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	</a:t>
            </a:r>
            <a:r>
              <a:rPr lang="en-US" sz="2000" dirty="0">
                <a:solidFill>
                  <a:schemeClr val="accent3"/>
                </a:solidFill>
              </a:rPr>
              <a:t>print('Single')</a:t>
            </a:r>
          </a:p>
          <a:p>
            <a:pPr marL="109537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else:</a:t>
            </a:r>
          </a:p>
          <a:p>
            <a:pPr marL="109537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	</a:t>
            </a:r>
            <a:r>
              <a:rPr lang="en-US" sz="2000" dirty="0">
                <a:solidFill>
                  <a:schemeClr val="accent3"/>
                </a:solidFill>
              </a:rPr>
              <a:t>print('More')</a:t>
            </a:r>
          </a:p>
          <a:p>
            <a:pPr marL="109537" indent="0">
              <a:buNone/>
            </a:pPr>
            <a:endParaRPr lang="en-US" sz="2000" dirty="0">
              <a:solidFill>
                <a:srgbClr val="92D050"/>
              </a:solidFill>
            </a:endParaRPr>
          </a:p>
          <a:p>
            <a:pPr marL="109537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More</a:t>
            </a:r>
            <a:endParaRPr lang="ru-RU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9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8229600" cy="1066800"/>
          </a:xfrm>
        </p:spPr>
        <p:txBody>
          <a:bodyPr/>
          <a:lstStyle/>
          <a:p>
            <a:r>
              <a:rPr lang="ru-RU" dirty="0" smtClean="0"/>
              <a:t>Программа курса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357850"/>
          </a:xfrm>
        </p:spPr>
        <p:txBody>
          <a:bodyPr/>
          <a:lstStyle/>
          <a:p>
            <a:r>
              <a:rPr lang="ru-RU" sz="2100" dirty="0" smtClean="0"/>
              <a:t>Основы языка</a:t>
            </a:r>
          </a:p>
          <a:p>
            <a:pPr lvl="1"/>
            <a:r>
              <a:rPr lang="ru-RU" sz="2100" dirty="0" smtClean="0"/>
              <a:t>Основные типы и командные инструкции</a:t>
            </a:r>
          </a:p>
          <a:p>
            <a:pPr lvl="1"/>
            <a:r>
              <a:rPr lang="ru-RU" sz="2100" dirty="0" smtClean="0"/>
              <a:t>Объектно-ориентированное программирование</a:t>
            </a:r>
          </a:p>
          <a:p>
            <a:pPr lvl="1"/>
            <a:r>
              <a:rPr lang="en-US" sz="2100" dirty="0" smtClean="0"/>
              <a:t>UI</a:t>
            </a:r>
          </a:p>
          <a:p>
            <a:pPr lvl="1"/>
            <a:r>
              <a:rPr lang="ru-RU" sz="2100" dirty="0" smtClean="0"/>
              <a:t>Работа с многомерными данными</a:t>
            </a:r>
          </a:p>
          <a:p>
            <a:pPr lvl="1"/>
            <a:r>
              <a:rPr lang="ru-RU" sz="2100" dirty="0" smtClean="0"/>
              <a:t>Визуализация данных</a:t>
            </a:r>
          </a:p>
          <a:p>
            <a:pPr lvl="1"/>
            <a:r>
              <a:rPr lang="ru-RU" sz="2100" dirty="0" smtClean="0"/>
              <a:t>Увеличение производительности</a:t>
            </a:r>
          </a:p>
          <a:p>
            <a:r>
              <a:rPr lang="ru-RU" sz="2100" dirty="0" smtClean="0"/>
              <a:t>Решение задач математического моделирования</a:t>
            </a:r>
            <a:r>
              <a:rPr lang="en-US" sz="2100" dirty="0" smtClean="0"/>
              <a:t> (</a:t>
            </a:r>
            <a:r>
              <a:rPr lang="ru-RU" sz="2100" dirty="0" smtClean="0"/>
              <a:t>символьное и численное)</a:t>
            </a:r>
          </a:p>
          <a:p>
            <a:pPr lvl="1"/>
            <a:r>
              <a:rPr lang="ru-RU" sz="2100" dirty="0" smtClean="0"/>
              <a:t>СЛАУ</a:t>
            </a:r>
          </a:p>
          <a:p>
            <a:pPr lvl="1"/>
            <a:r>
              <a:rPr lang="ru-RU" sz="2100" dirty="0" smtClean="0"/>
              <a:t>Нелинейные уравнения и системы</a:t>
            </a:r>
          </a:p>
          <a:p>
            <a:pPr lvl="1"/>
            <a:r>
              <a:rPr lang="ru-RU" sz="2100" dirty="0" smtClean="0"/>
              <a:t>ОДУ</a:t>
            </a:r>
          </a:p>
          <a:p>
            <a:pPr lvl="1"/>
            <a:r>
              <a:rPr lang="ru-RU" sz="2100" dirty="0" smtClean="0"/>
              <a:t>Жесткие системы ОДУ</a:t>
            </a:r>
          </a:p>
          <a:p>
            <a:pPr lvl="1"/>
            <a:r>
              <a:rPr lang="ru-RU" sz="2100" dirty="0" smtClean="0"/>
              <a:t>Интегральные уравнения</a:t>
            </a:r>
          </a:p>
          <a:p>
            <a:pPr lvl="1"/>
            <a:r>
              <a:rPr lang="ru-RU" sz="2100" dirty="0" smtClean="0"/>
              <a:t>УЧП</a:t>
            </a:r>
          </a:p>
          <a:p>
            <a:pPr lvl="1"/>
            <a:endParaRPr lang="ru-RU" sz="2400" dirty="0" smtClean="0"/>
          </a:p>
          <a:p>
            <a:pPr lvl="1"/>
            <a:endParaRPr lang="ru-RU" sz="2400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229600" cy="1066800"/>
          </a:xfrm>
        </p:spPr>
        <p:txBody>
          <a:bodyPr/>
          <a:lstStyle/>
          <a:p>
            <a:r>
              <a:rPr lang="ru-RU" dirty="0"/>
              <a:t>Цикл</a:t>
            </a:r>
            <a:r>
              <a:rPr lang="en-US" dirty="0"/>
              <a:t> For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521102"/>
          </a:xfrm>
        </p:spPr>
        <p:txBody>
          <a:bodyPr/>
          <a:lstStyle/>
          <a:p>
            <a:r>
              <a:rPr lang="ru-RU" dirty="0"/>
              <a:t>Определение</a:t>
            </a:r>
            <a:r>
              <a:rPr lang="en-US" dirty="0"/>
              <a:t>:</a:t>
            </a:r>
          </a:p>
          <a:p>
            <a:pPr marL="109537" indent="0">
              <a:buNone/>
            </a:pPr>
            <a:r>
              <a:rPr lang="en-US" dirty="0"/>
              <a:t>  </a:t>
            </a:r>
            <a:r>
              <a:rPr lang="en-US" b="1" dirty="0">
                <a:solidFill>
                  <a:schemeClr val="accent6"/>
                </a:solidFill>
              </a:rPr>
              <a:t>for </a:t>
            </a:r>
            <a:r>
              <a:rPr lang="en-US" i="1" dirty="0" err="1">
                <a:solidFill>
                  <a:schemeClr val="accent3"/>
                </a:solidFill>
              </a:rPr>
              <a:t>target_list</a:t>
            </a:r>
            <a:r>
              <a:rPr lang="en-US" b="1" dirty="0">
                <a:solidFill>
                  <a:schemeClr val="accent6"/>
                </a:solidFill>
              </a:rPr>
              <a:t> in </a:t>
            </a:r>
            <a:r>
              <a:rPr lang="en-US" i="1" dirty="0" err="1">
                <a:solidFill>
                  <a:schemeClr val="accent3"/>
                </a:solidFill>
              </a:rPr>
              <a:t>expression_list</a:t>
            </a:r>
            <a:r>
              <a:rPr lang="en-US" b="1" dirty="0">
                <a:solidFill>
                  <a:schemeClr val="accent6"/>
                </a:solidFill>
              </a:rPr>
              <a:t> : </a:t>
            </a:r>
          </a:p>
          <a:p>
            <a:pPr marL="109537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		</a:t>
            </a:r>
            <a:r>
              <a:rPr lang="en-US" i="1" dirty="0">
                <a:solidFill>
                  <a:schemeClr val="accent3"/>
                </a:solidFill>
              </a:rPr>
              <a:t> </a:t>
            </a:r>
            <a:r>
              <a:rPr lang="en-US" i="1" dirty="0" err="1">
                <a:solidFill>
                  <a:schemeClr val="accent3"/>
                </a:solidFill>
              </a:rPr>
              <a:t>code_block</a:t>
            </a:r>
            <a:endParaRPr lang="en-US" b="1" i="1" dirty="0">
              <a:solidFill>
                <a:schemeClr val="accent3"/>
              </a:solidFill>
            </a:endParaRPr>
          </a:p>
          <a:p>
            <a:pPr marL="109537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/>
              <a:t>[</a:t>
            </a:r>
            <a:r>
              <a:rPr lang="en-US" b="1" dirty="0">
                <a:solidFill>
                  <a:schemeClr val="accent6"/>
                </a:solidFill>
              </a:rPr>
              <a:t>else : </a:t>
            </a:r>
          </a:p>
          <a:p>
            <a:pPr marL="109537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		</a:t>
            </a:r>
            <a:r>
              <a:rPr lang="en-US" i="1" dirty="0">
                <a:solidFill>
                  <a:schemeClr val="accent3"/>
                </a:solidFill>
              </a:rPr>
              <a:t> </a:t>
            </a:r>
            <a:r>
              <a:rPr lang="en-US" i="1" dirty="0" err="1">
                <a:solidFill>
                  <a:schemeClr val="accent3"/>
                </a:solidFill>
              </a:rPr>
              <a:t>code_block</a:t>
            </a:r>
            <a:r>
              <a:rPr lang="en-US" b="1" dirty="0"/>
              <a:t>]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 bwMode="auto">
          <a:xfrm>
            <a:off x="251520" y="3354446"/>
            <a:ext cx="878497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Пример</a:t>
            </a:r>
            <a:r>
              <a:rPr lang="en-US" dirty="0"/>
              <a:t>:</a:t>
            </a:r>
            <a:endParaRPr lang="ru-RU" dirty="0"/>
          </a:p>
          <a:p>
            <a:pPr marL="109537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words = ['cat', 'window', 'defenestrate']</a:t>
            </a:r>
          </a:p>
          <a:p>
            <a:pPr marL="109537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for </a:t>
            </a:r>
            <a:r>
              <a:rPr lang="en-US" sz="2400" dirty="0">
                <a:solidFill>
                  <a:schemeClr val="accent3"/>
                </a:solidFill>
              </a:rPr>
              <a:t>w</a:t>
            </a:r>
            <a:r>
              <a:rPr lang="en-US" sz="2400" dirty="0">
                <a:solidFill>
                  <a:schemeClr val="accent6"/>
                </a:solidFill>
              </a:rPr>
              <a:t> in </a:t>
            </a:r>
            <a:r>
              <a:rPr lang="en-US" sz="2400" dirty="0">
                <a:solidFill>
                  <a:schemeClr val="accent3"/>
                </a:solidFill>
              </a:rPr>
              <a:t>words</a:t>
            </a:r>
            <a:r>
              <a:rPr lang="en-US" sz="2400" dirty="0">
                <a:solidFill>
                  <a:schemeClr val="accent6"/>
                </a:solidFill>
              </a:rPr>
              <a:t>:</a:t>
            </a:r>
          </a:p>
          <a:p>
            <a:pPr marL="109537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     </a:t>
            </a:r>
            <a:r>
              <a:rPr lang="en-US" sz="2400" dirty="0">
                <a:solidFill>
                  <a:schemeClr val="accent3"/>
                </a:solidFill>
              </a:rPr>
              <a:t>print(w, </a:t>
            </a:r>
            <a:r>
              <a:rPr lang="en-US" sz="2400" dirty="0" err="1">
                <a:solidFill>
                  <a:schemeClr val="accent3"/>
                </a:solidFill>
              </a:rPr>
              <a:t>len</a:t>
            </a:r>
            <a:r>
              <a:rPr lang="en-US" sz="2400" dirty="0">
                <a:solidFill>
                  <a:schemeClr val="accent3"/>
                </a:solidFill>
              </a:rPr>
              <a:t>(w))</a:t>
            </a:r>
            <a:endParaRPr lang="en-US" sz="2400" dirty="0">
              <a:solidFill>
                <a:schemeClr val="accent6"/>
              </a:solidFill>
            </a:endParaRPr>
          </a:p>
          <a:p>
            <a:pPr marL="109537" indent="0">
              <a:buNone/>
            </a:pPr>
            <a:r>
              <a:rPr lang="en-US" sz="2400" dirty="0"/>
              <a:t>cat 3</a:t>
            </a:r>
          </a:p>
          <a:p>
            <a:pPr marL="109537" indent="0">
              <a:buNone/>
            </a:pPr>
            <a:r>
              <a:rPr lang="en-US" sz="2400" dirty="0"/>
              <a:t>window 6</a:t>
            </a:r>
          </a:p>
          <a:p>
            <a:pPr marL="109537" indent="0">
              <a:buNone/>
            </a:pPr>
            <a:r>
              <a:rPr lang="en-US" sz="2400" dirty="0"/>
              <a:t>defenestrate 12</a:t>
            </a:r>
          </a:p>
        </p:txBody>
      </p:sp>
    </p:spTree>
    <p:extLst>
      <p:ext uri="{BB962C8B-B14F-4D97-AF65-F5344CB8AC3E}">
        <p14:creationId xmlns:p14="http://schemas.microsoft.com/office/powerpoint/2010/main" val="21031254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229600" cy="1066800"/>
          </a:xfrm>
        </p:spPr>
        <p:txBody>
          <a:bodyPr/>
          <a:lstStyle/>
          <a:p>
            <a:r>
              <a:rPr lang="ru-RU" dirty="0"/>
              <a:t>Цикл</a:t>
            </a:r>
            <a:r>
              <a:rPr lang="en-US" dirty="0"/>
              <a:t> While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521102"/>
          </a:xfrm>
        </p:spPr>
        <p:txBody>
          <a:bodyPr/>
          <a:lstStyle/>
          <a:p>
            <a:r>
              <a:rPr lang="ru-RU" dirty="0"/>
              <a:t>Определение</a:t>
            </a:r>
            <a:r>
              <a:rPr lang="en-US" dirty="0"/>
              <a:t>:</a:t>
            </a:r>
          </a:p>
          <a:p>
            <a:pPr marL="109537" indent="0">
              <a:buNone/>
            </a:pPr>
            <a:r>
              <a:rPr lang="en-US" dirty="0"/>
              <a:t>  </a:t>
            </a:r>
            <a:r>
              <a:rPr lang="fr-FR" b="1" dirty="0">
                <a:solidFill>
                  <a:schemeClr val="accent6"/>
                </a:solidFill>
              </a:rPr>
              <a:t>while </a:t>
            </a:r>
            <a:r>
              <a:rPr lang="fr-FR" i="1" dirty="0">
                <a:solidFill>
                  <a:schemeClr val="accent3"/>
                </a:solidFill>
              </a:rPr>
              <a:t>expression</a:t>
            </a:r>
            <a:r>
              <a:rPr lang="fr-FR" b="1" dirty="0">
                <a:solidFill>
                  <a:schemeClr val="accent6"/>
                </a:solidFill>
              </a:rPr>
              <a:t> : </a:t>
            </a:r>
          </a:p>
          <a:p>
            <a:pPr marL="109537" indent="0">
              <a:buNone/>
            </a:pPr>
            <a:r>
              <a:rPr lang="fr-FR" b="1" dirty="0">
                <a:solidFill>
                  <a:schemeClr val="accent6"/>
                </a:solidFill>
              </a:rPr>
              <a:t>		</a:t>
            </a:r>
            <a:r>
              <a:rPr lang="en-US" i="1" dirty="0">
                <a:solidFill>
                  <a:schemeClr val="accent3"/>
                </a:solidFill>
              </a:rPr>
              <a:t> </a:t>
            </a:r>
            <a:r>
              <a:rPr lang="en-US" i="1" dirty="0" err="1">
                <a:solidFill>
                  <a:schemeClr val="accent3"/>
                </a:solidFill>
              </a:rPr>
              <a:t>code_block</a:t>
            </a:r>
            <a:endParaRPr lang="fr-FR" i="1" dirty="0">
              <a:solidFill>
                <a:schemeClr val="accent3"/>
              </a:solidFill>
            </a:endParaRPr>
          </a:p>
          <a:p>
            <a:pPr marL="109537" indent="0">
              <a:buNone/>
            </a:pPr>
            <a:r>
              <a:rPr lang="fr-FR" b="1" dirty="0">
                <a:solidFill>
                  <a:schemeClr val="accent6"/>
                </a:solidFill>
              </a:rPr>
              <a:t>  </a:t>
            </a:r>
            <a:r>
              <a:rPr lang="fr-FR" b="1" dirty="0"/>
              <a:t>[</a:t>
            </a:r>
            <a:r>
              <a:rPr lang="fr-FR" b="1" dirty="0">
                <a:solidFill>
                  <a:schemeClr val="accent6"/>
                </a:solidFill>
              </a:rPr>
              <a:t>else : </a:t>
            </a:r>
          </a:p>
          <a:p>
            <a:pPr marL="109537" indent="0">
              <a:buNone/>
            </a:pPr>
            <a:r>
              <a:rPr lang="fr-FR" b="1" dirty="0">
                <a:solidFill>
                  <a:schemeClr val="accent6"/>
                </a:solidFill>
              </a:rPr>
              <a:t>		</a:t>
            </a:r>
            <a:r>
              <a:rPr lang="en-US" i="1" dirty="0">
                <a:solidFill>
                  <a:schemeClr val="accent3"/>
                </a:solidFill>
              </a:rPr>
              <a:t> </a:t>
            </a:r>
            <a:r>
              <a:rPr lang="en-US" i="1" dirty="0" err="1">
                <a:solidFill>
                  <a:schemeClr val="accent3"/>
                </a:solidFill>
              </a:rPr>
              <a:t>code_block</a:t>
            </a:r>
            <a:r>
              <a:rPr lang="fr-FR" b="1" dirty="0"/>
              <a:t>]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 bwMode="auto">
          <a:xfrm>
            <a:off x="4473109" y="1052736"/>
            <a:ext cx="878497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Пример</a:t>
            </a:r>
            <a:r>
              <a:rPr lang="en-US" dirty="0"/>
              <a:t>:</a:t>
            </a:r>
            <a:endParaRPr lang="ru-RU" dirty="0"/>
          </a:p>
          <a:p>
            <a:pPr marL="109537" indent="0">
              <a:buNone/>
            </a:pPr>
            <a:r>
              <a:rPr lang="nn-NO" dirty="0">
                <a:solidFill>
                  <a:schemeClr val="accent6"/>
                </a:solidFill>
              </a:rPr>
              <a:t> </a:t>
            </a:r>
            <a:r>
              <a:rPr lang="nn-NO" dirty="0">
                <a:solidFill>
                  <a:schemeClr val="accent3"/>
                </a:solidFill>
              </a:rPr>
              <a:t>i = 5</a:t>
            </a:r>
          </a:p>
          <a:p>
            <a:pPr marL="109537" indent="0">
              <a:buNone/>
            </a:pPr>
            <a:r>
              <a:rPr lang="nn-NO" dirty="0">
                <a:solidFill>
                  <a:schemeClr val="accent6"/>
                </a:solidFill>
              </a:rPr>
              <a:t>while </a:t>
            </a:r>
            <a:r>
              <a:rPr lang="nn-NO" dirty="0">
                <a:solidFill>
                  <a:schemeClr val="accent3"/>
                </a:solidFill>
              </a:rPr>
              <a:t>i &lt; 15</a:t>
            </a:r>
            <a:r>
              <a:rPr lang="nn-NO" dirty="0">
                <a:solidFill>
                  <a:schemeClr val="accent6"/>
                </a:solidFill>
              </a:rPr>
              <a:t>:</a:t>
            </a:r>
          </a:p>
          <a:p>
            <a:pPr marL="109537" indent="0">
              <a:buNone/>
            </a:pPr>
            <a:r>
              <a:rPr lang="nn-NO" dirty="0">
                <a:solidFill>
                  <a:schemeClr val="accent6"/>
                </a:solidFill>
              </a:rPr>
              <a:t>     </a:t>
            </a:r>
            <a:r>
              <a:rPr lang="nn-NO" dirty="0">
                <a:solidFill>
                  <a:schemeClr val="accent3"/>
                </a:solidFill>
              </a:rPr>
              <a:t>print(i)</a:t>
            </a:r>
          </a:p>
          <a:p>
            <a:pPr marL="109537" indent="0">
              <a:buNone/>
            </a:pPr>
            <a:r>
              <a:rPr lang="nn-NO" dirty="0">
                <a:solidFill>
                  <a:schemeClr val="accent3"/>
                </a:solidFill>
              </a:rPr>
              <a:t>     i = i + 2</a:t>
            </a:r>
          </a:p>
          <a:p>
            <a:pPr marL="109537" indent="0">
              <a:buNone/>
            </a:pPr>
            <a:r>
              <a:rPr lang="nn-NO" dirty="0"/>
              <a:t>5</a:t>
            </a:r>
          </a:p>
          <a:p>
            <a:pPr marL="109537" indent="0">
              <a:buNone/>
            </a:pPr>
            <a:r>
              <a:rPr lang="nn-NO" dirty="0"/>
              <a:t>7</a:t>
            </a:r>
          </a:p>
          <a:p>
            <a:pPr marL="109537" indent="0">
              <a:buNone/>
            </a:pPr>
            <a:r>
              <a:rPr lang="nn-NO" dirty="0"/>
              <a:t>9</a:t>
            </a:r>
          </a:p>
          <a:p>
            <a:pPr marL="109537" indent="0">
              <a:buNone/>
            </a:pPr>
            <a:r>
              <a:rPr lang="nn-NO" dirty="0"/>
              <a:t>11</a:t>
            </a:r>
          </a:p>
          <a:p>
            <a:pPr marL="109537" indent="0">
              <a:buNone/>
            </a:pPr>
            <a:r>
              <a:rPr lang="nn-NO" dirty="0"/>
              <a:t>13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57560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229600" cy="1066800"/>
          </a:xfrm>
        </p:spPr>
        <p:txBody>
          <a:bodyPr/>
          <a:lstStyle/>
          <a:p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229600" cy="1066800"/>
          </a:xfrm>
        </p:spPr>
        <p:txBody>
          <a:bodyPr/>
          <a:lstStyle/>
          <a:p>
            <a:r>
              <a:rPr lang="ru-RU" dirty="0" smtClean="0"/>
              <a:t>Формат проведения курса</a:t>
            </a:r>
          </a:p>
        </p:txBody>
      </p:sp>
      <p:sp>
        <p:nvSpPr>
          <p:cNvPr id="23555" name="Содержимое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1428750"/>
          </a:xfrm>
        </p:spPr>
        <p:txBody>
          <a:bodyPr/>
          <a:lstStyle/>
          <a:p>
            <a:r>
              <a:rPr lang="ru-RU" dirty="0" smtClean="0"/>
              <a:t>Лекции </a:t>
            </a:r>
          </a:p>
          <a:p>
            <a:r>
              <a:rPr lang="ru-RU" dirty="0" smtClean="0"/>
              <a:t>Практические занятия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28625" y="3286125"/>
            <a:ext cx="82296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Форма отчетности</a:t>
            </a:r>
          </a:p>
        </p:txBody>
      </p:sp>
      <p:sp>
        <p:nvSpPr>
          <p:cNvPr id="23557" name="Содержимое 2"/>
          <p:cNvSpPr txBox="1">
            <a:spLocks/>
          </p:cNvSpPr>
          <p:nvPr/>
        </p:nvSpPr>
        <p:spPr bwMode="auto">
          <a:xfrm>
            <a:off x="571500" y="4714875"/>
            <a:ext cx="82296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Char char="•"/>
            </a:pPr>
            <a:r>
              <a:rPr lang="ru-RU" sz="2800">
                <a:latin typeface="Georgia" pitchFamily="18" charset="0"/>
              </a:rPr>
              <a:t> Выполненные практические задания</a:t>
            </a:r>
          </a:p>
          <a:p>
            <a:pPr>
              <a:buFont typeface="Arial" charset="0"/>
              <a:buChar char="•"/>
            </a:pPr>
            <a:r>
              <a:rPr lang="ru-RU" sz="2800">
                <a:latin typeface="Georgia" pitchFamily="18" charset="0"/>
              </a:rPr>
              <a:t> Экзамен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214282" y="500042"/>
            <a:ext cx="8615362" cy="785812"/>
          </a:xfrm>
        </p:spPr>
        <p:txBody>
          <a:bodyPr/>
          <a:lstStyle/>
          <a:p>
            <a:r>
              <a:rPr lang="ru-RU" sz="3200" dirty="0" smtClean="0"/>
              <a:t>Причины использования </a:t>
            </a:r>
            <a:r>
              <a:rPr lang="en-US" sz="3200" dirty="0" smtClean="0"/>
              <a:t>Python</a:t>
            </a:r>
            <a:endParaRPr lang="ru-RU" sz="3200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429250"/>
          </a:xfrm>
        </p:spPr>
        <p:txBody>
          <a:bodyPr>
            <a:normAutofit fontScale="92500" lnSpcReduction="10000"/>
          </a:bodyPr>
          <a:lstStyle/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ru-RU" sz="2400" dirty="0" smtClean="0"/>
              <a:t>Высокая скорость разработки 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sz="1800" dirty="0" smtClean="0"/>
              <a:t>меньший объем кода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sz="1800" dirty="0" smtClean="0"/>
              <a:t>отсутствие компиляции и связывания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ru-RU" sz="2400" dirty="0" smtClean="0"/>
              <a:t>Переносимость программ 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sz="1800" dirty="0" err="1" smtClean="0"/>
              <a:t>кроссплатформенные</a:t>
            </a:r>
            <a:r>
              <a:rPr lang="ru-RU" sz="1800" dirty="0" smtClean="0"/>
              <a:t> </a:t>
            </a:r>
            <a:r>
              <a:rPr lang="en-US" sz="1800" dirty="0" smtClean="0"/>
              <a:t>GUI</a:t>
            </a:r>
            <a:endParaRPr lang="ru-RU" sz="1800" dirty="0" smtClean="0"/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sz="1800" dirty="0" err="1" smtClean="0"/>
              <a:t>кроссплатформенные</a:t>
            </a:r>
            <a:r>
              <a:rPr lang="en-US" sz="1800" dirty="0" smtClean="0"/>
              <a:t> </a:t>
            </a:r>
            <a:r>
              <a:rPr lang="ru-RU" sz="1800" dirty="0" smtClean="0"/>
              <a:t>средства для работы с базами данных, </a:t>
            </a:r>
            <a:r>
              <a:rPr lang="ru-RU" sz="1800" dirty="0" err="1" smtClean="0"/>
              <a:t>веб-приложениями</a:t>
            </a:r>
            <a:r>
              <a:rPr lang="ru-RU" sz="1800" dirty="0" smtClean="0"/>
              <a:t> 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sz="1800" dirty="0" smtClean="0"/>
              <a:t>работа с системными вызовами запуска программ и обработку каталогов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ru-RU" sz="2400" dirty="0" smtClean="0"/>
              <a:t>Интеграция компонентов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sz="1800" dirty="0" smtClean="0"/>
              <a:t>Вызовы функций на С/С++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sz="1800" dirty="0" smtClean="0"/>
              <a:t>Интеграция с </a:t>
            </a:r>
            <a:r>
              <a:rPr lang="en-US" sz="1800" dirty="0" smtClean="0"/>
              <a:t>Java, .NET</a:t>
            </a:r>
            <a:endParaRPr lang="ru-RU" sz="1800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ru-RU" sz="2400" dirty="0" smtClean="0"/>
              <a:t>Библиотеки поддержки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sz="1800" dirty="0" smtClean="0"/>
              <a:t>Стандартная библиотека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sz="1800" dirty="0" smtClean="0"/>
              <a:t>Расширение за счет пользовательских библиотек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ru-RU" sz="2400" dirty="0" smtClean="0"/>
              <a:t>Качество программного обеспечения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sz="1900" dirty="0" smtClean="0"/>
              <a:t>Единообразие оформления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sz="1900" dirty="0" smtClean="0"/>
              <a:t>Легкая читаемость кода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ru-RU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ru-RU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7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214282" y="571480"/>
            <a:ext cx="8229600" cy="1066800"/>
          </a:xfrm>
        </p:spPr>
        <p:txBody>
          <a:bodyPr/>
          <a:lstStyle/>
          <a:p>
            <a:r>
              <a:rPr lang="ru-RU" dirty="0" err="1" smtClean="0"/>
              <a:t>Портируемость</a:t>
            </a:r>
            <a:endParaRPr lang="ru-RU" dirty="0" smtClean="0"/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5143512"/>
          </a:xfrm>
        </p:spPr>
        <p:txBody>
          <a:bodyPr/>
          <a:lstStyle/>
          <a:p>
            <a:r>
              <a:rPr lang="en-US" dirty="0" smtClean="0"/>
              <a:t>Windows</a:t>
            </a:r>
          </a:p>
          <a:p>
            <a:r>
              <a:rPr lang="en-US" dirty="0" smtClean="0"/>
              <a:t>FreeBSD, Linux, OS/2</a:t>
            </a:r>
          </a:p>
          <a:p>
            <a:r>
              <a:rPr lang="en-US" dirty="0" smtClean="0"/>
              <a:t>Mac OS </a:t>
            </a:r>
            <a:endParaRPr lang="ru-RU" dirty="0" smtClean="0"/>
          </a:p>
          <a:p>
            <a:r>
              <a:rPr lang="ru-RU" dirty="0" smtClean="0"/>
              <a:t>Суперкомпьютеры </a:t>
            </a:r>
            <a:r>
              <a:rPr lang="en-US" dirty="0" smtClean="0"/>
              <a:t>Cray </a:t>
            </a:r>
            <a:r>
              <a:rPr lang="ru-RU" dirty="0" smtClean="0"/>
              <a:t>и </a:t>
            </a:r>
            <a:r>
              <a:rPr lang="en-US" dirty="0" smtClean="0"/>
              <a:t>IBM</a:t>
            </a:r>
          </a:p>
          <a:p>
            <a:r>
              <a:rPr lang="en-US" dirty="0" smtClean="0"/>
              <a:t>IOS</a:t>
            </a:r>
          </a:p>
          <a:p>
            <a:r>
              <a:rPr lang="en-US" dirty="0" smtClean="0"/>
              <a:t>Android</a:t>
            </a:r>
          </a:p>
          <a:p>
            <a:r>
              <a:rPr lang="en-US" dirty="0" smtClean="0"/>
              <a:t>Windows Phone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Symbian</a:t>
            </a:r>
            <a:endParaRPr lang="en-US" dirty="0" smtClean="0"/>
          </a:p>
          <a:p>
            <a:r>
              <a:rPr lang="en-US" dirty="0" smtClean="0"/>
              <a:t>Windows Mobile </a:t>
            </a:r>
          </a:p>
          <a:p>
            <a:r>
              <a:rPr lang="en-US" dirty="0" smtClean="0"/>
              <a:t>Palm OS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357188" y="714375"/>
            <a:ext cx="8229600" cy="714375"/>
          </a:xfrm>
        </p:spPr>
        <p:txBody>
          <a:bodyPr/>
          <a:lstStyle/>
          <a:p>
            <a:r>
              <a:rPr lang="ru-RU" smtClean="0"/>
              <a:t>Области применения </a:t>
            </a:r>
            <a:r>
              <a:rPr lang="en-US" smtClean="0"/>
              <a:t>Python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5073650"/>
          </a:xfrm>
        </p:spPr>
        <p:txBody>
          <a:bodyPr>
            <a:normAutofit fontScale="85000" lnSpcReduction="20000"/>
          </a:bodyPr>
          <a:lstStyle/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ru-RU" sz="2000" dirty="0" smtClean="0"/>
              <a:t>Системное программирование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sz="1800" dirty="0" smtClean="0"/>
              <a:t>Стандартная библиотека и </a:t>
            </a:r>
            <a:r>
              <a:rPr lang="en-US" sz="1800" dirty="0" err="1" smtClean="0"/>
              <a:t>Stackless</a:t>
            </a:r>
            <a:r>
              <a:rPr lang="en-US" sz="1800" dirty="0" smtClean="0"/>
              <a:t> Python</a:t>
            </a:r>
            <a:r>
              <a:rPr lang="ru-RU" sz="1800" dirty="0" smtClean="0"/>
              <a:t> (отказ от стека вызовов С и своя реализация)</a:t>
            </a:r>
            <a:r>
              <a:rPr lang="en-US" sz="1800" dirty="0" smtClean="0"/>
              <a:t> </a:t>
            </a:r>
            <a:r>
              <a:rPr lang="ru-RU" sz="1800" dirty="0" smtClean="0"/>
              <a:t>для параллельной обработки данных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ru-RU" sz="2000" dirty="0" smtClean="0"/>
              <a:t>Графический интерфейс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US" sz="1800" dirty="0" err="1" smtClean="0"/>
              <a:t>Tkinter</a:t>
            </a:r>
            <a:r>
              <a:rPr lang="en-US" sz="1800" dirty="0" smtClean="0"/>
              <a:t>, </a:t>
            </a:r>
            <a:r>
              <a:rPr lang="en-US" sz="1800" dirty="0" err="1" smtClean="0"/>
              <a:t>wxPython</a:t>
            </a:r>
            <a:r>
              <a:rPr lang="en-US" sz="1800" dirty="0" smtClean="0"/>
              <a:t>, </a:t>
            </a:r>
            <a:r>
              <a:rPr lang="en-US" sz="1800" dirty="0" err="1" smtClean="0"/>
              <a:t>PyQt</a:t>
            </a:r>
            <a:r>
              <a:rPr lang="en-US" sz="1800" dirty="0" smtClean="0"/>
              <a:t>, </a:t>
            </a:r>
            <a:r>
              <a:rPr lang="en-US" sz="1800" dirty="0" err="1" smtClean="0"/>
              <a:t>PyGTK</a:t>
            </a:r>
            <a:endParaRPr lang="ru-RU" sz="1800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ru-RU" sz="2000" dirty="0" err="1" smtClean="0"/>
              <a:t>Веб-разработка</a:t>
            </a:r>
            <a:endParaRPr lang="ru-RU" sz="2000" dirty="0" smtClean="0"/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US" sz="1800" dirty="0" err="1" smtClean="0"/>
              <a:t>mod_python</a:t>
            </a:r>
            <a:r>
              <a:rPr lang="en-US" sz="1800" dirty="0" smtClean="0"/>
              <a:t> ( </a:t>
            </a:r>
            <a:r>
              <a:rPr lang="ru-RU" sz="1800" dirty="0" smtClean="0"/>
              <a:t>сценарии на </a:t>
            </a:r>
            <a:r>
              <a:rPr lang="ru-RU" sz="1800" dirty="0" err="1" smtClean="0"/>
              <a:t>веб-сервере</a:t>
            </a:r>
            <a:r>
              <a:rPr lang="ru-RU" sz="1800" dirty="0" smtClean="0"/>
              <a:t> </a:t>
            </a:r>
            <a:r>
              <a:rPr lang="en-US" sz="1800" dirty="0" smtClean="0"/>
              <a:t>Apache)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sz="1800" dirty="0" smtClean="0"/>
              <a:t>пакеты </a:t>
            </a:r>
            <a:r>
              <a:rPr lang="ru-RU" sz="1800" dirty="0" err="1" smtClean="0"/>
              <a:t>веб-разработки</a:t>
            </a:r>
            <a:r>
              <a:rPr lang="en-US" sz="1800" dirty="0" smtClean="0"/>
              <a:t> </a:t>
            </a:r>
            <a:r>
              <a:rPr lang="en-US" sz="1800" dirty="0" err="1" smtClean="0"/>
              <a:t>Django</a:t>
            </a:r>
            <a:r>
              <a:rPr lang="en-US" sz="1800" dirty="0" smtClean="0"/>
              <a:t>, </a:t>
            </a:r>
            <a:r>
              <a:rPr lang="en-US" sz="1800" dirty="0" err="1" smtClean="0"/>
              <a:t>TurboGears</a:t>
            </a:r>
            <a:r>
              <a:rPr lang="en-US" sz="1800" dirty="0" smtClean="0"/>
              <a:t> </a:t>
            </a:r>
            <a:r>
              <a:rPr lang="ru-RU" sz="1800" dirty="0" smtClean="0"/>
              <a:t>и т.д.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ru-RU" sz="2000" dirty="0" smtClean="0"/>
              <a:t>Интеграция компонентов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sz="1800" dirty="0" smtClean="0"/>
              <a:t>Интеграция с С/С++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US" sz="1800" dirty="0" err="1" smtClean="0"/>
              <a:t>Cython</a:t>
            </a:r>
            <a:r>
              <a:rPr lang="en-US" sz="1800" dirty="0" smtClean="0"/>
              <a:t> (</a:t>
            </a:r>
            <a:r>
              <a:rPr lang="ru-RU" sz="1800" dirty="0" smtClean="0"/>
              <a:t> смешивание кода на </a:t>
            </a:r>
            <a:r>
              <a:rPr lang="en-US" sz="1800" dirty="0" smtClean="0"/>
              <a:t>Python </a:t>
            </a:r>
            <a:r>
              <a:rPr lang="ru-RU" sz="1800" dirty="0" smtClean="0"/>
              <a:t>и </a:t>
            </a:r>
            <a:r>
              <a:rPr lang="en-US" sz="1800" dirty="0" smtClean="0"/>
              <a:t>C )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ru-RU" sz="1800" dirty="0" smtClean="0"/>
              <a:t>Автоматическая интеграция программного кода (</a:t>
            </a:r>
            <a:r>
              <a:rPr lang="en-US" sz="1800" dirty="0" smtClean="0"/>
              <a:t>Swing, SIP)</a:t>
            </a:r>
            <a:endParaRPr lang="ru-RU" sz="1800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ru-RU" sz="2000" dirty="0" smtClean="0"/>
              <a:t>Приложения баз данных</a:t>
            </a:r>
            <a:endParaRPr lang="en-US" sz="2000" dirty="0" smtClean="0"/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US" sz="1800" dirty="0" smtClean="0"/>
              <a:t>Oracle, </a:t>
            </a:r>
            <a:r>
              <a:rPr lang="en-US" sz="1800" dirty="0" err="1" smtClean="0"/>
              <a:t>MySQL</a:t>
            </a:r>
            <a:r>
              <a:rPr lang="en-US" sz="1800" dirty="0" smtClean="0"/>
              <a:t>, </a:t>
            </a:r>
            <a:r>
              <a:rPr lang="en-US" sz="1800" dirty="0" err="1" smtClean="0"/>
              <a:t>PostgreSQL</a:t>
            </a:r>
            <a:r>
              <a:rPr lang="en-US" sz="1800" dirty="0" smtClean="0"/>
              <a:t>, </a:t>
            </a:r>
            <a:r>
              <a:rPr lang="en-US" sz="1800" dirty="0" err="1" smtClean="0"/>
              <a:t>SQLite</a:t>
            </a:r>
            <a:r>
              <a:rPr lang="en-US" sz="1800" dirty="0" smtClean="0"/>
              <a:t> </a:t>
            </a:r>
            <a:r>
              <a:rPr lang="ru-RU" sz="1800" dirty="0" smtClean="0"/>
              <a:t>( входит в ст. библиотеку с 2.5)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ru-RU" sz="2000" dirty="0" smtClean="0"/>
              <a:t>Быстрое создание прототипов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ru-RU" sz="2000" dirty="0" smtClean="0"/>
              <a:t>Математические и научные вычисления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US" sz="1800" dirty="0" err="1" smtClean="0"/>
              <a:t>NumPy</a:t>
            </a:r>
            <a:r>
              <a:rPr lang="en-US" sz="1800" dirty="0" smtClean="0"/>
              <a:t>, </a:t>
            </a:r>
            <a:r>
              <a:rPr lang="en-US" sz="1800" dirty="0" err="1" smtClean="0"/>
              <a:t>SciPy</a:t>
            </a:r>
            <a:r>
              <a:rPr lang="en-US" sz="1800" dirty="0" smtClean="0"/>
              <a:t>, </a:t>
            </a:r>
            <a:r>
              <a:rPr lang="en-US" sz="1800" dirty="0" err="1" smtClean="0"/>
              <a:t>Matplotlib</a:t>
            </a:r>
            <a:r>
              <a:rPr lang="en-US" sz="1800" dirty="0" smtClean="0"/>
              <a:t>, </a:t>
            </a:r>
            <a:r>
              <a:rPr lang="en-US" sz="1800" dirty="0" err="1" smtClean="0"/>
              <a:t>FeniCS</a:t>
            </a:r>
            <a:r>
              <a:rPr lang="en-US" sz="1800" dirty="0" smtClean="0"/>
              <a:t>, </a:t>
            </a:r>
            <a:endParaRPr lang="ru-RU" sz="1800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ru-RU" sz="2000" dirty="0" smtClean="0"/>
              <a:t>Синтаксический анализ естественных языков</a:t>
            </a:r>
            <a:endParaRPr lang="en-US" sz="2000" dirty="0" smtClean="0"/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US" sz="1800" dirty="0" smtClean="0"/>
              <a:t>NLTK</a:t>
            </a:r>
            <a:endParaRPr lang="ru-RU" sz="1800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ru-RU" sz="2000" dirty="0" smtClean="0"/>
              <a:t>Искусственный интеллект</a:t>
            </a:r>
            <a:r>
              <a:rPr lang="ru-RU" sz="1800" dirty="0" smtClean="0"/>
              <a:t>, программирование роботов, программирование игр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US" sz="1800" dirty="0" err="1" smtClean="0"/>
              <a:t>Pygame</a:t>
            </a:r>
            <a:r>
              <a:rPr lang="en-US" sz="1800" dirty="0" smtClean="0"/>
              <a:t>, </a:t>
            </a:r>
            <a:r>
              <a:rPr lang="en-US" sz="1800" dirty="0" err="1" smtClean="0"/>
              <a:t>PyRo</a:t>
            </a:r>
            <a:r>
              <a:rPr lang="en-US" sz="1800" dirty="0" smtClean="0"/>
              <a:t>, </a:t>
            </a:r>
            <a:r>
              <a:rPr lang="en-US" sz="1800" dirty="0" err="1" smtClean="0"/>
              <a:t>PyOpenGL</a:t>
            </a:r>
            <a:r>
              <a:rPr lang="ru-RU" sz="1800" dirty="0" smtClean="0"/>
              <a:t> и т.д.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350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1722</TotalTime>
  <Words>2952</Words>
  <Application>Microsoft Macintosh PowerPoint</Application>
  <PresentationFormat>Экран (4:3)</PresentationFormat>
  <Paragraphs>669</Paragraphs>
  <Slides>52</Slides>
  <Notes>1</Notes>
  <HiddenSlides>0</HiddenSlides>
  <MMClips>1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62" baseType="lpstr">
      <vt:lpstr>Adobe Fan Heiti Std B</vt:lpstr>
      <vt:lpstr>Calibri</vt:lpstr>
      <vt:lpstr>DejaVu Sans Mono</vt:lpstr>
      <vt:lpstr>Georgia</vt:lpstr>
      <vt:lpstr>Trebuchet MS</vt:lpstr>
      <vt:lpstr>Wingdings 2</vt:lpstr>
      <vt:lpstr>Wingdings 3</vt:lpstr>
      <vt:lpstr>Arial</vt:lpstr>
      <vt:lpstr>Городская</vt:lpstr>
      <vt:lpstr>Формула</vt:lpstr>
      <vt:lpstr>Компьютерные технологии в математическом моделировании Лекция 1.</vt:lpstr>
      <vt:lpstr>Содержание лекции</vt:lpstr>
      <vt:lpstr>Содержание лекции</vt:lpstr>
      <vt:lpstr>Задачи курса</vt:lpstr>
      <vt:lpstr>Программа курса</vt:lpstr>
      <vt:lpstr>Формат проведения курса</vt:lpstr>
      <vt:lpstr>Причины использования Python</vt:lpstr>
      <vt:lpstr>Портируемость</vt:lpstr>
      <vt:lpstr>Области применения Python</vt:lpstr>
      <vt:lpstr>Где используется Python</vt:lpstr>
      <vt:lpstr>Язык программирования Python</vt:lpstr>
      <vt:lpstr>Python как скриптовый язык</vt:lpstr>
      <vt:lpstr>Объектно-ориентированное программирование</vt:lpstr>
      <vt:lpstr>Реализации языка Python</vt:lpstr>
      <vt:lpstr>Версии</vt:lpstr>
      <vt:lpstr>Недостатки Python</vt:lpstr>
      <vt:lpstr>Преимущества Python</vt:lpstr>
      <vt:lpstr>Аналоги для математического моделирования</vt:lpstr>
      <vt:lpstr>Преимущества использования Python при математическом моделировании</vt:lpstr>
      <vt:lpstr>Обзор IDE для работы с Python</vt:lpstr>
      <vt:lpstr>Anaconda</vt:lpstr>
      <vt:lpstr>Используемые библиотеки</vt:lpstr>
      <vt:lpstr>Пример решения волнового уравнения</vt:lpstr>
      <vt:lpstr>Пример результатов численного моделирования</vt:lpstr>
      <vt:lpstr>Пример визуализации научных данных</vt:lpstr>
      <vt:lpstr>Интерпретатор Python</vt:lpstr>
      <vt:lpstr>Настройка Python</vt:lpstr>
      <vt:lpstr>Выполнение программы</vt:lpstr>
      <vt:lpstr>Производительность</vt:lpstr>
      <vt:lpstr>Разновидности модели выполнения</vt:lpstr>
      <vt:lpstr>Средства оптимизации скорости выполнения</vt:lpstr>
      <vt:lpstr>Средства оптимизации скорости выполнения</vt:lpstr>
      <vt:lpstr>Запуск программ пользователем</vt:lpstr>
      <vt:lpstr>Пример 1</vt:lpstr>
      <vt:lpstr>Данные в языке Python</vt:lpstr>
      <vt:lpstr>Встроенные типы данных</vt:lpstr>
      <vt:lpstr>Встроенные типы данных</vt:lpstr>
      <vt:lpstr>Динамическая типизация</vt:lpstr>
      <vt:lpstr>Числа</vt:lpstr>
      <vt:lpstr>Строки</vt:lpstr>
      <vt:lpstr>Создание и работа со строками</vt:lpstr>
      <vt:lpstr>Списки</vt:lpstr>
      <vt:lpstr>Создание и работа со списками</vt:lpstr>
      <vt:lpstr>Кортежи</vt:lpstr>
      <vt:lpstr>Кортежи</vt:lpstr>
      <vt:lpstr>Словари</vt:lpstr>
      <vt:lpstr>Словари</vt:lpstr>
      <vt:lpstr>Словари</vt:lpstr>
      <vt:lpstr>Условный оператор if</vt:lpstr>
      <vt:lpstr>Цикл For</vt:lpstr>
      <vt:lpstr>Цикл While</vt:lpstr>
      <vt:lpstr>Спасибо за внимание!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моделирование и визуализация научных данных средствами языка Python</dc:title>
  <dc:creator>Tatiana Romanenko</dc:creator>
  <cp:lastModifiedBy>Tatiana Romanenko</cp:lastModifiedBy>
  <cp:revision>111</cp:revision>
  <dcterms:created xsi:type="dcterms:W3CDTF">2014-09-21T21:35:57Z</dcterms:created>
  <dcterms:modified xsi:type="dcterms:W3CDTF">2017-09-12T09:41:44Z</dcterms:modified>
</cp:coreProperties>
</file>