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Fredok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hUDbKlOVdGPDDnmJCof88ZhS2r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redok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Fredoka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95B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209807" y="-309859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-2649053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13068668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grpSp>
        <p:nvGrpSpPr>
          <p:cNvPr id="87" name="Google Shape;87;p1"/>
          <p:cNvGrpSpPr/>
          <p:nvPr/>
        </p:nvGrpSpPr>
        <p:grpSpPr>
          <a:xfrm>
            <a:off x="1028700" y="882162"/>
            <a:ext cx="16230600" cy="8376138"/>
            <a:chOff x="0" y="-47625"/>
            <a:chExt cx="5274950" cy="2722247"/>
          </a:xfrm>
        </p:grpSpPr>
        <p:sp>
          <p:nvSpPr>
            <p:cNvPr id="88" name="Google Shape;88;p1"/>
            <p:cNvSpPr/>
            <p:nvPr/>
          </p:nvSpPr>
          <p:spPr>
            <a:xfrm>
              <a:off x="0" y="0"/>
              <a:ext cx="5274950" cy="2674622"/>
            </a:xfrm>
            <a:custGeom>
              <a:rect b="b" l="l" r="r" t="t"/>
              <a:pathLst>
                <a:path extrusionOk="0" h="2674622" w="5274950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"/>
          <p:cNvSpPr/>
          <p:nvPr/>
        </p:nvSpPr>
        <p:spPr>
          <a:xfrm>
            <a:off x="1382336" y="4497921"/>
            <a:ext cx="4362220" cy="6254078"/>
          </a:xfrm>
          <a:custGeom>
            <a:rect b="b" l="l" r="r" t="t"/>
            <a:pathLst>
              <a:path extrusionOk="0" h="6254078" w="4362220">
                <a:moveTo>
                  <a:pt x="0" y="0"/>
                </a:moveTo>
                <a:lnTo>
                  <a:pt x="4362220" y="0"/>
                </a:lnTo>
                <a:lnTo>
                  <a:pt x="4362220" y="6254078"/>
                </a:lnTo>
                <a:lnTo>
                  <a:pt x="0" y="62540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 txBox="1"/>
          <p:nvPr/>
        </p:nvSpPr>
        <p:spPr>
          <a:xfrm>
            <a:off x="5744556" y="6085085"/>
            <a:ext cx="11258304" cy="873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Math Foundations for Data Science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7575497" y="7518885"/>
            <a:ext cx="818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Bufatima Nk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6018071" y="2477334"/>
            <a:ext cx="9505222" cy="2666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71" u="none" cap="none" strike="noStrike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KYRGYZSTAN DISEASE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95B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5209807" y="-309859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99" name="Google Shape;99;p2"/>
          <p:cNvSpPr/>
          <p:nvPr/>
        </p:nvSpPr>
        <p:spPr>
          <a:xfrm>
            <a:off x="-2649053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100" name="Google Shape;100;p2"/>
          <p:cNvSpPr/>
          <p:nvPr/>
        </p:nvSpPr>
        <p:spPr>
          <a:xfrm>
            <a:off x="13068668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grpSp>
        <p:nvGrpSpPr>
          <p:cNvPr id="101" name="Google Shape;101;p2"/>
          <p:cNvGrpSpPr/>
          <p:nvPr/>
        </p:nvGrpSpPr>
        <p:grpSpPr>
          <a:xfrm>
            <a:off x="1028700" y="1194569"/>
            <a:ext cx="12049493" cy="8376138"/>
            <a:chOff x="0" y="-47625"/>
            <a:chExt cx="3916088" cy="2722247"/>
          </a:xfrm>
        </p:grpSpPr>
        <p:sp>
          <p:nvSpPr>
            <p:cNvPr id="102" name="Google Shape;102;p2"/>
            <p:cNvSpPr/>
            <p:nvPr/>
          </p:nvSpPr>
          <p:spPr>
            <a:xfrm>
              <a:off x="0" y="0"/>
              <a:ext cx="3916088" cy="2674622"/>
            </a:xfrm>
            <a:custGeom>
              <a:rect b="b" l="l" r="r" t="t"/>
              <a:pathLst>
                <a:path extrusionOk="0" h="2674622" w="3916088">
                  <a:moveTo>
                    <a:pt x="32126" y="0"/>
                  </a:moveTo>
                  <a:lnTo>
                    <a:pt x="3883963" y="0"/>
                  </a:lnTo>
                  <a:cubicBezTo>
                    <a:pt x="3901705" y="0"/>
                    <a:pt x="3916088" y="14383"/>
                    <a:pt x="3916088" y="32126"/>
                  </a:cubicBezTo>
                  <a:lnTo>
                    <a:pt x="3916088" y="2642497"/>
                  </a:lnTo>
                  <a:cubicBezTo>
                    <a:pt x="3916088" y="2651017"/>
                    <a:pt x="3912704" y="2659188"/>
                    <a:pt x="3906679" y="2665213"/>
                  </a:cubicBezTo>
                  <a:cubicBezTo>
                    <a:pt x="3900655" y="2671238"/>
                    <a:pt x="3892483" y="2674622"/>
                    <a:pt x="3883963" y="2674622"/>
                  </a:cubicBezTo>
                  <a:lnTo>
                    <a:pt x="32126" y="2674622"/>
                  </a:lnTo>
                  <a:cubicBezTo>
                    <a:pt x="14383" y="2674622"/>
                    <a:pt x="0" y="2660239"/>
                    <a:pt x="0" y="2642497"/>
                  </a:cubicBezTo>
                  <a:lnTo>
                    <a:pt x="0" y="32126"/>
                  </a:lnTo>
                  <a:cubicBezTo>
                    <a:pt x="0" y="23605"/>
                    <a:pt x="3385" y="15434"/>
                    <a:pt x="9409" y="9409"/>
                  </a:cubicBezTo>
                  <a:cubicBezTo>
                    <a:pt x="15434" y="3385"/>
                    <a:pt x="23605" y="0"/>
                    <a:pt x="32126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-47625"/>
              <a:ext cx="3916088" cy="2722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1665781" y="4645123"/>
            <a:ext cx="7341660" cy="5432828"/>
          </a:xfrm>
          <a:custGeom>
            <a:rect b="b" l="l" r="r" t="t"/>
            <a:pathLst>
              <a:path extrusionOk="0" h="5432828" w="7341660">
                <a:moveTo>
                  <a:pt x="0" y="0"/>
                </a:moveTo>
                <a:lnTo>
                  <a:pt x="7341660" y="0"/>
                </a:lnTo>
                <a:lnTo>
                  <a:pt x="7341660" y="5432828"/>
                </a:lnTo>
                <a:lnTo>
                  <a:pt x="0" y="54328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2"/>
          <p:cNvSpPr txBox="1"/>
          <p:nvPr/>
        </p:nvSpPr>
        <p:spPr>
          <a:xfrm>
            <a:off x="1793260" y="3985993"/>
            <a:ext cx="9872521" cy="1590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1" lvl="1" marL="64770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1" i="0" lang="en-U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Objective: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 goal is to analyze disease trends in Kyrgyzstan using a dataset of reported cases.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793260" y="1946536"/>
            <a:ext cx="10487039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500" u="none" cap="none" strike="noStrike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INTRODUCTION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1793260" y="7138053"/>
            <a:ext cx="9872521" cy="1590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1" lvl="1" marL="64770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1" i="0" lang="en-U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 Preparation: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 dataset was cleaned to ensure accuracy.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1793260" y="5562023"/>
            <a:ext cx="9872521" cy="1590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1" lvl="1" marL="64770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1" i="0" lang="en-U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Dataset Overview: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 dataset contains information on reported disease cases in Kyrgyzstan.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95B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5209807" y="-309859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114" name="Google Shape;114;p3"/>
          <p:cNvSpPr/>
          <p:nvPr/>
        </p:nvSpPr>
        <p:spPr>
          <a:xfrm>
            <a:off x="-2649053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115" name="Google Shape;115;p3"/>
          <p:cNvSpPr/>
          <p:nvPr/>
        </p:nvSpPr>
        <p:spPr>
          <a:xfrm>
            <a:off x="13068668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grpSp>
        <p:nvGrpSpPr>
          <p:cNvPr id="116" name="Google Shape;116;p3"/>
          <p:cNvGrpSpPr/>
          <p:nvPr/>
        </p:nvGrpSpPr>
        <p:grpSpPr>
          <a:xfrm>
            <a:off x="1028700" y="882162"/>
            <a:ext cx="15294034" cy="8376138"/>
            <a:chOff x="0" y="-47625"/>
            <a:chExt cx="4970565" cy="2722247"/>
          </a:xfrm>
        </p:grpSpPr>
        <p:sp>
          <p:nvSpPr>
            <p:cNvPr id="117" name="Google Shape;117;p3"/>
            <p:cNvSpPr/>
            <p:nvPr/>
          </p:nvSpPr>
          <p:spPr>
            <a:xfrm>
              <a:off x="0" y="0"/>
              <a:ext cx="4970565" cy="2674622"/>
            </a:xfrm>
            <a:custGeom>
              <a:rect b="b" l="l" r="r" t="t"/>
              <a:pathLst>
                <a:path extrusionOk="0" h="2674622" w="4970565">
                  <a:moveTo>
                    <a:pt x="25310" y="0"/>
                  </a:moveTo>
                  <a:lnTo>
                    <a:pt x="4945255" y="0"/>
                  </a:lnTo>
                  <a:cubicBezTo>
                    <a:pt x="4951968" y="0"/>
                    <a:pt x="4958405" y="2667"/>
                    <a:pt x="4963152" y="7413"/>
                  </a:cubicBezTo>
                  <a:cubicBezTo>
                    <a:pt x="4967899" y="12160"/>
                    <a:pt x="4970565" y="18598"/>
                    <a:pt x="4970565" y="25310"/>
                  </a:cubicBezTo>
                  <a:lnTo>
                    <a:pt x="4970565" y="2649312"/>
                  </a:lnTo>
                  <a:cubicBezTo>
                    <a:pt x="4970565" y="2663291"/>
                    <a:pt x="4959233" y="2674622"/>
                    <a:pt x="4945255" y="2674622"/>
                  </a:cubicBezTo>
                  <a:lnTo>
                    <a:pt x="25310" y="2674622"/>
                  </a:lnTo>
                  <a:cubicBezTo>
                    <a:pt x="11332" y="2674622"/>
                    <a:pt x="0" y="2663291"/>
                    <a:pt x="0" y="2649312"/>
                  </a:cubicBezTo>
                  <a:lnTo>
                    <a:pt x="0" y="25310"/>
                  </a:lnTo>
                  <a:cubicBezTo>
                    <a:pt x="0" y="11332"/>
                    <a:pt x="11332" y="0"/>
                    <a:pt x="25310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0" y="-47625"/>
              <a:ext cx="4970565" cy="2722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3"/>
          <p:cNvSpPr txBox="1"/>
          <p:nvPr/>
        </p:nvSpPr>
        <p:spPr>
          <a:xfrm>
            <a:off x="1793260" y="1696929"/>
            <a:ext cx="13666036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0" u="none" cap="none" strike="noStrike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PROBABILITY AND STATISTICS</a:t>
            </a:r>
            <a:endParaRPr/>
          </a:p>
        </p:txBody>
      </p:sp>
      <p:sp>
        <p:nvSpPr>
          <p:cNvPr id="120" name="Google Shape;120;p3"/>
          <p:cNvSpPr/>
          <p:nvPr/>
        </p:nvSpPr>
        <p:spPr>
          <a:xfrm flipH="1">
            <a:off x="12838022" y="4244880"/>
            <a:ext cx="4421278" cy="5855998"/>
          </a:xfrm>
          <a:custGeom>
            <a:rect b="b" l="l" r="r" t="t"/>
            <a:pathLst>
              <a:path extrusionOk="0" h="5855998" w="4421278">
                <a:moveTo>
                  <a:pt x="4421278" y="0"/>
                </a:moveTo>
                <a:lnTo>
                  <a:pt x="0" y="0"/>
                </a:lnTo>
                <a:lnTo>
                  <a:pt x="0" y="5855998"/>
                </a:lnTo>
                <a:lnTo>
                  <a:pt x="4421278" y="5855998"/>
                </a:lnTo>
                <a:lnTo>
                  <a:pt x="4421278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p3"/>
          <p:cNvSpPr txBox="1"/>
          <p:nvPr/>
        </p:nvSpPr>
        <p:spPr>
          <a:xfrm>
            <a:off x="1793260" y="3874953"/>
            <a:ext cx="11284933" cy="4171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47" lvl="1" marL="647694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Char char="•"/>
            </a:pPr>
            <a:r>
              <a:rPr b="0" i="0" lang="en-US" sz="2999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Descriptive statistics and Probability were used to understand the distribution of disease cases.</a:t>
            </a:r>
            <a:endParaRPr/>
          </a:p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99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47" lvl="1" marL="647694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Char char="•"/>
            </a:pPr>
            <a:r>
              <a:rPr b="0" i="0" lang="en-US" sz="2999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Graphs like histograms and boxplots were used to visualize disease data patterns.</a:t>
            </a:r>
            <a:endParaRPr/>
          </a:p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99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47" lvl="1" marL="647694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Char char="•"/>
            </a:pPr>
            <a:r>
              <a:rPr b="0" i="0" lang="en-US" sz="2999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Yearly trends were analyzed to visualize changes in disease occurrences over time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95B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/>
          <p:nvPr/>
        </p:nvSpPr>
        <p:spPr>
          <a:xfrm>
            <a:off x="5209807" y="-309859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127" name="Google Shape;127;p4"/>
          <p:cNvSpPr/>
          <p:nvPr/>
        </p:nvSpPr>
        <p:spPr>
          <a:xfrm>
            <a:off x="-2649053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128" name="Google Shape;128;p4"/>
          <p:cNvSpPr/>
          <p:nvPr/>
        </p:nvSpPr>
        <p:spPr>
          <a:xfrm>
            <a:off x="13068668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grpSp>
        <p:nvGrpSpPr>
          <p:cNvPr id="129" name="Google Shape;129;p4"/>
          <p:cNvGrpSpPr/>
          <p:nvPr/>
        </p:nvGrpSpPr>
        <p:grpSpPr>
          <a:xfrm>
            <a:off x="1028700" y="882162"/>
            <a:ext cx="16230600" cy="8376138"/>
            <a:chOff x="0" y="-47625"/>
            <a:chExt cx="5274950" cy="2722247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5274950" cy="2674622"/>
            </a:xfrm>
            <a:custGeom>
              <a:rect b="b" l="l" r="r" t="t"/>
              <a:pathLst>
                <a:path extrusionOk="0" h="2674622" w="5274950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>
            <a:off x="3821040" y="6685798"/>
            <a:ext cx="208190" cy="185810"/>
          </a:xfrm>
          <a:custGeom>
            <a:rect b="b" l="l" r="r" t="t"/>
            <a:pathLst>
              <a:path extrusionOk="0" h="185810" w="208190">
                <a:moveTo>
                  <a:pt x="0" y="0"/>
                </a:moveTo>
                <a:lnTo>
                  <a:pt x="208190" y="0"/>
                </a:lnTo>
                <a:lnTo>
                  <a:pt x="208190" y="185809"/>
                </a:lnTo>
                <a:lnTo>
                  <a:pt x="0" y="185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3" name="Google Shape;133;p4"/>
          <p:cNvSpPr/>
          <p:nvPr/>
        </p:nvSpPr>
        <p:spPr>
          <a:xfrm>
            <a:off x="3925135" y="6778702"/>
            <a:ext cx="208190" cy="185810"/>
          </a:xfrm>
          <a:custGeom>
            <a:rect b="b" l="l" r="r" t="t"/>
            <a:pathLst>
              <a:path extrusionOk="0" h="185810" w="208190">
                <a:moveTo>
                  <a:pt x="0" y="0"/>
                </a:moveTo>
                <a:lnTo>
                  <a:pt x="208190" y="0"/>
                </a:lnTo>
                <a:lnTo>
                  <a:pt x="208190" y="185810"/>
                </a:lnTo>
                <a:lnTo>
                  <a:pt x="0" y="1858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4"/>
          <p:cNvSpPr/>
          <p:nvPr/>
        </p:nvSpPr>
        <p:spPr>
          <a:xfrm>
            <a:off x="4029230" y="6592893"/>
            <a:ext cx="208190" cy="185810"/>
          </a:xfrm>
          <a:custGeom>
            <a:rect b="b" l="l" r="r" t="t"/>
            <a:pathLst>
              <a:path extrusionOk="0" h="185810" w="208190">
                <a:moveTo>
                  <a:pt x="0" y="0"/>
                </a:moveTo>
                <a:lnTo>
                  <a:pt x="208190" y="0"/>
                </a:lnTo>
                <a:lnTo>
                  <a:pt x="208190" y="185809"/>
                </a:lnTo>
                <a:lnTo>
                  <a:pt x="0" y="185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4"/>
          <p:cNvSpPr/>
          <p:nvPr/>
        </p:nvSpPr>
        <p:spPr>
          <a:xfrm>
            <a:off x="8145121" y="6087794"/>
            <a:ext cx="208190" cy="185810"/>
          </a:xfrm>
          <a:custGeom>
            <a:rect b="b" l="l" r="r" t="t"/>
            <a:pathLst>
              <a:path extrusionOk="0" h="185810" w="208190">
                <a:moveTo>
                  <a:pt x="0" y="0"/>
                </a:moveTo>
                <a:lnTo>
                  <a:pt x="208190" y="0"/>
                </a:lnTo>
                <a:lnTo>
                  <a:pt x="208190" y="185810"/>
                </a:lnTo>
                <a:lnTo>
                  <a:pt x="0" y="1858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4"/>
          <p:cNvSpPr/>
          <p:nvPr/>
        </p:nvSpPr>
        <p:spPr>
          <a:xfrm>
            <a:off x="8249216" y="6273604"/>
            <a:ext cx="208190" cy="185810"/>
          </a:xfrm>
          <a:custGeom>
            <a:rect b="b" l="l" r="r" t="t"/>
            <a:pathLst>
              <a:path extrusionOk="0" h="185810" w="208190">
                <a:moveTo>
                  <a:pt x="0" y="0"/>
                </a:moveTo>
                <a:lnTo>
                  <a:pt x="208190" y="0"/>
                </a:lnTo>
                <a:lnTo>
                  <a:pt x="208190" y="185810"/>
                </a:lnTo>
                <a:lnTo>
                  <a:pt x="0" y="1858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4"/>
          <p:cNvSpPr/>
          <p:nvPr/>
        </p:nvSpPr>
        <p:spPr>
          <a:xfrm>
            <a:off x="8041026" y="6273604"/>
            <a:ext cx="208190" cy="185810"/>
          </a:xfrm>
          <a:custGeom>
            <a:rect b="b" l="l" r="r" t="t"/>
            <a:pathLst>
              <a:path extrusionOk="0" h="185810" w="208190">
                <a:moveTo>
                  <a:pt x="0" y="0"/>
                </a:moveTo>
                <a:lnTo>
                  <a:pt x="208190" y="0"/>
                </a:lnTo>
                <a:lnTo>
                  <a:pt x="208190" y="185810"/>
                </a:lnTo>
                <a:lnTo>
                  <a:pt x="0" y="1858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4"/>
          <p:cNvSpPr/>
          <p:nvPr/>
        </p:nvSpPr>
        <p:spPr>
          <a:xfrm>
            <a:off x="14050580" y="6592893"/>
            <a:ext cx="208190" cy="185810"/>
          </a:xfrm>
          <a:custGeom>
            <a:rect b="b" l="l" r="r" t="t"/>
            <a:pathLst>
              <a:path extrusionOk="0" h="185810" w="208190">
                <a:moveTo>
                  <a:pt x="0" y="0"/>
                </a:moveTo>
                <a:lnTo>
                  <a:pt x="208190" y="0"/>
                </a:lnTo>
                <a:lnTo>
                  <a:pt x="208190" y="185809"/>
                </a:lnTo>
                <a:lnTo>
                  <a:pt x="0" y="185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9" name="Google Shape;139;p4"/>
          <p:cNvSpPr/>
          <p:nvPr/>
        </p:nvSpPr>
        <p:spPr>
          <a:xfrm>
            <a:off x="14259083" y="6964512"/>
            <a:ext cx="208190" cy="185810"/>
          </a:xfrm>
          <a:custGeom>
            <a:rect b="b" l="l" r="r" t="t"/>
            <a:pathLst>
              <a:path extrusionOk="0" h="185810" w="208190">
                <a:moveTo>
                  <a:pt x="0" y="0"/>
                </a:moveTo>
                <a:lnTo>
                  <a:pt x="208190" y="0"/>
                </a:lnTo>
                <a:lnTo>
                  <a:pt x="208190" y="185810"/>
                </a:lnTo>
                <a:lnTo>
                  <a:pt x="0" y="1858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4"/>
          <p:cNvSpPr/>
          <p:nvPr/>
        </p:nvSpPr>
        <p:spPr>
          <a:xfrm>
            <a:off x="14462362" y="6685798"/>
            <a:ext cx="208190" cy="185810"/>
          </a:xfrm>
          <a:custGeom>
            <a:rect b="b" l="l" r="r" t="t"/>
            <a:pathLst>
              <a:path extrusionOk="0" h="185810" w="208190">
                <a:moveTo>
                  <a:pt x="0" y="0"/>
                </a:moveTo>
                <a:lnTo>
                  <a:pt x="208190" y="0"/>
                </a:lnTo>
                <a:lnTo>
                  <a:pt x="208190" y="185809"/>
                </a:lnTo>
                <a:lnTo>
                  <a:pt x="0" y="185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4"/>
          <p:cNvSpPr/>
          <p:nvPr/>
        </p:nvSpPr>
        <p:spPr>
          <a:xfrm>
            <a:off x="2328366" y="5035962"/>
            <a:ext cx="3818109" cy="2972671"/>
          </a:xfrm>
          <a:custGeom>
            <a:rect b="b" l="l" r="r" t="t"/>
            <a:pathLst>
              <a:path extrusionOk="0" h="2972671" w="3818109">
                <a:moveTo>
                  <a:pt x="0" y="0"/>
                </a:moveTo>
                <a:lnTo>
                  <a:pt x="3818109" y="0"/>
                </a:lnTo>
                <a:lnTo>
                  <a:pt x="3818109" y="2972671"/>
                </a:lnTo>
                <a:lnTo>
                  <a:pt x="0" y="29726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4"/>
          <p:cNvSpPr/>
          <p:nvPr/>
        </p:nvSpPr>
        <p:spPr>
          <a:xfrm>
            <a:off x="7432325" y="5143371"/>
            <a:ext cx="3926160" cy="3001062"/>
          </a:xfrm>
          <a:custGeom>
            <a:rect b="b" l="l" r="r" t="t"/>
            <a:pathLst>
              <a:path extrusionOk="0" h="3001062" w="3926160">
                <a:moveTo>
                  <a:pt x="0" y="0"/>
                </a:moveTo>
                <a:lnTo>
                  <a:pt x="3926160" y="0"/>
                </a:lnTo>
                <a:lnTo>
                  <a:pt x="3926160" y="3001062"/>
                </a:lnTo>
                <a:lnTo>
                  <a:pt x="0" y="30010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4"/>
          <p:cNvSpPr/>
          <p:nvPr/>
        </p:nvSpPr>
        <p:spPr>
          <a:xfrm>
            <a:off x="12742213" y="4988912"/>
            <a:ext cx="3351161" cy="2978810"/>
          </a:xfrm>
          <a:custGeom>
            <a:rect b="b" l="l" r="r" t="t"/>
            <a:pathLst>
              <a:path extrusionOk="0" h="2978810" w="3351161">
                <a:moveTo>
                  <a:pt x="0" y="0"/>
                </a:moveTo>
                <a:lnTo>
                  <a:pt x="3351161" y="0"/>
                </a:lnTo>
                <a:lnTo>
                  <a:pt x="3351161" y="2978809"/>
                </a:lnTo>
                <a:lnTo>
                  <a:pt x="0" y="2978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" name="Google Shape;144;p4"/>
          <p:cNvSpPr txBox="1"/>
          <p:nvPr/>
        </p:nvSpPr>
        <p:spPr>
          <a:xfrm>
            <a:off x="2194626" y="1805312"/>
            <a:ext cx="13898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latin typeface="Fredoka"/>
                <a:ea typeface="Fredoka"/>
                <a:cs typeface="Fredoka"/>
                <a:sym typeface="Fredoka"/>
              </a:rPr>
              <a:t>VISUALIZATIONS</a:t>
            </a:r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1814432" y="3617169"/>
            <a:ext cx="4429595" cy="632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99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Normal Distribution</a:t>
            </a:r>
            <a:endParaRPr/>
          </a:p>
        </p:txBody>
      </p:sp>
      <p:sp>
        <p:nvSpPr>
          <p:cNvPr id="146" name="Google Shape;146;p4"/>
          <p:cNvSpPr txBox="1"/>
          <p:nvPr/>
        </p:nvSpPr>
        <p:spPr>
          <a:xfrm>
            <a:off x="7180607" y="3617169"/>
            <a:ext cx="4429595" cy="632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99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Poisson distribution</a:t>
            </a:r>
            <a:endParaRPr/>
          </a:p>
        </p:txBody>
      </p:sp>
      <p:sp>
        <p:nvSpPr>
          <p:cNvPr id="147" name="Google Shape;147;p4"/>
          <p:cNvSpPr txBox="1"/>
          <p:nvPr/>
        </p:nvSpPr>
        <p:spPr>
          <a:xfrm>
            <a:off x="12351659" y="3617169"/>
            <a:ext cx="4429595" cy="632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99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Correlation matrix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95B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/>
          <p:nvPr/>
        </p:nvSpPr>
        <p:spPr>
          <a:xfrm>
            <a:off x="5209807" y="-309859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153" name="Google Shape;153;p5"/>
          <p:cNvSpPr/>
          <p:nvPr/>
        </p:nvSpPr>
        <p:spPr>
          <a:xfrm>
            <a:off x="-2649053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154" name="Google Shape;154;p5"/>
          <p:cNvSpPr/>
          <p:nvPr/>
        </p:nvSpPr>
        <p:spPr>
          <a:xfrm>
            <a:off x="13068668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grpSp>
        <p:nvGrpSpPr>
          <p:cNvPr id="155" name="Google Shape;155;p5"/>
          <p:cNvGrpSpPr/>
          <p:nvPr/>
        </p:nvGrpSpPr>
        <p:grpSpPr>
          <a:xfrm>
            <a:off x="5209807" y="641316"/>
            <a:ext cx="12353385" cy="9176306"/>
            <a:chOff x="0" y="-47625"/>
            <a:chExt cx="4014854" cy="2982302"/>
          </a:xfrm>
        </p:grpSpPr>
        <p:sp>
          <p:nvSpPr>
            <p:cNvPr id="156" name="Google Shape;156;p5"/>
            <p:cNvSpPr/>
            <p:nvPr/>
          </p:nvSpPr>
          <p:spPr>
            <a:xfrm>
              <a:off x="0" y="0"/>
              <a:ext cx="4014854" cy="2934677"/>
            </a:xfrm>
            <a:custGeom>
              <a:rect b="b" l="l" r="r" t="t"/>
              <a:pathLst>
                <a:path extrusionOk="0" h="2934677" w="4014854">
                  <a:moveTo>
                    <a:pt x="31335" y="0"/>
                  </a:moveTo>
                  <a:lnTo>
                    <a:pt x="3983518" y="0"/>
                  </a:lnTo>
                  <a:cubicBezTo>
                    <a:pt x="3991829" y="0"/>
                    <a:pt x="3999799" y="3301"/>
                    <a:pt x="4005676" y="9178"/>
                  </a:cubicBezTo>
                  <a:cubicBezTo>
                    <a:pt x="4011552" y="15054"/>
                    <a:pt x="4014854" y="23025"/>
                    <a:pt x="4014854" y="31335"/>
                  </a:cubicBezTo>
                  <a:lnTo>
                    <a:pt x="4014854" y="2903342"/>
                  </a:lnTo>
                  <a:cubicBezTo>
                    <a:pt x="4014854" y="2920648"/>
                    <a:pt x="4000824" y="2934677"/>
                    <a:pt x="3983518" y="2934677"/>
                  </a:cubicBezTo>
                  <a:lnTo>
                    <a:pt x="31335" y="2934677"/>
                  </a:lnTo>
                  <a:cubicBezTo>
                    <a:pt x="14029" y="2934677"/>
                    <a:pt x="0" y="2920648"/>
                    <a:pt x="0" y="2903342"/>
                  </a:cubicBezTo>
                  <a:lnTo>
                    <a:pt x="0" y="31335"/>
                  </a:lnTo>
                  <a:cubicBezTo>
                    <a:pt x="0" y="14029"/>
                    <a:pt x="14029" y="0"/>
                    <a:pt x="31335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 txBox="1"/>
            <p:nvPr/>
          </p:nvSpPr>
          <p:spPr>
            <a:xfrm>
              <a:off x="0" y="-47625"/>
              <a:ext cx="4014854" cy="2982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5"/>
          <p:cNvSpPr/>
          <p:nvPr/>
        </p:nvSpPr>
        <p:spPr>
          <a:xfrm>
            <a:off x="170467" y="3683953"/>
            <a:ext cx="5613242" cy="7459457"/>
          </a:xfrm>
          <a:custGeom>
            <a:rect b="b" l="l" r="r" t="t"/>
            <a:pathLst>
              <a:path extrusionOk="0" h="7459457" w="5613242">
                <a:moveTo>
                  <a:pt x="0" y="0"/>
                </a:moveTo>
                <a:lnTo>
                  <a:pt x="5613242" y="0"/>
                </a:lnTo>
                <a:lnTo>
                  <a:pt x="5613242" y="7459458"/>
                </a:lnTo>
                <a:lnTo>
                  <a:pt x="0" y="7459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9" name="Google Shape;159;p5"/>
          <p:cNvSpPr txBox="1"/>
          <p:nvPr/>
        </p:nvSpPr>
        <p:spPr>
          <a:xfrm>
            <a:off x="5783709" y="1397523"/>
            <a:ext cx="10657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CLUSTERING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5503059" y="3192433"/>
            <a:ext cx="112191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1" lvl="1" marL="64770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K-Means clustering WAS applied to group diseases based on their reported patterns, aiming to identify distinct disease clusters.</a:t>
            </a:r>
            <a:endParaRPr/>
          </a:p>
          <a:p>
            <a:pPr indent="-323851" lvl="1" marL="64770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Clustering revealed meaningful groups of diseases with similar trends, providing valuable insights into prevalent health issues.</a:t>
            </a:r>
            <a:endParaRPr/>
          </a:p>
          <a:p>
            <a:pPr indent="-323851" lvl="1" marL="64770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Inertia and silhouette scores were used to assess the quality of clustering and the separation between disease clusters.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95B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/>
          <p:nvPr/>
        </p:nvSpPr>
        <p:spPr>
          <a:xfrm>
            <a:off x="5209807" y="-309859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166" name="Google Shape;166;p6"/>
          <p:cNvSpPr/>
          <p:nvPr/>
        </p:nvSpPr>
        <p:spPr>
          <a:xfrm>
            <a:off x="-2649053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167" name="Google Shape;167;p6"/>
          <p:cNvSpPr/>
          <p:nvPr/>
        </p:nvSpPr>
        <p:spPr>
          <a:xfrm>
            <a:off x="13068668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grpSp>
        <p:nvGrpSpPr>
          <p:cNvPr id="168" name="Google Shape;168;p6"/>
          <p:cNvGrpSpPr/>
          <p:nvPr/>
        </p:nvGrpSpPr>
        <p:grpSpPr>
          <a:xfrm>
            <a:off x="1028700" y="882162"/>
            <a:ext cx="16230600" cy="8376138"/>
            <a:chOff x="0" y="-47625"/>
            <a:chExt cx="5274950" cy="2722247"/>
          </a:xfrm>
        </p:grpSpPr>
        <p:sp>
          <p:nvSpPr>
            <p:cNvPr id="169" name="Google Shape;169;p6"/>
            <p:cNvSpPr/>
            <p:nvPr/>
          </p:nvSpPr>
          <p:spPr>
            <a:xfrm>
              <a:off x="0" y="0"/>
              <a:ext cx="5274950" cy="2674622"/>
            </a:xfrm>
            <a:custGeom>
              <a:rect b="b" l="l" r="r" t="t"/>
              <a:pathLst>
                <a:path extrusionOk="0" h="2674622" w="5274950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6"/>
          <p:cNvSpPr/>
          <p:nvPr/>
        </p:nvSpPr>
        <p:spPr>
          <a:xfrm>
            <a:off x="3821040" y="6685798"/>
            <a:ext cx="208190" cy="185810"/>
          </a:xfrm>
          <a:custGeom>
            <a:rect b="b" l="l" r="r" t="t"/>
            <a:pathLst>
              <a:path extrusionOk="0" h="185810" w="208190">
                <a:moveTo>
                  <a:pt x="0" y="0"/>
                </a:moveTo>
                <a:lnTo>
                  <a:pt x="208190" y="0"/>
                </a:lnTo>
                <a:lnTo>
                  <a:pt x="208190" y="185809"/>
                </a:lnTo>
                <a:lnTo>
                  <a:pt x="0" y="185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2" name="Google Shape;172;p6"/>
          <p:cNvSpPr/>
          <p:nvPr/>
        </p:nvSpPr>
        <p:spPr>
          <a:xfrm>
            <a:off x="3925135" y="6778702"/>
            <a:ext cx="208190" cy="185810"/>
          </a:xfrm>
          <a:custGeom>
            <a:rect b="b" l="l" r="r" t="t"/>
            <a:pathLst>
              <a:path extrusionOk="0" h="185810" w="208190">
                <a:moveTo>
                  <a:pt x="0" y="0"/>
                </a:moveTo>
                <a:lnTo>
                  <a:pt x="208190" y="0"/>
                </a:lnTo>
                <a:lnTo>
                  <a:pt x="208190" y="185810"/>
                </a:lnTo>
                <a:lnTo>
                  <a:pt x="0" y="1858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3" name="Google Shape;173;p6"/>
          <p:cNvSpPr/>
          <p:nvPr/>
        </p:nvSpPr>
        <p:spPr>
          <a:xfrm>
            <a:off x="4029230" y="6592893"/>
            <a:ext cx="208190" cy="185810"/>
          </a:xfrm>
          <a:custGeom>
            <a:rect b="b" l="l" r="r" t="t"/>
            <a:pathLst>
              <a:path extrusionOk="0" h="185810" w="208190">
                <a:moveTo>
                  <a:pt x="0" y="0"/>
                </a:moveTo>
                <a:lnTo>
                  <a:pt x="208190" y="0"/>
                </a:lnTo>
                <a:lnTo>
                  <a:pt x="208190" y="185809"/>
                </a:lnTo>
                <a:lnTo>
                  <a:pt x="0" y="185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6"/>
          <p:cNvSpPr/>
          <p:nvPr/>
        </p:nvSpPr>
        <p:spPr>
          <a:xfrm>
            <a:off x="8145121" y="6087794"/>
            <a:ext cx="208190" cy="185810"/>
          </a:xfrm>
          <a:custGeom>
            <a:rect b="b" l="l" r="r" t="t"/>
            <a:pathLst>
              <a:path extrusionOk="0" h="185810" w="208190">
                <a:moveTo>
                  <a:pt x="0" y="0"/>
                </a:moveTo>
                <a:lnTo>
                  <a:pt x="208190" y="0"/>
                </a:lnTo>
                <a:lnTo>
                  <a:pt x="208190" y="185810"/>
                </a:lnTo>
                <a:lnTo>
                  <a:pt x="0" y="1858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5" name="Google Shape;175;p6"/>
          <p:cNvSpPr/>
          <p:nvPr/>
        </p:nvSpPr>
        <p:spPr>
          <a:xfrm>
            <a:off x="8249216" y="6273604"/>
            <a:ext cx="208190" cy="185810"/>
          </a:xfrm>
          <a:custGeom>
            <a:rect b="b" l="l" r="r" t="t"/>
            <a:pathLst>
              <a:path extrusionOk="0" h="185810" w="208190">
                <a:moveTo>
                  <a:pt x="0" y="0"/>
                </a:moveTo>
                <a:lnTo>
                  <a:pt x="208190" y="0"/>
                </a:lnTo>
                <a:lnTo>
                  <a:pt x="208190" y="185810"/>
                </a:lnTo>
                <a:lnTo>
                  <a:pt x="0" y="1858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6"/>
          <p:cNvSpPr/>
          <p:nvPr/>
        </p:nvSpPr>
        <p:spPr>
          <a:xfrm>
            <a:off x="8041026" y="6273604"/>
            <a:ext cx="208190" cy="185810"/>
          </a:xfrm>
          <a:custGeom>
            <a:rect b="b" l="l" r="r" t="t"/>
            <a:pathLst>
              <a:path extrusionOk="0" h="185810" w="208190">
                <a:moveTo>
                  <a:pt x="0" y="0"/>
                </a:moveTo>
                <a:lnTo>
                  <a:pt x="208190" y="0"/>
                </a:lnTo>
                <a:lnTo>
                  <a:pt x="208190" y="185810"/>
                </a:lnTo>
                <a:lnTo>
                  <a:pt x="0" y="1858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7" name="Google Shape;177;p6"/>
          <p:cNvSpPr/>
          <p:nvPr/>
        </p:nvSpPr>
        <p:spPr>
          <a:xfrm>
            <a:off x="14050580" y="6592893"/>
            <a:ext cx="208190" cy="185810"/>
          </a:xfrm>
          <a:custGeom>
            <a:rect b="b" l="l" r="r" t="t"/>
            <a:pathLst>
              <a:path extrusionOk="0" h="185810" w="208190">
                <a:moveTo>
                  <a:pt x="0" y="0"/>
                </a:moveTo>
                <a:lnTo>
                  <a:pt x="208190" y="0"/>
                </a:lnTo>
                <a:lnTo>
                  <a:pt x="208190" y="185809"/>
                </a:lnTo>
                <a:lnTo>
                  <a:pt x="0" y="185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6"/>
          <p:cNvSpPr/>
          <p:nvPr/>
        </p:nvSpPr>
        <p:spPr>
          <a:xfrm>
            <a:off x="14462362" y="6685798"/>
            <a:ext cx="208190" cy="185810"/>
          </a:xfrm>
          <a:custGeom>
            <a:rect b="b" l="l" r="r" t="t"/>
            <a:pathLst>
              <a:path extrusionOk="0" h="185810" w="208190">
                <a:moveTo>
                  <a:pt x="0" y="0"/>
                </a:moveTo>
                <a:lnTo>
                  <a:pt x="208190" y="0"/>
                </a:lnTo>
                <a:lnTo>
                  <a:pt x="208190" y="185809"/>
                </a:lnTo>
                <a:lnTo>
                  <a:pt x="0" y="185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6"/>
          <p:cNvSpPr/>
          <p:nvPr/>
        </p:nvSpPr>
        <p:spPr>
          <a:xfrm>
            <a:off x="14259083" y="6964512"/>
            <a:ext cx="208190" cy="185810"/>
          </a:xfrm>
          <a:custGeom>
            <a:rect b="b" l="l" r="r" t="t"/>
            <a:pathLst>
              <a:path extrusionOk="0" h="185810" w="208190">
                <a:moveTo>
                  <a:pt x="0" y="0"/>
                </a:moveTo>
                <a:lnTo>
                  <a:pt x="208190" y="0"/>
                </a:lnTo>
                <a:lnTo>
                  <a:pt x="208190" y="185810"/>
                </a:lnTo>
                <a:lnTo>
                  <a:pt x="0" y="1858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p6"/>
          <p:cNvSpPr/>
          <p:nvPr/>
        </p:nvSpPr>
        <p:spPr>
          <a:xfrm>
            <a:off x="1502955" y="3970914"/>
            <a:ext cx="4777208" cy="4095656"/>
          </a:xfrm>
          <a:custGeom>
            <a:rect b="b" l="l" r="r" t="t"/>
            <a:pathLst>
              <a:path extrusionOk="0" h="4095656" w="4777208">
                <a:moveTo>
                  <a:pt x="0" y="0"/>
                </a:moveTo>
                <a:lnTo>
                  <a:pt x="4777208" y="0"/>
                </a:lnTo>
                <a:lnTo>
                  <a:pt x="4777208" y="4095656"/>
                </a:lnTo>
                <a:lnTo>
                  <a:pt x="0" y="40956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5370" r="-5370" t="0"/>
            </a:stretch>
          </a:blipFill>
          <a:ln>
            <a:noFill/>
          </a:ln>
        </p:spPr>
      </p:sp>
      <p:sp>
        <p:nvSpPr>
          <p:cNvPr id="181" name="Google Shape;181;p6"/>
          <p:cNvSpPr/>
          <p:nvPr/>
        </p:nvSpPr>
        <p:spPr>
          <a:xfrm>
            <a:off x="6854193" y="3970914"/>
            <a:ext cx="4474230" cy="3848649"/>
          </a:xfrm>
          <a:custGeom>
            <a:rect b="b" l="l" r="r" t="t"/>
            <a:pathLst>
              <a:path extrusionOk="0" h="3848649" w="4474230">
                <a:moveTo>
                  <a:pt x="0" y="0"/>
                </a:moveTo>
                <a:lnTo>
                  <a:pt x="4474230" y="0"/>
                </a:lnTo>
                <a:lnTo>
                  <a:pt x="4474230" y="3848649"/>
                </a:lnTo>
                <a:lnTo>
                  <a:pt x="0" y="38486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3391" r="-3390" t="0"/>
            </a:stretch>
          </a:blipFill>
          <a:ln>
            <a:noFill/>
          </a:ln>
        </p:spPr>
      </p:sp>
      <p:sp>
        <p:nvSpPr>
          <p:cNvPr id="182" name="Google Shape;182;p6"/>
          <p:cNvSpPr/>
          <p:nvPr/>
        </p:nvSpPr>
        <p:spPr>
          <a:xfrm>
            <a:off x="11774430" y="3692553"/>
            <a:ext cx="4968680" cy="4405370"/>
          </a:xfrm>
          <a:custGeom>
            <a:rect b="b" l="l" r="r" t="t"/>
            <a:pathLst>
              <a:path extrusionOk="0" h="4405370" w="4968680">
                <a:moveTo>
                  <a:pt x="0" y="0"/>
                </a:moveTo>
                <a:lnTo>
                  <a:pt x="4968680" y="0"/>
                </a:lnTo>
                <a:lnTo>
                  <a:pt x="4968680" y="4405371"/>
                </a:lnTo>
                <a:lnTo>
                  <a:pt x="0" y="44053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3" name="Google Shape;183;p6"/>
          <p:cNvSpPr txBox="1"/>
          <p:nvPr/>
        </p:nvSpPr>
        <p:spPr>
          <a:xfrm>
            <a:off x="2194626" y="1805312"/>
            <a:ext cx="13898748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0" u="none" cap="none" strike="noStrike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VISUALIZATIONS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95B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/>
          <p:nvPr/>
        </p:nvSpPr>
        <p:spPr>
          <a:xfrm>
            <a:off x="5209807" y="-309859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189" name="Google Shape;189;p8"/>
          <p:cNvSpPr/>
          <p:nvPr/>
        </p:nvSpPr>
        <p:spPr>
          <a:xfrm>
            <a:off x="-2649053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190" name="Google Shape;190;p8"/>
          <p:cNvSpPr/>
          <p:nvPr/>
        </p:nvSpPr>
        <p:spPr>
          <a:xfrm>
            <a:off x="13068668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grpSp>
        <p:nvGrpSpPr>
          <p:cNvPr id="191" name="Google Shape;191;p8"/>
          <p:cNvGrpSpPr/>
          <p:nvPr/>
        </p:nvGrpSpPr>
        <p:grpSpPr>
          <a:xfrm>
            <a:off x="4249803" y="882291"/>
            <a:ext cx="9788393" cy="8376138"/>
            <a:chOff x="0" y="-47625"/>
            <a:chExt cx="3181230" cy="2722247"/>
          </a:xfrm>
        </p:grpSpPr>
        <p:sp>
          <p:nvSpPr>
            <p:cNvPr id="192" name="Google Shape;192;p8"/>
            <p:cNvSpPr/>
            <p:nvPr/>
          </p:nvSpPr>
          <p:spPr>
            <a:xfrm>
              <a:off x="0" y="0"/>
              <a:ext cx="3181230" cy="2674622"/>
            </a:xfrm>
            <a:custGeom>
              <a:rect b="b" l="l" r="r" t="t"/>
              <a:pathLst>
                <a:path extrusionOk="0" h="2674622" w="3181230">
                  <a:moveTo>
                    <a:pt x="39546" y="0"/>
                  </a:moveTo>
                  <a:lnTo>
                    <a:pt x="3141684" y="0"/>
                  </a:lnTo>
                  <a:cubicBezTo>
                    <a:pt x="3152172" y="0"/>
                    <a:pt x="3162231" y="4166"/>
                    <a:pt x="3169648" y="11583"/>
                  </a:cubicBezTo>
                  <a:cubicBezTo>
                    <a:pt x="3177064" y="18999"/>
                    <a:pt x="3181230" y="29058"/>
                    <a:pt x="3181230" y="39546"/>
                  </a:cubicBezTo>
                  <a:lnTo>
                    <a:pt x="3181230" y="2635076"/>
                  </a:lnTo>
                  <a:cubicBezTo>
                    <a:pt x="3181230" y="2656917"/>
                    <a:pt x="3163525" y="2674622"/>
                    <a:pt x="3141684" y="2674622"/>
                  </a:cubicBezTo>
                  <a:lnTo>
                    <a:pt x="39546" y="2674622"/>
                  </a:lnTo>
                  <a:cubicBezTo>
                    <a:pt x="17706" y="2674622"/>
                    <a:pt x="0" y="2656917"/>
                    <a:pt x="0" y="2635076"/>
                  </a:cubicBezTo>
                  <a:lnTo>
                    <a:pt x="0" y="39546"/>
                  </a:lnTo>
                  <a:cubicBezTo>
                    <a:pt x="0" y="17706"/>
                    <a:pt x="17706" y="0"/>
                    <a:pt x="39546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 txBox="1"/>
            <p:nvPr/>
          </p:nvSpPr>
          <p:spPr>
            <a:xfrm>
              <a:off x="0" y="-47625"/>
              <a:ext cx="3181230" cy="2722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8"/>
          <p:cNvSpPr txBox="1"/>
          <p:nvPr/>
        </p:nvSpPr>
        <p:spPr>
          <a:xfrm>
            <a:off x="4718086" y="3991456"/>
            <a:ext cx="88050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1" lvl="1" marL="64770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make findings accessible, an interactive dashboard  was  developed  using Dash.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1" lvl="1" marL="64770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dashboard allows users to explore disease clusters and trends visually, enhancing the understanding of complex health data.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-639100" y="5143371"/>
            <a:ext cx="5357186" cy="7966076"/>
          </a:xfrm>
          <a:custGeom>
            <a:rect b="b" l="l" r="r" t="t"/>
            <a:pathLst>
              <a:path extrusionOk="0" h="7966076" w="5357186">
                <a:moveTo>
                  <a:pt x="0" y="0"/>
                </a:moveTo>
                <a:lnTo>
                  <a:pt x="5357186" y="0"/>
                </a:lnTo>
                <a:lnTo>
                  <a:pt x="5357186" y="7966075"/>
                </a:lnTo>
                <a:lnTo>
                  <a:pt x="0" y="79660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6" name="Google Shape;196;p8"/>
          <p:cNvSpPr txBox="1"/>
          <p:nvPr/>
        </p:nvSpPr>
        <p:spPr>
          <a:xfrm>
            <a:off x="4718086" y="1419234"/>
            <a:ext cx="8804950" cy="3162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DASHBOARD DEVELOPMENT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97" name="Google Shape;197;p8"/>
          <p:cNvSpPr/>
          <p:nvPr/>
        </p:nvSpPr>
        <p:spPr>
          <a:xfrm rot="10800000">
            <a:off x="13565525" y="-2822446"/>
            <a:ext cx="5357186" cy="7966076"/>
          </a:xfrm>
          <a:custGeom>
            <a:rect b="b" l="l" r="r" t="t"/>
            <a:pathLst>
              <a:path extrusionOk="0" h="7966076" w="5357186">
                <a:moveTo>
                  <a:pt x="0" y="0"/>
                </a:moveTo>
                <a:lnTo>
                  <a:pt x="5357186" y="0"/>
                </a:lnTo>
                <a:lnTo>
                  <a:pt x="5357186" y="7966075"/>
                </a:lnTo>
                <a:lnTo>
                  <a:pt x="0" y="79660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95B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/>
          <p:nvPr/>
        </p:nvSpPr>
        <p:spPr>
          <a:xfrm>
            <a:off x="5209807" y="-309859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203" name="Google Shape;203;p9"/>
          <p:cNvSpPr/>
          <p:nvPr/>
        </p:nvSpPr>
        <p:spPr>
          <a:xfrm>
            <a:off x="-2649053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204" name="Google Shape;204;p9"/>
          <p:cNvSpPr/>
          <p:nvPr/>
        </p:nvSpPr>
        <p:spPr>
          <a:xfrm>
            <a:off x="13068668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grpSp>
        <p:nvGrpSpPr>
          <p:cNvPr id="205" name="Google Shape;205;p9"/>
          <p:cNvGrpSpPr/>
          <p:nvPr/>
        </p:nvGrpSpPr>
        <p:grpSpPr>
          <a:xfrm>
            <a:off x="1028700" y="882162"/>
            <a:ext cx="12049493" cy="8376138"/>
            <a:chOff x="0" y="-47625"/>
            <a:chExt cx="3916088" cy="2722247"/>
          </a:xfrm>
        </p:grpSpPr>
        <p:sp>
          <p:nvSpPr>
            <p:cNvPr id="206" name="Google Shape;206;p9"/>
            <p:cNvSpPr/>
            <p:nvPr/>
          </p:nvSpPr>
          <p:spPr>
            <a:xfrm>
              <a:off x="0" y="0"/>
              <a:ext cx="3916088" cy="2674622"/>
            </a:xfrm>
            <a:custGeom>
              <a:rect b="b" l="l" r="r" t="t"/>
              <a:pathLst>
                <a:path extrusionOk="0" h="2674622" w="3916088">
                  <a:moveTo>
                    <a:pt x="32126" y="0"/>
                  </a:moveTo>
                  <a:lnTo>
                    <a:pt x="3883963" y="0"/>
                  </a:lnTo>
                  <a:cubicBezTo>
                    <a:pt x="3901705" y="0"/>
                    <a:pt x="3916088" y="14383"/>
                    <a:pt x="3916088" y="32126"/>
                  </a:cubicBezTo>
                  <a:lnTo>
                    <a:pt x="3916088" y="2642497"/>
                  </a:lnTo>
                  <a:cubicBezTo>
                    <a:pt x="3916088" y="2651017"/>
                    <a:pt x="3912704" y="2659188"/>
                    <a:pt x="3906679" y="2665213"/>
                  </a:cubicBezTo>
                  <a:cubicBezTo>
                    <a:pt x="3900655" y="2671238"/>
                    <a:pt x="3892483" y="2674622"/>
                    <a:pt x="3883963" y="2674622"/>
                  </a:cubicBezTo>
                  <a:lnTo>
                    <a:pt x="32126" y="2674622"/>
                  </a:lnTo>
                  <a:cubicBezTo>
                    <a:pt x="14383" y="2674622"/>
                    <a:pt x="0" y="2660239"/>
                    <a:pt x="0" y="2642497"/>
                  </a:cubicBezTo>
                  <a:lnTo>
                    <a:pt x="0" y="32126"/>
                  </a:lnTo>
                  <a:cubicBezTo>
                    <a:pt x="0" y="23605"/>
                    <a:pt x="3385" y="15434"/>
                    <a:pt x="9409" y="9409"/>
                  </a:cubicBezTo>
                  <a:cubicBezTo>
                    <a:pt x="15434" y="3385"/>
                    <a:pt x="23605" y="0"/>
                    <a:pt x="32126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 txBox="1"/>
            <p:nvPr/>
          </p:nvSpPr>
          <p:spPr>
            <a:xfrm>
              <a:off x="0" y="-47625"/>
              <a:ext cx="3916088" cy="2722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9"/>
          <p:cNvSpPr/>
          <p:nvPr/>
        </p:nvSpPr>
        <p:spPr>
          <a:xfrm>
            <a:off x="12308231" y="4052668"/>
            <a:ext cx="5694673" cy="7407705"/>
          </a:xfrm>
          <a:custGeom>
            <a:rect b="b" l="l" r="r" t="t"/>
            <a:pathLst>
              <a:path extrusionOk="0" h="7407705" w="5694673">
                <a:moveTo>
                  <a:pt x="0" y="0"/>
                </a:moveTo>
                <a:lnTo>
                  <a:pt x="5694673" y="0"/>
                </a:lnTo>
                <a:lnTo>
                  <a:pt x="5694673" y="7407705"/>
                </a:lnTo>
                <a:lnTo>
                  <a:pt x="0" y="74077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9" name="Google Shape;209;p9"/>
          <p:cNvSpPr txBox="1"/>
          <p:nvPr/>
        </p:nvSpPr>
        <p:spPr>
          <a:xfrm>
            <a:off x="1886060" y="3428993"/>
            <a:ext cx="100959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1" lvl="1" marL="64770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Different disease groups and changing trends over time were discovered.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1" lvl="1" marL="64770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Future work may involve utilizing additional data or predicting disease outbreaks.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1" lvl="1" marL="64770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findings may contribute to addressing health challenges in Kyrgyzstan.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1793260" y="1946536"/>
            <a:ext cx="10514971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500" u="none" cap="none" strike="noStrike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95B2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/>
          <p:nvPr/>
        </p:nvSpPr>
        <p:spPr>
          <a:xfrm>
            <a:off x="5209807" y="-309859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216" name="Google Shape;216;p10"/>
          <p:cNvSpPr/>
          <p:nvPr/>
        </p:nvSpPr>
        <p:spPr>
          <a:xfrm>
            <a:off x="-2649053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217" name="Google Shape;217;p10"/>
          <p:cNvSpPr/>
          <p:nvPr/>
        </p:nvSpPr>
        <p:spPr>
          <a:xfrm>
            <a:off x="13068668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grpSp>
        <p:nvGrpSpPr>
          <p:cNvPr id="218" name="Google Shape;218;p10"/>
          <p:cNvGrpSpPr/>
          <p:nvPr/>
        </p:nvGrpSpPr>
        <p:grpSpPr>
          <a:xfrm>
            <a:off x="1028700" y="882162"/>
            <a:ext cx="16230600" cy="8376138"/>
            <a:chOff x="0" y="-47625"/>
            <a:chExt cx="5274950" cy="2722247"/>
          </a:xfrm>
        </p:grpSpPr>
        <p:sp>
          <p:nvSpPr>
            <p:cNvPr id="219" name="Google Shape;219;p10"/>
            <p:cNvSpPr/>
            <p:nvPr/>
          </p:nvSpPr>
          <p:spPr>
            <a:xfrm>
              <a:off x="0" y="0"/>
              <a:ext cx="5274950" cy="2674622"/>
            </a:xfrm>
            <a:custGeom>
              <a:rect b="b" l="l" r="r" t="t"/>
              <a:pathLst>
                <a:path extrusionOk="0" h="2674622" w="5274950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0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10"/>
          <p:cNvSpPr/>
          <p:nvPr/>
        </p:nvSpPr>
        <p:spPr>
          <a:xfrm>
            <a:off x="223461" y="4236090"/>
            <a:ext cx="6980942" cy="6631895"/>
          </a:xfrm>
          <a:custGeom>
            <a:rect b="b" l="l" r="r" t="t"/>
            <a:pathLst>
              <a:path extrusionOk="0" h="6631895" w="6980942">
                <a:moveTo>
                  <a:pt x="0" y="0"/>
                </a:moveTo>
                <a:lnTo>
                  <a:pt x="6980941" y="0"/>
                </a:lnTo>
                <a:lnTo>
                  <a:pt x="6980941" y="6631895"/>
                </a:lnTo>
                <a:lnTo>
                  <a:pt x="0" y="66318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2" name="Google Shape;222;p10"/>
          <p:cNvSpPr txBox="1"/>
          <p:nvPr/>
        </p:nvSpPr>
        <p:spPr>
          <a:xfrm>
            <a:off x="5634491" y="2303502"/>
            <a:ext cx="10403200" cy="3470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999" u="none" cap="none" strike="noStrike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ARE THERE ANY QUESTIONS?</a:t>
            </a:r>
            <a:endParaRPr/>
          </a:p>
        </p:txBody>
      </p:sp>
      <p:sp>
        <p:nvSpPr>
          <p:cNvPr id="223" name="Google Shape;223;p10"/>
          <p:cNvSpPr txBox="1"/>
          <p:nvPr/>
        </p:nvSpPr>
        <p:spPr>
          <a:xfrm>
            <a:off x="7204402" y="6678913"/>
            <a:ext cx="9353903" cy="873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End of the presentation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