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44.xml" Type="http://schemas.openxmlformats.org/officeDocument/2006/relationships/slide" Id="rId4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3.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ゴシッププロトコルのメカニズムについて。</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ではどのように仕組みになっているかについて詳しく説明します。</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まずクラスタの作成について。</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まずノードが一つあります。（プロセスが一つ動いていると思っていてください）</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各ノードはノード情報のリストを持っています。</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8" name="Shape 10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最初、ノードには自身のノード情報（IPアドレス・タイムスタンプ）しかありません。</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別のノードを起動して、最初のノードに追加してやります。</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ja"/>
              <a:t>各ノードは一定時間毎に他のノードにメッセージを投げます（UDPなど）メッセージを投げるノードはランダムに選択されます。</a:t>
            </a:r>
          </a:p>
          <a:p>
            <a:pPr rtl="0" lvl="0">
              <a:spcBef>
                <a:spcPts val="0"/>
              </a:spcBef>
              <a:buNone/>
            </a:pPr>
            <a:r>
              <a:rPr lang="ja"/>
              <a:t>図の場合は追加したノード node2 が選択されて、メッセージを投げています。</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メッセージの中身は自分の持っているノードリストです。ノードリストを他のノードに送信するとき、自分のノード情報のタイムスタンプを更新します。</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ja"/>
              <a:t>メッセージを受け取ったノードは自分の持っているノードリストとつきあわせてリストのマージを行います。</a:t>
            </a:r>
          </a:p>
          <a:p>
            <a:pPr rtl="0" lvl="0">
              <a:spcBef>
                <a:spcPts val="0"/>
              </a:spcBef>
              <a:buNone/>
            </a:pPr>
            <a:r>
              <a:rPr lang="ja"/>
              <a:t>ノード情報がなければ追加、ノード情報があった場合タイムスタンプが更新されていたら、それに合わせてタイムスタンプを更新します。</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マージされるとこのようになります。ノード1の情報がなかったのでノードリストに追加されました。</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ja"/>
              <a:t>ゴシッププロトコルについてのLTです。どのようなメカニズムになっているかについて説明します。つまらなかったらごめんなさい。</a:t>
            </a:r>
          </a:p>
          <a:p>
            <a:pPr rtl="0" lvl="0">
              <a:spcBef>
                <a:spcPts val="0"/>
              </a:spcBef>
              <a:buNone/>
            </a:pPr>
            <a:r>
              <a:rPr lang="ja"/>
              <a:t>流行っているわりにメカニズムについての解説をあまり見かけないので、興味深いかな、と。</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今度はノード3の情報をノード2のノードリストに追加します。</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ランダムに選択されたノード1にノードリストが送信されます。</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ノードリストを受け取ったノード1はノードリストをマージします。</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ノード1のノードリストにはノード3の情報がなかったので追加されました。</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このようにして個々のノードがクラスタ全体のノードの情報を持つようになります。ユニキャストでランダムにメッセージを投げ合っているだけですが、比較的短時間で情報が伝播します。</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次にノードの削除の仕組みについて説明します。</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何らかの故障があってノード3が死んだ場合、ノード3はクラスタから外れます。</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生きているノード同士は死んだノードも含めてメッセージをやりとりしますが</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死んでいるノードのタイムスタンプはいつまでも更新されない状態になります。</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生きているノードのタイムスタンプはメッセージのやりとりにより更新されていきます。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ソーシャルネットワークの噂話の伝達にインスパイアされたコンピュータ同士の通信プロトコル、とWikiにあります。ご存じの方も多いと思います。</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6" name="Shape 22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ja"/>
              <a:t>各ノード情報にはタイムアウト時間が設定されており、一定時間更新されないノード情報はノードリストから削除されます。</a:t>
            </a:r>
          </a:p>
          <a:p>
            <a:pPr rtl="0" lvl="0">
              <a:spcBef>
                <a:spcPts val="0"/>
              </a:spcBef>
              <a:buNone/>
            </a:pPr>
            <a:r>
              <a:rPr lang="ja"/>
              <a:t>これによりクラスタ全体から死んだノードは除去されます。</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1" name="Shape 231"/>
        <p:cNvGrpSpPr/>
        <p:nvPr/>
      </p:nvGrpSpPr>
      <p:grpSpPr>
        <a:xfrm>
          <a:off y="0" x="0"/>
          <a:ext cy="0" cx="0"/>
          <a:chOff y="0" x="0"/>
          <a:chExt cy="0" cx="0"/>
        </a:xfrm>
      </p:grpSpPr>
      <p:sp>
        <p:nvSpPr>
          <p:cNvPr id="232" name="Shape 2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3" name="Shape 23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各ノードは、通常のノードリストは別に死んだノードを管理するノードリストを持っています。</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8" name="Shape 238"/>
        <p:cNvGrpSpPr/>
        <p:nvPr/>
      </p:nvGrpSpPr>
      <p:grpSpPr>
        <a:xfrm>
          <a:off y="0" x="0"/>
          <a:ext cy="0" cx="0"/>
          <a:chOff y="0" x="0"/>
          <a:chExt cy="0" cx="0"/>
        </a:xfrm>
      </p:grpSpPr>
      <p:sp>
        <p:nvSpPr>
          <p:cNvPr id="239" name="Shape 2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0" name="Shape 24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タイムアウトしたノードの情報はデッドリストの方に移動されます。</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もしすでにすでに死んだノードの情報が他のノードから伝播されてきた場合、ノードリストのマージ時にデッドリストにあるノード情報のタイムスタンプを見て</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2" name="Shape 252"/>
        <p:cNvGrpSpPr/>
        <p:nvPr/>
      </p:nvGrpSpPr>
      <p:grpSpPr>
        <a:xfrm>
          <a:off y="0" x="0"/>
          <a:ext cy="0" cx="0"/>
          <a:chOff y="0" x="0"/>
          <a:chExt cy="0" cx="0"/>
        </a:xfrm>
      </p:grpSpPr>
      <p:sp>
        <p:nvSpPr>
          <p:cNvPr id="253" name="Shape 2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4" name="Shape 25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タイムスタンプが古いままであれば、死んでいるノードとしてノードリストにマージしないようにします。</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もし死んだノードがその後復帰した場合</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6" name="Shape 266"/>
        <p:cNvGrpSpPr/>
        <p:nvPr/>
      </p:nvGrpSpPr>
      <p:grpSpPr>
        <a:xfrm>
          <a:off y="0" x="0"/>
          <a:ext cy="0" cx="0"/>
          <a:chOff y="0" x="0"/>
          <a:chExt cy="0" cx="0"/>
        </a:xfrm>
      </p:grpSpPr>
      <p:sp>
        <p:nvSpPr>
          <p:cNvPr id="267" name="Shape 2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8" name="Shape 26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そのノードからタイムスタンプが更新されたノード情報が送られてくるので</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その場合、デッドリストから元のリストにノード情報を移動します。</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9" name="Shape 279"/>
        <p:cNvGrpSpPr/>
        <p:nvPr/>
      </p:nvGrpSpPr>
      <p:grpSpPr>
        <a:xfrm>
          <a:off y="0" x="0"/>
          <a:ext cy="0" cx="0"/>
          <a:chOff y="0" x="0"/>
          <a:chExt cy="0" cx="0"/>
        </a:xfrm>
      </p:grpSpPr>
      <p:sp>
        <p:nvSpPr>
          <p:cNvPr id="280" name="Shape 2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1" name="Shape 2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まとめです。</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ゴシッププロトコルとは。</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7" name="Shape 2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ゴシッププロトコルの仕組みはとてもシンプルです。</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1" name="Shape 291"/>
        <p:cNvGrpSpPr/>
        <p:nvPr/>
      </p:nvGrpSpPr>
      <p:grpSpPr>
        <a:xfrm>
          <a:off y="0" x="0"/>
          <a:ext cy="0" cx="0"/>
          <a:chOff y="0" x="0"/>
          <a:chExt cy="0" cx="0"/>
        </a:xfrm>
      </p:grpSpPr>
      <p:sp>
        <p:nvSpPr>
          <p:cNvPr id="292" name="Shape 2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3" name="Shape 29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ペイロードをノード情報に追加すれば任意の情報を伝播できます。</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7" name="Shape 297"/>
        <p:cNvGrpSpPr/>
        <p:nvPr/>
      </p:nvGrpSpPr>
      <p:grpSpPr>
        <a:xfrm>
          <a:off y="0" x="0"/>
          <a:ext cy="0" cx="0"/>
          <a:chOff y="0" x="0"/>
          <a:chExt cy="0" cx="0"/>
        </a:xfrm>
      </p:grpSpPr>
      <p:sp>
        <p:nvSpPr>
          <p:cNvPr id="298" name="Shape 2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9" name="Shape 2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覚えておくと役にたつ…かも知れないです。応用範囲は割と広そうなので。</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3" name="Shape 303"/>
        <p:cNvGrpSpPr/>
        <p:nvPr/>
      </p:nvGrpSpPr>
      <p:grpSpPr>
        <a:xfrm>
          <a:off y="0" x="0"/>
          <a:ext cy="0" cx="0"/>
          <a:chOff y="0" x="0"/>
          <a:chExt cy="0" cx="0"/>
        </a:xfrm>
      </p:grpSpPr>
      <p:sp>
        <p:nvSpPr>
          <p:cNvPr id="304" name="Shape 3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5" name="Shape 30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lang="ja"/>
              <a:t>おまけですが、Rubyの実装をずいぶん前に書いたので、興味のある方は読んでみると理解が深まるかもです。</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9" name="Shape 309"/>
        <p:cNvGrpSpPr/>
        <p:nvPr/>
      </p:nvGrpSpPr>
      <p:grpSpPr>
        <a:xfrm>
          <a:off y="0" x="0"/>
          <a:ext cy="0" cx="0"/>
          <a:chOff y="0" x="0"/>
          <a:chExt cy="0" cx="0"/>
        </a:xfrm>
      </p:grpSpPr>
      <p:sp>
        <p:nvSpPr>
          <p:cNvPr id="310" name="Shape 3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1" name="Shape 3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シンプルです。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マスターレスです。</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なのでノード障害に強いです。</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いろいろなミドルウェアで利用されています。</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ja"/>
              <a:t>カサンドラ・サーフ・コンサル、などなど。</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en.wikipedia.org/wiki/Gossip_protocol" Type="http://schemas.openxmlformats.org/officeDocument/2006/relationships/hyperlink" TargetMode="External"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https://bitbucket.org/winebarrel/rgossip2" Type="http://schemas.openxmlformats.org/officeDocument/2006/relationships/hyperlink" TargetMode="External"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1.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1583342" x="685800"/>
            <a:ext cy="1159799" cx="7772400"/>
          </a:xfrm>
          <a:prstGeom prst="rect">
            <a:avLst/>
          </a:prstGeom>
        </p:spPr>
        <p:txBody>
          <a:bodyPr bIns="91425" rIns="91425" lIns="91425" tIns="91425" anchor="b" anchorCtr="0">
            <a:noAutofit/>
          </a:bodyPr>
          <a:lstStyle/>
          <a:p>
            <a:pPr rtl="0">
              <a:spcBef>
                <a:spcPts val="0"/>
              </a:spcBef>
              <a:buNone/>
            </a:pPr>
            <a:r>
              <a:rPr lang="ja"/>
              <a:t>Mechanism of</a:t>
            </a:r>
          </a:p>
          <a:p>
            <a:pPr>
              <a:spcBef>
                <a:spcPts val="0"/>
              </a:spcBef>
              <a:buNone/>
            </a:pPr>
            <a:r>
              <a:rPr lang="ja"/>
              <a:t> Gossip protocol</a:t>
            </a:r>
          </a:p>
        </p:txBody>
      </p:sp>
      <p:sp>
        <p:nvSpPr>
          <p:cNvPr id="24" name="Shape 24"/>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lang="ja"/>
              <a:t>Genki Sugawara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ja"/>
              <a:t>Mechanism</a:t>
            </a:r>
          </a:p>
        </p:txBody>
      </p:sp>
      <p:sp>
        <p:nvSpPr>
          <p:cNvPr id="78" name="Shape 78"/>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ja"/>
              <a:t>Creating Cluster</a:t>
            </a:r>
          </a:p>
        </p:txBody>
      </p:sp>
      <p:sp>
        <p:nvSpPr>
          <p:cNvPr id="84" name="Shape 8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91" name="Shape 91"/>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97" name="Shape 97"/>
          <p:cNvPicPr preferRelativeResize="0"/>
          <p:nvPr/>
        </p:nvPicPr>
        <p:blipFill>
          <a:blip r:embed="rId3">
            <a:alphaModFix/>
          </a:blip>
          <a:stretch>
            <a:fillRect/>
          </a:stretch>
        </p:blipFill>
        <p:spPr>
          <a:xfrm>
            <a:off y="1269918" x="2652712"/>
            <a:ext cy="2828925" cx="3838575"/>
          </a:xfrm>
          <a:prstGeom prst="rect">
            <a:avLst/>
          </a:prstGeom>
          <a:noFill/>
          <a:ln>
            <a:noFill/>
          </a:ln>
        </p:spPr>
      </p:pic>
      <p:sp>
        <p:nvSpPr>
          <p:cNvPr id="98" name="Shape 9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05" name="Shape 105"/>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11" name="Shape 11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12" name="Shape 112"/>
          <p:cNvPicPr preferRelativeResize="0"/>
          <p:nvPr/>
        </p:nvPicPr>
        <p:blipFill>
          <a:blip r:embed="rId3">
            <a:alphaModFix/>
          </a:blip>
          <a:stretch>
            <a:fillRect/>
          </a:stretch>
        </p:blipFill>
        <p:spPr>
          <a:xfrm>
            <a:off y="1276595" x="2652712"/>
            <a:ext cy="2828925" cx="38385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18" name="Shape 11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19" name="Shape 119"/>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25" name="Shape 12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26" name="Shape 126"/>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32" name="Shape 1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33" name="Shape 133"/>
          <p:cNvPicPr preferRelativeResize="0"/>
          <p:nvPr/>
        </p:nvPicPr>
        <p:blipFill>
          <a:blip r:embed="rId3">
            <a:alphaModFix/>
          </a:blip>
          <a:stretch>
            <a:fillRect/>
          </a:stretch>
        </p:blipFill>
        <p:spPr>
          <a:xfrm>
            <a:off y="1273256" x="2643187"/>
            <a:ext cy="2828925" cx="49244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39" name="Shape 1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40" name="Shape 140"/>
          <p:cNvPicPr preferRelativeResize="0"/>
          <p:nvPr/>
        </p:nvPicPr>
        <p:blipFill>
          <a:blip r:embed="rId3">
            <a:alphaModFix/>
          </a:blip>
          <a:stretch>
            <a:fillRect/>
          </a:stretch>
        </p:blipFill>
        <p:spPr>
          <a:xfrm>
            <a:off y="1273256" x="2643187"/>
            <a:ext cy="2828925" cx="49244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Introduction</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ja"/>
              <a:t>It is the LT about Gossip protocol.</a:t>
            </a:r>
          </a:p>
          <a:p>
            <a:pPr rtl="0" lvl="0">
              <a:spcBef>
                <a:spcPts val="0"/>
              </a:spcBef>
              <a:buNone/>
            </a:pPr>
            <a:r>
              <a:rPr lang="ja"/>
              <a:t>Describes mechanism of Gossip protocol.</a:t>
            </a:r>
          </a:p>
          <a:p>
            <a:pPr rtl="0" lvl="0">
              <a:spcBef>
                <a:spcPts val="0"/>
              </a:spcBef>
              <a:buNone/>
            </a:pPr>
            <a:r>
              <a:rPr lang="ja"/>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46" name="Shape 1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47" name="Shape 147"/>
          <p:cNvPicPr preferRelativeResize="0"/>
          <p:nvPr/>
        </p:nvPicPr>
        <p:blipFill>
          <a:blip r:embed="rId3">
            <a:alphaModFix/>
          </a:blip>
          <a:stretch>
            <a:fillRect/>
          </a:stretch>
        </p:blipFill>
        <p:spPr>
          <a:xfrm>
            <a:off y="1273256" x="2643187"/>
            <a:ext cy="2828925" cx="49244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y="0" x="0"/>
          <a:ext cy="0" cx="0"/>
          <a:chOff y="0" x="0"/>
          <a:chExt cy="0" cx="0"/>
        </a:xfrm>
      </p:grpSpPr>
      <p:sp>
        <p:nvSpPr>
          <p:cNvPr id="152" name="Shape 15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53" name="Shape 1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54" name="Shape 154"/>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61" name="Shape 161"/>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67" name="Shape 1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68" name="Shape 168"/>
          <p:cNvPicPr preferRelativeResize="0"/>
          <p:nvPr/>
        </p:nvPicPr>
        <p:blipFill>
          <a:blip r:embed="rId3">
            <a:alphaModFix/>
          </a:blip>
          <a:stretch>
            <a:fillRect/>
          </a:stretch>
        </p:blipFill>
        <p:spPr>
          <a:xfrm>
            <a:off y="1273256" x="2652712"/>
            <a:ext cy="2828925" cx="383857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Creating Cluster</a:t>
            </a:r>
          </a:p>
        </p:txBody>
      </p:sp>
      <p:sp>
        <p:nvSpPr>
          <p:cNvPr id="174" name="Shape 1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75" name="Shape 175"/>
          <p:cNvPicPr preferRelativeResize="0"/>
          <p:nvPr/>
        </p:nvPicPr>
        <p:blipFill>
          <a:blip r:embed="rId3">
            <a:alphaModFix/>
          </a:blip>
          <a:stretch>
            <a:fillRect/>
          </a:stretch>
        </p:blipFill>
        <p:spPr>
          <a:xfrm>
            <a:off y="1261856" x="2652662"/>
            <a:ext cy="3838575" cx="512445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181" name="Shape 18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187" name="Shape 18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88" name="Shape 188"/>
          <p:cNvPicPr preferRelativeResize="0"/>
          <p:nvPr/>
        </p:nvPicPr>
        <p:blipFill>
          <a:blip r:embed="rId3">
            <a:alphaModFix/>
          </a:blip>
          <a:stretch>
            <a:fillRect/>
          </a:stretch>
        </p:blipFill>
        <p:spPr>
          <a:xfrm>
            <a:off y="1269918" x="2652712"/>
            <a:ext cy="2828925" cx="38385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194" name="Shape 1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95" name="Shape 195"/>
          <p:cNvPicPr preferRelativeResize="0"/>
          <p:nvPr/>
        </p:nvPicPr>
        <p:blipFill>
          <a:blip r:embed="rId3">
            <a:alphaModFix/>
          </a:blip>
          <a:stretch>
            <a:fillRect/>
          </a:stretch>
        </p:blipFill>
        <p:spPr>
          <a:xfrm>
            <a:off y="1260000" x="2656443"/>
            <a:ext cy="2828925" cx="492442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01" name="Shape 2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02" name="Shape 202"/>
          <p:cNvPicPr preferRelativeResize="0"/>
          <p:nvPr/>
        </p:nvPicPr>
        <p:blipFill>
          <a:blip r:embed="rId3">
            <a:alphaModFix/>
          </a:blip>
          <a:stretch>
            <a:fillRect/>
          </a:stretch>
        </p:blipFill>
        <p:spPr>
          <a:xfrm>
            <a:off y="1263339" x="2656443"/>
            <a:ext cy="2828925" cx="492442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08" name="Shape 2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09" name="Shape 209"/>
          <p:cNvPicPr preferRelativeResize="0"/>
          <p:nvPr/>
        </p:nvPicPr>
        <p:blipFill>
          <a:blip r:embed="rId3">
            <a:alphaModFix/>
          </a:blip>
          <a:stretch>
            <a:fillRect/>
          </a:stretch>
        </p:blipFill>
        <p:spPr>
          <a:xfrm>
            <a:off y="1260000" x="2656443"/>
            <a:ext cy="2828925" cx="49244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ja"/>
              <a:t>Gossip protocol</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ja"/>
              <a:t>A style of computer-to-computer communication protocol inspired by the form of gossip seen in social networks. </a:t>
            </a:r>
          </a:p>
          <a:p>
            <a:pPr>
              <a:spcBef>
                <a:spcPts val="0"/>
              </a:spcBef>
              <a:buNone/>
            </a:pPr>
            <a:r>
              <a:rPr u="sng" lang="ja">
                <a:solidFill>
                  <a:schemeClr val="hlink"/>
                </a:solidFill>
                <a:hlinkClick r:id="rId3"/>
              </a:rPr>
              <a:t>http://en.wikipedia.org/wiki/Gossip_protocol</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15" name="Shape 21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16" name="Shape 216"/>
          <p:cNvPicPr preferRelativeResize="0"/>
          <p:nvPr/>
        </p:nvPicPr>
        <p:blipFill>
          <a:blip r:embed="rId3">
            <a:alphaModFix/>
          </a:blip>
          <a:stretch>
            <a:fillRect/>
          </a:stretch>
        </p:blipFill>
        <p:spPr>
          <a:xfrm>
            <a:off y="1260000" x="2656443"/>
            <a:ext cy="2828925" cx="492442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22" name="Shape 2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23" name="Shape 223"/>
          <p:cNvPicPr preferRelativeResize="0"/>
          <p:nvPr/>
        </p:nvPicPr>
        <p:blipFill>
          <a:blip r:embed="rId3">
            <a:alphaModFix/>
          </a:blip>
          <a:stretch>
            <a:fillRect/>
          </a:stretch>
        </p:blipFill>
        <p:spPr>
          <a:xfrm>
            <a:off y="1263339" x="2656443"/>
            <a:ext cy="2828925" cx="4924425"/>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29" name="Shape 22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30" name="Shape 230"/>
          <p:cNvPicPr preferRelativeResize="0"/>
          <p:nvPr/>
        </p:nvPicPr>
        <p:blipFill>
          <a:blip r:embed="rId3">
            <a:alphaModFix/>
          </a:blip>
          <a:stretch>
            <a:fillRect/>
          </a:stretch>
        </p:blipFill>
        <p:spPr>
          <a:xfrm>
            <a:off y="1269918" x="2437123"/>
            <a:ext cy="2828925" cx="405765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y="0" x="0"/>
          <a:ext cy="0" cx="0"/>
          <a:chOff y="0" x="0"/>
          <a:chExt cy="0" cx="0"/>
        </a:xfrm>
      </p:grpSpPr>
      <p:sp>
        <p:nvSpPr>
          <p:cNvPr id="235" name="Shape 23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36" name="Shape 2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37" name="Shape 237"/>
          <p:cNvPicPr preferRelativeResize="0"/>
          <p:nvPr/>
        </p:nvPicPr>
        <p:blipFill>
          <a:blip r:embed="rId3">
            <a:alphaModFix/>
          </a:blip>
          <a:stretch>
            <a:fillRect/>
          </a:stretch>
        </p:blipFill>
        <p:spPr>
          <a:xfrm>
            <a:off y="1276595" x="2437123"/>
            <a:ext cy="2828925" cx="4057650"/>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y="0" x="0"/>
          <a:ext cy="0" cx="0"/>
          <a:chOff y="0" x="0"/>
          <a:chExt cy="0" cx="0"/>
        </a:xfrm>
      </p:grpSpPr>
      <p:sp>
        <p:nvSpPr>
          <p:cNvPr id="242" name="Shape 24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43" name="Shape 2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44" name="Shape 244"/>
          <p:cNvPicPr preferRelativeResize="0"/>
          <p:nvPr/>
        </p:nvPicPr>
        <p:blipFill>
          <a:blip r:embed="rId3">
            <a:alphaModFix/>
          </a:blip>
          <a:stretch>
            <a:fillRect/>
          </a:stretch>
        </p:blipFill>
        <p:spPr>
          <a:xfrm>
            <a:off y="1269918" x="2437123"/>
            <a:ext cy="2828925" cx="405765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50" name="Shape 2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51" name="Shape 251"/>
          <p:cNvPicPr preferRelativeResize="0"/>
          <p:nvPr/>
        </p:nvPicPr>
        <p:blipFill>
          <a:blip r:embed="rId3">
            <a:alphaModFix/>
          </a:blip>
          <a:stretch>
            <a:fillRect/>
          </a:stretch>
        </p:blipFill>
        <p:spPr>
          <a:xfrm>
            <a:off y="1276595" x="2437123"/>
            <a:ext cy="2828925" cx="40576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y="0" x="0"/>
          <a:ext cy="0" cx="0"/>
          <a:chOff y="0" x="0"/>
          <a:chExt cy="0" cx="0"/>
        </a:xfrm>
      </p:grpSpPr>
      <p:sp>
        <p:nvSpPr>
          <p:cNvPr id="256" name="Shape 25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57" name="Shape 2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58" name="Shape 258"/>
          <p:cNvPicPr preferRelativeResize="0"/>
          <p:nvPr/>
        </p:nvPicPr>
        <p:blipFill>
          <a:blip r:embed="rId3">
            <a:alphaModFix/>
          </a:blip>
          <a:stretch>
            <a:fillRect/>
          </a:stretch>
        </p:blipFill>
        <p:spPr>
          <a:xfrm>
            <a:off y="1273256" x="2437123"/>
            <a:ext cy="2828925" cx="405765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64" name="Shape 26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65" name="Shape 265"/>
          <p:cNvPicPr preferRelativeResize="0"/>
          <p:nvPr/>
        </p:nvPicPr>
        <p:blipFill>
          <a:blip r:embed="rId3">
            <a:alphaModFix/>
          </a:blip>
          <a:stretch>
            <a:fillRect/>
          </a:stretch>
        </p:blipFill>
        <p:spPr>
          <a:xfrm>
            <a:off y="1269918" x="2445224"/>
            <a:ext cy="2828925" cx="420052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y="0" x="0"/>
          <a:ext cy="0" cx="0"/>
          <a:chOff y="0" x="0"/>
          <a:chExt cy="0" cx="0"/>
        </a:xfrm>
      </p:grpSpPr>
      <p:sp>
        <p:nvSpPr>
          <p:cNvPr id="270" name="Shape 27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Removing Node</a:t>
            </a:r>
          </a:p>
        </p:txBody>
      </p:sp>
      <p:sp>
        <p:nvSpPr>
          <p:cNvPr id="271" name="Shape 2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272" name="Shape 272"/>
          <p:cNvPicPr preferRelativeResize="0"/>
          <p:nvPr/>
        </p:nvPicPr>
        <p:blipFill>
          <a:blip r:embed="rId3">
            <a:alphaModFix/>
          </a:blip>
          <a:stretch>
            <a:fillRect/>
          </a:stretch>
        </p:blipFill>
        <p:spPr>
          <a:xfrm>
            <a:off y="1273256" x="2437123"/>
            <a:ext cy="2828925" cx="4057650"/>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ja"/>
              <a:t>Summary</a:t>
            </a:r>
          </a:p>
        </p:txBody>
      </p:sp>
      <p:sp>
        <p:nvSpPr>
          <p:cNvPr id="278" name="Shape 278"/>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ja"/>
              <a:t>Gossip protocol</a:t>
            </a:r>
          </a:p>
        </p:txBody>
      </p:sp>
      <p:sp>
        <p:nvSpPr>
          <p:cNvPr id="42" name="Shape 42"/>
          <p:cNvSpPr txBox="1"/>
          <p:nvPr>
            <p:ph idx="1" type="body"/>
          </p:nvPr>
        </p:nvSpPr>
        <p:spPr>
          <a:xfrm>
            <a:off y="1200150" x="457200"/>
            <a:ext cy="3725699" cx="8229600"/>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y="0" x="0"/>
          <a:ext cy="0" cx="0"/>
          <a:chOff y="0" x="0"/>
          <a:chExt cy="0" cx="0"/>
        </a:xfrm>
      </p:grpSpPr>
      <p:sp>
        <p:nvSpPr>
          <p:cNvPr id="283" name="Shape 28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Summary</a:t>
            </a:r>
          </a:p>
        </p:txBody>
      </p:sp>
      <p:sp>
        <p:nvSpPr>
          <p:cNvPr id="284" name="Shape 2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Mechanism of Gossip protocol is very simple</a:t>
            </a:r>
          </a:p>
          <a:p>
            <a:pPr rtl="0" lvl="0">
              <a:spcBef>
                <a:spcPts val="0"/>
              </a:spcBef>
              <a:buNone/>
            </a:pPr>
            <a:r>
              <a:t/>
            </a:r>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Summary</a:t>
            </a:r>
          </a:p>
        </p:txBody>
      </p:sp>
      <p:sp>
        <p:nvSpPr>
          <p:cNvPr id="290" name="Shape 2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Mechanism of Gossip protocol is very simple</a:t>
            </a:r>
          </a:p>
          <a:p>
            <a:pPr rtl="0" lvl="0" indent="-419100" marL="457200">
              <a:spcBef>
                <a:spcPts val="0"/>
              </a:spcBef>
              <a:buClr>
                <a:schemeClr val="dk1"/>
              </a:buClr>
              <a:buSzPct val="100000"/>
              <a:buFont typeface="Arial"/>
              <a:buChar char="●"/>
            </a:pPr>
            <a:r>
              <a:rPr lang="ja"/>
              <a:t>It is possible to propagate any data</a:t>
            </a:r>
          </a:p>
          <a:p>
            <a:pPr rtl="0" lvl="0">
              <a:spcBef>
                <a:spcPts val="0"/>
              </a:spcBef>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y="0" x="0"/>
          <a:ext cy="0" cx="0"/>
          <a:chOff y="0" x="0"/>
          <a:chExt cy="0" cx="0"/>
        </a:xfrm>
      </p:grpSpPr>
      <p:sp>
        <p:nvSpPr>
          <p:cNvPr id="295" name="Shape 29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Summary</a:t>
            </a:r>
          </a:p>
        </p:txBody>
      </p:sp>
      <p:sp>
        <p:nvSpPr>
          <p:cNvPr id="296" name="Shape 29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Mechanism of Gossip protocol is very simple</a:t>
            </a:r>
          </a:p>
          <a:p>
            <a:pPr rtl="0" lvl="0" indent="-419100" marL="457200">
              <a:spcBef>
                <a:spcPts val="0"/>
              </a:spcBef>
              <a:buClr>
                <a:schemeClr val="dk1"/>
              </a:buClr>
              <a:buSzPct val="100000"/>
              <a:buFont typeface="Arial"/>
              <a:buChar char="●"/>
            </a:pPr>
            <a:r>
              <a:rPr lang="ja"/>
              <a:t>It is possible to propagate any data</a:t>
            </a:r>
          </a:p>
          <a:p>
            <a:pPr rtl="0" lvl="0" indent="-419100" marL="457200">
              <a:spcBef>
                <a:spcPts val="0"/>
              </a:spcBef>
              <a:buClr>
                <a:schemeClr val="dk1"/>
              </a:buClr>
              <a:buSzPct val="100000"/>
              <a:buFont typeface="Arial"/>
              <a:buChar char="●"/>
            </a:pPr>
            <a:r>
              <a:rPr lang="ja"/>
              <a:t>It might be useful to remember…?</a:t>
            </a:r>
          </a:p>
          <a:p>
            <a:pPr rtl="0" lvl="0">
              <a:spcBef>
                <a:spcPts val="0"/>
              </a:spcBef>
              <a:buNone/>
            </a:pPr>
            <a:r>
              <a:t/>
            </a:r>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y="0" x="0"/>
          <a:ext cy="0" cx="0"/>
          <a:chOff y="0" x="0"/>
          <a:chExt cy="0" cx="0"/>
        </a:xfrm>
      </p:grpSpPr>
      <p:sp>
        <p:nvSpPr>
          <p:cNvPr id="301" name="Shape 30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Ruby library</a:t>
            </a:r>
          </a:p>
        </p:txBody>
      </p:sp>
      <p:sp>
        <p:nvSpPr>
          <p:cNvPr id="302" name="Shape 3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lang="ja">
                <a:solidFill>
                  <a:schemeClr val="hlink"/>
                </a:solidFill>
                <a:hlinkClick r:id="rId3"/>
              </a:rPr>
              <a:t>bitbucket.org/winebarrel/rgossip2</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y="0" x="0"/>
          <a:ext cy="0" cx="0"/>
          <a:chOff y="0" x="0"/>
          <a:chExt cy="0" cx="0"/>
        </a:xfrm>
      </p:grpSpPr>
      <p:sp>
        <p:nvSpPr>
          <p:cNvPr id="307" name="Shape 307"/>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ja"/>
              <a:t>Thanks for listening</a:t>
            </a:r>
          </a:p>
        </p:txBody>
      </p:sp>
      <p:sp>
        <p:nvSpPr>
          <p:cNvPr id="308" name="Shape 308"/>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Gossip protocol</a:t>
            </a:r>
          </a:p>
        </p:txBody>
      </p:sp>
      <p:sp>
        <p:nvSpPr>
          <p:cNvPr id="48" name="Shape 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Simple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Gossip protocol</a:t>
            </a:r>
          </a:p>
        </p:txBody>
      </p:sp>
      <p:sp>
        <p:nvSpPr>
          <p:cNvPr id="54" name="Shape 5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Simple</a:t>
            </a:r>
          </a:p>
          <a:p>
            <a:pPr rtl="0" lvl="0" indent="-419100" marL="457200">
              <a:spcBef>
                <a:spcPts val="0"/>
              </a:spcBef>
              <a:buClr>
                <a:schemeClr val="dk1"/>
              </a:buClr>
              <a:buSzPct val="100000"/>
              <a:buFont typeface="Arial"/>
              <a:buChar char="●"/>
            </a:pPr>
            <a:r>
              <a:rPr lang="ja"/>
              <a:t>Masterless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Gossip protocol</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Simple</a:t>
            </a:r>
          </a:p>
          <a:p>
            <a:pPr rtl="0" lvl="0" indent="-419100" marL="457200">
              <a:spcBef>
                <a:spcPts val="0"/>
              </a:spcBef>
              <a:buClr>
                <a:schemeClr val="dk1"/>
              </a:buClr>
              <a:buSzPct val="100000"/>
              <a:buFont typeface="Arial"/>
              <a:buChar char="●"/>
            </a:pPr>
            <a:r>
              <a:rPr lang="ja"/>
              <a:t>Masterless</a:t>
            </a:r>
          </a:p>
          <a:p>
            <a:pPr rtl="0" lvl="0" indent="-419100" marL="457200">
              <a:spcBef>
                <a:spcPts val="0"/>
              </a:spcBef>
              <a:buClr>
                <a:schemeClr val="dk1"/>
              </a:buClr>
              <a:buSzPct val="100000"/>
              <a:buFont typeface="Arial"/>
              <a:buChar char="●"/>
            </a:pPr>
            <a:r>
              <a:rPr lang="ja"/>
              <a:t>Resistant to node failure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Gossip protocol</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Simple</a:t>
            </a:r>
          </a:p>
          <a:p>
            <a:pPr rtl="0" lvl="0" indent="-419100" marL="457200">
              <a:spcBef>
                <a:spcPts val="0"/>
              </a:spcBef>
              <a:buClr>
                <a:schemeClr val="dk1"/>
              </a:buClr>
              <a:buSzPct val="100000"/>
              <a:buFont typeface="Arial"/>
              <a:buChar char="●"/>
            </a:pPr>
            <a:r>
              <a:rPr lang="ja"/>
              <a:t>Masterless</a:t>
            </a:r>
          </a:p>
          <a:p>
            <a:pPr rtl="0" lvl="0" indent="-419100" marL="457200">
              <a:spcBef>
                <a:spcPts val="0"/>
              </a:spcBef>
              <a:buClr>
                <a:schemeClr val="dk1"/>
              </a:buClr>
              <a:buSzPct val="100000"/>
              <a:buFont typeface="Arial"/>
              <a:buChar char="●"/>
            </a:pPr>
            <a:r>
              <a:rPr lang="ja"/>
              <a:t>Resistant to node failure</a:t>
            </a:r>
          </a:p>
          <a:p>
            <a:pPr rtl="0" lvl="0" indent="-419100" marL="457200">
              <a:spcBef>
                <a:spcPts val="0"/>
              </a:spcBef>
              <a:buClr>
                <a:schemeClr val="dk1"/>
              </a:buClr>
              <a:buSzPct val="100000"/>
              <a:buFont typeface="Arial"/>
              <a:buChar char="●"/>
            </a:pPr>
            <a:r>
              <a:rPr lang="ja"/>
              <a:t>It is used in a various middleware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ja"/>
              <a:t>Gossip protocol</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1"/>
              </a:buClr>
              <a:buSzPct val="100000"/>
              <a:buFont typeface="Arial"/>
              <a:buChar char="●"/>
            </a:pPr>
            <a:r>
              <a:rPr lang="ja"/>
              <a:t>Cassandra</a:t>
            </a:r>
          </a:p>
          <a:p>
            <a:pPr rtl="0" lvl="0" indent="-419100" marL="457200">
              <a:spcBef>
                <a:spcPts val="0"/>
              </a:spcBef>
              <a:buClr>
                <a:schemeClr val="dk1"/>
              </a:buClr>
              <a:buSzPct val="100000"/>
              <a:buFont typeface="Arial"/>
              <a:buChar char="●"/>
            </a:pPr>
            <a:r>
              <a:rPr lang="ja"/>
              <a:t>Serf</a:t>
            </a:r>
          </a:p>
          <a:p>
            <a:pPr rtl="0" lvl="0" indent="-419100" marL="457200">
              <a:spcBef>
                <a:spcPts val="0"/>
              </a:spcBef>
              <a:buClr>
                <a:schemeClr val="dk1"/>
              </a:buClr>
              <a:buSzPct val="100000"/>
              <a:buFont typeface="Arial"/>
              <a:buChar char="●"/>
            </a:pPr>
            <a:r>
              <a:rPr lang="ja"/>
              <a:t>Consul</a:t>
            </a:r>
          </a:p>
          <a:p>
            <a:pPr rtl="0" lvl="0" indent="-419100" marL="457200">
              <a:spcBef>
                <a:spcPts val="0"/>
              </a:spcBef>
              <a:buClr>
                <a:schemeClr val="dk1"/>
              </a:buClr>
              <a:buSzPct val="100000"/>
              <a:buFont typeface="Arial"/>
              <a:buChar char="●"/>
            </a:pPr>
            <a:r>
              <a:rPr lang="ja"/>
              <a:t>...etc</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