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9" r:id="rId2"/>
    <p:sldId id="256" r:id="rId3"/>
    <p:sldId id="257" r:id="rId4"/>
    <p:sldId id="260" r:id="rId5"/>
    <p:sldId id="262" r:id="rId6"/>
    <p:sldId id="261" r:id="rId7"/>
    <p:sldId id="26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2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8"/>
    <p:restoredTop sz="74813" autoAdjust="0"/>
  </p:normalViewPr>
  <p:slideViewPr>
    <p:cSldViewPr snapToGrid="0" snapToObjects="1">
      <p:cViewPr varScale="1">
        <p:scale>
          <a:sx n="61" d="100"/>
          <a:sy n="61" d="100"/>
        </p:scale>
        <p:origin x="15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1DC1C-49F6-224E-845F-87218FEA9888}" type="datetimeFigureOut">
              <a:rPr lang="de-DE" smtClean="0"/>
              <a:t>26.08.2018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3F178-B2D3-214E-B2AB-22C5D90FDEFE}" type="slidenum">
              <a:rPr lang="de-DE" smtClean="0"/>
              <a:t>‹Nr.›</a:t>
            </a:fld>
            <a:endParaRPr lang="de-DE"/>
          </a:p>
        </p:txBody>
      </p:sp>
    </p:spTree>
    <p:extLst>
      <p:ext uri="{BB962C8B-B14F-4D97-AF65-F5344CB8AC3E}">
        <p14:creationId xmlns:p14="http://schemas.microsoft.com/office/powerpoint/2010/main" val="193679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Hallo zusammen, wir sind </a:t>
            </a:r>
            <a:r>
              <a:rPr lang="de-CH" dirty="0" err="1"/>
              <a:t>Aldente</a:t>
            </a:r>
            <a:r>
              <a:rPr lang="de-CH" dirty="0"/>
              <a:t> und auch unsere Lösung ist auf den Punkt und Punkt genau. ***</a:t>
            </a:r>
          </a:p>
        </p:txBody>
      </p:sp>
      <p:sp>
        <p:nvSpPr>
          <p:cNvPr id="4" name="Foliennummernplatzhalter 3"/>
          <p:cNvSpPr>
            <a:spLocks noGrp="1"/>
          </p:cNvSpPr>
          <p:nvPr>
            <p:ph type="sldNum" sz="quarter" idx="10"/>
          </p:nvPr>
        </p:nvSpPr>
        <p:spPr/>
        <p:txBody>
          <a:bodyPr/>
          <a:lstStyle/>
          <a:p>
            <a:fld id="{9C43F178-B2D3-214E-B2AB-22C5D90FDEFE}" type="slidenum">
              <a:rPr lang="de-DE" smtClean="0"/>
              <a:t>1</a:t>
            </a:fld>
            <a:endParaRPr lang="de-DE"/>
          </a:p>
        </p:txBody>
      </p:sp>
    </p:spTree>
    <p:extLst>
      <p:ext uri="{BB962C8B-B14F-4D97-AF65-F5344CB8AC3E}">
        <p14:creationId xmlns:p14="http://schemas.microsoft.com/office/powerpoint/2010/main" val="156317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haben die Mission von </a:t>
            </a:r>
            <a:r>
              <a:rPr lang="de-CH" dirty="0" err="1"/>
              <a:t>BernMobil</a:t>
            </a:r>
            <a:r>
              <a:rPr lang="de-CH" dirty="0"/>
              <a:t> angenommen, die Kundenbindung zu erhöhen! Dazu verwenden </a:t>
            </a:r>
            <a:r>
              <a:rPr lang="de-CH"/>
              <a:t>wir Geolocation</a:t>
            </a:r>
            <a:r>
              <a:rPr lang="de-CH" dirty="0"/>
              <a:t> und Gamification!</a:t>
            </a:r>
          </a:p>
          <a:p>
            <a:r>
              <a:rPr lang="de-CH" dirty="0"/>
              <a:t>Das grösste Problem eines Transportunternehmens ist, dass Kunden die </a:t>
            </a:r>
            <a:r>
              <a:rPr lang="de-CH" dirty="0" err="1"/>
              <a:t>BernMobilApp</a:t>
            </a:r>
            <a:r>
              <a:rPr lang="de-CH" dirty="0"/>
              <a:t> erst dann öffnen, wenn sie unzufrieden sind; Tram verpasst, verspätet, umgeleitet.</a:t>
            </a:r>
          </a:p>
          <a:p>
            <a:r>
              <a:rPr lang="de-CH" dirty="0"/>
              <a:t>Die grosse Masse an zufriedenen Fahrgästen hat keinen Grund die App anzuschauen.</a:t>
            </a:r>
          </a:p>
          <a:p>
            <a:r>
              <a:rPr lang="de-CH" dirty="0"/>
              <a:t>Da setzten wir an. ***</a:t>
            </a:r>
          </a:p>
        </p:txBody>
      </p:sp>
      <p:sp>
        <p:nvSpPr>
          <p:cNvPr id="4" name="Foliennummernplatzhalter 3"/>
          <p:cNvSpPr>
            <a:spLocks noGrp="1"/>
          </p:cNvSpPr>
          <p:nvPr>
            <p:ph type="sldNum" sz="quarter" idx="10"/>
          </p:nvPr>
        </p:nvSpPr>
        <p:spPr/>
        <p:txBody>
          <a:bodyPr/>
          <a:lstStyle/>
          <a:p>
            <a:fld id="{9C43F178-B2D3-214E-B2AB-22C5D90FDEFE}" type="slidenum">
              <a:rPr lang="de-DE" smtClean="0"/>
              <a:t>2</a:t>
            </a:fld>
            <a:endParaRPr lang="de-DE"/>
          </a:p>
        </p:txBody>
      </p:sp>
    </p:spTree>
    <p:extLst>
      <p:ext uri="{BB962C8B-B14F-4D97-AF65-F5344CB8AC3E}">
        <p14:creationId xmlns:p14="http://schemas.microsoft.com/office/powerpoint/2010/main" val="105358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Menschen sind von Natur aus Jäger und Sammler. Deswegen haben wir eine App entwickelt, um mit </a:t>
            </a:r>
            <a:r>
              <a:rPr lang="de-CH" dirty="0" err="1"/>
              <a:t>BernMobil</a:t>
            </a:r>
            <a:r>
              <a:rPr lang="de-CH" dirty="0"/>
              <a:t> Punkte zu sammeln und gegen Goodies, oder Rabatte einzulösen.</a:t>
            </a:r>
          </a:p>
          <a:p>
            <a:r>
              <a:rPr lang="de-CH" dirty="0"/>
              <a:t>Das Ganze sieht so aus: *** </a:t>
            </a:r>
          </a:p>
        </p:txBody>
      </p:sp>
      <p:sp>
        <p:nvSpPr>
          <p:cNvPr id="4" name="Foliennummernplatzhalter 3"/>
          <p:cNvSpPr>
            <a:spLocks noGrp="1"/>
          </p:cNvSpPr>
          <p:nvPr>
            <p:ph type="sldNum" sz="quarter" idx="10"/>
          </p:nvPr>
        </p:nvSpPr>
        <p:spPr/>
        <p:txBody>
          <a:bodyPr/>
          <a:lstStyle/>
          <a:p>
            <a:fld id="{9C43F178-B2D3-214E-B2AB-22C5D90FDEFE}" type="slidenum">
              <a:rPr lang="de-DE" smtClean="0"/>
              <a:t>3</a:t>
            </a:fld>
            <a:endParaRPr lang="de-DE"/>
          </a:p>
        </p:txBody>
      </p:sp>
    </p:spTree>
    <p:extLst>
      <p:ext uri="{BB962C8B-B14F-4D97-AF65-F5344CB8AC3E}">
        <p14:creationId xmlns:p14="http://schemas.microsoft.com/office/powerpoint/2010/main" val="29195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Öffnet man die App, sieht man eine Karte, die um einen selbst zentriert ist und auch die nächste Haltestelle anzeigt. Jetzt sehe ich viele Fragezeichen über euren Köpfen, wozu braucht man das???</a:t>
            </a:r>
          </a:p>
          <a:p>
            <a:r>
              <a:rPr lang="de-CH" dirty="0"/>
              <a:t>Um Punkte zu sammeln! Eines der grossen Ziele ist, alle Haltestellen im </a:t>
            </a:r>
            <a:r>
              <a:rPr lang="de-CH" dirty="0" err="1"/>
              <a:t>BernMobilNetz</a:t>
            </a:r>
            <a:r>
              <a:rPr lang="de-CH" dirty="0"/>
              <a:t> zu befahren und Punkte zu SAMMELN. Um Punkte zu ERJAGEN stehen zudem </a:t>
            </a:r>
            <a:r>
              <a:rPr lang="de-CH" dirty="0" err="1"/>
              <a:t>Challenges</a:t>
            </a:r>
            <a:r>
              <a:rPr lang="de-CH" dirty="0"/>
              <a:t> zur Verfügung. Z. B. die neue YB-Challenge: fahre innerhalb von 7 Tagen 5 Mal mit dem YB-Tram. 500 PUNKTE!!! Die nehmen wir doch gleich an. </a:t>
            </a:r>
          </a:p>
          <a:p>
            <a:r>
              <a:rPr lang="de-CH" dirty="0"/>
              <a:t>Die abgeschlossenen </a:t>
            </a:r>
            <a:r>
              <a:rPr lang="de-CH" dirty="0" err="1"/>
              <a:t>Challenges</a:t>
            </a:r>
            <a:r>
              <a:rPr lang="de-CH" dirty="0"/>
              <a:t> sieht man unter Achievements: natürlich mit Punkten, die man einsetzten kann und auch Abzeichen, die man sammeln kann.</a:t>
            </a:r>
          </a:p>
          <a:p>
            <a:r>
              <a:rPr lang="de-CH" dirty="0"/>
              <a:t>Wie das Ganze live aussehen könnte seht ihr hier: die Challenge ist am Laufen. Und dann bekommt man eine Push-Nachricht: 500 PUNKTE!!!! Da ist der Tag doch gleich viel besser. ***</a:t>
            </a:r>
          </a:p>
        </p:txBody>
      </p:sp>
      <p:sp>
        <p:nvSpPr>
          <p:cNvPr id="4" name="Foliennummernplatzhalter 3"/>
          <p:cNvSpPr>
            <a:spLocks noGrp="1"/>
          </p:cNvSpPr>
          <p:nvPr>
            <p:ph type="sldNum" sz="quarter" idx="10"/>
          </p:nvPr>
        </p:nvSpPr>
        <p:spPr/>
        <p:txBody>
          <a:bodyPr/>
          <a:lstStyle/>
          <a:p>
            <a:fld id="{9C43F178-B2D3-214E-B2AB-22C5D90FDEFE}" type="slidenum">
              <a:rPr lang="de-DE" smtClean="0"/>
              <a:t>4</a:t>
            </a:fld>
            <a:endParaRPr lang="de-DE"/>
          </a:p>
        </p:txBody>
      </p:sp>
    </p:spTree>
    <p:extLst>
      <p:ext uri="{BB962C8B-B14F-4D97-AF65-F5344CB8AC3E}">
        <p14:creationId xmlns:p14="http://schemas.microsoft.com/office/powerpoint/2010/main" val="226437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sehe ich, dass die Fragezeichen über euren Köpfen verschwunden sind und viele Smilies dastehen. Ein paar Leute haben auch schon den </a:t>
            </a:r>
            <a:r>
              <a:rPr lang="de-DE" dirty="0" err="1"/>
              <a:t>AppStore</a:t>
            </a:r>
            <a:r>
              <a:rPr lang="de-DE" dirty="0"/>
              <a:t> geöffnet. Richtig, für euch gibt es nur Vorteile! ***</a:t>
            </a:r>
          </a:p>
        </p:txBody>
      </p:sp>
      <p:sp>
        <p:nvSpPr>
          <p:cNvPr id="4" name="Foliennummernplatzhalter 3"/>
          <p:cNvSpPr>
            <a:spLocks noGrp="1"/>
          </p:cNvSpPr>
          <p:nvPr>
            <p:ph type="sldNum" sz="quarter" idx="5"/>
          </p:nvPr>
        </p:nvSpPr>
        <p:spPr/>
        <p:txBody>
          <a:bodyPr/>
          <a:lstStyle/>
          <a:p>
            <a:fld id="{9C43F178-B2D3-214E-B2AB-22C5D90FDEFE}" type="slidenum">
              <a:rPr lang="de-DE" smtClean="0"/>
              <a:t>5</a:t>
            </a:fld>
            <a:endParaRPr lang="de-DE"/>
          </a:p>
        </p:txBody>
      </p:sp>
    </p:spTree>
    <p:extLst>
      <p:ext uri="{BB962C8B-B14F-4D97-AF65-F5344CB8AC3E}">
        <p14:creationId xmlns:p14="http://schemas.microsoft.com/office/powerpoint/2010/main" val="115654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Auch die Marketing Leute von </a:t>
            </a:r>
            <a:r>
              <a:rPr lang="de-DE" dirty="0" err="1"/>
              <a:t>BernMobil</a:t>
            </a:r>
            <a:r>
              <a:rPr lang="de-DE" dirty="0"/>
              <a:t> haben glänzende Augen: So viel Marketingpotenzial, Kundeninformation, selber Punkte sammeln. Geil!</a:t>
            </a:r>
          </a:p>
          <a:p>
            <a:endParaRPr lang="de-DE" dirty="0"/>
          </a:p>
          <a:p>
            <a:r>
              <a:rPr lang="de-DE" dirty="0"/>
              <a:t>Aber bevor ihr alle rausrennt und das YB-Tram sucht ***</a:t>
            </a:r>
          </a:p>
        </p:txBody>
      </p:sp>
      <p:sp>
        <p:nvSpPr>
          <p:cNvPr id="4" name="Foliennummernplatzhalter 3"/>
          <p:cNvSpPr>
            <a:spLocks noGrp="1"/>
          </p:cNvSpPr>
          <p:nvPr>
            <p:ph type="sldNum" sz="quarter" idx="5"/>
          </p:nvPr>
        </p:nvSpPr>
        <p:spPr/>
        <p:txBody>
          <a:bodyPr/>
          <a:lstStyle/>
          <a:p>
            <a:fld id="{9C43F178-B2D3-214E-B2AB-22C5D90FDEFE}" type="slidenum">
              <a:rPr lang="de-DE" smtClean="0"/>
              <a:t>6</a:t>
            </a:fld>
            <a:endParaRPr lang="de-DE"/>
          </a:p>
        </p:txBody>
      </p:sp>
    </p:spTree>
    <p:extLst>
      <p:ext uri="{BB962C8B-B14F-4D97-AF65-F5344CB8AC3E}">
        <p14:creationId xmlns:p14="http://schemas.microsoft.com/office/powerpoint/2010/main" val="291889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Vote</a:t>
            </a:r>
            <a:r>
              <a:rPr lang="de-CH" dirty="0"/>
              <a:t> </a:t>
            </a:r>
            <a:r>
              <a:rPr lang="de-CH" dirty="0" err="1"/>
              <a:t>For</a:t>
            </a:r>
            <a:r>
              <a:rPr lang="de-CH" dirty="0"/>
              <a:t> </a:t>
            </a:r>
            <a:r>
              <a:rPr lang="de-CH" dirty="0" err="1"/>
              <a:t>Aldente</a:t>
            </a:r>
            <a:endParaRPr lang="de-CH" dirty="0"/>
          </a:p>
          <a:p>
            <a:endParaRPr lang="de-CH" dirty="0"/>
          </a:p>
          <a:p>
            <a:r>
              <a:rPr lang="de-CH" dirty="0"/>
              <a:t>Vielen Dank</a:t>
            </a:r>
          </a:p>
        </p:txBody>
      </p:sp>
      <p:sp>
        <p:nvSpPr>
          <p:cNvPr id="4" name="Foliennummernplatzhalter 3"/>
          <p:cNvSpPr>
            <a:spLocks noGrp="1"/>
          </p:cNvSpPr>
          <p:nvPr>
            <p:ph type="sldNum" sz="quarter" idx="10"/>
          </p:nvPr>
        </p:nvSpPr>
        <p:spPr/>
        <p:txBody>
          <a:bodyPr/>
          <a:lstStyle/>
          <a:p>
            <a:fld id="{9C43F178-B2D3-214E-B2AB-22C5D90FDEFE}" type="slidenum">
              <a:rPr lang="de-DE" smtClean="0"/>
              <a:t>7</a:t>
            </a:fld>
            <a:endParaRPr lang="de-DE"/>
          </a:p>
        </p:txBody>
      </p:sp>
    </p:spTree>
    <p:extLst>
      <p:ext uri="{BB962C8B-B14F-4D97-AF65-F5344CB8AC3E}">
        <p14:creationId xmlns:p14="http://schemas.microsoft.com/office/powerpoint/2010/main" val="337429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rgbClr val="BD2645"/>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02B03-21D3-E946-949E-519903C03538}"/>
              </a:ext>
            </a:extLst>
          </p:cNvPr>
          <p:cNvSpPr>
            <a:spLocks noGrp="1"/>
          </p:cNvSpPr>
          <p:nvPr>
            <p:ph type="ctrTitle"/>
          </p:nvPr>
        </p:nvSpPr>
        <p:spPr>
          <a:xfrm>
            <a:off x="1524000" y="1122363"/>
            <a:ext cx="9144000" cy="2387600"/>
          </a:xfrm>
        </p:spPr>
        <p:txBody>
          <a:bodyPr anchor="b"/>
          <a:lstStyle>
            <a:lvl1pPr algn="ctr">
              <a:defRPr sz="6000">
                <a:latin typeface="Frutiger 55 Roman" pitchFamily="2" charset="77"/>
              </a:defRPr>
            </a:lvl1pPr>
          </a:lstStyle>
          <a:p>
            <a:r>
              <a:rPr lang="de-DE" dirty="0"/>
              <a:t>Mastertitelformat bearbeiten</a:t>
            </a:r>
          </a:p>
        </p:txBody>
      </p:sp>
      <p:sp>
        <p:nvSpPr>
          <p:cNvPr id="3" name="Untertitel 2">
            <a:extLst>
              <a:ext uri="{FF2B5EF4-FFF2-40B4-BE49-F238E27FC236}">
                <a16:creationId xmlns:a16="http://schemas.microsoft.com/office/drawing/2014/main" id="{EA1E19EE-663E-D741-BA04-E200231CC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de-DE" dirty="0"/>
          </a:p>
        </p:txBody>
      </p:sp>
      <p:sp>
        <p:nvSpPr>
          <p:cNvPr id="4" name="Datumsplatzhalter 3">
            <a:extLst>
              <a:ext uri="{FF2B5EF4-FFF2-40B4-BE49-F238E27FC236}">
                <a16:creationId xmlns:a16="http://schemas.microsoft.com/office/drawing/2014/main" id="{5736A5AF-31FC-A740-AB33-8753BEEC8EF9}"/>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5" name="Fußzeilenplatzhalter 4">
            <a:extLst>
              <a:ext uri="{FF2B5EF4-FFF2-40B4-BE49-F238E27FC236}">
                <a16:creationId xmlns:a16="http://schemas.microsoft.com/office/drawing/2014/main" id="{60A69D3C-5EDF-5641-9022-ADD629F59EA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1AFE37B-61E3-1940-8BD4-9A2DC77877B1}"/>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264701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BB200-FF6D-E64B-B0EB-FA330ACA611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A68B9AB-F263-3B4E-8C25-6F9EFA311314}"/>
              </a:ext>
            </a:extLst>
          </p:cNvPr>
          <p:cNvSpPr>
            <a:spLocks noGrp="1"/>
          </p:cNvSpPr>
          <p:nvPr>
            <p:ph type="body" orient="vert" idx="1"/>
          </p:nvPr>
        </p:nvSpPr>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284BBF21-3BEE-A44B-8133-7FBB74B03D51}"/>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5" name="Fußzeilenplatzhalter 4">
            <a:extLst>
              <a:ext uri="{FF2B5EF4-FFF2-40B4-BE49-F238E27FC236}">
                <a16:creationId xmlns:a16="http://schemas.microsoft.com/office/drawing/2014/main" id="{A9BBBE53-2C6B-3F46-9D94-09DADCC1DA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43DFD1-8206-CA4D-A097-531CA91BB857}"/>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364077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74DEE73-2F88-1C4E-8560-02D804C6A17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2D51552-7933-EB46-983A-FDA183ACC960}"/>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41AE0671-CF89-374E-AE10-8E65C887CDF6}"/>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5" name="Fußzeilenplatzhalter 4">
            <a:extLst>
              <a:ext uri="{FF2B5EF4-FFF2-40B4-BE49-F238E27FC236}">
                <a16:creationId xmlns:a16="http://schemas.microsoft.com/office/drawing/2014/main" id="{899C5695-61F0-B44D-BC76-14E81624F1B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B1CB7AD-C8F1-8649-8CFE-F8A539C54CC8}"/>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27381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7C965-7799-E54A-875D-29F4079390A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11AC907-0EE5-014E-B834-1DE30C4BAC22}"/>
              </a:ext>
            </a:extLst>
          </p:cNvPr>
          <p:cNvSpPr>
            <a:spLocks noGrp="1"/>
          </p:cNvSpPr>
          <p:nvPr>
            <p:ph idx="1"/>
          </p:nvPr>
        </p:nvSpPr>
        <p:spPr/>
        <p:txBody>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D7641431-C1CE-B14E-9177-57DE3C46EA10}"/>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5" name="Fußzeilenplatzhalter 4">
            <a:extLst>
              <a:ext uri="{FF2B5EF4-FFF2-40B4-BE49-F238E27FC236}">
                <a16:creationId xmlns:a16="http://schemas.microsoft.com/office/drawing/2014/main" id="{40BC2E35-C894-8F47-9084-B273FA7252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86EA90-DCFF-7346-8F54-9B9D2128C680}"/>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245557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7829B9-2393-BE44-8F62-74D53B69202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60EE10D-0812-7F47-83FB-394CD761A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6E7941A8-AA1E-8740-BAF8-B660DEB1604A}"/>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5" name="Fußzeilenplatzhalter 4">
            <a:extLst>
              <a:ext uri="{FF2B5EF4-FFF2-40B4-BE49-F238E27FC236}">
                <a16:creationId xmlns:a16="http://schemas.microsoft.com/office/drawing/2014/main" id="{60AD3935-73E8-C64D-B73A-9FDF60A494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7A5B078-BA96-F641-9C29-9FE2FCB0C7E2}"/>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299476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7FAC1E-5BC0-4041-AF25-ECF30A747B2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C6BB769-FFB8-5249-96B6-3FB803A72FB6}"/>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2ED67428-282B-FE41-89D0-E432B5DE379C}"/>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75EC7701-C51F-794E-84CC-8E1A9553F621}"/>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6" name="Fußzeilenplatzhalter 5">
            <a:extLst>
              <a:ext uri="{FF2B5EF4-FFF2-40B4-BE49-F238E27FC236}">
                <a16:creationId xmlns:a16="http://schemas.microsoft.com/office/drawing/2014/main" id="{B2266A5B-617B-D242-80C7-CF767C2E613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DF712A-D565-1445-8542-457E8DE7A0AF}"/>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337651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7F1675-0D70-8E40-8298-F1BEFA29979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AEF4E25-C403-0B4E-9600-59B6B0CC2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5A9687D2-E899-FE47-ADCF-0EBFDE8DD918}"/>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p>
        </p:txBody>
      </p:sp>
      <p:sp>
        <p:nvSpPr>
          <p:cNvPr id="5" name="Textplatzhalter 4">
            <a:extLst>
              <a:ext uri="{FF2B5EF4-FFF2-40B4-BE49-F238E27FC236}">
                <a16:creationId xmlns:a16="http://schemas.microsoft.com/office/drawing/2014/main" id="{CE02D6AF-955E-E64B-8218-31E5D9285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6" name="Inhaltsplatzhalter 5">
            <a:extLst>
              <a:ext uri="{FF2B5EF4-FFF2-40B4-BE49-F238E27FC236}">
                <a16:creationId xmlns:a16="http://schemas.microsoft.com/office/drawing/2014/main" id="{C73206CF-3A0F-9B43-A87A-F3F0B82326D0}"/>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p>
        </p:txBody>
      </p:sp>
      <p:sp>
        <p:nvSpPr>
          <p:cNvPr id="7" name="Datumsplatzhalter 6">
            <a:extLst>
              <a:ext uri="{FF2B5EF4-FFF2-40B4-BE49-F238E27FC236}">
                <a16:creationId xmlns:a16="http://schemas.microsoft.com/office/drawing/2014/main" id="{5C90CF29-5F60-3F46-B6A1-564DE9065C27}"/>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8" name="Fußzeilenplatzhalter 7">
            <a:extLst>
              <a:ext uri="{FF2B5EF4-FFF2-40B4-BE49-F238E27FC236}">
                <a16:creationId xmlns:a16="http://schemas.microsoft.com/office/drawing/2014/main" id="{F85F6BEA-38AD-5F4E-ADFB-C18D89F6B86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495B8C8-C4B8-2C4A-9EE0-F8063769613F}"/>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413980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BFFEA-9CC8-D148-80EF-8AAE4DB9FC3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8EDD870-4E9D-4F46-92F2-B369835A944E}"/>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4" name="Fußzeilenplatzhalter 3">
            <a:extLst>
              <a:ext uri="{FF2B5EF4-FFF2-40B4-BE49-F238E27FC236}">
                <a16:creationId xmlns:a16="http://schemas.microsoft.com/office/drawing/2014/main" id="{5A6714EE-BAAC-9642-AA36-6C5A47730B2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9F36BC6-6761-134D-8E38-933F16BCD61F}"/>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344390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6BFB0AF-9D83-2044-BBEA-75D7F731E5A2}"/>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3" name="Fußzeilenplatzhalter 2">
            <a:extLst>
              <a:ext uri="{FF2B5EF4-FFF2-40B4-BE49-F238E27FC236}">
                <a16:creationId xmlns:a16="http://schemas.microsoft.com/office/drawing/2014/main" id="{21281E70-F0CE-7C42-8728-209BC3C05F4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B81E4BB-0569-4546-8D4D-B09A81351E60}"/>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27883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3CD03-E70E-774C-A9E4-93923FCE1CF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7444FCB-362E-D14C-942E-934F7E218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p>
        </p:txBody>
      </p:sp>
      <p:sp>
        <p:nvSpPr>
          <p:cNvPr id="4" name="Textplatzhalter 3">
            <a:extLst>
              <a:ext uri="{FF2B5EF4-FFF2-40B4-BE49-F238E27FC236}">
                <a16:creationId xmlns:a16="http://schemas.microsoft.com/office/drawing/2014/main" id="{4354528D-4779-7B45-80BC-7D0199682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2831673-A371-2941-831B-D402C7E1B390}"/>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6" name="Fußzeilenplatzhalter 5">
            <a:extLst>
              <a:ext uri="{FF2B5EF4-FFF2-40B4-BE49-F238E27FC236}">
                <a16:creationId xmlns:a16="http://schemas.microsoft.com/office/drawing/2014/main" id="{0A2BE4BF-5648-424D-8152-2D41ED865FD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CC26E42-6BE1-4646-807F-0384EE014BC0}"/>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6372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82230-1542-FB4F-B3BE-651B1C2251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8614FDE-CB1E-0A40-85AF-D096CC4A9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79735AA-411D-8C4F-83CE-E5989DD1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6A0BDE9F-FA10-7948-9694-EC82C03382C1}"/>
              </a:ext>
            </a:extLst>
          </p:cNvPr>
          <p:cNvSpPr>
            <a:spLocks noGrp="1"/>
          </p:cNvSpPr>
          <p:nvPr>
            <p:ph type="dt" sz="half" idx="10"/>
          </p:nvPr>
        </p:nvSpPr>
        <p:spPr/>
        <p:txBody>
          <a:bodyPr/>
          <a:lstStyle/>
          <a:p>
            <a:fld id="{7367BFBA-07B6-EC4B-8A73-4F4A51F9C3AC}" type="datetimeFigureOut">
              <a:rPr lang="de-DE" smtClean="0"/>
              <a:t>26.08.2018</a:t>
            </a:fld>
            <a:endParaRPr lang="de-DE"/>
          </a:p>
        </p:txBody>
      </p:sp>
      <p:sp>
        <p:nvSpPr>
          <p:cNvPr id="6" name="Fußzeilenplatzhalter 5">
            <a:extLst>
              <a:ext uri="{FF2B5EF4-FFF2-40B4-BE49-F238E27FC236}">
                <a16:creationId xmlns:a16="http://schemas.microsoft.com/office/drawing/2014/main" id="{C552057E-9DD1-0445-89BF-E795293215C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051E2AE-E4B3-2141-A03E-AF3E7023E0CB}"/>
              </a:ext>
            </a:extLst>
          </p:cNvPr>
          <p:cNvSpPr>
            <a:spLocks noGrp="1"/>
          </p:cNvSpPr>
          <p:nvPr>
            <p:ph type="sldNum" sz="quarter" idx="12"/>
          </p:nvPr>
        </p:nvSpPr>
        <p:spPr/>
        <p:txBody>
          <a:bodyPr/>
          <a:lstStyle/>
          <a:p>
            <a:fld id="{620C1860-F166-3C4B-B031-4D4B2A313755}" type="slidenum">
              <a:rPr lang="de-DE" smtClean="0"/>
              <a:t>‹Nr.›</a:t>
            </a:fld>
            <a:endParaRPr lang="de-DE"/>
          </a:p>
        </p:txBody>
      </p:sp>
    </p:spTree>
    <p:extLst>
      <p:ext uri="{BB962C8B-B14F-4D97-AF65-F5344CB8AC3E}">
        <p14:creationId xmlns:p14="http://schemas.microsoft.com/office/powerpoint/2010/main" val="302118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FAC0127-7261-364C-BA9A-BDA85B64A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79BF7DF-AB20-F846-88BF-4D44A3B63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E4F1A3C4-F726-2141-B1FF-72D65EB41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7BFBA-07B6-EC4B-8A73-4F4A51F9C3AC}" type="datetimeFigureOut">
              <a:rPr lang="de-DE" smtClean="0"/>
              <a:t>26.08.2018</a:t>
            </a:fld>
            <a:endParaRPr lang="de-DE"/>
          </a:p>
        </p:txBody>
      </p:sp>
      <p:sp>
        <p:nvSpPr>
          <p:cNvPr id="5" name="Fußzeilenplatzhalter 4">
            <a:extLst>
              <a:ext uri="{FF2B5EF4-FFF2-40B4-BE49-F238E27FC236}">
                <a16:creationId xmlns:a16="http://schemas.microsoft.com/office/drawing/2014/main" id="{F754E594-107C-2C4B-8B63-324DA67F2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D55DFB1-6031-304B-9E2A-6CF1669A1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C1860-F166-3C4B-B031-4D4B2A313755}" type="slidenum">
              <a:rPr lang="de-DE" smtClean="0"/>
              <a:t>‹Nr.›</a:t>
            </a:fld>
            <a:endParaRPr lang="de-DE"/>
          </a:p>
        </p:txBody>
      </p:sp>
    </p:spTree>
    <p:extLst>
      <p:ext uri="{BB962C8B-B14F-4D97-AF65-F5344CB8AC3E}">
        <p14:creationId xmlns:p14="http://schemas.microsoft.com/office/powerpoint/2010/main" val="162038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1A7F8AB-C39A-F74C-8E1C-4741A31ACAC4}"/>
              </a:ext>
            </a:extLst>
          </p:cNvPr>
          <p:cNvPicPr>
            <a:picLocks noChangeAspect="1"/>
          </p:cNvPicPr>
          <p:nvPr/>
        </p:nvPicPr>
        <p:blipFill>
          <a:blip r:embed="rId3"/>
          <a:stretch>
            <a:fillRect/>
          </a:stretch>
        </p:blipFill>
        <p:spPr>
          <a:xfrm>
            <a:off x="2705100" y="1409700"/>
            <a:ext cx="6781800" cy="4038600"/>
          </a:xfrm>
          <a:prstGeom prst="rect">
            <a:avLst/>
          </a:prstGeom>
        </p:spPr>
      </p:pic>
    </p:spTree>
    <p:extLst>
      <p:ext uri="{BB962C8B-B14F-4D97-AF65-F5344CB8AC3E}">
        <p14:creationId xmlns:p14="http://schemas.microsoft.com/office/powerpoint/2010/main" val="369367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B22D7063-F875-EB43-AD4A-0D54C8F9E7D7}"/>
              </a:ext>
            </a:extLst>
          </p:cNvPr>
          <p:cNvPicPr>
            <a:picLocks noChangeAspect="1"/>
          </p:cNvPicPr>
          <p:nvPr/>
        </p:nvPicPr>
        <p:blipFill>
          <a:blip r:embed="rId3"/>
          <a:stretch>
            <a:fillRect/>
          </a:stretch>
        </p:blipFill>
        <p:spPr>
          <a:xfrm>
            <a:off x="2486983" y="2977873"/>
            <a:ext cx="7218035" cy="902254"/>
          </a:xfrm>
          <a:prstGeom prst="rect">
            <a:avLst/>
          </a:prstGeom>
        </p:spPr>
      </p:pic>
    </p:spTree>
    <p:extLst>
      <p:ext uri="{BB962C8B-B14F-4D97-AF65-F5344CB8AC3E}">
        <p14:creationId xmlns:p14="http://schemas.microsoft.com/office/powerpoint/2010/main" val="138289735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319F8BA2-2ECF-435C-B450-240C9E9586A4}"/>
              </a:ext>
            </a:extLst>
          </p:cNvPr>
          <p:cNvGrpSpPr/>
          <p:nvPr/>
        </p:nvGrpSpPr>
        <p:grpSpPr>
          <a:xfrm>
            <a:off x="1373652" y="2384021"/>
            <a:ext cx="3607496" cy="2780779"/>
            <a:chOff x="1415441" y="1954060"/>
            <a:chExt cx="3607496" cy="2780779"/>
          </a:xfrm>
        </p:grpSpPr>
        <p:sp>
          <p:nvSpPr>
            <p:cNvPr id="3" name="Sehne 2">
              <a:extLst>
                <a:ext uri="{FF2B5EF4-FFF2-40B4-BE49-F238E27FC236}">
                  <a16:creationId xmlns:a16="http://schemas.microsoft.com/office/drawing/2014/main" id="{0190D168-5BF1-4742-A422-F915310533ED}"/>
                </a:ext>
              </a:extLst>
            </p:cNvPr>
            <p:cNvSpPr/>
            <p:nvPr/>
          </p:nvSpPr>
          <p:spPr>
            <a:xfrm rot="10800000">
              <a:off x="1415441" y="1954060"/>
              <a:ext cx="3231715" cy="2780779"/>
            </a:xfrm>
            <a:prstGeom prst="chord">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Gerade Verbindung mit Pfeil 4">
              <a:extLst>
                <a:ext uri="{FF2B5EF4-FFF2-40B4-BE49-F238E27FC236}">
                  <a16:creationId xmlns:a16="http://schemas.microsoft.com/office/drawing/2014/main" id="{493A9843-E711-48E5-BA55-6EDA1E82535B}"/>
                </a:ext>
              </a:extLst>
            </p:cNvPr>
            <p:cNvCxnSpPr/>
            <p:nvPr/>
          </p:nvCxnSpPr>
          <p:spPr>
            <a:xfrm flipV="1">
              <a:off x="1954060" y="2304789"/>
              <a:ext cx="3068877" cy="17285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uppieren 9">
            <a:extLst>
              <a:ext uri="{FF2B5EF4-FFF2-40B4-BE49-F238E27FC236}">
                <a16:creationId xmlns:a16="http://schemas.microsoft.com/office/drawing/2014/main" id="{DEF35093-7F4D-4290-A4B4-1F83B8B38CE2}"/>
              </a:ext>
            </a:extLst>
          </p:cNvPr>
          <p:cNvGrpSpPr/>
          <p:nvPr/>
        </p:nvGrpSpPr>
        <p:grpSpPr>
          <a:xfrm>
            <a:off x="6799845" y="902562"/>
            <a:ext cx="2821931" cy="4888907"/>
            <a:chOff x="6901841" y="643767"/>
            <a:chExt cx="2821931" cy="4888907"/>
          </a:xfrm>
        </p:grpSpPr>
        <p:pic>
          <p:nvPicPr>
            <p:cNvPr id="8" name="Picture 2" descr="Bildergebnis fÃ¼r bernmobil icon">
              <a:extLst>
                <a:ext uri="{FF2B5EF4-FFF2-40B4-BE49-F238E27FC236}">
                  <a16:creationId xmlns:a16="http://schemas.microsoft.com/office/drawing/2014/main" id="{03065672-F233-47C6-A0F2-421D5393D5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51" t="41656" r="23356"/>
            <a:stretch/>
          </p:blipFill>
          <p:spPr bwMode="auto">
            <a:xfrm rot="18220990">
              <a:off x="6764936" y="3305088"/>
              <a:ext cx="2066794" cy="421057"/>
            </a:xfrm>
            <a:prstGeom prst="rect">
              <a:avLst/>
            </a:prstGeom>
            <a:solidFill>
              <a:schemeClr val="tx1"/>
            </a:solidFill>
          </p:spPr>
        </p:pic>
        <p:sp>
          <p:nvSpPr>
            <p:cNvPr id="6" name="Sehne 5">
              <a:extLst>
                <a:ext uri="{FF2B5EF4-FFF2-40B4-BE49-F238E27FC236}">
                  <a16:creationId xmlns:a16="http://schemas.microsoft.com/office/drawing/2014/main" id="{42655D32-7858-40AD-9676-F07D238E33EC}"/>
                </a:ext>
              </a:extLst>
            </p:cNvPr>
            <p:cNvSpPr/>
            <p:nvPr/>
          </p:nvSpPr>
          <p:spPr>
            <a:xfrm rot="16986331">
              <a:off x="6751529" y="2764422"/>
              <a:ext cx="2918564" cy="2617940"/>
            </a:xfrm>
            <a:prstGeom prst="chord">
              <a:avLst>
                <a:gd name="adj1" fmla="val 2700000"/>
                <a:gd name="adj2" fmla="val 1731767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026" name="Picture 2" descr="Bildergebnis fÃ¼r bernmobil icon">
              <a:extLst>
                <a:ext uri="{FF2B5EF4-FFF2-40B4-BE49-F238E27FC236}">
                  <a16:creationId xmlns:a16="http://schemas.microsoft.com/office/drawing/2014/main" id="{37E1F1A8-CBBA-4226-AC29-46B533968E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51" t="41656" r="23356"/>
            <a:stretch/>
          </p:blipFill>
          <p:spPr bwMode="auto">
            <a:xfrm rot="18220990">
              <a:off x="8479847" y="2048995"/>
              <a:ext cx="2066794" cy="421057"/>
            </a:xfrm>
            <a:prstGeom prst="rect">
              <a:avLst/>
            </a:prstGeom>
            <a:solidFill>
              <a:schemeClr val="tx1"/>
            </a:solidFill>
          </p:spPr>
        </p:pic>
        <p:pic>
          <p:nvPicPr>
            <p:cNvPr id="9" name="Picture 2" descr="Bildergebnis fÃ¼r bernmobil icon">
              <a:extLst>
                <a:ext uri="{FF2B5EF4-FFF2-40B4-BE49-F238E27FC236}">
                  <a16:creationId xmlns:a16="http://schemas.microsoft.com/office/drawing/2014/main" id="{51F131BF-2DAA-435E-B8F1-9AE6D044B8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51" t="41656" r="23356"/>
            <a:stretch/>
          </p:blipFill>
          <p:spPr bwMode="auto">
            <a:xfrm rot="3401049">
              <a:off x="6433887" y="1466635"/>
              <a:ext cx="2066794" cy="421057"/>
            </a:xfrm>
            <a:prstGeom prst="rect">
              <a:avLst/>
            </a:prstGeom>
            <a:solidFill>
              <a:schemeClr val="tx1"/>
            </a:solidFill>
          </p:spPr>
        </p:pic>
      </p:grpSp>
    </p:spTree>
    <p:extLst>
      <p:ext uri="{BB962C8B-B14F-4D97-AF65-F5344CB8AC3E}">
        <p14:creationId xmlns:p14="http://schemas.microsoft.com/office/powerpoint/2010/main" val="376008162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CFF1265-530E-D148-A5BD-C570E6CFFD2C}"/>
              </a:ext>
            </a:extLst>
          </p:cNvPr>
          <p:cNvSpPr txBox="1"/>
          <p:nvPr/>
        </p:nvSpPr>
        <p:spPr>
          <a:xfrm>
            <a:off x="3615267" y="2767281"/>
            <a:ext cx="4961467" cy="1323439"/>
          </a:xfrm>
          <a:prstGeom prst="rect">
            <a:avLst/>
          </a:prstGeom>
          <a:noFill/>
        </p:spPr>
        <p:txBody>
          <a:bodyPr wrap="square" rtlCol="0">
            <a:spAutoFit/>
          </a:bodyPr>
          <a:lstStyle/>
          <a:p>
            <a:pPr algn="ctr"/>
            <a:r>
              <a:rPr lang="de-DE" sz="8000" b="1" dirty="0">
                <a:latin typeface="Montserrat" pitchFamily="2" charset="77"/>
              </a:rPr>
              <a:t>DEMO</a:t>
            </a:r>
          </a:p>
        </p:txBody>
      </p:sp>
    </p:spTree>
    <p:extLst>
      <p:ext uri="{BB962C8B-B14F-4D97-AF65-F5344CB8AC3E}">
        <p14:creationId xmlns:p14="http://schemas.microsoft.com/office/powerpoint/2010/main" val="196257254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CFF1265-530E-D148-A5BD-C570E6CFFD2C}"/>
              </a:ext>
            </a:extLst>
          </p:cNvPr>
          <p:cNvSpPr txBox="1"/>
          <p:nvPr/>
        </p:nvSpPr>
        <p:spPr>
          <a:xfrm>
            <a:off x="811968" y="2218120"/>
            <a:ext cx="10568065" cy="1938992"/>
          </a:xfrm>
          <a:prstGeom prst="rect">
            <a:avLst/>
          </a:prstGeom>
          <a:noFill/>
        </p:spPr>
        <p:txBody>
          <a:bodyPr wrap="square" rtlCol="0">
            <a:spAutoFit/>
          </a:bodyPr>
          <a:lstStyle/>
          <a:p>
            <a:r>
              <a:rPr lang="de-DE" sz="4000" b="1" dirty="0">
                <a:latin typeface="Montserrat" pitchFamily="2" charset="77"/>
              </a:rPr>
              <a:t>VORTEILE DURCH PUNKTESYSTEM</a:t>
            </a:r>
          </a:p>
          <a:p>
            <a:r>
              <a:rPr lang="de-DE" sz="4000" b="1" dirty="0">
                <a:latin typeface="Montserrat" pitchFamily="2" charset="77"/>
              </a:rPr>
              <a:t>UNTERHALTUNGSWERT</a:t>
            </a:r>
          </a:p>
          <a:p>
            <a:r>
              <a:rPr lang="de-DE" sz="4000" b="1" dirty="0">
                <a:latin typeface="Montserrat" pitchFamily="2" charset="77"/>
              </a:rPr>
              <a:t>CHALLENGE MIT FREUNDEN</a:t>
            </a:r>
          </a:p>
        </p:txBody>
      </p:sp>
      <p:sp>
        <p:nvSpPr>
          <p:cNvPr id="7" name="Textfeld 6">
            <a:extLst>
              <a:ext uri="{FF2B5EF4-FFF2-40B4-BE49-F238E27FC236}">
                <a16:creationId xmlns:a16="http://schemas.microsoft.com/office/drawing/2014/main" id="{B702BD81-3FA1-4540-95F5-FE48084D2540}"/>
              </a:ext>
            </a:extLst>
          </p:cNvPr>
          <p:cNvSpPr txBox="1"/>
          <p:nvPr/>
        </p:nvSpPr>
        <p:spPr>
          <a:xfrm>
            <a:off x="811967" y="3931994"/>
            <a:ext cx="10568065" cy="707886"/>
          </a:xfrm>
          <a:prstGeom prst="rect">
            <a:avLst/>
          </a:prstGeom>
          <a:noFill/>
        </p:spPr>
        <p:txBody>
          <a:bodyPr wrap="square" rtlCol="0">
            <a:spAutoFit/>
          </a:bodyPr>
          <a:lstStyle/>
          <a:p>
            <a:endParaRPr lang="de-DE" sz="4000" b="1" dirty="0">
              <a:latin typeface="Montserrat" pitchFamily="2" charset="77"/>
            </a:endParaRPr>
          </a:p>
        </p:txBody>
      </p:sp>
    </p:spTree>
    <p:extLst>
      <p:ext uri="{BB962C8B-B14F-4D97-AF65-F5344CB8AC3E}">
        <p14:creationId xmlns:p14="http://schemas.microsoft.com/office/powerpoint/2010/main" val="49768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CFF1265-530E-D148-A5BD-C570E6CFFD2C}"/>
              </a:ext>
            </a:extLst>
          </p:cNvPr>
          <p:cNvSpPr txBox="1"/>
          <p:nvPr/>
        </p:nvSpPr>
        <p:spPr>
          <a:xfrm>
            <a:off x="811968" y="2218120"/>
            <a:ext cx="10568065" cy="1938992"/>
          </a:xfrm>
          <a:prstGeom prst="rect">
            <a:avLst/>
          </a:prstGeom>
          <a:noFill/>
        </p:spPr>
        <p:txBody>
          <a:bodyPr wrap="square" rtlCol="0">
            <a:spAutoFit/>
          </a:bodyPr>
          <a:lstStyle/>
          <a:p>
            <a:r>
              <a:rPr lang="de-DE" sz="4000" b="1" dirty="0">
                <a:latin typeface="Montserrat" pitchFamily="2" charset="77"/>
              </a:rPr>
              <a:t>NEUE MARKETING-PLATTFORM</a:t>
            </a:r>
          </a:p>
          <a:p>
            <a:r>
              <a:rPr lang="de-DE" sz="4000" b="1" dirty="0">
                <a:latin typeface="Montserrat" pitchFamily="2" charset="77"/>
              </a:rPr>
              <a:t>KUNDENVERHALTEN VERSTEHEN</a:t>
            </a:r>
          </a:p>
          <a:p>
            <a:r>
              <a:rPr lang="de-DE" sz="4000" b="1" dirty="0">
                <a:latin typeface="Montserrat" pitchFamily="2" charset="77"/>
              </a:rPr>
              <a:t>EINBINDUNG VON DRITTANBIETERN</a:t>
            </a:r>
          </a:p>
        </p:txBody>
      </p:sp>
      <p:sp>
        <p:nvSpPr>
          <p:cNvPr id="7" name="Textfeld 6">
            <a:extLst>
              <a:ext uri="{FF2B5EF4-FFF2-40B4-BE49-F238E27FC236}">
                <a16:creationId xmlns:a16="http://schemas.microsoft.com/office/drawing/2014/main" id="{B702BD81-3FA1-4540-95F5-FE48084D2540}"/>
              </a:ext>
            </a:extLst>
          </p:cNvPr>
          <p:cNvSpPr txBox="1"/>
          <p:nvPr/>
        </p:nvSpPr>
        <p:spPr>
          <a:xfrm>
            <a:off x="811967" y="3931994"/>
            <a:ext cx="10568065" cy="707886"/>
          </a:xfrm>
          <a:prstGeom prst="rect">
            <a:avLst/>
          </a:prstGeom>
          <a:noFill/>
        </p:spPr>
        <p:txBody>
          <a:bodyPr wrap="square" rtlCol="0">
            <a:spAutoFit/>
          </a:bodyPr>
          <a:lstStyle/>
          <a:p>
            <a:endParaRPr lang="de-DE" sz="4000" b="1" dirty="0">
              <a:latin typeface="Montserrat" pitchFamily="2" charset="77"/>
            </a:endParaRPr>
          </a:p>
        </p:txBody>
      </p:sp>
    </p:spTree>
    <p:extLst>
      <p:ext uri="{BB962C8B-B14F-4D97-AF65-F5344CB8AC3E}">
        <p14:creationId xmlns:p14="http://schemas.microsoft.com/office/powerpoint/2010/main" val="295781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CFF1265-530E-D148-A5BD-C570E6CFFD2C}"/>
              </a:ext>
            </a:extLst>
          </p:cNvPr>
          <p:cNvSpPr txBox="1"/>
          <p:nvPr/>
        </p:nvSpPr>
        <p:spPr>
          <a:xfrm>
            <a:off x="0" y="2767281"/>
            <a:ext cx="12191999" cy="1323439"/>
          </a:xfrm>
          <a:prstGeom prst="rect">
            <a:avLst/>
          </a:prstGeom>
          <a:noFill/>
        </p:spPr>
        <p:txBody>
          <a:bodyPr wrap="square" rtlCol="0">
            <a:spAutoFit/>
          </a:bodyPr>
          <a:lstStyle/>
          <a:p>
            <a:pPr algn="ctr"/>
            <a:r>
              <a:rPr lang="de-DE" sz="8000" b="1" dirty="0">
                <a:latin typeface="Montserrat" pitchFamily="2" charset="77"/>
              </a:rPr>
              <a:t>GUETI FAHRT!</a:t>
            </a:r>
          </a:p>
        </p:txBody>
      </p:sp>
      <p:pic>
        <p:nvPicPr>
          <p:cNvPr id="3" name="Grafik 2">
            <a:extLst>
              <a:ext uri="{FF2B5EF4-FFF2-40B4-BE49-F238E27FC236}">
                <a16:creationId xmlns:a16="http://schemas.microsoft.com/office/drawing/2014/main" id="{778B66FF-0C74-4A66-8F9A-7EECAAA0D927}"/>
              </a:ext>
            </a:extLst>
          </p:cNvPr>
          <p:cNvPicPr>
            <a:picLocks noChangeAspect="1"/>
          </p:cNvPicPr>
          <p:nvPr/>
        </p:nvPicPr>
        <p:blipFill>
          <a:blip r:embed="rId3"/>
          <a:stretch>
            <a:fillRect/>
          </a:stretch>
        </p:blipFill>
        <p:spPr>
          <a:xfrm>
            <a:off x="4648982" y="1043867"/>
            <a:ext cx="2894034" cy="1723414"/>
          </a:xfrm>
          <a:prstGeom prst="rect">
            <a:avLst/>
          </a:prstGeom>
          <a:solidFill>
            <a:schemeClr val="tx1"/>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0657144"/>
      </p:ext>
    </p:extLst>
  </p:cSld>
  <p:clrMapOvr>
    <a:masterClrMapping/>
  </p:clrMapOvr>
  <p:transition spd="slow">
    <p:push/>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Breitbild</PresentationFormat>
  <Paragraphs>33</Paragraphs>
  <Slides>7</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Calibri</vt:lpstr>
      <vt:lpstr>Calibri Light</vt:lpstr>
      <vt:lpstr>Frutiger 55 Roman</vt:lpstr>
      <vt:lpstr>Montserrat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Dario Breitenstein</dc:creator>
  <cp:lastModifiedBy>Meier Florence, GHR-OSA-NEX-35</cp:lastModifiedBy>
  <cp:revision>17</cp:revision>
  <dcterms:created xsi:type="dcterms:W3CDTF">2018-08-25T11:29:46Z</dcterms:created>
  <dcterms:modified xsi:type="dcterms:W3CDTF">2018-08-26T08:36:49Z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iteId">
    <vt:lpwstr>364e5b87-c1c7-420d-9bee-c35d19b557a1</vt:lpwstr>
  </property>
  <property fmtid="{D5CDD505-2E9C-101B-9397-08002B2CF9AE}" pid="4" name="MSIP_Label_2e1fccfb-80ca-4fe1-a574-1516544edb53_Owner">
    <vt:lpwstr>Florence.Meier@swisscom.com</vt:lpwstr>
  </property>
  <property fmtid="{D5CDD505-2E9C-101B-9397-08002B2CF9AE}" pid="5" name="MSIP_Label_2e1fccfb-80ca-4fe1-a574-1516544edb53_SetDate">
    <vt:lpwstr>2018-08-26T06:09:17.5959216Z</vt:lpwstr>
  </property>
  <property fmtid="{D5CDD505-2E9C-101B-9397-08002B2CF9AE}" pid="6" name="MSIP_Label_2e1fccfb-80ca-4fe1-a574-1516544edb53_Name">
    <vt:lpwstr>C2 Internal</vt:lpwstr>
  </property>
  <property fmtid="{D5CDD505-2E9C-101B-9397-08002B2CF9AE}" pid="7" name="MSIP_Label_2e1fccfb-80ca-4fe1-a574-1516544edb53_Application">
    <vt:lpwstr>Microsoft Azure Information Protection</vt:lpwstr>
  </property>
  <property fmtid="{D5CDD505-2E9C-101B-9397-08002B2CF9AE}" pid="8" name="MSIP_Label_2e1fccfb-80ca-4fe1-a574-1516544edb53_Extended_MSFT_Method">
    <vt:lpwstr>Automatic</vt:lpwstr>
  </property>
  <property fmtid="{D5CDD505-2E9C-101B-9397-08002B2CF9AE}" pid="9" name="Sensitivity">
    <vt:lpwstr>C2 Internal</vt:lpwstr>
  </property>
</Properties>
</file>