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7"/>
  </p:notesMasterIdLst>
  <p:sldIdLst>
    <p:sldId id="256" r:id="rId3"/>
    <p:sldId id="257" r:id="rId4"/>
    <p:sldId id="258" r:id="rId5"/>
    <p:sldId id="259" r:id="rId6"/>
    <p:sldId id="269" r:id="rId7"/>
    <p:sldId id="283" r:id="rId8"/>
    <p:sldId id="272" r:id="rId9"/>
    <p:sldId id="273" r:id="rId10"/>
    <p:sldId id="284" r:id="rId11"/>
    <p:sldId id="276" r:id="rId12"/>
    <p:sldId id="277" r:id="rId13"/>
    <p:sldId id="285" r:id="rId14"/>
    <p:sldId id="286" r:id="rId15"/>
    <p:sldId id="280" r:id="rId16"/>
    <p:sldId id="282" r:id="rId17"/>
    <p:sldId id="288" r:id="rId18"/>
    <p:sldId id="289" r:id="rId19"/>
    <p:sldId id="278" r:id="rId20"/>
    <p:sldId id="293" r:id="rId21"/>
    <p:sldId id="295" r:id="rId22"/>
    <p:sldId id="298" r:id="rId23"/>
    <p:sldId id="296" r:id="rId24"/>
    <p:sldId id="299" r:id="rId25"/>
    <p:sldId id="290" r:id="rId26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73B7"/>
    <a:srgbClr val="FFFFFF"/>
    <a:srgbClr val="ADD6CD"/>
    <a:srgbClr val="FFD5D9"/>
    <a:srgbClr val="AEC4E1"/>
    <a:srgbClr val="F4CF69"/>
    <a:srgbClr val="6D6E9E"/>
    <a:srgbClr val="BBDBDD"/>
    <a:srgbClr val="E9ABC9"/>
    <a:srgbClr val="707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2" autoAdjust="0"/>
    <p:restoredTop sz="94608"/>
  </p:normalViewPr>
  <p:slideViewPr>
    <p:cSldViewPr snapToGrid="0">
      <p:cViewPr varScale="1">
        <p:scale>
          <a:sx n="81" d="100"/>
          <a:sy n="81" d="100"/>
        </p:scale>
        <p:origin x="734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CB6B9-AD44-4FCF-8634-7E58B0C395F4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C1889-747B-487E-8AE4-8D8FC46B1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653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C1889-747B-487E-8AE4-8D8FC46B1C3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347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C1889-747B-487E-8AE4-8D8FC46B1C3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181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C1889-747B-487E-8AE4-8D8FC46B1C3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2016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C1889-747B-487E-8AE4-8D8FC46B1C3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9818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C1889-747B-487E-8AE4-8D8FC46B1C3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791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C1889-747B-487E-8AE4-8D8FC46B1C3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0169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C1889-747B-487E-8AE4-8D8FC46B1C3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7029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C1889-747B-487E-8AE4-8D8FC46B1C3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5537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C1889-747B-487E-8AE4-8D8FC46B1C3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8498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C1889-747B-487E-8AE4-8D8FC46B1C3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0260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C1889-747B-487E-8AE4-8D8FC46B1C3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519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C1889-747B-487E-8AE4-8D8FC46B1C3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698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C1889-747B-487E-8AE4-8D8FC46B1C3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5793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C1889-747B-487E-8AE4-8D8FC46B1C3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5737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C1889-747B-487E-8AE4-8D8FC46B1C3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7987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C1889-747B-487E-8AE4-8D8FC46B1C3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4044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C1889-747B-487E-8AE4-8D8FC46B1C3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776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C1889-747B-487E-8AE4-8D8FC46B1C3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331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C1889-747B-487E-8AE4-8D8FC46B1C3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647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C1889-747B-487E-8AE4-8D8FC46B1C3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85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C1889-747B-487E-8AE4-8D8FC46B1C3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857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C1889-747B-487E-8AE4-8D8FC46B1C3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209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C1889-747B-487E-8AE4-8D8FC46B1C3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916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C1889-747B-487E-8AE4-8D8FC46B1C3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976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10CBB-792D-414F-BA23-F8909910A4D3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04D2-7253-4F65-9BB4-CA2E71125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Content="1"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10CBB-792D-414F-BA23-F8909910A4D3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04D2-7253-4F65-9BB4-CA2E71125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Content="1"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10CBB-792D-414F-BA23-F8909910A4D3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04D2-7253-4F65-9BB4-CA2E71125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Content="1"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2022/4/13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292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2022/4/13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508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2487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10CBB-792D-414F-BA23-F8909910A4D3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04D2-7253-4F65-9BB4-CA2E71125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Content="1"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10CBB-792D-414F-BA23-F8909910A4D3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04D2-7253-4F65-9BB4-CA2E71125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Content="1"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10CBB-792D-414F-BA23-F8909910A4D3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04D2-7253-4F65-9BB4-CA2E71125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Content="1"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10CBB-792D-414F-BA23-F8909910A4D3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04D2-7253-4F65-9BB4-CA2E7112567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5419" y="6873698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Content="1"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10CBB-792D-414F-BA23-F8909910A4D3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04D2-7253-4F65-9BB4-CA2E71125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Content="1"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10CBB-792D-414F-BA23-F8909910A4D3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04D2-7253-4F65-9BB4-CA2E71125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Content="1"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10CBB-792D-414F-BA23-F8909910A4D3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04D2-7253-4F65-9BB4-CA2E71125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Content="1"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10CBB-792D-414F-BA23-F8909910A4D3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04D2-7253-4F65-9BB4-CA2E71125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Content="1" isInverted="1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10CBB-792D-414F-BA23-F8909910A4D3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D04D2-7253-4F65-9BB4-CA2E71125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Content="1" isInverted="1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0137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2192001" cy="6867002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95424" y="1342209"/>
            <a:ext cx="7401152" cy="4173582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4868" y="1793701"/>
            <a:ext cx="602264" cy="481811"/>
          </a:xfrm>
          <a:prstGeom prst="rect">
            <a:avLst/>
          </a:prstGeom>
        </p:spPr>
      </p:pic>
      <p:sp>
        <p:nvSpPr>
          <p:cNvPr id="14" name="标题 1"/>
          <p:cNvSpPr txBox="1"/>
          <p:nvPr/>
        </p:nvSpPr>
        <p:spPr>
          <a:xfrm>
            <a:off x="3221589" y="2406093"/>
            <a:ext cx="5772151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7200" dirty="0">
                <a:solidFill>
                  <a:srgbClr val="6D6E9E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代理模式</a:t>
            </a:r>
          </a:p>
        </p:txBody>
      </p:sp>
      <p:sp>
        <p:nvSpPr>
          <p:cNvPr id="2" name="矩形: 圆角 1"/>
          <p:cNvSpPr/>
          <p:nvPr/>
        </p:nvSpPr>
        <p:spPr>
          <a:xfrm>
            <a:off x="3437619" y="3721578"/>
            <a:ext cx="5353050" cy="531685"/>
          </a:xfrm>
          <a:prstGeom prst="roundRect">
            <a:avLst>
              <a:gd name="adj" fmla="val 24916"/>
            </a:avLst>
          </a:prstGeom>
          <a:gradFill>
            <a:gsLst>
              <a:gs pos="0">
                <a:srgbClr val="4173B7"/>
              </a:gs>
              <a:gs pos="69000">
                <a:srgbClr val="92BEC8"/>
              </a:gs>
              <a:gs pos="34000">
                <a:srgbClr val="77A5C2"/>
              </a:gs>
              <a:gs pos="100000">
                <a:srgbClr val="ADD6CD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rPr>
              <a:t>Time would heal almost all wounds. If your wounds have not been healed up, please wait for a short while. </a:t>
            </a:r>
            <a:endParaRPr lang="zh-CN" altLang="en-US" sz="1400" dirty="0"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588208" y="4655611"/>
            <a:ext cx="5048815" cy="45719"/>
            <a:chOff x="3588208" y="4655611"/>
            <a:chExt cx="5048815" cy="45719"/>
          </a:xfrm>
        </p:grpSpPr>
        <p:sp>
          <p:nvSpPr>
            <p:cNvPr id="4" name="矩形: 圆角 3"/>
            <p:cNvSpPr/>
            <p:nvPr/>
          </p:nvSpPr>
          <p:spPr>
            <a:xfrm>
              <a:off x="3588208" y="4655611"/>
              <a:ext cx="934233" cy="4571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4173B7"/>
                </a:gs>
                <a:gs pos="69000">
                  <a:srgbClr val="92BEC8"/>
                </a:gs>
                <a:gs pos="34000">
                  <a:srgbClr val="77A5C2"/>
                </a:gs>
                <a:gs pos="100000">
                  <a:srgbClr val="ADD6CD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: 圆角 10"/>
            <p:cNvSpPr/>
            <p:nvPr/>
          </p:nvSpPr>
          <p:spPr>
            <a:xfrm>
              <a:off x="7750740" y="4655611"/>
              <a:ext cx="886283" cy="45719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4173B7"/>
                </a:gs>
                <a:gs pos="33000">
                  <a:srgbClr val="92BEC8"/>
                </a:gs>
                <a:gs pos="67000">
                  <a:srgbClr val="77A5C2"/>
                </a:gs>
                <a:gs pos="0">
                  <a:srgbClr val="ADD6CD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255245" y="1983298"/>
            <a:ext cx="5681508" cy="44285"/>
            <a:chOff x="4079080" y="4494378"/>
            <a:chExt cx="4855107" cy="45719"/>
          </a:xfrm>
        </p:grpSpPr>
        <p:sp>
          <p:nvSpPr>
            <p:cNvPr id="12" name="矩形: 圆角 11"/>
            <p:cNvSpPr/>
            <p:nvPr/>
          </p:nvSpPr>
          <p:spPr>
            <a:xfrm>
              <a:off x="6917268" y="4494378"/>
              <a:ext cx="2016919" cy="4571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4173B7"/>
                </a:gs>
                <a:gs pos="69000">
                  <a:srgbClr val="92BEC8"/>
                </a:gs>
                <a:gs pos="34000">
                  <a:srgbClr val="77A5C2"/>
                </a:gs>
                <a:gs pos="100000">
                  <a:srgbClr val="ADD6CD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4079080" y="4494378"/>
              <a:ext cx="2016919" cy="45719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4173B7"/>
                </a:gs>
                <a:gs pos="33000">
                  <a:srgbClr val="92BEC8"/>
                </a:gs>
                <a:gs pos="67000">
                  <a:srgbClr val="77A5C2"/>
                </a:gs>
                <a:gs pos="0">
                  <a:srgbClr val="ADD6CD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6" name="标题 1"/>
          <p:cNvSpPr txBox="1"/>
          <p:nvPr/>
        </p:nvSpPr>
        <p:spPr>
          <a:xfrm>
            <a:off x="4537576" y="4543351"/>
            <a:ext cx="3372709" cy="328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1600" dirty="0">
              <a:solidFill>
                <a:srgbClr val="6D6E9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5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 animBg="1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348909" y="366486"/>
            <a:ext cx="11509262" cy="6135914"/>
            <a:chOff x="348909" y="366486"/>
            <a:chExt cx="11509262" cy="6135914"/>
          </a:xfrm>
        </p:grpSpPr>
        <p:sp>
          <p:nvSpPr>
            <p:cNvPr id="4" name="矩形: 圆角 3"/>
            <p:cNvSpPr/>
            <p:nvPr/>
          </p:nvSpPr>
          <p:spPr>
            <a:xfrm>
              <a:off x="348909" y="366486"/>
              <a:ext cx="11509262" cy="6135914"/>
            </a:xfrm>
            <a:prstGeom prst="roundRect">
              <a:avLst>
                <a:gd name="adj" fmla="val 38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矩形: 圆角 4"/>
            <p:cNvSpPr/>
            <p:nvPr/>
          </p:nvSpPr>
          <p:spPr>
            <a:xfrm>
              <a:off x="609600" y="591455"/>
              <a:ext cx="11016344" cy="5649687"/>
            </a:xfrm>
            <a:prstGeom prst="roundRect">
              <a:avLst>
                <a:gd name="adj" fmla="val 3800"/>
              </a:avLst>
            </a:prstGeom>
            <a:noFill/>
            <a:ln w="28575">
              <a:gradFill>
                <a:gsLst>
                  <a:gs pos="0">
                    <a:srgbClr val="4173B7"/>
                  </a:gs>
                  <a:gs pos="100000">
                    <a:srgbClr val="ADD6CD"/>
                  </a:gs>
                </a:gsLst>
                <a:lin ang="5400000" scaled="1"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标题 1"/>
          <p:cNvSpPr txBox="1"/>
          <p:nvPr/>
        </p:nvSpPr>
        <p:spPr>
          <a:xfrm>
            <a:off x="609600" y="754742"/>
            <a:ext cx="3811493" cy="7798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800">
                <a:effectLst/>
                <a:cs typeface="+mn-ea"/>
              </a:defRPr>
            </a:lvl1pPr>
          </a:lstStyle>
          <a:p>
            <a:r>
              <a:rPr lang="en-US" altLang="zh-CN" dirty="0">
                <a:solidFill>
                  <a:srgbClr val="AEC4E1"/>
                </a:solidFill>
                <a:sym typeface="+mn-lt"/>
              </a:rPr>
              <a:t>03 </a:t>
            </a:r>
            <a:r>
              <a:rPr lang="zh-CN" altLang="en-US" dirty="0">
                <a:solidFill>
                  <a:srgbClr val="AEC4E1"/>
                </a:solidFill>
                <a:sym typeface="+mn-lt"/>
              </a:rPr>
              <a:t>行为模式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EC27940-26AD-49BB-8E4F-FD137FE5DD7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6919" y="1378719"/>
            <a:ext cx="3706744" cy="451085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A410601E-5F25-4770-A85D-D6316EC93228}"/>
              </a:ext>
            </a:extLst>
          </p:cNvPr>
          <p:cNvSpPr txBox="1"/>
          <p:nvPr/>
        </p:nvSpPr>
        <p:spPr>
          <a:xfrm>
            <a:off x="1140642" y="1979629"/>
            <a:ext cx="57524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0" i="0" dirty="0">
                <a:effectLst/>
                <a:latin typeface="-apple-system"/>
              </a:rPr>
              <a:t>负责</a:t>
            </a:r>
            <a:r>
              <a:rPr lang="zh-CN" altLang="en-US" sz="6600" b="0" i="0" dirty="0">
                <a:solidFill>
                  <a:schemeClr val="accent2">
                    <a:lumMod val="50000"/>
                  </a:schemeClr>
                </a:solidFill>
                <a:effectLst/>
                <a:latin typeface="-apple-system"/>
              </a:rPr>
              <a:t>对象</a:t>
            </a:r>
            <a:r>
              <a:rPr lang="zh-CN" altLang="en-US" sz="6600" b="0" i="0" dirty="0">
                <a:effectLst/>
                <a:latin typeface="-apple-system"/>
              </a:rPr>
              <a:t>间高效沟通和职责传递委派</a:t>
            </a:r>
            <a:endParaRPr lang="zh-CN" altLang="en-US" sz="6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prism isContent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341369" y="233340"/>
            <a:ext cx="11509262" cy="6135914"/>
            <a:chOff x="348909" y="366486"/>
            <a:chExt cx="11509262" cy="6135914"/>
          </a:xfrm>
        </p:grpSpPr>
        <p:sp>
          <p:nvSpPr>
            <p:cNvPr id="4" name="矩形: 圆角 3"/>
            <p:cNvSpPr/>
            <p:nvPr/>
          </p:nvSpPr>
          <p:spPr>
            <a:xfrm>
              <a:off x="348909" y="366486"/>
              <a:ext cx="11509262" cy="6135914"/>
            </a:xfrm>
            <a:prstGeom prst="roundRect">
              <a:avLst>
                <a:gd name="adj" fmla="val 38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矩形: 圆角 4"/>
            <p:cNvSpPr/>
            <p:nvPr/>
          </p:nvSpPr>
          <p:spPr>
            <a:xfrm>
              <a:off x="609600" y="591455"/>
              <a:ext cx="11016344" cy="5649687"/>
            </a:xfrm>
            <a:prstGeom prst="roundRect">
              <a:avLst>
                <a:gd name="adj" fmla="val 3800"/>
              </a:avLst>
            </a:prstGeom>
            <a:noFill/>
            <a:ln w="28575">
              <a:gradFill>
                <a:gsLst>
                  <a:gs pos="0">
                    <a:srgbClr val="4173B7"/>
                  </a:gs>
                  <a:gs pos="100000">
                    <a:srgbClr val="ADD6CD"/>
                  </a:gs>
                </a:gsLst>
                <a:lin ang="5400000" scaled="1"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标题 1"/>
          <p:cNvSpPr txBox="1"/>
          <p:nvPr/>
        </p:nvSpPr>
        <p:spPr>
          <a:xfrm>
            <a:off x="609600" y="754742"/>
            <a:ext cx="5088061" cy="7798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AEC4E1"/>
                </a:solidFill>
                <a:effectLst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03 </a:t>
            </a:r>
            <a:r>
              <a:rPr lang="zh-CN" altLang="en-US" dirty="0">
                <a:sym typeface="+mn-lt"/>
              </a:rPr>
              <a:t>行为模式分类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458211AE-A1AD-4380-BCBA-7812ADD0C11B}"/>
              </a:ext>
            </a:extLst>
          </p:cNvPr>
          <p:cNvGrpSpPr/>
          <p:nvPr/>
        </p:nvGrpSpPr>
        <p:grpSpPr>
          <a:xfrm>
            <a:off x="2353480" y="2640537"/>
            <a:ext cx="3891254" cy="998136"/>
            <a:chOff x="2353480" y="2619133"/>
            <a:chExt cx="3826735" cy="396877"/>
          </a:xfrm>
        </p:grpSpPr>
        <p:sp>
          <p:nvSpPr>
            <p:cNvPr id="8" name="文本框 7"/>
            <p:cNvSpPr txBox="1">
              <a:spLocks noChangeArrowheads="1"/>
            </p:cNvSpPr>
            <p:nvPr/>
          </p:nvSpPr>
          <p:spPr bwMode="auto">
            <a:xfrm>
              <a:off x="2432824" y="2619133"/>
              <a:ext cx="3747391" cy="25699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it-IT" sz="2400" b="0" i="0" dirty="0">
                  <a:solidFill>
                    <a:srgbClr val="444444"/>
                  </a:solidFill>
                  <a:effectLst/>
                  <a:latin typeface="Helvetica Neue"/>
                </a:rPr>
                <a:t>迭代器（</a:t>
              </a:r>
              <a:r>
                <a:rPr lang="it-IT" altLang="zh-CN" sz="3600" b="0" i="0" dirty="0">
                  <a:solidFill>
                    <a:srgbClr val="444444"/>
                  </a:solidFill>
                  <a:effectLst/>
                  <a:latin typeface="Helvetica Neue"/>
                </a:rPr>
                <a:t>Iterator</a:t>
              </a:r>
              <a:r>
                <a:rPr lang="zh-CN" altLang="it-IT" sz="2400" b="0" i="0" dirty="0">
                  <a:solidFill>
                    <a:srgbClr val="444444"/>
                  </a:solidFill>
                  <a:effectLst/>
                  <a:latin typeface="Helvetica Neue"/>
                </a:rPr>
                <a:t>）模式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2353480" y="3016010"/>
              <a:ext cx="32865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22"/>
          <p:cNvSpPr txBox="1">
            <a:spLocks noChangeArrowheads="1"/>
          </p:cNvSpPr>
          <p:nvPr/>
        </p:nvSpPr>
        <p:spPr bwMode="auto">
          <a:xfrm>
            <a:off x="8156444" y="2793818"/>
            <a:ext cx="3810572" cy="120032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b="0" i="0" dirty="0">
                <a:solidFill>
                  <a:srgbClr val="444444"/>
                </a:solidFill>
                <a:effectLst/>
                <a:latin typeface="Helvetica Neue"/>
              </a:rPr>
              <a:t>访问者（</a:t>
            </a:r>
            <a:r>
              <a:rPr lang="en-US" altLang="zh-CN" sz="3600" b="0" i="0" dirty="0">
                <a:solidFill>
                  <a:srgbClr val="444444"/>
                </a:solidFill>
                <a:effectLst/>
                <a:latin typeface="Helvetica Neue"/>
              </a:rPr>
              <a:t>Visitor</a:t>
            </a:r>
            <a:r>
              <a:rPr lang="zh-CN" altLang="en-US" sz="3600" b="0" i="0" dirty="0">
                <a:solidFill>
                  <a:srgbClr val="444444"/>
                </a:solidFill>
                <a:effectLst/>
                <a:latin typeface="Helvetica Neue"/>
              </a:rPr>
              <a:t>）模式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B19B1FD-C434-497A-AE1A-356D267FBE39}"/>
              </a:ext>
            </a:extLst>
          </p:cNvPr>
          <p:cNvSpPr/>
          <p:nvPr/>
        </p:nvSpPr>
        <p:spPr>
          <a:xfrm>
            <a:off x="1048730" y="2450862"/>
            <a:ext cx="1130295" cy="1130295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415CDDC-F276-40A4-B761-FA9FB489D32E}"/>
              </a:ext>
            </a:extLst>
          </p:cNvPr>
          <p:cNvSpPr/>
          <p:nvPr/>
        </p:nvSpPr>
        <p:spPr>
          <a:xfrm>
            <a:off x="6686822" y="2863852"/>
            <a:ext cx="1130295" cy="1130295"/>
          </a:xfrm>
          <a:prstGeom prst="rect">
            <a:avLst/>
          </a:pr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14:window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4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1"/>
            <a:ext cx="12192001" cy="6873389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348909" y="366486"/>
            <a:ext cx="11509262" cy="6135914"/>
            <a:chOff x="348909" y="366486"/>
            <a:chExt cx="11509262" cy="6135914"/>
          </a:xfrm>
        </p:grpSpPr>
        <p:sp>
          <p:nvSpPr>
            <p:cNvPr id="6" name="矩形: 圆角 5"/>
            <p:cNvSpPr/>
            <p:nvPr/>
          </p:nvSpPr>
          <p:spPr>
            <a:xfrm>
              <a:off x="348909" y="366486"/>
              <a:ext cx="11509262" cy="6135914"/>
            </a:xfrm>
            <a:prstGeom prst="roundRect">
              <a:avLst>
                <a:gd name="adj" fmla="val 38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: 圆角 6"/>
            <p:cNvSpPr/>
            <p:nvPr/>
          </p:nvSpPr>
          <p:spPr>
            <a:xfrm>
              <a:off x="609600" y="591455"/>
              <a:ext cx="11016344" cy="5649687"/>
            </a:xfrm>
            <a:prstGeom prst="roundRect">
              <a:avLst>
                <a:gd name="adj" fmla="val 3800"/>
              </a:avLst>
            </a:prstGeom>
            <a:noFill/>
            <a:ln w="28575">
              <a:gradFill>
                <a:gsLst>
                  <a:gs pos="0">
                    <a:srgbClr val="4173B7"/>
                  </a:gs>
                  <a:gs pos="100000">
                    <a:srgbClr val="ADD6CD"/>
                  </a:gs>
                </a:gsLst>
                <a:lin ang="5400000" scaled="1"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258" y="1269393"/>
            <a:ext cx="3135801" cy="43345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标题 1"/>
          <p:cNvSpPr txBox="1"/>
          <p:nvPr/>
        </p:nvSpPr>
        <p:spPr>
          <a:xfrm>
            <a:off x="4985543" y="2471846"/>
            <a:ext cx="2338969" cy="11186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13000">
                <a:blipFill>
                  <a:blip r:embed="rId5"/>
                  <a:stretch>
                    <a:fillRect/>
                  </a:stretch>
                </a:blip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熊孩子体" panose="02000500000000000000" pitchFamily="2" charset="-128"/>
                <a:ea typeface="熊孩子体" panose="02000500000000000000" pitchFamily="2" charset="-128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ADD6CD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04</a:t>
            </a:r>
            <a:endParaRPr lang="zh-CN" altLang="en-US" dirty="0">
              <a:solidFill>
                <a:srgbClr val="ADD6CD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标题 1"/>
          <p:cNvSpPr txBox="1"/>
          <p:nvPr/>
        </p:nvSpPr>
        <p:spPr>
          <a:xfrm>
            <a:off x="5216394" y="3797748"/>
            <a:ext cx="4428310" cy="11186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8000">
                <a:blipFill>
                  <a:blip r:embed="rId5"/>
                  <a:stretch>
                    <a:fillRect/>
                  </a:stretch>
                </a:blip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熊孩子体" panose="02000500000000000000" pitchFamily="2" charset="-128"/>
                <a:ea typeface="熊孩子体" panose="02000500000000000000" pitchFamily="2" charset="-128"/>
                <a:cs typeface="+mj-cs"/>
              </a:defRPr>
            </a:lvl1pPr>
          </a:lstStyle>
          <a:p>
            <a:r>
              <a:rPr lang="zh-CN" altLang="en-US">
                <a:solidFill>
                  <a:srgbClr val="ADD6CD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代理模式</a:t>
            </a:r>
            <a:endParaRPr lang="zh-CN" altLang="en-US" dirty="0">
              <a:solidFill>
                <a:srgbClr val="ADD6CD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328343" y="357174"/>
            <a:ext cx="11509262" cy="6135914"/>
            <a:chOff x="348909" y="366486"/>
            <a:chExt cx="11509262" cy="6135914"/>
          </a:xfrm>
        </p:grpSpPr>
        <p:sp>
          <p:nvSpPr>
            <p:cNvPr id="6" name="矩形: 圆角 5"/>
            <p:cNvSpPr/>
            <p:nvPr/>
          </p:nvSpPr>
          <p:spPr>
            <a:xfrm>
              <a:off x="348909" y="366486"/>
              <a:ext cx="11509262" cy="6135914"/>
            </a:xfrm>
            <a:prstGeom prst="roundRect">
              <a:avLst>
                <a:gd name="adj" fmla="val 38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: 圆角 6"/>
            <p:cNvSpPr/>
            <p:nvPr/>
          </p:nvSpPr>
          <p:spPr>
            <a:xfrm>
              <a:off x="609600" y="591455"/>
              <a:ext cx="11016344" cy="5649687"/>
            </a:xfrm>
            <a:prstGeom prst="roundRect">
              <a:avLst>
                <a:gd name="adj" fmla="val 3800"/>
              </a:avLst>
            </a:prstGeom>
            <a:noFill/>
            <a:ln w="28575">
              <a:gradFill>
                <a:gsLst>
                  <a:gs pos="0">
                    <a:srgbClr val="4173B7"/>
                  </a:gs>
                  <a:gs pos="100000">
                    <a:srgbClr val="ADD6CD"/>
                  </a:gs>
                </a:gsLst>
                <a:lin ang="5400000" scaled="1"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标题 1"/>
          <p:cNvSpPr txBox="1"/>
          <p:nvPr/>
        </p:nvSpPr>
        <p:spPr>
          <a:xfrm>
            <a:off x="609600" y="754742"/>
            <a:ext cx="3811493" cy="7798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ADD6CD"/>
                </a:solidFill>
                <a:effectLst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04 </a:t>
            </a:r>
            <a:r>
              <a:rPr lang="zh-CN" altLang="en-US" dirty="0">
                <a:sym typeface="+mn-lt"/>
              </a:rPr>
              <a:t>代理模式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0FEEF70-A432-4463-928D-D62431D613A8}"/>
              </a:ext>
            </a:extLst>
          </p:cNvPr>
          <p:cNvGrpSpPr/>
          <p:nvPr/>
        </p:nvGrpSpPr>
        <p:grpSpPr>
          <a:xfrm>
            <a:off x="5863106" y="1412565"/>
            <a:ext cx="5762838" cy="4590030"/>
            <a:chOff x="2727594" y="1505044"/>
            <a:chExt cx="6739610" cy="5368017"/>
          </a:xfrm>
        </p:grpSpPr>
        <p:grpSp>
          <p:nvGrpSpPr>
            <p:cNvPr id="9" name="Group 6015"/>
            <p:cNvGrpSpPr/>
            <p:nvPr/>
          </p:nvGrpSpPr>
          <p:grpSpPr>
            <a:xfrm>
              <a:off x="4672803" y="1505044"/>
              <a:ext cx="1231706" cy="5368017"/>
              <a:chOff x="0" y="0"/>
              <a:chExt cx="1231704" cy="5368016"/>
            </a:xfrm>
            <a:solidFill>
              <a:srgbClr val="F4CF69"/>
            </a:solidFill>
          </p:grpSpPr>
          <p:sp>
            <p:nvSpPr>
              <p:cNvPr id="10" name="Shape 6013"/>
              <p:cNvSpPr/>
              <p:nvPr/>
            </p:nvSpPr>
            <p:spPr>
              <a:xfrm>
                <a:off x="968536" y="421780"/>
                <a:ext cx="263169" cy="49462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234"/>
                      <a:pt x="21600" y="522"/>
                    </a:cubicBezTo>
                    <a:cubicBezTo>
                      <a:pt x="21600" y="7548"/>
                      <a:pt x="21600" y="14573"/>
                      <a:pt x="21600" y="21599"/>
                    </a:cubicBezTo>
                    <a:lnTo>
                      <a:pt x="21595" y="21600"/>
                    </a:lnTo>
                    <a:lnTo>
                      <a:pt x="5" y="21600"/>
                    </a:lnTo>
                    <a:lnTo>
                      <a:pt x="0" y="21599"/>
                    </a:lnTo>
                    <a:lnTo>
                      <a:pt x="0" y="522"/>
                    </a:lnTo>
                    <a:cubicBezTo>
                      <a:pt x="0" y="234"/>
                      <a:pt x="4835" y="0"/>
                      <a:pt x="1080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9F9F9"/>
                    </a:solidFill>
                  </a:defRPr>
                </a:pPr>
                <a:endParaRPr sz="900">
                  <a:solidFill>
                    <a:srgbClr val="F9F9F9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" name="Shape 6014"/>
              <p:cNvSpPr/>
              <p:nvPr/>
            </p:nvSpPr>
            <p:spPr>
              <a:xfrm rot="5400000" flipH="1">
                <a:off x="73630" y="-73631"/>
                <a:ext cx="1071830" cy="12190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45" h="21600" extrusionOk="0">
                    <a:moveTo>
                      <a:pt x="21345" y="12039"/>
                    </a:moveTo>
                    <a:cubicBezTo>
                      <a:pt x="21345" y="11448"/>
                      <a:pt x="21099" y="10857"/>
                      <a:pt x="20608" y="10384"/>
                    </a:cubicBezTo>
                    <a:cubicBezTo>
                      <a:pt x="19550" y="9505"/>
                      <a:pt x="17887" y="9573"/>
                      <a:pt x="16904" y="10451"/>
                    </a:cubicBezTo>
                    <a:cubicBezTo>
                      <a:pt x="16904" y="10451"/>
                      <a:pt x="16904" y="10451"/>
                      <a:pt x="14289" y="12846"/>
                    </a:cubicBezTo>
                    <a:lnTo>
                      <a:pt x="13288" y="13762"/>
                    </a:lnTo>
                    <a:lnTo>
                      <a:pt x="13288" y="2331"/>
                    </a:lnTo>
                    <a:cubicBezTo>
                      <a:pt x="13288" y="1044"/>
                      <a:pt x="12115" y="0"/>
                      <a:pt x="10668" y="0"/>
                    </a:cubicBezTo>
                    <a:cubicBezTo>
                      <a:pt x="9221" y="0"/>
                      <a:pt x="8047" y="1044"/>
                      <a:pt x="8047" y="2331"/>
                    </a:cubicBezTo>
                    <a:lnTo>
                      <a:pt x="8047" y="13779"/>
                    </a:lnTo>
                    <a:lnTo>
                      <a:pt x="6503" y="12415"/>
                    </a:lnTo>
                    <a:cubicBezTo>
                      <a:pt x="5902" y="11885"/>
                      <a:pt x="5216" y="11279"/>
                      <a:pt x="4432" y="10586"/>
                    </a:cubicBezTo>
                    <a:cubicBezTo>
                      <a:pt x="3373" y="9708"/>
                      <a:pt x="1710" y="9708"/>
                      <a:pt x="728" y="10654"/>
                    </a:cubicBezTo>
                    <a:cubicBezTo>
                      <a:pt x="-255" y="11600"/>
                      <a:pt x="-255" y="13019"/>
                      <a:pt x="803" y="13897"/>
                    </a:cubicBezTo>
                    <a:cubicBezTo>
                      <a:pt x="803" y="13897"/>
                      <a:pt x="803" y="13897"/>
                      <a:pt x="8816" y="20924"/>
                    </a:cubicBezTo>
                    <a:cubicBezTo>
                      <a:pt x="9421" y="21397"/>
                      <a:pt x="10101" y="21600"/>
                      <a:pt x="10857" y="21600"/>
                    </a:cubicBezTo>
                    <a:cubicBezTo>
                      <a:pt x="11537" y="21600"/>
                      <a:pt x="12217" y="21397"/>
                      <a:pt x="12747" y="20924"/>
                    </a:cubicBezTo>
                    <a:cubicBezTo>
                      <a:pt x="12747" y="20924"/>
                      <a:pt x="12747" y="20924"/>
                      <a:pt x="20608" y="13694"/>
                    </a:cubicBezTo>
                    <a:cubicBezTo>
                      <a:pt x="21099" y="13221"/>
                      <a:pt x="21345" y="12630"/>
                      <a:pt x="21345" y="12039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9F9F9"/>
                    </a:solidFill>
                  </a:defRPr>
                </a:pPr>
                <a:endParaRPr sz="900">
                  <a:solidFill>
                    <a:srgbClr val="F9F9F9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2" name="Shape 6016"/>
            <p:cNvSpPr/>
            <p:nvPr/>
          </p:nvSpPr>
          <p:spPr>
            <a:xfrm>
              <a:off x="3328437" y="4631710"/>
              <a:ext cx="1260994" cy="2226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243" y="0"/>
                  </a:moveTo>
                  <a:cubicBezTo>
                    <a:pt x="9815" y="0"/>
                    <a:pt x="10386" y="120"/>
                    <a:pt x="10844" y="359"/>
                  </a:cubicBezTo>
                  <a:cubicBezTo>
                    <a:pt x="11693" y="875"/>
                    <a:pt x="11628" y="1685"/>
                    <a:pt x="10778" y="2164"/>
                  </a:cubicBezTo>
                  <a:cubicBezTo>
                    <a:pt x="10778" y="2164"/>
                    <a:pt x="10778" y="2164"/>
                    <a:pt x="8463" y="3438"/>
                  </a:cubicBezTo>
                  <a:lnTo>
                    <a:pt x="7577" y="3925"/>
                  </a:lnTo>
                  <a:lnTo>
                    <a:pt x="18628" y="3925"/>
                  </a:lnTo>
                  <a:lnTo>
                    <a:pt x="18987" y="3966"/>
                  </a:lnTo>
                  <a:lnTo>
                    <a:pt x="19346" y="3925"/>
                  </a:lnTo>
                  <a:cubicBezTo>
                    <a:pt x="20591" y="3925"/>
                    <a:pt x="21600" y="4497"/>
                    <a:pt x="21600" y="5202"/>
                  </a:cubicBezTo>
                  <a:cubicBezTo>
                    <a:pt x="21600" y="10667"/>
                    <a:pt x="21600" y="16132"/>
                    <a:pt x="21600" y="21597"/>
                  </a:cubicBezTo>
                  <a:lnTo>
                    <a:pt x="21599" y="21600"/>
                  </a:lnTo>
                  <a:lnTo>
                    <a:pt x="17093" y="21600"/>
                  </a:lnTo>
                  <a:lnTo>
                    <a:pt x="17092" y="21597"/>
                  </a:lnTo>
                  <a:lnTo>
                    <a:pt x="17092" y="6478"/>
                  </a:lnTo>
                  <a:lnTo>
                    <a:pt x="7561" y="6478"/>
                  </a:lnTo>
                  <a:lnTo>
                    <a:pt x="8880" y="7231"/>
                  </a:lnTo>
                  <a:cubicBezTo>
                    <a:pt x="9392" y="7524"/>
                    <a:pt x="9978" y="7858"/>
                    <a:pt x="10648" y="8240"/>
                  </a:cubicBezTo>
                  <a:cubicBezTo>
                    <a:pt x="11497" y="8756"/>
                    <a:pt x="11497" y="9566"/>
                    <a:pt x="10582" y="10045"/>
                  </a:cubicBezTo>
                  <a:cubicBezTo>
                    <a:pt x="9668" y="10523"/>
                    <a:pt x="8296" y="10523"/>
                    <a:pt x="7447" y="10008"/>
                  </a:cubicBezTo>
                  <a:cubicBezTo>
                    <a:pt x="7447" y="10008"/>
                    <a:pt x="7447" y="10008"/>
                    <a:pt x="653" y="6104"/>
                  </a:cubicBezTo>
                  <a:cubicBezTo>
                    <a:pt x="196" y="5809"/>
                    <a:pt x="0" y="5478"/>
                    <a:pt x="0" y="5110"/>
                  </a:cubicBezTo>
                  <a:cubicBezTo>
                    <a:pt x="0" y="4778"/>
                    <a:pt x="196" y="4447"/>
                    <a:pt x="653" y="4189"/>
                  </a:cubicBezTo>
                  <a:cubicBezTo>
                    <a:pt x="653" y="4189"/>
                    <a:pt x="653" y="4189"/>
                    <a:pt x="7643" y="359"/>
                  </a:cubicBezTo>
                  <a:cubicBezTo>
                    <a:pt x="8100" y="120"/>
                    <a:pt x="8672" y="0"/>
                    <a:pt x="9243" y="0"/>
                  </a:cubicBezTo>
                  <a:close/>
                </a:path>
              </a:pathLst>
            </a:custGeom>
            <a:solidFill>
              <a:srgbClr val="AEC4E1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9F9F9"/>
                  </a:solidFill>
                </a:defRPr>
              </a:pPr>
              <a:endParaRPr sz="900">
                <a:solidFill>
                  <a:srgbClr val="F9F9F9"/>
                </a:solidFill>
                <a:cs typeface="+mn-ea"/>
                <a:sym typeface="+mn-lt"/>
              </a:endParaRPr>
            </a:p>
          </p:txBody>
        </p:sp>
        <p:grpSp>
          <p:nvGrpSpPr>
            <p:cNvPr id="13" name="Group 6019"/>
            <p:cNvGrpSpPr/>
            <p:nvPr/>
          </p:nvGrpSpPr>
          <p:grpSpPr>
            <a:xfrm>
              <a:off x="4022483" y="2411101"/>
              <a:ext cx="1226116" cy="4446900"/>
              <a:chOff x="0" y="0"/>
              <a:chExt cx="1226115" cy="4446899"/>
            </a:xfrm>
            <a:solidFill>
              <a:srgbClr val="BBDBDD"/>
            </a:solidFill>
          </p:grpSpPr>
          <p:sp>
            <p:nvSpPr>
              <p:cNvPr id="14" name="Shape 6017"/>
              <p:cNvSpPr/>
              <p:nvPr/>
            </p:nvSpPr>
            <p:spPr>
              <a:xfrm>
                <a:off x="962946" y="406527"/>
                <a:ext cx="263170" cy="40403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315"/>
                      <a:pt x="21600" y="703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703"/>
                    </a:lnTo>
                    <a:cubicBezTo>
                      <a:pt x="0" y="315"/>
                      <a:pt x="4835" y="0"/>
                      <a:pt x="1080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9F9F9"/>
                    </a:solidFill>
                  </a:defRPr>
                </a:pPr>
                <a:endParaRPr sz="900">
                  <a:solidFill>
                    <a:srgbClr val="F9F9F9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" name="Shape 6018"/>
              <p:cNvSpPr/>
              <p:nvPr/>
            </p:nvSpPr>
            <p:spPr>
              <a:xfrm rot="5400000" flipH="1">
                <a:off x="73631" y="-73632"/>
                <a:ext cx="1071829" cy="12190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45" h="21600" extrusionOk="0">
                    <a:moveTo>
                      <a:pt x="21345" y="12039"/>
                    </a:moveTo>
                    <a:cubicBezTo>
                      <a:pt x="21345" y="11448"/>
                      <a:pt x="21099" y="10857"/>
                      <a:pt x="20608" y="10384"/>
                    </a:cubicBezTo>
                    <a:cubicBezTo>
                      <a:pt x="19550" y="9505"/>
                      <a:pt x="17887" y="9573"/>
                      <a:pt x="16904" y="10451"/>
                    </a:cubicBezTo>
                    <a:cubicBezTo>
                      <a:pt x="16904" y="10451"/>
                      <a:pt x="16904" y="10451"/>
                      <a:pt x="14289" y="12846"/>
                    </a:cubicBezTo>
                    <a:lnTo>
                      <a:pt x="13288" y="13762"/>
                    </a:lnTo>
                    <a:lnTo>
                      <a:pt x="13288" y="2331"/>
                    </a:lnTo>
                    <a:cubicBezTo>
                      <a:pt x="13288" y="1044"/>
                      <a:pt x="12115" y="0"/>
                      <a:pt x="10668" y="0"/>
                    </a:cubicBezTo>
                    <a:cubicBezTo>
                      <a:pt x="9221" y="0"/>
                      <a:pt x="8047" y="1044"/>
                      <a:pt x="8047" y="2331"/>
                    </a:cubicBezTo>
                    <a:lnTo>
                      <a:pt x="8047" y="13779"/>
                    </a:lnTo>
                    <a:lnTo>
                      <a:pt x="6503" y="12415"/>
                    </a:lnTo>
                    <a:cubicBezTo>
                      <a:pt x="5902" y="11885"/>
                      <a:pt x="5216" y="11279"/>
                      <a:pt x="4432" y="10586"/>
                    </a:cubicBezTo>
                    <a:cubicBezTo>
                      <a:pt x="3373" y="9708"/>
                      <a:pt x="1710" y="9708"/>
                      <a:pt x="728" y="10654"/>
                    </a:cubicBezTo>
                    <a:cubicBezTo>
                      <a:pt x="-255" y="11600"/>
                      <a:pt x="-255" y="13019"/>
                      <a:pt x="803" y="13897"/>
                    </a:cubicBezTo>
                    <a:cubicBezTo>
                      <a:pt x="803" y="13897"/>
                      <a:pt x="803" y="13897"/>
                      <a:pt x="8816" y="20924"/>
                    </a:cubicBezTo>
                    <a:cubicBezTo>
                      <a:pt x="9421" y="21397"/>
                      <a:pt x="10101" y="21600"/>
                      <a:pt x="10857" y="21600"/>
                    </a:cubicBezTo>
                    <a:cubicBezTo>
                      <a:pt x="11537" y="21600"/>
                      <a:pt x="12217" y="21397"/>
                      <a:pt x="12747" y="20924"/>
                    </a:cubicBezTo>
                    <a:cubicBezTo>
                      <a:pt x="12747" y="20924"/>
                      <a:pt x="12747" y="20924"/>
                      <a:pt x="20608" y="13694"/>
                    </a:cubicBezTo>
                    <a:cubicBezTo>
                      <a:pt x="21099" y="13221"/>
                      <a:pt x="21345" y="12630"/>
                      <a:pt x="21345" y="12039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9F9F9"/>
                    </a:solidFill>
                  </a:defRPr>
                </a:pPr>
                <a:endParaRPr sz="900">
                  <a:solidFill>
                    <a:srgbClr val="F9F9F9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6" name="Group 6022"/>
            <p:cNvGrpSpPr/>
            <p:nvPr/>
          </p:nvGrpSpPr>
          <p:grpSpPr>
            <a:xfrm>
              <a:off x="6291657" y="1926823"/>
              <a:ext cx="1219092" cy="4931181"/>
              <a:chOff x="0" y="0"/>
              <a:chExt cx="1219091" cy="4931180"/>
            </a:xfrm>
            <a:solidFill>
              <a:srgbClr val="F4CF69"/>
            </a:solidFill>
          </p:grpSpPr>
          <p:sp>
            <p:nvSpPr>
              <p:cNvPr id="17" name="Shape 6020"/>
              <p:cNvSpPr/>
              <p:nvPr/>
            </p:nvSpPr>
            <p:spPr>
              <a:xfrm flipH="1">
                <a:off x="-1" y="457383"/>
                <a:ext cx="263168" cy="44737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4835" y="0"/>
                      <a:pt x="0" y="284"/>
                      <a:pt x="0" y="635"/>
                    </a:cubicBezTo>
                    <a:lnTo>
                      <a:pt x="0" y="21598"/>
                    </a:lnTo>
                    <a:lnTo>
                      <a:pt x="5" y="21600"/>
                    </a:lnTo>
                    <a:lnTo>
                      <a:pt x="21595" y="21600"/>
                    </a:lnTo>
                    <a:lnTo>
                      <a:pt x="21600" y="21598"/>
                    </a:lnTo>
                    <a:lnTo>
                      <a:pt x="21600" y="635"/>
                    </a:lnTo>
                    <a:cubicBezTo>
                      <a:pt x="21600" y="284"/>
                      <a:pt x="16765" y="0"/>
                      <a:pt x="1080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9F9F9"/>
                    </a:solidFill>
                  </a:defRPr>
                </a:pPr>
                <a:endParaRPr sz="900" dirty="0">
                  <a:solidFill>
                    <a:srgbClr val="F9F9F9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" name="Shape 6021"/>
              <p:cNvSpPr/>
              <p:nvPr/>
            </p:nvSpPr>
            <p:spPr>
              <a:xfrm rot="16200000" flipH="1">
                <a:off x="73631" y="-73632"/>
                <a:ext cx="1071829" cy="12190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45" h="21600" extrusionOk="0">
                    <a:moveTo>
                      <a:pt x="21345" y="12039"/>
                    </a:moveTo>
                    <a:cubicBezTo>
                      <a:pt x="21345" y="11448"/>
                      <a:pt x="21099" y="10857"/>
                      <a:pt x="20608" y="10384"/>
                    </a:cubicBezTo>
                    <a:cubicBezTo>
                      <a:pt x="19550" y="9505"/>
                      <a:pt x="17887" y="9573"/>
                      <a:pt x="16904" y="10451"/>
                    </a:cubicBezTo>
                    <a:cubicBezTo>
                      <a:pt x="16904" y="10451"/>
                      <a:pt x="16904" y="10451"/>
                      <a:pt x="14289" y="12846"/>
                    </a:cubicBezTo>
                    <a:lnTo>
                      <a:pt x="13288" y="13762"/>
                    </a:lnTo>
                    <a:lnTo>
                      <a:pt x="13288" y="2331"/>
                    </a:lnTo>
                    <a:cubicBezTo>
                      <a:pt x="13288" y="1044"/>
                      <a:pt x="12115" y="0"/>
                      <a:pt x="10668" y="0"/>
                    </a:cubicBezTo>
                    <a:cubicBezTo>
                      <a:pt x="9221" y="0"/>
                      <a:pt x="8047" y="1044"/>
                      <a:pt x="8047" y="2331"/>
                    </a:cubicBezTo>
                    <a:lnTo>
                      <a:pt x="8047" y="13779"/>
                    </a:lnTo>
                    <a:lnTo>
                      <a:pt x="6503" y="12415"/>
                    </a:lnTo>
                    <a:cubicBezTo>
                      <a:pt x="5902" y="11885"/>
                      <a:pt x="5216" y="11279"/>
                      <a:pt x="4432" y="10586"/>
                    </a:cubicBezTo>
                    <a:cubicBezTo>
                      <a:pt x="3373" y="9708"/>
                      <a:pt x="1710" y="9708"/>
                      <a:pt x="728" y="10654"/>
                    </a:cubicBezTo>
                    <a:cubicBezTo>
                      <a:pt x="-255" y="11600"/>
                      <a:pt x="-255" y="13019"/>
                      <a:pt x="803" y="13897"/>
                    </a:cubicBezTo>
                    <a:cubicBezTo>
                      <a:pt x="803" y="13897"/>
                      <a:pt x="803" y="13897"/>
                      <a:pt x="8816" y="20924"/>
                    </a:cubicBezTo>
                    <a:cubicBezTo>
                      <a:pt x="9421" y="21397"/>
                      <a:pt x="10101" y="21600"/>
                      <a:pt x="10857" y="21600"/>
                    </a:cubicBezTo>
                    <a:cubicBezTo>
                      <a:pt x="11537" y="21600"/>
                      <a:pt x="12217" y="21397"/>
                      <a:pt x="12747" y="20924"/>
                    </a:cubicBezTo>
                    <a:cubicBezTo>
                      <a:pt x="12747" y="20924"/>
                      <a:pt x="12747" y="20924"/>
                      <a:pt x="20608" y="13694"/>
                    </a:cubicBezTo>
                    <a:cubicBezTo>
                      <a:pt x="21099" y="13221"/>
                      <a:pt x="21345" y="12630"/>
                      <a:pt x="21345" y="12039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9F9F9"/>
                    </a:solidFill>
                  </a:defRPr>
                </a:pPr>
                <a:endParaRPr sz="900">
                  <a:solidFill>
                    <a:srgbClr val="F9F9F9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9" name="Group 6025"/>
            <p:cNvGrpSpPr/>
            <p:nvPr/>
          </p:nvGrpSpPr>
          <p:grpSpPr>
            <a:xfrm>
              <a:off x="6941974" y="3428852"/>
              <a:ext cx="1219092" cy="3429150"/>
              <a:chOff x="0" y="0"/>
              <a:chExt cx="1219091" cy="3429148"/>
            </a:xfrm>
            <a:solidFill>
              <a:srgbClr val="BBDBDD"/>
            </a:solidFill>
          </p:grpSpPr>
          <p:sp>
            <p:nvSpPr>
              <p:cNvPr id="20" name="Shape 6023"/>
              <p:cNvSpPr/>
              <p:nvPr/>
            </p:nvSpPr>
            <p:spPr>
              <a:xfrm flipH="1">
                <a:off x="-1" y="429878"/>
                <a:ext cx="263168" cy="29992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4835" y="0"/>
                      <a:pt x="0" y="424"/>
                      <a:pt x="0" y="948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948"/>
                    </a:lnTo>
                    <a:cubicBezTo>
                      <a:pt x="21600" y="424"/>
                      <a:pt x="16765" y="0"/>
                      <a:pt x="1080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9F9F9"/>
                    </a:solidFill>
                  </a:defRPr>
                </a:pPr>
                <a:endParaRPr sz="900">
                  <a:solidFill>
                    <a:srgbClr val="F9F9F9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" name="Shape 6024"/>
              <p:cNvSpPr/>
              <p:nvPr/>
            </p:nvSpPr>
            <p:spPr>
              <a:xfrm rot="16200000" flipH="1">
                <a:off x="73631" y="-73632"/>
                <a:ext cx="1071829" cy="12190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45" h="21600" extrusionOk="0">
                    <a:moveTo>
                      <a:pt x="21345" y="12039"/>
                    </a:moveTo>
                    <a:cubicBezTo>
                      <a:pt x="21345" y="11448"/>
                      <a:pt x="21099" y="10857"/>
                      <a:pt x="20608" y="10384"/>
                    </a:cubicBezTo>
                    <a:cubicBezTo>
                      <a:pt x="19550" y="9505"/>
                      <a:pt x="17887" y="9573"/>
                      <a:pt x="16904" y="10451"/>
                    </a:cubicBezTo>
                    <a:cubicBezTo>
                      <a:pt x="16904" y="10451"/>
                      <a:pt x="16904" y="10451"/>
                      <a:pt x="14289" y="12846"/>
                    </a:cubicBezTo>
                    <a:lnTo>
                      <a:pt x="13288" y="13762"/>
                    </a:lnTo>
                    <a:lnTo>
                      <a:pt x="13288" y="2331"/>
                    </a:lnTo>
                    <a:cubicBezTo>
                      <a:pt x="13288" y="1044"/>
                      <a:pt x="12115" y="0"/>
                      <a:pt x="10668" y="0"/>
                    </a:cubicBezTo>
                    <a:cubicBezTo>
                      <a:pt x="9221" y="0"/>
                      <a:pt x="8047" y="1044"/>
                      <a:pt x="8047" y="2331"/>
                    </a:cubicBezTo>
                    <a:lnTo>
                      <a:pt x="8047" y="13779"/>
                    </a:lnTo>
                    <a:lnTo>
                      <a:pt x="6503" y="12415"/>
                    </a:lnTo>
                    <a:cubicBezTo>
                      <a:pt x="5902" y="11885"/>
                      <a:pt x="5216" y="11279"/>
                      <a:pt x="4432" y="10586"/>
                    </a:cubicBezTo>
                    <a:cubicBezTo>
                      <a:pt x="3373" y="9708"/>
                      <a:pt x="1710" y="9708"/>
                      <a:pt x="728" y="10654"/>
                    </a:cubicBezTo>
                    <a:cubicBezTo>
                      <a:pt x="-255" y="11600"/>
                      <a:pt x="-255" y="13019"/>
                      <a:pt x="803" y="13897"/>
                    </a:cubicBezTo>
                    <a:cubicBezTo>
                      <a:pt x="803" y="13897"/>
                      <a:pt x="803" y="13897"/>
                      <a:pt x="8816" y="20924"/>
                    </a:cubicBezTo>
                    <a:cubicBezTo>
                      <a:pt x="9421" y="21397"/>
                      <a:pt x="10101" y="21600"/>
                      <a:pt x="10857" y="21600"/>
                    </a:cubicBezTo>
                    <a:cubicBezTo>
                      <a:pt x="11537" y="21600"/>
                      <a:pt x="12217" y="21397"/>
                      <a:pt x="12747" y="20924"/>
                    </a:cubicBezTo>
                    <a:cubicBezTo>
                      <a:pt x="12747" y="20924"/>
                      <a:pt x="12747" y="20924"/>
                      <a:pt x="20608" y="13694"/>
                    </a:cubicBezTo>
                    <a:cubicBezTo>
                      <a:pt x="21099" y="13221"/>
                      <a:pt x="21345" y="12630"/>
                      <a:pt x="21345" y="12039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9F9F9"/>
                    </a:solidFill>
                  </a:defRPr>
                </a:pPr>
                <a:endParaRPr sz="900">
                  <a:solidFill>
                    <a:srgbClr val="F9F9F9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2" name="Group 6028"/>
            <p:cNvGrpSpPr/>
            <p:nvPr/>
          </p:nvGrpSpPr>
          <p:grpSpPr>
            <a:xfrm>
              <a:off x="7592292" y="4983577"/>
              <a:ext cx="1226113" cy="1874424"/>
              <a:chOff x="0" y="0"/>
              <a:chExt cx="1226112" cy="1874423"/>
            </a:xfrm>
            <a:solidFill>
              <a:srgbClr val="AEC4E1"/>
            </a:solidFill>
          </p:grpSpPr>
          <p:sp>
            <p:nvSpPr>
              <p:cNvPr id="23" name="Shape 6026"/>
              <p:cNvSpPr/>
              <p:nvPr/>
            </p:nvSpPr>
            <p:spPr>
              <a:xfrm>
                <a:off x="-1" y="406425"/>
                <a:ext cx="263167" cy="14679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867"/>
                      <a:pt x="21600" y="1936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1936"/>
                    </a:lnTo>
                    <a:cubicBezTo>
                      <a:pt x="0" y="867"/>
                      <a:pt x="4835" y="0"/>
                      <a:pt x="1080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9F9F9"/>
                    </a:solidFill>
                  </a:defRPr>
                </a:pPr>
                <a:endParaRPr sz="900">
                  <a:solidFill>
                    <a:srgbClr val="F9F9F9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" name="Shape 6027"/>
              <p:cNvSpPr/>
              <p:nvPr/>
            </p:nvSpPr>
            <p:spPr>
              <a:xfrm rot="16200000" flipH="1">
                <a:off x="80652" y="-73632"/>
                <a:ext cx="1071830" cy="12190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45" h="21600" extrusionOk="0">
                    <a:moveTo>
                      <a:pt x="21345" y="12039"/>
                    </a:moveTo>
                    <a:cubicBezTo>
                      <a:pt x="21345" y="11448"/>
                      <a:pt x="21099" y="10857"/>
                      <a:pt x="20608" y="10384"/>
                    </a:cubicBezTo>
                    <a:cubicBezTo>
                      <a:pt x="19550" y="9505"/>
                      <a:pt x="17887" y="9573"/>
                      <a:pt x="16904" y="10451"/>
                    </a:cubicBezTo>
                    <a:cubicBezTo>
                      <a:pt x="16904" y="10451"/>
                      <a:pt x="16904" y="10451"/>
                      <a:pt x="14289" y="12846"/>
                    </a:cubicBezTo>
                    <a:lnTo>
                      <a:pt x="13288" y="13762"/>
                    </a:lnTo>
                    <a:lnTo>
                      <a:pt x="13288" y="2331"/>
                    </a:lnTo>
                    <a:cubicBezTo>
                      <a:pt x="13288" y="1044"/>
                      <a:pt x="12115" y="0"/>
                      <a:pt x="10668" y="0"/>
                    </a:cubicBezTo>
                    <a:cubicBezTo>
                      <a:pt x="9221" y="0"/>
                      <a:pt x="8047" y="1044"/>
                      <a:pt x="8047" y="2331"/>
                    </a:cubicBezTo>
                    <a:lnTo>
                      <a:pt x="8047" y="13779"/>
                    </a:lnTo>
                    <a:lnTo>
                      <a:pt x="6503" y="12415"/>
                    </a:lnTo>
                    <a:cubicBezTo>
                      <a:pt x="5902" y="11885"/>
                      <a:pt x="5216" y="11279"/>
                      <a:pt x="4432" y="10586"/>
                    </a:cubicBezTo>
                    <a:cubicBezTo>
                      <a:pt x="3373" y="9708"/>
                      <a:pt x="1710" y="9708"/>
                      <a:pt x="728" y="10654"/>
                    </a:cubicBezTo>
                    <a:cubicBezTo>
                      <a:pt x="-255" y="11600"/>
                      <a:pt x="-255" y="13019"/>
                      <a:pt x="803" y="13897"/>
                    </a:cubicBezTo>
                    <a:cubicBezTo>
                      <a:pt x="803" y="13897"/>
                      <a:pt x="803" y="13897"/>
                      <a:pt x="8816" y="20924"/>
                    </a:cubicBezTo>
                    <a:cubicBezTo>
                      <a:pt x="9421" y="21397"/>
                      <a:pt x="10101" y="21600"/>
                      <a:pt x="10857" y="21600"/>
                    </a:cubicBezTo>
                    <a:cubicBezTo>
                      <a:pt x="11537" y="21600"/>
                      <a:pt x="12217" y="21397"/>
                      <a:pt x="12747" y="20924"/>
                    </a:cubicBezTo>
                    <a:cubicBezTo>
                      <a:pt x="12747" y="20924"/>
                      <a:pt x="12747" y="20924"/>
                      <a:pt x="20608" y="13694"/>
                    </a:cubicBezTo>
                    <a:cubicBezTo>
                      <a:pt x="21099" y="13221"/>
                      <a:pt x="21345" y="12630"/>
                      <a:pt x="21345" y="12039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9F9F9"/>
                    </a:solidFill>
                  </a:defRPr>
                </a:pPr>
                <a:endParaRPr sz="900">
                  <a:solidFill>
                    <a:srgbClr val="F9F9F9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8" name="Group 6035"/>
            <p:cNvGrpSpPr/>
            <p:nvPr/>
          </p:nvGrpSpPr>
          <p:grpSpPr>
            <a:xfrm>
              <a:off x="4074497" y="1842722"/>
              <a:ext cx="407646" cy="102725"/>
              <a:chOff x="0" y="0"/>
              <a:chExt cx="407644" cy="102723"/>
            </a:xfrm>
          </p:grpSpPr>
          <p:sp>
            <p:nvSpPr>
              <p:cNvPr id="29" name="Shape 6031"/>
              <p:cNvSpPr/>
              <p:nvPr/>
            </p:nvSpPr>
            <p:spPr>
              <a:xfrm>
                <a:off x="0" y="-1"/>
                <a:ext cx="117574" cy="1027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18" y="0"/>
                    </a:moveTo>
                    <a:lnTo>
                      <a:pt x="21600" y="0"/>
                    </a:lnTo>
                    <a:lnTo>
                      <a:pt x="9882" y="21600"/>
                    </a:lnTo>
                    <a:lnTo>
                      <a:pt x="0" y="21600"/>
                    </a:lnTo>
                    <a:lnTo>
                      <a:pt x="11718" y="0"/>
                    </a:lnTo>
                    <a:close/>
                  </a:path>
                </a:pathLst>
              </a:custGeom>
              <a:solidFill>
                <a:srgbClr val="F4CF6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9F9F9"/>
                    </a:solidFill>
                  </a:defRPr>
                </a:pPr>
                <a:endParaRPr sz="900">
                  <a:solidFill>
                    <a:srgbClr val="F9F9F9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0" name="Shape 6032"/>
              <p:cNvSpPr/>
              <p:nvPr/>
            </p:nvSpPr>
            <p:spPr>
              <a:xfrm>
                <a:off x="99172" y="-1"/>
                <a:ext cx="117575" cy="1027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18" y="0"/>
                    </a:moveTo>
                    <a:lnTo>
                      <a:pt x="21600" y="0"/>
                    </a:lnTo>
                    <a:lnTo>
                      <a:pt x="9882" y="21600"/>
                    </a:lnTo>
                    <a:lnTo>
                      <a:pt x="0" y="21600"/>
                    </a:lnTo>
                    <a:lnTo>
                      <a:pt x="11718" y="0"/>
                    </a:lnTo>
                    <a:close/>
                  </a:path>
                </a:pathLst>
              </a:custGeom>
              <a:solidFill>
                <a:srgbClr val="F4CF6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9F9F9"/>
                    </a:solidFill>
                  </a:defRPr>
                </a:pPr>
                <a:endParaRPr sz="900">
                  <a:solidFill>
                    <a:srgbClr val="F9F9F9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Shape 6033"/>
              <p:cNvSpPr/>
              <p:nvPr/>
            </p:nvSpPr>
            <p:spPr>
              <a:xfrm>
                <a:off x="198346" y="-1"/>
                <a:ext cx="117575" cy="1027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18" y="0"/>
                    </a:moveTo>
                    <a:lnTo>
                      <a:pt x="21600" y="0"/>
                    </a:lnTo>
                    <a:lnTo>
                      <a:pt x="9882" y="21600"/>
                    </a:lnTo>
                    <a:lnTo>
                      <a:pt x="0" y="21600"/>
                    </a:lnTo>
                    <a:lnTo>
                      <a:pt x="11718" y="0"/>
                    </a:lnTo>
                    <a:close/>
                  </a:path>
                </a:pathLst>
              </a:custGeom>
              <a:solidFill>
                <a:srgbClr val="F4CF6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9F9F9"/>
                    </a:solidFill>
                  </a:defRPr>
                </a:pPr>
                <a:endParaRPr sz="900">
                  <a:solidFill>
                    <a:srgbClr val="F9F9F9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2" name="Shape 6034"/>
              <p:cNvSpPr/>
              <p:nvPr/>
            </p:nvSpPr>
            <p:spPr>
              <a:xfrm>
                <a:off x="297518" y="-1"/>
                <a:ext cx="110127" cy="1027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510" y="0"/>
                    </a:moveTo>
                    <a:lnTo>
                      <a:pt x="21600" y="0"/>
                    </a:lnTo>
                    <a:lnTo>
                      <a:pt x="12068" y="21600"/>
                    </a:lnTo>
                    <a:lnTo>
                      <a:pt x="0" y="21600"/>
                    </a:lnTo>
                    <a:lnTo>
                      <a:pt x="12510" y="0"/>
                    </a:lnTo>
                    <a:close/>
                  </a:path>
                </a:pathLst>
              </a:custGeom>
              <a:solidFill>
                <a:srgbClr val="F4CF6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9F9F9"/>
                    </a:solidFill>
                  </a:defRPr>
                </a:pPr>
                <a:endParaRPr sz="900">
                  <a:solidFill>
                    <a:srgbClr val="F9F9F9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36" name="Group 6043"/>
            <p:cNvGrpSpPr/>
            <p:nvPr/>
          </p:nvGrpSpPr>
          <p:grpSpPr>
            <a:xfrm>
              <a:off x="3433028" y="2790168"/>
              <a:ext cx="407646" cy="102725"/>
              <a:chOff x="0" y="0"/>
              <a:chExt cx="407644" cy="102723"/>
            </a:xfrm>
          </p:grpSpPr>
          <p:sp>
            <p:nvSpPr>
              <p:cNvPr id="37" name="Shape 6039"/>
              <p:cNvSpPr/>
              <p:nvPr/>
            </p:nvSpPr>
            <p:spPr>
              <a:xfrm>
                <a:off x="0" y="-1"/>
                <a:ext cx="117574" cy="1027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18" y="0"/>
                    </a:moveTo>
                    <a:lnTo>
                      <a:pt x="21600" y="0"/>
                    </a:lnTo>
                    <a:lnTo>
                      <a:pt x="9882" y="21600"/>
                    </a:lnTo>
                    <a:lnTo>
                      <a:pt x="0" y="21600"/>
                    </a:lnTo>
                    <a:lnTo>
                      <a:pt x="11718" y="0"/>
                    </a:lnTo>
                    <a:close/>
                  </a:path>
                </a:pathLst>
              </a:custGeom>
              <a:solidFill>
                <a:srgbClr val="BBDB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9F9F9"/>
                    </a:solidFill>
                  </a:defRPr>
                </a:pPr>
                <a:endParaRPr sz="900">
                  <a:solidFill>
                    <a:srgbClr val="F9F9F9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8" name="Shape 6040"/>
              <p:cNvSpPr/>
              <p:nvPr/>
            </p:nvSpPr>
            <p:spPr>
              <a:xfrm>
                <a:off x="99172" y="-1"/>
                <a:ext cx="117575" cy="1027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18" y="0"/>
                    </a:moveTo>
                    <a:lnTo>
                      <a:pt x="21600" y="0"/>
                    </a:lnTo>
                    <a:lnTo>
                      <a:pt x="9882" y="21600"/>
                    </a:lnTo>
                    <a:lnTo>
                      <a:pt x="0" y="21600"/>
                    </a:lnTo>
                    <a:lnTo>
                      <a:pt x="11718" y="0"/>
                    </a:lnTo>
                    <a:close/>
                  </a:path>
                </a:pathLst>
              </a:custGeom>
              <a:solidFill>
                <a:srgbClr val="BBDB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9F9F9"/>
                    </a:solidFill>
                  </a:defRPr>
                </a:pPr>
                <a:endParaRPr sz="900">
                  <a:solidFill>
                    <a:srgbClr val="F9F9F9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9" name="Shape 6041"/>
              <p:cNvSpPr/>
              <p:nvPr/>
            </p:nvSpPr>
            <p:spPr>
              <a:xfrm>
                <a:off x="198346" y="-1"/>
                <a:ext cx="117575" cy="1027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18" y="0"/>
                    </a:moveTo>
                    <a:lnTo>
                      <a:pt x="21600" y="0"/>
                    </a:lnTo>
                    <a:lnTo>
                      <a:pt x="9882" y="21600"/>
                    </a:lnTo>
                    <a:lnTo>
                      <a:pt x="0" y="21600"/>
                    </a:lnTo>
                    <a:lnTo>
                      <a:pt x="11718" y="0"/>
                    </a:lnTo>
                    <a:close/>
                  </a:path>
                </a:pathLst>
              </a:custGeom>
              <a:solidFill>
                <a:srgbClr val="BBDB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9F9F9"/>
                    </a:solidFill>
                  </a:defRPr>
                </a:pPr>
                <a:endParaRPr sz="900">
                  <a:solidFill>
                    <a:srgbClr val="F9F9F9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0" name="Shape 6042"/>
              <p:cNvSpPr/>
              <p:nvPr/>
            </p:nvSpPr>
            <p:spPr>
              <a:xfrm>
                <a:off x="297518" y="-1"/>
                <a:ext cx="110127" cy="1027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510" y="0"/>
                    </a:moveTo>
                    <a:lnTo>
                      <a:pt x="21600" y="0"/>
                    </a:lnTo>
                    <a:lnTo>
                      <a:pt x="12068" y="21600"/>
                    </a:lnTo>
                    <a:lnTo>
                      <a:pt x="0" y="21600"/>
                    </a:lnTo>
                    <a:lnTo>
                      <a:pt x="12510" y="0"/>
                    </a:lnTo>
                    <a:close/>
                  </a:path>
                </a:pathLst>
              </a:custGeom>
              <a:solidFill>
                <a:srgbClr val="BBDB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9F9F9"/>
                    </a:solidFill>
                  </a:defRPr>
                </a:pPr>
                <a:endParaRPr sz="900">
                  <a:solidFill>
                    <a:srgbClr val="F9F9F9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4" name="Group 6051"/>
            <p:cNvGrpSpPr/>
            <p:nvPr/>
          </p:nvGrpSpPr>
          <p:grpSpPr>
            <a:xfrm>
              <a:off x="2727594" y="4971672"/>
              <a:ext cx="407646" cy="102725"/>
              <a:chOff x="0" y="0"/>
              <a:chExt cx="407644" cy="102723"/>
            </a:xfrm>
          </p:grpSpPr>
          <p:sp>
            <p:nvSpPr>
              <p:cNvPr id="45" name="Shape 6047"/>
              <p:cNvSpPr/>
              <p:nvPr/>
            </p:nvSpPr>
            <p:spPr>
              <a:xfrm>
                <a:off x="0" y="-1"/>
                <a:ext cx="117574" cy="1027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18" y="0"/>
                    </a:moveTo>
                    <a:lnTo>
                      <a:pt x="21600" y="0"/>
                    </a:lnTo>
                    <a:lnTo>
                      <a:pt x="9882" y="21600"/>
                    </a:lnTo>
                    <a:lnTo>
                      <a:pt x="0" y="21600"/>
                    </a:lnTo>
                    <a:lnTo>
                      <a:pt x="11718" y="0"/>
                    </a:lnTo>
                    <a:close/>
                  </a:path>
                </a:pathLst>
              </a:custGeom>
              <a:solidFill>
                <a:srgbClr val="AEC4E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9F9F9"/>
                    </a:solidFill>
                  </a:defRPr>
                </a:pPr>
                <a:endParaRPr sz="900">
                  <a:solidFill>
                    <a:srgbClr val="F9F9F9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6" name="Shape 6048"/>
              <p:cNvSpPr/>
              <p:nvPr/>
            </p:nvSpPr>
            <p:spPr>
              <a:xfrm>
                <a:off x="99172" y="-1"/>
                <a:ext cx="117575" cy="1027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18" y="0"/>
                    </a:moveTo>
                    <a:lnTo>
                      <a:pt x="21600" y="0"/>
                    </a:lnTo>
                    <a:lnTo>
                      <a:pt x="9882" y="21600"/>
                    </a:lnTo>
                    <a:lnTo>
                      <a:pt x="0" y="21600"/>
                    </a:lnTo>
                    <a:lnTo>
                      <a:pt x="11718" y="0"/>
                    </a:lnTo>
                    <a:close/>
                  </a:path>
                </a:pathLst>
              </a:custGeom>
              <a:solidFill>
                <a:srgbClr val="AEC4E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9F9F9"/>
                    </a:solidFill>
                  </a:defRPr>
                </a:pPr>
                <a:endParaRPr sz="900">
                  <a:solidFill>
                    <a:srgbClr val="F9F9F9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7" name="Shape 6049"/>
              <p:cNvSpPr/>
              <p:nvPr/>
            </p:nvSpPr>
            <p:spPr>
              <a:xfrm>
                <a:off x="198346" y="-1"/>
                <a:ext cx="117575" cy="1027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18" y="0"/>
                    </a:moveTo>
                    <a:lnTo>
                      <a:pt x="21600" y="0"/>
                    </a:lnTo>
                    <a:lnTo>
                      <a:pt x="9882" y="21600"/>
                    </a:lnTo>
                    <a:lnTo>
                      <a:pt x="0" y="21600"/>
                    </a:lnTo>
                    <a:lnTo>
                      <a:pt x="11718" y="0"/>
                    </a:lnTo>
                    <a:close/>
                  </a:path>
                </a:pathLst>
              </a:custGeom>
              <a:solidFill>
                <a:srgbClr val="AEC4E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9F9F9"/>
                    </a:solidFill>
                  </a:defRPr>
                </a:pPr>
                <a:endParaRPr sz="900">
                  <a:solidFill>
                    <a:srgbClr val="F9F9F9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8" name="Shape 6050"/>
              <p:cNvSpPr/>
              <p:nvPr/>
            </p:nvSpPr>
            <p:spPr>
              <a:xfrm>
                <a:off x="297518" y="-1"/>
                <a:ext cx="110127" cy="1027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510" y="0"/>
                    </a:moveTo>
                    <a:lnTo>
                      <a:pt x="21600" y="0"/>
                    </a:lnTo>
                    <a:lnTo>
                      <a:pt x="12068" y="21600"/>
                    </a:lnTo>
                    <a:lnTo>
                      <a:pt x="0" y="21600"/>
                    </a:lnTo>
                    <a:lnTo>
                      <a:pt x="12510" y="0"/>
                    </a:lnTo>
                    <a:close/>
                  </a:path>
                </a:pathLst>
              </a:custGeom>
              <a:solidFill>
                <a:srgbClr val="AEC4E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9F9F9"/>
                    </a:solidFill>
                  </a:defRPr>
                </a:pPr>
                <a:endParaRPr sz="900">
                  <a:solidFill>
                    <a:srgbClr val="F9F9F9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52" name="Group 6059"/>
            <p:cNvGrpSpPr/>
            <p:nvPr/>
          </p:nvGrpSpPr>
          <p:grpSpPr>
            <a:xfrm>
              <a:off x="9044953" y="5378101"/>
              <a:ext cx="422251" cy="103366"/>
              <a:chOff x="0" y="0"/>
              <a:chExt cx="422250" cy="103363"/>
            </a:xfrm>
          </p:grpSpPr>
          <p:sp>
            <p:nvSpPr>
              <p:cNvPr id="53" name="Shape 6055"/>
              <p:cNvSpPr/>
              <p:nvPr/>
            </p:nvSpPr>
            <p:spPr>
              <a:xfrm flipH="1">
                <a:off x="290070" y="0"/>
                <a:ext cx="117575" cy="1027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18" y="0"/>
                    </a:moveTo>
                    <a:lnTo>
                      <a:pt x="21600" y="0"/>
                    </a:lnTo>
                    <a:lnTo>
                      <a:pt x="9882" y="21600"/>
                    </a:lnTo>
                    <a:lnTo>
                      <a:pt x="0" y="21600"/>
                    </a:lnTo>
                    <a:lnTo>
                      <a:pt x="11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9F9F9"/>
                    </a:solidFill>
                  </a:defRPr>
                </a:pPr>
                <a:endParaRPr sz="900">
                  <a:solidFill>
                    <a:srgbClr val="F9F9F9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4" name="Shape 6056"/>
              <p:cNvSpPr/>
              <p:nvPr/>
            </p:nvSpPr>
            <p:spPr>
              <a:xfrm flipH="1">
                <a:off x="190897" y="0"/>
                <a:ext cx="117575" cy="1027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18" y="0"/>
                    </a:moveTo>
                    <a:lnTo>
                      <a:pt x="21600" y="0"/>
                    </a:lnTo>
                    <a:lnTo>
                      <a:pt x="9882" y="21600"/>
                    </a:lnTo>
                    <a:lnTo>
                      <a:pt x="0" y="21600"/>
                    </a:lnTo>
                    <a:lnTo>
                      <a:pt x="11718" y="0"/>
                    </a:lnTo>
                    <a:close/>
                  </a:path>
                </a:pathLst>
              </a:custGeom>
              <a:solidFill>
                <a:srgbClr val="AEC4E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9F9F9"/>
                    </a:solidFill>
                  </a:defRPr>
                </a:pPr>
                <a:endParaRPr sz="900">
                  <a:solidFill>
                    <a:srgbClr val="F9F9F9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5" name="Shape 6057"/>
              <p:cNvSpPr/>
              <p:nvPr/>
            </p:nvSpPr>
            <p:spPr>
              <a:xfrm flipH="1">
                <a:off x="91723" y="0"/>
                <a:ext cx="117575" cy="1027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18" y="0"/>
                    </a:moveTo>
                    <a:lnTo>
                      <a:pt x="21600" y="0"/>
                    </a:lnTo>
                    <a:lnTo>
                      <a:pt x="9882" y="21600"/>
                    </a:lnTo>
                    <a:lnTo>
                      <a:pt x="0" y="21600"/>
                    </a:lnTo>
                    <a:lnTo>
                      <a:pt x="11718" y="0"/>
                    </a:lnTo>
                    <a:close/>
                  </a:path>
                </a:pathLst>
              </a:custGeom>
              <a:solidFill>
                <a:srgbClr val="AEC4E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9F9F9"/>
                    </a:solidFill>
                  </a:defRPr>
                </a:pPr>
                <a:endParaRPr sz="900">
                  <a:solidFill>
                    <a:srgbClr val="F9F9F9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6" name="Shape 6058"/>
              <p:cNvSpPr/>
              <p:nvPr/>
            </p:nvSpPr>
            <p:spPr>
              <a:xfrm flipH="1">
                <a:off x="0" y="0"/>
                <a:ext cx="110126" cy="1027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510" y="0"/>
                    </a:moveTo>
                    <a:lnTo>
                      <a:pt x="21600" y="0"/>
                    </a:lnTo>
                    <a:lnTo>
                      <a:pt x="12068" y="21600"/>
                    </a:lnTo>
                    <a:lnTo>
                      <a:pt x="0" y="21600"/>
                    </a:lnTo>
                    <a:lnTo>
                      <a:pt x="12510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9F9F9"/>
                    </a:solidFill>
                  </a:defRPr>
                </a:pPr>
                <a:endParaRPr sz="900">
                  <a:solidFill>
                    <a:srgbClr val="F9F9F9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" name="Shape 6055"/>
              <p:cNvSpPr/>
              <p:nvPr/>
            </p:nvSpPr>
            <p:spPr>
              <a:xfrm flipH="1">
                <a:off x="304675" y="635"/>
                <a:ext cx="117575" cy="1027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18" y="0"/>
                    </a:moveTo>
                    <a:lnTo>
                      <a:pt x="21600" y="0"/>
                    </a:lnTo>
                    <a:lnTo>
                      <a:pt x="9882" y="21600"/>
                    </a:lnTo>
                    <a:lnTo>
                      <a:pt x="0" y="21600"/>
                    </a:lnTo>
                    <a:lnTo>
                      <a:pt x="11718" y="0"/>
                    </a:lnTo>
                    <a:close/>
                  </a:path>
                </a:pathLst>
              </a:custGeom>
              <a:solidFill>
                <a:srgbClr val="AEC4E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9F9F9"/>
                    </a:solidFill>
                  </a:defRPr>
                </a:pPr>
                <a:endParaRPr sz="900">
                  <a:solidFill>
                    <a:srgbClr val="F9F9F9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" name="Shape 6058"/>
              <p:cNvSpPr/>
              <p:nvPr/>
            </p:nvSpPr>
            <p:spPr>
              <a:xfrm flipH="1">
                <a:off x="15128" y="639"/>
                <a:ext cx="110126" cy="1027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510" y="0"/>
                    </a:moveTo>
                    <a:lnTo>
                      <a:pt x="21600" y="0"/>
                    </a:lnTo>
                    <a:lnTo>
                      <a:pt x="12068" y="21600"/>
                    </a:lnTo>
                    <a:lnTo>
                      <a:pt x="0" y="21600"/>
                    </a:lnTo>
                    <a:lnTo>
                      <a:pt x="12510" y="0"/>
                    </a:lnTo>
                    <a:close/>
                  </a:path>
                </a:pathLst>
              </a:custGeom>
              <a:solidFill>
                <a:srgbClr val="AEC4E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9F9F9"/>
                    </a:solidFill>
                  </a:defRPr>
                </a:pPr>
                <a:endParaRPr sz="900">
                  <a:solidFill>
                    <a:srgbClr val="F9F9F9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60" name="Group 6067"/>
            <p:cNvGrpSpPr/>
            <p:nvPr/>
          </p:nvGrpSpPr>
          <p:grpSpPr>
            <a:xfrm>
              <a:off x="8421725" y="3846829"/>
              <a:ext cx="407645" cy="102725"/>
              <a:chOff x="0" y="0"/>
              <a:chExt cx="407644" cy="102723"/>
            </a:xfrm>
          </p:grpSpPr>
          <p:sp>
            <p:nvSpPr>
              <p:cNvPr id="61" name="Shape 6063"/>
              <p:cNvSpPr/>
              <p:nvPr/>
            </p:nvSpPr>
            <p:spPr>
              <a:xfrm flipH="1">
                <a:off x="290070" y="0"/>
                <a:ext cx="117575" cy="1027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18" y="0"/>
                    </a:moveTo>
                    <a:lnTo>
                      <a:pt x="21600" y="0"/>
                    </a:lnTo>
                    <a:lnTo>
                      <a:pt x="9882" y="21600"/>
                    </a:lnTo>
                    <a:lnTo>
                      <a:pt x="0" y="21600"/>
                    </a:lnTo>
                    <a:lnTo>
                      <a:pt x="11718" y="0"/>
                    </a:lnTo>
                    <a:close/>
                  </a:path>
                </a:pathLst>
              </a:custGeom>
              <a:solidFill>
                <a:srgbClr val="BBDB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9F9F9"/>
                    </a:solidFill>
                  </a:defRPr>
                </a:pPr>
                <a:endParaRPr sz="900">
                  <a:solidFill>
                    <a:srgbClr val="F9F9F9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2" name="Shape 6064"/>
              <p:cNvSpPr/>
              <p:nvPr/>
            </p:nvSpPr>
            <p:spPr>
              <a:xfrm flipH="1">
                <a:off x="190897" y="0"/>
                <a:ext cx="117575" cy="1027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18" y="0"/>
                    </a:moveTo>
                    <a:lnTo>
                      <a:pt x="21600" y="0"/>
                    </a:lnTo>
                    <a:lnTo>
                      <a:pt x="9882" y="21600"/>
                    </a:lnTo>
                    <a:lnTo>
                      <a:pt x="0" y="21600"/>
                    </a:lnTo>
                    <a:lnTo>
                      <a:pt x="11718" y="0"/>
                    </a:lnTo>
                    <a:close/>
                  </a:path>
                </a:pathLst>
              </a:custGeom>
              <a:solidFill>
                <a:srgbClr val="BBDB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9F9F9"/>
                    </a:solidFill>
                  </a:defRPr>
                </a:pPr>
                <a:endParaRPr sz="900">
                  <a:solidFill>
                    <a:srgbClr val="F9F9F9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3" name="Shape 6065"/>
              <p:cNvSpPr/>
              <p:nvPr/>
            </p:nvSpPr>
            <p:spPr>
              <a:xfrm flipH="1">
                <a:off x="91723" y="0"/>
                <a:ext cx="117575" cy="1027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18" y="0"/>
                    </a:moveTo>
                    <a:lnTo>
                      <a:pt x="21600" y="0"/>
                    </a:lnTo>
                    <a:lnTo>
                      <a:pt x="9882" y="21600"/>
                    </a:lnTo>
                    <a:lnTo>
                      <a:pt x="0" y="21600"/>
                    </a:lnTo>
                    <a:lnTo>
                      <a:pt x="11718" y="0"/>
                    </a:lnTo>
                    <a:close/>
                  </a:path>
                </a:pathLst>
              </a:custGeom>
              <a:solidFill>
                <a:srgbClr val="BBDB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9F9F9"/>
                    </a:solidFill>
                  </a:defRPr>
                </a:pPr>
                <a:endParaRPr sz="900">
                  <a:solidFill>
                    <a:srgbClr val="F9F9F9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4" name="Shape 6066"/>
              <p:cNvSpPr/>
              <p:nvPr/>
            </p:nvSpPr>
            <p:spPr>
              <a:xfrm flipH="1">
                <a:off x="0" y="0"/>
                <a:ext cx="110126" cy="1027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510" y="0"/>
                    </a:moveTo>
                    <a:lnTo>
                      <a:pt x="21600" y="0"/>
                    </a:lnTo>
                    <a:lnTo>
                      <a:pt x="12068" y="21600"/>
                    </a:lnTo>
                    <a:lnTo>
                      <a:pt x="0" y="21600"/>
                    </a:lnTo>
                    <a:lnTo>
                      <a:pt x="12510" y="0"/>
                    </a:lnTo>
                    <a:close/>
                  </a:path>
                </a:pathLst>
              </a:custGeom>
              <a:solidFill>
                <a:srgbClr val="BBDB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9F9F9"/>
                    </a:solidFill>
                  </a:defRPr>
                </a:pPr>
                <a:endParaRPr sz="900">
                  <a:solidFill>
                    <a:srgbClr val="F9F9F9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68" name="Group 6075"/>
            <p:cNvGrpSpPr/>
            <p:nvPr/>
          </p:nvGrpSpPr>
          <p:grpSpPr>
            <a:xfrm>
              <a:off x="7801560" y="2384344"/>
              <a:ext cx="407646" cy="102725"/>
              <a:chOff x="0" y="0"/>
              <a:chExt cx="407644" cy="102723"/>
            </a:xfrm>
          </p:grpSpPr>
          <p:sp>
            <p:nvSpPr>
              <p:cNvPr id="69" name="Shape 6071"/>
              <p:cNvSpPr/>
              <p:nvPr/>
            </p:nvSpPr>
            <p:spPr>
              <a:xfrm flipH="1">
                <a:off x="290070" y="0"/>
                <a:ext cx="117575" cy="1027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18" y="0"/>
                    </a:moveTo>
                    <a:lnTo>
                      <a:pt x="21600" y="0"/>
                    </a:lnTo>
                    <a:lnTo>
                      <a:pt x="9882" y="21600"/>
                    </a:lnTo>
                    <a:lnTo>
                      <a:pt x="0" y="21600"/>
                    </a:lnTo>
                    <a:lnTo>
                      <a:pt x="11718" y="0"/>
                    </a:lnTo>
                    <a:close/>
                  </a:path>
                </a:pathLst>
              </a:custGeom>
              <a:solidFill>
                <a:srgbClr val="F4CF6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9F9F9"/>
                    </a:solidFill>
                  </a:defRPr>
                </a:pPr>
                <a:endParaRPr sz="900">
                  <a:solidFill>
                    <a:srgbClr val="F9F9F9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0" name="Shape 6072"/>
              <p:cNvSpPr/>
              <p:nvPr/>
            </p:nvSpPr>
            <p:spPr>
              <a:xfrm flipH="1">
                <a:off x="190897" y="0"/>
                <a:ext cx="117575" cy="1027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18" y="0"/>
                    </a:moveTo>
                    <a:lnTo>
                      <a:pt x="21600" y="0"/>
                    </a:lnTo>
                    <a:lnTo>
                      <a:pt x="9882" y="21600"/>
                    </a:lnTo>
                    <a:lnTo>
                      <a:pt x="0" y="21600"/>
                    </a:lnTo>
                    <a:lnTo>
                      <a:pt x="11718" y="0"/>
                    </a:lnTo>
                    <a:close/>
                  </a:path>
                </a:pathLst>
              </a:custGeom>
              <a:solidFill>
                <a:srgbClr val="F4CF6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9F9F9"/>
                    </a:solidFill>
                  </a:defRPr>
                </a:pPr>
                <a:endParaRPr sz="900">
                  <a:solidFill>
                    <a:srgbClr val="F9F9F9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1" name="Shape 6073"/>
              <p:cNvSpPr/>
              <p:nvPr/>
            </p:nvSpPr>
            <p:spPr>
              <a:xfrm flipH="1">
                <a:off x="91723" y="0"/>
                <a:ext cx="117575" cy="1027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18" y="0"/>
                    </a:moveTo>
                    <a:lnTo>
                      <a:pt x="21600" y="0"/>
                    </a:lnTo>
                    <a:lnTo>
                      <a:pt x="9882" y="21600"/>
                    </a:lnTo>
                    <a:lnTo>
                      <a:pt x="0" y="21600"/>
                    </a:lnTo>
                    <a:lnTo>
                      <a:pt x="11718" y="0"/>
                    </a:lnTo>
                    <a:close/>
                  </a:path>
                </a:pathLst>
              </a:custGeom>
              <a:solidFill>
                <a:srgbClr val="F4CF6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9F9F9"/>
                    </a:solidFill>
                  </a:defRPr>
                </a:pPr>
                <a:endParaRPr sz="900">
                  <a:solidFill>
                    <a:srgbClr val="F9F9F9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2" name="Shape 6074"/>
              <p:cNvSpPr/>
              <p:nvPr/>
            </p:nvSpPr>
            <p:spPr>
              <a:xfrm flipH="1">
                <a:off x="0" y="0"/>
                <a:ext cx="110126" cy="1027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510" y="0"/>
                    </a:moveTo>
                    <a:lnTo>
                      <a:pt x="21600" y="0"/>
                    </a:lnTo>
                    <a:lnTo>
                      <a:pt x="12068" y="21600"/>
                    </a:lnTo>
                    <a:lnTo>
                      <a:pt x="0" y="21600"/>
                    </a:lnTo>
                    <a:lnTo>
                      <a:pt x="12510" y="0"/>
                    </a:lnTo>
                    <a:close/>
                  </a:path>
                </a:pathLst>
              </a:custGeom>
              <a:solidFill>
                <a:srgbClr val="F4CF6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9F9F9"/>
                    </a:solidFill>
                  </a:defRPr>
                </a:pPr>
                <a:endParaRPr sz="900">
                  <a:solidFill>
                    <a:srgbClr val="F9F9F9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28D80C03-12CD-4562-88E7-D7876047574F}"/>
              </a:ext>
            </a:extLst>
          </p:cNvPr>
          <p:cNvSpPr txBox="1"/>
          <p:nvPr/>
        </p:nvSpPr>
        <p:spPr>
          <a:xfrm>
            <a:off x="775653" y="1759528"/>
            <a:ext cx="49656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代理是一种结构型设计模式，让你能够提供对象的替代品或其占位符。</a:t>
            </a:r>
            <a:r>
              <a:rPr lang="zh-CN" altLang="en-US" sz="3600" dirty="0">
                <a:solidFill>
                  <a:schemeClr val="accent2">
                    <a:lumMod val="50000"/>
                  </a:schemeClr>
                </a:solidFill>
              </a:rPr>
              <a:t>代理控制着对于原对象的访问</a:t>
            </a:r>
            <a:r>
              <a:rPr lang="zh-CN" altLang="en-US" sz="3600" dirty="0"/>
              <a:t>，并允许在将请求提交给对象前后进行一些处理。</a:t>
            </a:r>
          </a:p>
        </p:txBody>
      </p:sp>
    </p:spTree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270443" y="294793"/>
            <a:ext cx="11509262" cy="6135914"/>
            <a:chOff x="348909" y="366486"/>
            <a:chExt cx="11509262" cy="6135914"/>
          </a:xfrm>
        </p:grpSpPr>
        <p:sp>
          <p:nvSpPr>
            <p:cNvPr id="4" name="矩形: 圆角 3"/>
            <p:cNvSpPr/>
            <p:nvPr/>
          </p:nvSpPr>
          <p:spPr>
            <a:xfrm>
              <a:off x="348909" y="366486"/>
              <a:ext cx="11509262" cy="6135914"/>
            </a:xfrm>
            <a:prstGeom prst="roundRect">
              <a:avLst>
                <a:gd name="adj" fmla="val 38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" name="矩形: 圆角 4"/>
            <p:cNvSpPr/>
            <p:nvPr/>
          </p:nvSpPr>
          <p:spPr>
            <a:xfrm>
              <a:off x="609600" y="591455"/>
              <a:ext cx="11016344" cy="5649687"/>
            </a:xfrm>
            <a:prstGeom prst="roundRect">
              <a:avLst>
                <a:gd name="adj" fmla="val 3800"/>
              </a:avLst>
            </a:prstGeom>
            <a:noFill/>
            <a:ln w="28575">
              <a:gradFill>
                <a:gsLst>
                  <a:gs pos="0">
                    <a:srgbClr val="4173B7"/>
                  </a:gs>
                  <a:gs pos="100000">
                    <a:srgbClr val="ADD6CD"/>
                  </a:gs>
                </a:gsLst>
                <a:lin ang="5400000" scaled="1"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标题 1"/>
          <p:cNvSpPr txBox="1"/>
          <p:nvPr/>
        </p:nvSpPr>
        <p:spPr>
          <a:xfrm>
            <a:off x="609600" y="754742"/>
            <a:ext cx="5621518" cy="7798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ADD6CD"/>
                </a:solidFill>
                <a:effectLst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04 </a:t>
            </a:r>
            <a:r>
              <a:rPr lang="zh-CN" altLang="en-US" dirty="0">
                <a:sym typeface="+mn-lt"/>
              </a:rPr>
              <a:t>代理模式分类</a:t>
            </a:r>
          </a:p>
        </p:txBody>
      </p:sp>
      <p:cxnSp>
        <p:nvCxnSpPr>
          <p:cNvPr id="7" name="直接连接符 6"/>
          <p:cNvCxnSpPr>
            <a:cxnSpLocks/>
          </p:cNvCxnSpPr>
          <p:nvPr/>
        </p:nvCxnSpPr>
        <p:spPr>
          <a:xfrm>
            <a:off x="993281" y="4478684"/>
            <a:ext cx="10292872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281" y="2232897"/>
            <a:ext cx="1580237" cy="19492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77472" y="2289033"/>
            <a:ext cx="1781666" cy="19284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CC8B805-7D56-451C-A562-7A2AABEC353E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95620" y="2270605"/>
            <a:ext cx="1781666" cy="19498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Rectangle 1">
            <a:extLst>
              <a:ext uri="{FF2B5EF4-FFF2-40B4-BE49-F238E27FC236}">
                <a16:creationId xmlns:a16="http://schemas.microsoft.com/office/drawing/2014/main" id="{A6644718-E9D1-4397-BB42-71D46FFF7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904" y="117056"/>
            <a:ext cx="21512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3F082D0-67CD-4191-AB42-FDEE2C7E3E67}"/>
              </a:ext>
            </a:extLst>
          </p:cNvPr>
          <p:cNvSpPr txBox="1"/>
          <p:nvPr/>
        </p:nvSpPr>
        <p:spPr>
          <a:xfrm>
            <a:off x="782424" y="4809716"/>
            <a:ext cx="24792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远程代理（</a:t>
            </a:r>
            <a:r>
              <a:rPr lang="en-US" altLang="zh-CN" sz="2000" dirty="0"/>
              <a:t>Remote Proxy</a:t>
            </a:r>
            <a:r>
              <a:rPr lang="zh-CN" altLang="en-US" sz="2000" dirty="0"/>
              <a:t>）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84D1664-BCE9-42C2-92FE-B041177A8A94}"/>
              </a:ext>
            </a:extLst>
          </p:cNvPr>
          <p:cNvSpPr txBox="1"/>
          <p:nvPr/>
        </p:nvSpPr>
        <p:spPr>
          <a:xfrm>
            <a:off x="3291301" y="4971938"/>
            <a:ext cx="2733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虚拟代理（</a:t>
            </a:r>
            <a:r>
              <a:rPr lang="en-US" altLang="zh-CN" sz="2400" dirty="0"/>
              <a:t>Virtual Proxy</a:t>
            </a:r>
            <a:r>
              <a:rPr lang="zh-CN" altLang="en-US" sz="2400" dirty="0"/>
              <a:t>）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3A25D5A-69E5-430A-8B8E-1AC7492C9D88}"/>
              </a:ext>
            </a:extLst>
          </p:cNvPr>
          <p:cNvSpPr txBox="1"/>
          <p:nvPr/>
        </p:nvSpPr>
        <p:spPr>
          <a:xfrm>
            <a:off x="6447934" y="4809717"/>
            <a:ext cx="27997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保护代理（</a:t>
            </a:r>
            <a:r>
              <a:rPr lang="en-US" altLang="zh-CN" sz="2400" dirty="0"/>
              <a:t>Protection Proxy</a:t>
            </a:r>
            <a:r>
              <a:rPr lang="zh-CN" altLang="en-US" sz="2400" dirty="0"/>
              <a:t>）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1C3893F8-622B-447F-A91B-0E23D427FAA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13354" y="2219221"/>
            <a:ext cx="1781666" cy="19284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75D4E03F-1563-4EA7-8299-9D86DE4FD381}"/>
              </a:ext>
            </a:extLst>
          </p:cNvPr>
          <p:cNvSpPr txBox="1"/>
          <p:nvPr/>
        </p:nvSpPr>
        <p:spPr>
          <a:xfrm>
            <a:off x="9096885" y="4660221"/>
            <a:ext cx="22146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智能代理（</a:t>
            </a:r>
            <a:r>
              <a:rPr lang="en-US" altLang="zh-CN" sz="2400" dirty="0"/>
              <a:t>Smart Reference</a:t>
            </a:r>
            <a:r>
              <a:rPr lang="zh-CN" altLang="en-US" sz="2400" dirty="0"/>
              <a:t>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341369" y="291072"/>
            <a:ext cx="11509262" cy="6135914"/>
            <a:chOff x="348909" y="366486"/>
            <a:chExt cx="11509262" cy="6135914"/>
          </a:xfrm>
        </p:grpSpPr>
        <p:sp>
          <p:nvSpPr>
            <p:cNvPr id="6" name="矩形: 圆角 5"/>
            <p:cNvSpPr/>
            <p:nvPr/>
          </p:nvSpPr>
          <p:spPr>
            <a:xfrm>
              <a:off x="348909" y="366486"/>
              <a:ext cx="11509262" cy="6135914"/>
            </a:xfrm>
            <a:prstGeom prst="roundRect">
              <a:avLst>
                <a:gd name="adj" fmla="val 38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: 圆角 6"/>
            <p:cNvSpPr/>
            <p:nvPr/>
          </p:nvSpPr>
          <p:spPr>
            <a:xfrm>
              <a:off x="609600" y="591455"/>
              <a:ext cx="11016344" cy="5649687"/>
            </a:xfrm>
            <a:prstGeom prst="roundRect">
              <a:avLst>
                <a:gd name="adj" fmla="val 3800"/>
              </a:avLst>
            </a:prstGeom>
            <a:noFill/>
            <a:ln w="28575">
              <a:gradFill>
                <a:gsLst>
                  <a:gs pos="0">
                    <a:srgbClr val="4173B7"/>
                  </a:gs>
                  <a:gs pos="100000">
                    <a:srgbClr val="ADD6CD"/>
                  </a:gs>
                </a:gsLst>
                <a:lin ang="5400000" scaled="1"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标题 1"/>
          <p:cNvSpPr txBox="1"/>
          <p:nvPr/>
        </p:nvSpPr>
        <p:spPr>
          <a:xfrm>
            <a:off x="609600" y="754742"/>
            <a:ext cx="3811493" cy="7798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800">
                <a:effectLst/>
                <a:cs typeface="+mn-ea"/>
              </a:defRPr>
            </a:lvl1pPr>
          </a:lstStyle>
          <a:p>
            <a:r>
              <a:rPr lang="en-US" altLang="zh-CN" dirty="0">
                <a:solidFill>
                  <a:srgbClr val="ADD6CD"/>
                </a:solidFill>
                <a:sym typeface="+mn-lt"/>
              </a:rPr>
              <a:t>04 </a:t>
            </a:r>
            <a:r>
              <a:rPr lang="zh-CN" altLang="en-US" dirty="0">
                <a:solidFill>
                  <a:srgbClr val="ADD6CD"/>
                </a:solidFill>
                <a:sym typeface="+mn-lt"/>
              </a:rPr>
              <a:t>静态代理</a:t>
            </a:r>
          </a:p>
        </p:txBody>
      </p:sp>
      <p:sp>
        <p:nvSpPr>
          <p:cNvPr id="25" name="TextBox 33">
            <a:extLst>
              <a:ext uri="{FF2B5EF4-FFF2-40B4-BE49-F238E27FC236}">
                <a16:creationId xmlns:a16="http://schemas.microsoft.com/office/drawing/2014/main" id="{6BC37089-5599-4E15-8A0C-F1B2F31FE974}"/>
              </a:ext>
            </a:extLst>
          </p:cNvPr>
          <p:cNvSpPr txBox="1"/>
          <p:nvPr/>
        </p:nvSpPr>
        <p:spPr>
          <a:xfrm>
            <a:off x="3396645" y="1929752"/>
            <a:ext cx="2820332" cy="369332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静态代理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6D8DE3A-87A8-448E-8BEA-39592016E1E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476" y="2639505"/>
            <a:ext cx="2048452" cy="20507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058A7A0-CF4D-44E9-A25A-20FC30801764}"/>
              </a:ext>
            </a:extLst>
          </p:cNvPr>
          <p:cNvSpPr txBox="1"/>
          <p:nvPr/>
        </p:nvSpPr>
        <p:spPr>
          <a:xfrm>
            <a:off x="3278883" y="3138620"/>
            <a:ext cx="71094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静态代理是指预先确定了</a:t>
            </a:r>
            <a:r>
              <a:rPr lang="zh-CN" altLang="en-US" sz="3600" dirty="0">
                <a:solidFill>
                  <a:schemeClr val="accent2">
                    <a:lumMod val="50000"/>
                  </a:schemeClr>
                </a:solidFill>
              </a:rPr>
              <a:t>代理与被代理者</a:t>
            </a:r>
            <a:r>
              <a:rPr lang="zh-CN" altLang="en-US" sz="3600" dirty="0"/>
              <a:t>的关系，即代理类与被代理类的依赖关系在编译期间就确定了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348909" y="366486"/>
            <a:ext cx="11509262" cy="6135914"/>
            <a:chOff x="348909" y="366486"/>
            <a:chExt cx="11509262" cy="6135914"/>
          </a:xfrm>
        </p:grpSpPr>
        <p:sp>
          <p:nvSpPr>
            <p:cNvPr id="35" name="矩形: 圆角 34"/>
            <p:cNvSpPr/>
            <p:nvPr/>
          </p:nvSpPr>
          <p:spPr>
            <a:xfrm>
              <a:off x="348909" y="366486"/>
              <a:ext cx="11509262" cy="6135914"/>
            </a:xfrm>
            <a:prstGeom prst="roundRect">
              <a:avLst>
                <a:gd name="adj" fmla="val 38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矩形: 圆角 35"/>
            <p:cNvSpPr/>
            <p:nvPr/>
          </p:nvSpPr>
          <p:spPr>
            <a:xfrm>
              <a:off x="609600" y="591455"/>
              <a:ext cx="11016344" cy="5649687"/>
            </a:xfrm>
            <a:prstGeom prst="roundRect">
              <a:avLst>
                <a:gd name="adj" fmla="val 3800"/>
              </a:avLst>
            </a:prstGeom>
            <a:noFill/>
            <a:ln w="28575">
              <a:gradFill>
                <a:gsLst>
                  <a:gs pos="0">
                    <a:srgbClr val="4173B7"/>
                  </a:gs>
                  <a:gs pos="100000">
                    <a:srgbClr val="ADD6CD"/>
                  </a:gs>
                </a:gsLst>
                <a:lin ang="5400000" scaled="1"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" name="标题 1"/>
          <p:cNvSpPr txBox="1"/>
          <p:nvPr/>
        </p:nvSpPr>
        <p:spPr>
          <a:xfrm>
            <a:off x="609600" y="754742"/>
            <a:ext cx="4999147" cy="7798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ADD6CD"/>
                </a:solidFill>
                <a:effectLst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04 </a:t>
            </a:r>
            <a:r>
              <a:rPr lang="zh-CN" altLang="en-US" dirty="0">
                <a:sym typeface="+mn-lt"/>
              </a:rPr>
              <a:t>静态代理分类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051049" y="5315872"/>
            <a:ext cx="3107460" cy="417195"/>
          </a:xfrm>
          <a:prstGeom prst="rect">
            <a:avLst/>
          </a:prstGeom>
          <a:noFill/>
        </p:spPr>
        <p:txBody>
          <a:bodyPr vert="horz" wrap="none" lIns="0" tIns="0" rIns="0" bIns="0" anchor="ctr">
            <a:noAutofit/>
          </a:bodyPr>
          <a:lstStyle/>
          <a:p>
            <a:pPr algn="l" defTabSz="508000" eaLnBrk="0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6051049" y="3241548"/>
            <a:ext cx="4483510" cy="0"/>
          </a:xfrm>
          <a:prstGeom prst="line">
            <a:avLst/>
          </a:prstGeom>
          <a:ln w="28575">
            <a:solidFill>
              <a:srgbClr val="BBDB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D35A4787-D25B-4C63-B08C-B142C403B97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6854" y="1985591"/>
            <a:ext cx="4511893" cy="35541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0850E86-458E-4B17-AFA5-A8CFBA6B8D03}"/>
              </a:ext>
            </a:extLst>
          </p:cNvPr>
          <p:cNvSpPr txBox="1"/>
          <p:nvPr/>
        </p:nvSpPr>
        <p:spPr>
          <a:xfrm>
            <a:off x="5957656" y="1348800"/>
            <a:ext cx="513749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dirty="0">
                <a:solidFill>
                  <a:srgbClr val="1F0909"/>
                </a:solidFill>
                <a:latin typeface="PT Serif" panose="020A0603040505020204" pitchFamily="18" charset="0"/>
              </a:rPr>
              <a:t>静态代理又分为</a:t>
            </a:r>
            <a:r>
              <a:rPr lang="zh-CN" altLang="zh-CN" sz="3200" dirty="0">
                <a:solidFill>
                  <a:srgbClr val="C00000"/>
                </a:solidFill>
                <a:latin typeface="PT Serif" panose="020A0603040505020204" pitchFamily="18" charset="0"/>
              </a:rPr>
              <a:t>强制代理</a:t>
            </a:r>
            <a:r>
              <a:rPr lang="zh-CN" altLang="zh-CN" sz="3200" dirty="0">
                <a:solidFill>
                  <a:srgbClr val="1F0909"/>
                </a:solidFill>
                <a:latin typeface="PT Serif" panose="020A0603040505020204" pitchFamily="18" charset="0"/>
              </a:rPr>
              <a:t>和</a:t>
            </a:r>
            <a:r>
              <a:rPr lang="zh-CN" altLang="zh-CN" sz="3200" dirty="0">
                <a:solidFill>
                  <a:srgbClr val="00B050"/>
                </a:solidFill>
                <a:latin typeface="PT Serif" panose="020A0603040505020204" pitchFamily="18" charset="0"/>
              </a:rPr>
              <a:t>普通代理</a:t>
            </a:r>
            <a:r>
              <a:rPr lang="zh-CN" altLang="zh-CN" sz="3200" dirty="0">
                <a:solidFill>
                  <a:srgbClr val="1F0909"/>
                </a:solidFill>
                <a:latin typeface="PT Serif" panose="020A0603040505020204" pitchFamily="18" charset="0"/>
              </a:rPr>
              <a:t>。普通代理的要求就是客户端只能访问代理角色，而不能访问真实角色；强制代理的概念就是要从真实角色查找到代理角色，不允许直接访问真实角色</a:t>
            </a:r>
            <a:r>
              <a:rPr lang="zh-CN" altLang="zh-CN" sz="3200" dirty="0"/>
              <a:t> </a:t>
            </a:r>
            <a:endParaRPr lang="zh-CN" altLang="zh-CN" sz="3200" dirty="0">
              <a:latin typeface="Arial" panose="020B0604020202020204" pitchFamily="34" charset="0"/>
            </a:endParaRPr>
          </a:p>
          <a:p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348909" y="291072"/>
            <a:ext cx="11509262" cy="6135914"/>
            <a:chOff x="348909" y="366486"/>
            <a:chExt cx="11509262" cy="6135914"/>
          </a:xfrm>
        </p:grpSpPr>
        <p:sp>
          <p:nvSpPr>
            <p:cNvPr id="6" name="矩形: 圆角 5"/>
            <p:cNvSpPr/>
            <p:nvPr/>
          </p:nvSpPr>
          <p:spPr>
            <a:xfrm>
              <a:off x="348909" y="366486"/>
              <a:ext cx="11509262" cy="6135914"/>
            </a:xfrm>
            <a:prstGeom prst="roundRect">
              <a:avLst>
                <a:gd name="adj" fmla="val 38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: 圆角 6"/>
            <p:cNvSpPr/>
            <p:nvPr/>
          </p:nvSpPr>
          <p:spPr>
            <a:xfrm>
              <a:off x="609600" y="591455"/>
              <a:ext cx="11016344" cy="5649687"/>
            </a:xfrm>
            <a:prstGeom prst="roundRect">
              <a:avLst>
                <a:gd name="adj" fmla="val 3800"/>
              </a:avLst>
            </a:prstGeom>
            <a:noFill/>
            <a:ln w="28575">
              <a:gradFill>
                <a:gsLst>
                  <a:gs pos="0">
                    <a:srgbClr val="4173B7"/>
                  </a:gs>
                  <a:gs pos="100000">
                    <a:srgbClr val="ADD6CD"/>
                  </a:gs>
                </a:gsLst>
                <a:lin ang="5400000" scaled="1"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9" name="标题 1"/>
          <p:cNvSpPr txBox="1"/>
          <p:nvPr/>
        </p:nvSpPr>
        <p:spPr>
          <a:xfrm>
            <a:off x="609600" y="754742"/>
            <a:ext cx="3811493" cy="7798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ADD6CD"/>
                </a:solidFill>
                <a:effectLst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04 </a:t>
            </a:r>
            <a:r>
              <a:rPr lang="zh-CN" altLang="en-US" dirty="0">
                <a:sym typeface="+mn-lt"/>
              </a:rPr>
              <a:t>动态代理</a:t>
            </a:r>
          </a:p>
        </p:txBody>
      </p:sp>
      <p:sp>
        <p:nvSpPr>
          <p:cNvPr id="193" name="矩形 192"/>
          <p:cNvSpPr/>
          <p:nvPr/>
        </p:nvSpPr>
        <p:spPr>
          <a:xfrm>
            <a:off x="1510137" y="2746434"/>
            <a:ext cx="899886" cy="115851"/>
          </a:xfrm>
          <a:prstGeom prst="rect">
            <a:avLst/>
          </a:prstGeom>
          <a:solidFill>
            <a:srgbClr val="AEC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4209795" y="2746482"/>
            <a:ext cx="899886" cy="115851"/>
          </a:xfrm>
          <a:prstGeom prst="rect">
            <a:avLst/>
          </a:prstGeom>
          <a:solidFill>
            <a:srgbClr val="FFD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013EEC1-BADB-4C1E-8049-AC78EC82651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97593" y="1453078"/>
            <a:ext cx="4109694" cy="411431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DA6A4FF2-E575-4418-A5B2-FB97DC7EB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752" y="2087752"/>
            <a:ext cx="568608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动态代理本质上仍然是代理，只是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PT Serif" panose="020A0603040505020204" pitchFamily="18" charset="0"/>
              </a:rPr>
              <a:t>代理与被代理人的关系是动态确定的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。映射到编程领域为这个关系是在运行时确定的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0">
        <p14:pan dir="u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3" grpId="0" animBg="1"/>
      <p:bldP spid="19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3" y="0"/>
            <a:ext cx="12187874" cy="685800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511052" y="361043"/>
            <a:ext cx="11509262" cy="6135914"/>
            <a:chOff x="348909" y="366486"/>
            <a:chExt cx="11509262" cy="6135914"/>
          </a:xfrm>
        </p:grpSpPr>
        <p:sp>
          <p:nvSpPr>
            <p:cNvPr id="9" name="矩形: 圆角 8"/>
            <p:cNvSpPr/>
            <p:nvPr/>
          </p:nvSpPr>
          <p:spPr>
            <a:xfrm>
              <a:off x="348909" y="366486"/>
              <a:ext cx="11509262" cy="6135914"/>
            </a:xfrm>
            <a:prstGeom prst="roundRect">
              <a:avLst>
                <a:gd name="adj" fmla="val 38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0" name="矩形: 圆角 9"/>
            <p:cNvSpPr/>
            <p:nvPr/>
          </p:nvSpPr>
          <p:spPr>
            <a:xfrm>
              <a:off x="609600" y="591455"/>
              <a:ext cx="11016344" cy="5649687"/>
            </a:xfrm>
            <a:prstGeom prst="roundRect">
              <a:avLst>
                <a:gd name="adj" fmla="val 3800"/>
              </a:avLst>
            </a:prstGeom>
            <a:noFill/>
            <a:ln w="28575">
              <a:gradFill>
                <a:gsLst>
                  <a:gs pos="0">
                    <a:srgbClr val="4173B7"/>
                  </a:gs>
                  <a:gs pos="100000">
                    <a:srgbClr val="ADD6CD"/>
                  </a:gs>
                </a:gsLst>
                <a:lin ang="5400000" scaled="1"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标题 1"/>
          <p:cNvSpPr txBox="1"/>
          <p:nvPr/>
        </p:nvSpPr>
        <p:spPr>
          <a:xfrm>
            <a:off x="609600" y="754742"/>
            <a:ext cx="7761402" cy="7798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AEC4E1"/>
                </a:solidFill>
                <a:effectLst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04 </a:t>
            </a:r>
            <a:r>
              <a:rPr lang="zh-CN" altLang="en-US" dirty="0">
                <a:sym typeface="+mn-lt"/>
              </a:rPr>
              <a:t>动态代理分类</a:t>
            </a:r>
            <a:r>
              <a:rPr lang="en-US" altLang="zh-CN" dirty="0">
                <a:sym typeface="+mn-lt"/>
              </a:rPr>
              <a:t>-JDK</a:t>
            </a:r>
            <a:endParaRPr lang="zh-CN" altLang="en-US" dirty="0"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F8CF8D3-E8D7-4A28-BE4D-106B6EA4E531}"/>
              </a:ext>
            </a:extLst>
          </p:cNvPr>
          <p:cNvGrpSpPr/>
          <p:nvPr/>
        </p:nvGrpSpPr>
        <p:grpSpPr>
          <a:xfrm>
            <a:off x="1187646" y="2349697"/>
            <a:ext cx="2025650" cy="2334419"/>
            <a:chOff x="1206500" y="1903016"/>
            <a:chExt cx="2025650" cy="2334419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1206500" y="1903016"/>
              <a:ext cx="2025650" cy="2334419"/>
            </a:xfrm>
            <a:custGeom>
              <a:avLst/>
              <a:gdLst>
                <a:gd name="T0" fmla="*/ 1275 w 2552"/>
                <a:gd name="T1" fmla="*/ 0 h 2941"/>
                <a:gd name="T2" fmla="*/ 0 w 2552"/>
                <a:gd name="T3" fmla="*/ 734 h 2941"/>
                <a:gd name="T4" fmla="*/ 0 w 2552"/>
                <a:gd name="T5" fmla="*/ 2210 h 2941"/>
                <a:gd name="T6" fmla="*/ 1275 w 2552"/>
                <a:gd name="T7" fmla="*/ 2941 h 2941"/>
                <a:gd name="T8" fmla="*/ 2552 w 2552"/>
                <a:gd name="T9" fmla="*/ 2210 h 2941"/>
                <a:gd name="T10" fmla="*/ 2552 w 2552"/>
                <a:gd name="T11" fmla="*/ 734 h 2941"/>
                <a:gd name="T12" fmla="*/ 1275 w 2552"/>
                <a:gd name="T13" fmla="*/ 0 h 2941"/>
                <a:gd name="T14" fmla="*/ 2391 w 2552"/>
                <a:gd name="T15" fmla="*/ 2117 h 2941"/>
                <a:gd name="T16" fmla="*/ 1275 w 2552"/>
                <a:gd name="T17" fmla="*/ 2757 h 2941"/>
                <a:gd name="T18" fmla="*/ 161 w 2552"/>
                <a:gd name="T19" fmla="*/ 2117 h 2941"/>
                <a:gd name="T20" fmla="*/ 161 w 2552"/>
                <a:gd name="T21" fmla="*/ 827 h 2941"/>
                <a:gd name="T22" fmla="*/ 1275 w 2552"/>
                <a:gd name="T23" fmla="*/ 187 h 2941"/>
                <a:gd name="T24" fmla="*/ 2391 w 2552"/>
                <a:gd name="T25" fmla="*/ 827 h 2941"/>
                <a:gd name="T26" fmla="*/ 2391 w 2552"/>
                <a:gd name="T27" fmla="*/ 2117 h 2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52" h="2941">
                  <a:moveTo>
                    <a:pt x="1275" y="0"/>
                  </a:moveTo>
                  <a:lnTo>
                    <a:pt x="0" y="734"/>
                  </a:lnTo>
                  <a:lnTo>
                    <a:pt x="0" y="2210"/>
                  </a:lnTo>
                  <a:lnTo>
                    <a:pt x="1275" y="2941"/>
                  </a:lnTo>
                  <a:lnTo>
                    <a:pt x="2552" y="2210"/>
                  </a:lnTo>
                  <a:lnTo>
                    <a:pt x="2552" y="734"/>
                  </a:lnTo>
                  <a:lnTo>
                    <a:pt x="1275" y="0"/>
                  </a:lnTo>
                  <a:close/>
                  <a:moveTo>
                    <a:pt x="2391" y="2117"/>
                  </a:moveTo>
                  <a:lnTo>
                    <a:pt x="1275" y="2757"/>
                  </a:lnTo>
                  <a:lnTo>
                    <a:pt x="161" y="2117"/>
                  </a:lnTo>
                  <a:lnTo>
                    <a:pt x="161" y="827"/>
                  </a:lnTo>
                  <a:lnTo>
                    <a:pt x="1275" y="187"/>
                  </a:lnTo>
                  <a:lnTo>
                    <a:pt x="2391" y="827"/>
                  </a:lnTo>
                  <a:lnTo>
                    <a:pt x="2391" y="2117"/>
                  </a:lnTo>
                  <a:close/>
                </a:path>
              </a:pathLst>
            </a:custGeom>
            <a:solidFill>
              <a:srgbClr val="BBDBDD"/>
            </a:solidFill>
            <a:ln w="15875" cap="flat">
              <a:noFill/>
              <a:prstDash val="solid"/>
              <a:miter lim="800000"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900">
                <a:cs typeface="+mn-ea"/>
                <a:sym typeface="+mn-lt"/>
              </a:endParaRPr>
            </a:p>
          </p:txBody>
        </p:sp>
        <p:sp>
          <p:nvSpPr>
            <p:cNvPr id="19" name="Freeform 47"/>
            <p:cNvSpPr/>
            <p:nvPr/>
          </p:nvSpPr>
          <p:spPr bwMode="auto">
            <a:xfrm>
              <a:off x="1459849" y="2194070"/>
              <a:ext cx="1518953" cy="1752311"/>
            </a:xfrm>
            <a:custGeom>
              <a:avLst/>
              <a:gdLst>
                <a:gd name="T0" fmla="*/ 895 w 1790"/>
                <a:gd name="T1" fmla="*/ 0 h 2065"/>
                <a:gd name="T2" fmla="*/ 0 w 1790"/>
                <a:gd name="T3" fmla="*/ 515 h 2065"/>
                <a:gd name="T4" fmla="*/ 0 w 1790"/>
                <a:gd name="T5" fmla="*/ 1550 h 2065"/>
                <a:gd name="T6" fmla="*/ 895 w 1790"/>
                <a:gd name="T7" fmla="*/ 2065 h 2065"/>
                <a:gd name="T8" fmla="*/ 1790 w 1790"/>
                <a:gd name="T9" fmla="*/ 1550 h 2065"/>
                <a:gd name="T10" fmla="*/ 1790 w 1790"/>
                <a:gd name="T11" fmla="*/ 515 h 2065"/>
                <a:gd name="T12" fmla="*/ 895 w 1790"/>
                <a:gd name="T13" fmla="*/ 0 h 2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0" h="2065">
                  <a:moveTo>
                    <a:pt x="895" y="0"/>
                  </a:moveTo>
                  <a:lnTo>
                    <a:pt x="0" y="515"/>
                  </a:lnTo>
                  <a:lnTo>
                    <a:pt x="0" y="1550"/>
                  </a:lnTo>
                  <a:lnTo>
                    <a:pt x="895" y="2065"/>
                  </a:lnTo>
                  <a:lnTo>
                    <a:pt x="1790" y="1550"/>
                  </a:lnTo>
                  <a:lnTo>
                    <a:pt x="1790" y="515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BBDBDD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900" dirty="0">
                <a:cs typeface="+mn-ea"/>
                <a:sym typeface="+mn-lt"/>
              </a:endParaRPr>
            </a:p>
          </p:txBody>
        </p:sp>
        <p:sp>
          <p:nvSpPr>
            <p:cNvPr id="20" name="Freeform 16"/>
            <p:cNvSpPr>
              <a:spLocks noEditPoints="1"/>
            </p:cNvSpPr>
            <p:nvPr/>
          </p:nvSpPr>
          <p:spPr bwMode="auto">
            <a:xfrm>
              <a:off x="1925263" y="2775090"/>
              <a:ext cx="588125" cy="590270"/>
            </a:xfrm>
            <a:custGeom>
              <a:avLst/>
              <a:gdLst>
                <a:gd name="T0" fmla="*/ 321 w 353"/>
                <a:gd name="T1" fmla="*/ 104 h 353"/>
                <a:gd name="T2" fmla="*/ 321 w 353"/>
                <a:gd name="T3" fmla="*/ 24 h 353"/>
                <a:gd name="T4" fmla="*/ 297 w 353"/>
                <a:gd name="T5" fmla="*/ 0 h 353"/>
                <a:gd name="T6" fmla="*/ 273 w 353"/>
                <a:gd name="T7" fmla="*/ 24 h 353"/>
                <a:gd name="T8" fmla="*/ 273 w 353"/>
                <a:gd name="T9" fmla="*/ 30 h 353"/>
                <a:gd name="T10" fmla="*/ 40 w 353"/>
                <a:gd name="T11" fmla="*/ 98 h 353"/>
                <a:gd name="T12" fmla="*/ 32 w 353"/>
                <a:gd name="T13" fmla="*/ 96 h 353"/>
                <a:gd name="T14" fmla="*/ 16 w 353"/>
                <a:gd name="T15" fmla="*/ 96 h 353"/>
                <a:gd name="T16" fmla="*/ 0 w 353"/>
                <a:gd name="T17" fmla="*/ 112 h 353"/>
                <a:gd name="T18" fmla="*/ 0 w 353"/>
                <a:gd name="T19" fmla="*/ 192 h 353"/>
                <a:gd name="T20" fmla="*/ 16 w 353"/>
                <a:gd name="T21" fmla="*/ 208 h 353"/>
                <a:gd name="T22" fmla="*/ 32 w 353"/>
                <a:gd name="T23" fmla="*/ 208 h 353"/>
                <a:gd name="T24" fmla="*/ 40 w 353"/>
                <a:gd name="T25" fmla="*/ 206 h 353"/>
                <a:gd name="T26" fmla="*/ 50 w 353"/>
                <a:gd name="T27" fmla="*/ 209 h 353"/>
                <a:gd name="T28" fmla="*/ 81 w 353"/>
                <a:gd name="T29" fmla="*/ 347 h 353"/>
                <a:gd name="T30" fmla="*/ 81 w 353"/>
                <a:gd name="T31" fmla="*/ 347 h 353"/>
                <a:gd name="T32" fmla="*/ 89 w 353"/>
                <a:gd name="T33" fmla="*/ 353 h 353"/>
                <a:gd name="T34" fmla="*/ 153 w 353"/>
                <a:gd name="T35" fmla="*/ 353 h 353"/>
                <a:gd name="T36" fmla="*/ 161 w 353"/>
                <a:gd name="T37" fmla="*/ 345 h 353"/>
                <a:gd name="T38" fmla="*/ 160 w 353"/>
                <a:gd name="T39" fmla="*/ 343 h 353"/>
                <a:gd name="T40" fmla="*/ 161 w 353"/>
                <a:gd name="T41" fmla="*/ 343 h 353"/>
                <a:gd name="T42" fmla="*/ 135 w 353"/>
                <a:gd name="T43" fmla="*/ 234 h 353"/>
                <a:gd name="T44" fmla="*/ 273 w 353"/>
                <a:gd name="T45" fmla="*/ 275 h 353"/>
                <a:gd name="T46" fmla="*/ 273 w 353"/>
                <a:gd name="T47" fmla="*/ 281 h 353"/>
                <a:gd name="T48" fmla="*/ 297 w 353"/>
                <a:gd name="T49" fmla="*/ 305 h 353"/>
                <a:gd name="T50" fmla="*/ 321 w 353"/>
                <a:gd name="T51" fmla="*/ 281 h 353"/>
                <a:gd name="T52" fmla="*/ 321 w 353"/>
                <a:gd name="T53" fmla="*/ 200 h 353"/>
                <a:gd name="T54" fmla="*/ 353 w 353"/>
                <a:gd name="T55" fmla="*/ 168 h 353"/>
                <a:gd name="T56" fmla="*/ 353 w 353"/>
                <a:gd name="T57" fmla="*/ 136 h 353"/>
                <a:gd name="T58" fmla="*/ 321 w 353"/>
                <a:gd name="T59" fmla="*/ 104 h 353"/>
                <a:gd name="T60" fmla="*/ 32 w 353"/>
                <a:gd name="T61" fmla="*/ 192 h 353"/>
                <a:gd name="T62" fmla="*/ 16 w 353"/>
                <a:gd name="T63" fmla="*/ 192 h 353"/>
                <a:gd name="T64" fmla="*/ 16 w 353"/>
                <a:gd name="T65" fmla="*/ 112 h 353"/>
                <a:gd name="T66" fmla="*/ 32 w 353"/>
                <a:gd name="T67" fmla="*/ 112 h 353"/>
                <a:gd name="T68" fmla="*/ 32 w 353"/>
                <a:gd name="T69" fmla="*/ 192 h 353"/>
                <a:gd name="T70" fmla="*/ 143 w 353"/>
                <a:gd name="T71" fmla="*/ 337 h 353"/>
                <a:gd name="T72" fmla="*/ 95 w 353"/>
                <a:gd name="T73" fmla="*/ 337 h 353"/>
                <a:gd name="T74" fmla="*/ 91 w 353"/>
                <a:gd name="T75" fmla="*/ 321 h 353"/>
                <a:gd name="T76" fmla="*/ 139 w 353"/>
                <a:gd name="T77" fmla="*/ 321 h 353"/>
                <a:gd name="T78" fmla="*/ 143 w 353"/>
                <a:gd name="T79" fmla="*/ 337 h 353"/>
                <a:gd name="T80" fmla="*/ 135 w 353"/>
                <a:gd name="T81" fmla="*/ 305 h 353"/>
                <a:gd name="T82" fmla="*/ 88 w 353"/>
                <a:gd name="T83" fmla="*/ 305 h 353"/>
                <a:gd name="T84" fmla="*/ 68 w 353"/>
                <a:gd name="T85" fmla="*/ 214 h 353"/>
                <a:gd name="T86" fmla="*/ 117 w 353"/>
                <a:gd name="T87" fmla="*/ 229 h 353"/>
                <a:gd name="T88" fmla="*/ 135 w 353"/>
                <a:gd name="T89" fmla="*/ 305 h 353"/>
                <a:gd name="T90" fmla="*/ 273 w 353"/>
                <a:gd name="T91" fmla="*/ 258 h 353"/>
                <a:gd name="T92" fmla="*/ 48 w 353"/>
                <a:gd name="T93" fmla="*/ 192 h 353"/>
                <a:gd name="T94" fmla="*/ 48 w 353"/>
                <a:gd name="T95" fmla="*/ 113 h 353"/>
                <a:gd name="T96" fmla="*/ 273 w 353"/>
                <a:gd name="T97" fmla="*/ 47 h 353"/>
                <a:gd name="T98" fmla="*/ 273 w 353"/>
                <a:gd name="T99" fmla="*/ 258 h 353"/>
                <a:gd name="T100" fmla="*/ 305 w 353"/>
                <a:gd name="T101" fmla="*/ 281 h 353"/>
                <a:gd name="T102" fmla="*/ 297 w 353"/>
                <a:gd name="T103" fmla="*/ 289 h 353"/>
                <a:gd name="T104" fmla="*/ 289 w 353"/>
                <a:gd name="T105" fmla="*/ 281 h 353"/>
                <a:gd name="T106" fmla="*/ 289 w 353"/>
                <a:gd name="T107" fmla="*/ 24 h 353"/>
                <a:gd name="T108" fmla="*/ 297 w 353"/>
                <a:gd name="T109" fmla="*/ 16 h 353"/>
                <a:gd name="T110" fmla="*/ 305 w 353"/>
                <a:gd name="T111" fmla="*/ 24 h 353"/>
                <a:gd name="T112" fmla="*/ 305 w 353"/>
                <a:gd name="T113" fmla="*/ 281 h 353"/>
                <a:gd name="T114" fmla="*/ 337 w 353"/>
                <a:gd name="T115" fmla="*/ 168 h 353"/>
                <a:gd name="T116" fmla="*/ 321 w 353"/>
                <a:gd name="T117" fmla="*/ 184 h 353"/>
                <a:gd name="T118" fmla="*/ 321 w 353"/>
                <a:gd name="T119" fmla="*/ 120 h 353"/>
                <a:gd name="T120" fmla="*/ 337 w 353"/>
                <a:gd name="T121" fmla="*/ 136 h 353"/>
                <a:gd name="T122" fmla="*/ 337 w 353"/>
                <a:gd name="T123" fmla="*/ 168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3" h="353">
                  <a:moveTo>
                    <a:pt x="321" y="104"/>
                  </a:moveTo>
                  <a:cubicBezTo>
                    <a:pt x="321" y="24"/>
                    <a:pt x="321" y="24"/>
                    <a:pt x="321" y="24"/>
                  </a:cubicBezTo>
                  <a:cubicBezTo>
                    <a:pt x="321" y="11"/>
                    <a:pt x="311" y="0"/>
                    <a:pt x="297" y="0"/>
                  </a:cubicBezTo>
                  <a:cubicBezTo>
                    <a:pt x="284" y="0"/>
                    <a:pt x="273" y="11"/>
                    <a:pt x="273" y="24"/>
                  </a:cubicBezTo>
                  <a:cubicBezTo>
                    <a:pt x="273" y="30"/>
                    <a:pt x="273" y="30"/>
                    <a:pt x="273" y="30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8" y="97"/>
                    <a:pt x="35" y="96"/>
                    <a:pt x="32" y="96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7" y="96"/>
                    <a:pt x="0" y="103"/>
                    <a:pt x="0" y="112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01"/>
                    <a:pt x="7" y="208"/>
                    <a:pt x="16" y="208"/>
                  </a:cubicBezTo>
                  <a:cubicBezTo>
                    <a:pt x="32" y="208"/>
                    <a:pt x="32" y="208"/>
                    <a:pt x="32" y="208"/>
                  </a:cubicBezTo>
                  <a:cubicBezTo>
                    <a:pt x="35" y="208"/>
                    <a:pt x="38" y="208"/>
                    <a:pt x="40" y="206"/>
                  </a:cubicBezTo>
                  <a:cubicBezTo>
                    <a:pt x="50" y="209"/>
                    <a:pt x="50" y="209"/>
                    <a:pt x="50" y="209"/>
                  </a:cubicBezTo>
                  <a:cubicBezTo>
                    <a:pt x="81" y="347"/>
                    <a:pt x="81" y="347"/>
                    <a:pt x="81" y="347"/>
                  </a:cubicBezTo>
                  <a:cubicBezTo>
                    <a:pt x="81" y="347"/>
                    <a:pt x="81" y="347"/>
                    <a:pt x="81" y="347"/>
                  </a:cubicBezTo>
                  <a:cubicBezTo>
                    <a:pt x="82" y="350"/>
                    <a:pt x="85" y="353"/>
                    <a:pt x="89" y="353"/>
                  </a:cubicBezTo>
                  <a:cubicBezTo>
                    <a:pt x="153" y="353"/>
                    <a:pt x="153" y="353"/>
                    <a:pt x="153" y="353"/>
                  </a:cubicBezTo>
                  <a:cubicBezTo>
                    <a:pt x="157" y="353"/>
                    <a:pt x="161" y="349"/>
                    <a:pt x="161" y="345"/>
                  </a:cubicBezTo>
                  <a:cubicBezTo>
                    <a:pt x="161" y="344"/>
                    <a:pt x="161" y="344"/>
                    <a:pt x="160" y="343"/>
                  </a:cubicBezTo>
                  <a:cubicBezTo>
                    <a:pt x="161" y="343"/>
                    <a:pt x="161" y="343"/>
                    <a:pt x="161" y="343"/>
                  </a:cubicBezTo>
                  <a:cubicBezTo>
                    <a:pt x="135" y="234"/>
                    <a:pt x="135" y="234"/>
                    <a:pt x="135" y="234"/>
                  </a:cubicBezTo>
                  <a:cubicBezTo>
                    <a:pt x="273" y="275"/>
                    <a:pt x="273" y="275"/>
                    <a:pt x="273" y="275"/>
                  </a:cubicBezTo>
                  <a:cubicBezTo>
                    <a:pt x="273" y="281"/>
                    <a:pt x="273" y="281"/>
                    <a:pt x="273" y="281"/>
                  </a:cubicBezTo>
                  <a:cubicBezTo>
                    <a:pt x="273" y="294"/>
                    <a:pt x="284" y="305"/>
                    <a:pt x="297" y="305"/>
                  </a:cubicBezTo>
                  <a:cubicBezTo>
                    <a:pt x="311" y="305"/>
                    <a:pt x="321" y="294"/>
                    <a:pt x="321" y="281"/>
                  </a:cubicBezTo>
                  <a:cubicBezTo>
                    <a:pt x="321" y="200"/>
                    <a:pt x="321" y="200"/>
                    <a:pt x="321" y="200"/>
                  </a:cubicBezTo>
                  <a:cubicBezTo>
                    <a:pt x="339" y="200"/>
                    <a:pt x="353" y="186"/>
                    <a:pt x="353" y="168"/>
                  </a:cubicBezTo>
                  <a:cubicBezTo>
                    <a:pt x="353" y="136"/>
                    <a:pt x="353" y="136"/>
                    <a:pt x="353" y="136"/>
                  </a:cubicBezTo>
                  <a:cubicBezTo>
                    <a:pt x="353" y="118"/>
                    <a:pt x="339" y="104"/>
                    <a:pt x="321" y="104"/>
                  </a:cubicBezTo>
                  <a:moveTo>
                    <a:pt x="32" y="192"/>
                  </a:moveTo>
                  <a:cubicBezTo>
                    <a:pt x="16" y="192"/>
                    <a:pt x="16" y="192"/>
                    <a:pt x="16" y="192"/>
                  </a:cubicBezTo>
                  <a:cubicBezTo>
                    <a:pt x="16" y="112"/>
                    <a:pt x="16" y="112"/>
                    <a:pt x="16" y="112"/>
                  </a:cubicBezTo>
                  <a:cubicBezTo>
                    <a:pt x="32" y="112"/>
                    <a:pt x="32" y="112"/>
                    <a:pt x="32" y="112"/>
                  </a:cubicBezTo>
                  <a:lnTo>
                    <a:pt x="32" y="192"/>
                  </a:lnTo>
                  <a:close/>
                  <a:moveTo>
                    <a:pt x="143" y="337"/>
                  </a:moveTo>
                  <a:cubicBezTo>
                    <a:pt x="95" y="337"/>
                    <a:pt x="95" y="337"/>
                    <a:pt x="95" y="337"/>
                  </a:cubicBezTo>
                  <a:cubicBezTo>
                    <a:pt x="91" y="321"/>
                    <a:pt x="91" y="321"/>
                    <a:pt x="91" y="321"/>
                  </a:cubicBezTo>
                  <a:cubicBezTo>
                    <a:pt x="139" y="321"/>
                    <a:pt x="139" y="321"/>
                    <a:pt x="139" y="321"/>
                  </a:cubicBezTo>
                  <a:lnTo>
                    <a:pt x="143" y="337"/>
                  </a:lnTo>
                  <a:close/>
                  <a:moveTo>
                    <a:pt x="135" y="305"/>
                  </a:moveTo>
                  <a:cubicBezTo>
                    <a:pt x="88" y="305"/>
                    <a:pt x="88" y="305"/>
                    <a:pt x="88" y="305"/>
                  </a:cubicBezTo>
                  <a:cubicBezTo>
                    <a:pt x="68" y="214"/>
                    <a:pt x="68" y="214"/>
                    <a:pt x="68" y="214"/>
                  </a:cubicBezTo>
                  <a:cubicBezTo>
                    <a:pt x="117" y="229"/>
                    <a:pt x="117" y="229"/>
                    <a:pt x="117" y="229"/>
                  </a:cubicBezTo>
                  <a:lnTo>
                    <a:pt x="135" y="305"/>
                  </a:lnTo>
                  <a:close/>
                  <a:moveTo>
                    <a:pt x="273" y="258"/>
                  </a:moveTo>
                  <a:cubicBezTo>
                    <a:pt x="48" y="192"/>
                    <a:pt x="48" y="192"/>
                    <a:pt x="48" y="192"/>
                  </a:cubicBezTo>
                  <a:cubicBezTo>
                    <a:pt x="48" y="113"/>
                    <a:pt x="48" y="113"/>
                    <a:pt x="48" y="113"/>
                  </a:cubicBezTo>
                  <a:cubicBezTo>
                    <a:pt x="273" y="47"/>
                    <a:pt x="273" y="47"/>
                    <a:pt x="273" y="47"/>
                  </a:cubicBezTo>
                  <a:lnTo>
                    <a:pt x="273" y="258"/>
                  </a:lnTo>
                  <a:close/>
                  <a:moveTo>
                    <a:pt x="305" y="281"/>
                  </a:moveTo>
                  <a:cubicBezTo>
                    <a:pt x="305" y="285"/>
                    <a:pt x="302" y="289"/>
                    <a:pt x="297" y="289"/>
                  </a:cubicBezTo>
                  <a:cubicBezTo>
                    <a:pt x="293" y="289"/>
                    <a:pt x="289" y="285"/>
                    <a:pt x="289" y="281"/>
                  </a:cubicBezTo>
                  <a:cubicBezTo>
                    <a:pt x="289" y="24"/>
                    <a:pt x="289" y="24"/>
                    <a:pt x="289" y="24"/>
                  </a:cubicBezTo>
                  <a:cubicBezTo>
                    <a:pt x="289" y="19"/>
                    <a:pt x="293" y="16"/>
                    <a:pt x="297" y="16"/>
                  </a:cubicBezTo>
                  <a:cubicBezTo>
                    <a:pt x="302" y="16"/>
                    <a:pt x="305" y="19"/>
                    <a:pt x="305" y="24"/>
                  </a:cubicBezTo>
                  <a:lnTo>
                    <a:pt x="305" y="281"/>
                  </a:lnTo>
                  <a:close/>
                  <a:moveTo>
                    <a:pt x="337" y="168"/>
                  </a:moveTo>
                  <a:cubicBezTo>
                    <a:pt x="337" y="177"/>
                    <a:pt x="330" y="184"/>
                    <a:pt x="321" y="184"/>
                  </a:cubicBezTo>
                  <a:cubicBezTo>
                    <a:pt x="321" y="120"/>
                    <a:pt x="321" y="120"/>
                    <a:pt x="321" y="120"/>
                  </a:cubicBezTo>
                  <a:cubicBezTo>
                    <a:pt x="330" y="120"/>
                    <a:pt x="337" y="127"/>
                    <a:pt x="337" y="136"/>
                  </a:cubicBezTo>
                  <a:lnTo>
                    <a:pt x="337" y="16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900">
                <a:cs typeface="+mn-ea"/>
                <a:sym typeface="+mn-lt"/>
              </a:endParaRPr>
            </a:p>
          </p:txBody>
        </p:sp>
        <p:sp>
          <p:nvSpPr>
            <p:cNvPr id="23" name="Freeform 55"/>
            <p:cNvSpPr/>
            <p:nvPr/>
          </p:nvSpPr>
          <p:spPr bwMode="auto">
            <a:xfrm>
              <a:off x="2157250" y="4092023"/>
              <a:ext cx="125576" cy="144868"/>
            </a:xfrm>
            <a:custGeom>
              <a:avLst/>
              <a:gdLst>
                <a:gd name="T0" fmla="*/ 895 w 1790"/>
                <a:gd name="T1" fmla="*/ 0 h 2065"/>
                <a:gd name="T2" fmla="*/ 0 w 1790"/>
                <a:gd name="T3" fmla="*/ 515 h 2065"/>
                <a:gd name="T4" fmla="*/ 0 w 1790"/>
                <a:gd name="T5" fmla="*/ 1550 h 2065"/>
                <a:gd name="T6" fmla="*/ 895 w 1790"/>
                <a:gd name="T7" fmla="*/ 2065 h 2065"/>
                <a:gd name="T8" fmla="*/ 1790 w 1790"/>
                <a:gd name="T9" fmla="*/ 1550 h 2065"/>
                <a:gd name="T10" fmla="*/ 1790 w 1790"/>
                <a:gd name="T11" fmla="*/ 515 h 2065"/>
                <a:gd name="T12" fmla="*/ 895 w 1790"/>
                <a:gd name="T13" fmla="*/ 0 h 2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0" h="2065">
                  <a:moveTo>
                    <a:pt x="895" y="0"/>
                  </a:moveTo>
                  <a:lnTo>
                    <a:pt x="0" y="515"/>
                  </a:lnTo>
                  <a:lnTo>
                    <a:pt x="0" y="1550"/>
                  </a:lnTo>
                  <a:lnTo>
                    <a:pt x="895" y="2065"/>
                  </a:lnTo>
                  <a:lnTo>
                    <a:pt x="1790" y="1550"/>
                  </a:lnTo>
                  <a:lnTo>
                    <a:pt x="1790" y="515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BBDBDD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9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C9FFC61B-76AA-4098-8208-DF6A2F23E8DC}"/>
              </a:ext>
            </a:extLst>
          </p:cNvPr>
          <p:cNvSpPr txBox="1"/>
          <p:nvPr/>
        </p:nvSpPr>
        <p:spPr>
          <a:xfrm>
            <a:off x="3624633" y="1956424"/>
            <a:ext cx="602664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JDK </a:t>
            </a:r>
            <a:r>
              <a:rPr lang="zh-CN" altLang="en-US" sz="3200" dirty="0"/>
              <a:t>动态代理就是要</a:t>
            </a:r>
            <a:r>
              <a:rPr lang="zh-CN" altLang="en-US" sz="3200" dirty="0">
                <a:solidFill>
                  <a:srgbClr val="00B050"/>
                </a:solidFill>
              </a:rPr>
              <a:t>生成一个包装类对象</a:t>
            </a:r>
            <a:r>
              <a:rPr lang="zh-CN" altLang="en-US" sz="3200" dirty="0"/>
              <a:t>，由于代理的对象是动态的，所以叫动态代理。</a:t>
            </a:r>
            <a:r>
              <a:rPr lang="zh-CN" altLang="en-US" sz="3200" b="0" i="0" dirty="0">
                <a:solidFill>
                  <a:srgbClr val="494949"/>
                </a:solidFill>
                <a:effectLst/>
                <a:latin typeface="PingFang SC"/>
              </a:rPr>
              <a:t>利用拦截器（必须实现</a:t>
            </a:r>
            <a:r>
              <a:rPr lang="en-US" altLang="zh-CN" sz="3200" b="0" i="0" dirty="0" err="1">
                <a:solidFill>
                  <a:srgbClr val="494949"/>
                </a:solidFill>
                <a:effectLst/>
                <a:latin typeface="PingFang SC"/>
              </a:rPr>
              <a:t>InvocationHandler</a:t>
            </a:r>
            <a:r>
              <a:rPr lang="zh-CN" altLang="en-US" sz="3200" b="0" i="0" dirty="0">
                <a:solidFill>
                  <a:srgbClr val="494949"/>
                </a:solidFill>
                <a:effectLst/>
                <a:latin typeface="PingFang SC"/>
              </a:rPr>
              <a:t>），</a:t>
            </a:r>
            <a:endParaRPr lang="en-US" altLang="zh-CN" sz="3200" b="0" i="0" dirty="0">
              <a:solidFill>
                <a:srgbClr val="494949"/>
              </a:solidFill>
              <a:effectLst/>
              <a:latin typeface="PingFang SC"/>
            </a:endParaRPr>
          </a:p>
          <a:p>
            <a:r>
              <a:rPr lang="zh-CN" altLang="en-US" sz="3200" b="0" i="0" dirty="0">
                <a:solidFill>
                  <a:srgbClr val="494949"/>
                </a:solidFill>
                <a:effectLst/>
                <a:latin typeface="PingFang SC"/>
              </a:rPr>
              <a:t>在调用具体方法前调用</a:t>
            </a:r>
            <a:r>
              <a:rPr lang="en-US" altLang="zh-CN" sz="3200" b="0" i="0" dirty="0" err="1">
                <a:solidFill>
                  <a:srgbClr val="494949"/>
                </a:solidFill>
                <a:effectLst/>
                <a:latin typeface="PingFang SC"/>
              </a:rPr>
              <a:t>InvokeHandler</a:t>
            </a:r>
            <a:r>
              <a:rPr lang="zh-CN" altLang="en-US" sz="3200" b="0" i="0" dirty="0">
                <a:solidFill>
                  <a:srgbClr val="494949"/>
                </a:solidFill>
                <a:effectLst/>
                <a:latin typeface="PingFang SC"/>
              </a:rPr>
              <a:t>来处理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3" y="0"/>
            <a:ext cx="12187874" cy="685800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348909" y="215656"/>
            <a:ext cx="11509262" cy="6135914"/>
            <a:chOff x="348909" y="366486"/>
            <a:chExt cx="11509262" cy="6135914"/>
          </a:xfrm>
        </p:grpSpPr>
        <p:sp>
          <p:nvSpPr>
            <p:cNvPr id="9" name="矩形: 圆角 8"/>
            <p:cNvSpPr/>
            <p:nvPr/>
          </p:nvSpPr>
          <p:spPr>
            <a:xfrm>
              <a:off x="348909" y="366486"/>
              <a:ext cx="11509262" cy="6135914"/>
            </a:xfrm>
            <a:prstGeom prst="roundRect">
              <a:avLst>
                <a:gd name="adj" fmla="val 38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0" name="矩形: 圆角 9"/>
            <p:cNvSpPr/>
            <p:nvPr/>
          </p:nvSpPr>
          <p:spPr>
            <a:xfrm>
              <a:off x="609600" y="591455"/>
              <a:ext cx="11016344" cy="5649687"/>
            </a:xfrm>
            <a:prstGeom prst="roundRect">
              <a:avLst>
                <a:gd name="adj" fmla="val 3800"/>
              </a:avLst>
            </a:prstGeom>
            <a:noFill/>
            <a:ln w="28575">
              <a:gradFill>
                <a:gsLst>
                  <a:gs pos="0">
                    <a:srgbClr val="4173B7"/>
                  </a:gs>
                  <a:gs pos="100000">
                    <a:srgbClr val="ADD6CD"/>
                  </a:gs>
                </a:gsLst>
                <a:lin ang="5400000" scaled="1"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标题 1"/>
          <p:cNvSpPr txBox="1"/>
          <p:nvPr/>
        </p:nvSpPr>
        <p:spPr>
          <a:xfrm>
            <a:off x="609600" y="754742"/>
            <a:ext cx="7488025" cy="7798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AEC4E1"/>
                </a:solidFill>
                <a:effectLst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04 </a:t>
            </a:r>
            <a:r>
              <a:rPr lang="zh-CN" altLang="en-US" dirty="0">
                <a:sym typeface="+mn-lt"/>
              </a:rPr>
              <a:t>动态代理分类</a:t>
            </a:r>
            <a:r>
              <a:rPr lang="en-US" altLang="zh-CN" dirty="0">
                <a:sym typeface="+mn-lt"/>
              </a:rPr>
              <a:t>-</a:t>
            </a:r>
            <a:r>
              <a:rPr lang="en-US" altLang="zh-CN" dirty="0" err="1">
                <a:sym typeface="+mn-lt"/>
              </a:rPr>
              <a:t>CGLib</a:t>
            </a:r>
            <a:endParaRPr lang="zh-CN" altLang="en-US" dirty="0">
              <a:sym typeface="+mn-lt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1227BCC-4BDB-4ACC-8902-0501FA282DB7}"/>
              </a:ext>
            </a:extLst>
          </p:cNvPr>
          <p:cNvGrpSpPr/>
          <p:nvPr/>
        </p:nvGrpSpPr>
        <p:grpSpPr>
          <a:xfrm>
            <a:off x="8496226" y="2261790"/>
            <a:ext cx="2025650" cy="2334419"/>
            <a:chOff x="8959850" y="1903016"/>
            <a:chExt cx="2025650" cy="2334419"/>
          </a:xfrm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8959850" y="1903016"/>
              <a:ext cx="2025650" cy="2334419"/>
            </a:xfrm>
            <a:custGeom>
              <a:avLst/>
              <a:gdLst>
                <a:gd name="T0" fmla="*/ 1275 w 2552"/>
                <a:gd name="T1" fmla="*/ 0 h 2941"/>
                <a:gd name="T2" fmla="*/ 0 w 2552"/>
                <a:gd name="T3" fmla="*/ 734 h 2941"/>
                <a:gd name="T4" fmla="*/ 0 w 2552"/>
                <a:gd name="T5" fmla="*/ 2210 h 2941"/>
                <a:gd name="T6" fmla="*/ 1275 w 2552"/>
                <a:gd name="T7" fmla="*/ 2941 h 2941"/>
                <a:gd name="T8" fmla="*/ 2552 w 2552"/>
                <a:gd name="T9" fmla="*/ 2210 h 2941"/>
                <a:gd name="T10" fmla="*/ 2552 w 2552"/>
                <a:gd name="T11" fmla="*/ 734 h 2941"/>
                <a:gd name="T12" fmla="*/ 1275 w 2552"/>
                <a:gd name="T13" fmla="*/ 0 h 2941"/>
                <a:gd name="T14" fmla="*/ 2391 w 2552"/>
                <a:gd name="T15" fmla="*/ 2117 h 2941"/>
                <a:gd name="T16" fmla="*/ 1275 w 2552"/>
                <a:gd name="T17" fmla="*/ 2757 h 2941"/>
                <a:gd name="T18" fmla="*/ 161 w 2552"/>
                <a:gd name="T19" fmla="*/ 2117 h 2941"/>
                <a:gd name="T20" fmla="*/ 161 w 2552"/>
                <a:gd name="T21" fmla="*/ 827 h 2941"/>
                <a:gd name="T22" fmla="*/ 1275 w 2552"/>
                <a:gd name="T23" fmla="*/ 187 h 2941"/>
                <a:gd name="T24" fmla="*/ 2391 w 2552"/>
                <a:gd name="T25" fmla="*/ 827 h 2941"/>
                <a:gd name="T26" fmla="*/ 2391 w 2552"/>
                <a:gd name="T27" fmla="*/ 2117 h 2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52" h="2941">
                  <a:moveTo>
                    <a:pt x="1275" y="0"/>
                  </a:moveTo>
                  <a:lnTo>
                    <a:pt x="0" y="734"/>
                  </a:lnTo>
                  <a:lnTo>
                    <a:pt x="0" y="2210"/>
                  </a:lnTo>
                  <a:lnTo>
                    <a:pt x="1275" y="2941"/>
                  </a:lnTo>
                  <a:lnTo>
                    <a:pt x="2552" y="2210"/>
                  </a:lnTo>
                  <a:lnTo>
                    <a:pt x="2552" y="734"/>
                  </a:lnTo>
                  <a:lnTo>
                    <a:pt x="1275" y="0"/>
                  </a:lnTo>
                  <a:close/>
                  <a:moveTo>
                    <a:pt x="2391" y="2117"/>
                  </a:moveTo>
                  <a:lnTo>
                    <a:pt x="1275" y="2757"/>
                  </a:lnTo>
                  <a:lnTo>
                    <a:pt x="161" y="2117"/>
                  </a:lnTo>
                  <a:lnTo>
                    <a:pt x="161" y="827"/>
                  </a:lnTo>
                  <a:lnTo>
                    <a:pt x="1275" y="187"/>
                  </a:lnTo>
                  <a:lnTo>
                    <a:pt x="2391" y="827"/>
                  </a:lnTo>
                  <a:lnTo>
                    <a:pt x="2391" y="2117"/>
                  </a:lnTo>
                  <a:close/>
                </a:path>
              </a:pathLst>
            </a:custGeom>
            <a:solidFill>
              <a:srgbClr val="AEC4E1"/>
            </a:solidFill>
            <a:ln w="15875" cap="flat">
              <a:noFill/>
              <a:prstDash val="solid"/>
              <a:miter lim="800000"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900">
                <a:cs typeface="+mn-ea"/>
                <a:sym typeface="+mn-lt"/>
              </a:endParaRPr>
            </a:p>
          </p:txBody>
        </p:sp>
        <p:sp>
          <p:nvSpPr>
            <p:cNvPr id="21" name="Freeform 53"/>
            <p:cNvSpPr/>
            <p:nvPr/>
          </p:nvSpPr>
          <p:spPr bwMode="auto">
            <a:xfrm>
              <a:off x="9213199" y="2194070"/>
              <a:ext cx="1518953" cy="1752311"/>
            </a:xfrm>
            <a:custGeom>
              <a:avLst/>
              <a:gdLst>
                <a:gd name="T0" fmla="*/ 895 w 1790"/>
                <a:gd name="T1" fmla="*/ 0 h 2065"/>
                <a:gd name="T2" fmla="*/ 0 w 1790"/>
                <a:gd name="T3" fmla="*/ 515 h 2065"/>
                <a:gd name="T4" fmla="*/ 0 w 1790"/>
                <a:gd name="T5" fmla="*/ 1550 h 2065"/>
                <a:gd name="T6" fmla="*/ 895 w 1790"/>
                <a:gd name="T7" fmla="*/ 2065 h 2065"/>
                <a:gd name="T8" fmla="*/ 1790 w 1790"/>
                <a:gd name="T9" fmla="*/ 1550 h 2065"/>
                <a:gd name="T10" fmla="*/ 1790 w 1790"/>
                <a:gd name="T11" fmla="*/ 515 h 2065"/>
                <a:gd name="T12" fmla="*/ 895 w 1790"/>
                <a:gd name="T13" fmla="*/ 0 h 2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0" h="2065">
                  <a:moveTo>
                    <a:pt x="895" y="0"/>
                  </a:moveTo>
                  <a:lnTo>
                    <a:pt x="0" y="515"/>
                  </a:lnTo>
                  <a:lnTo>
                    <a:pt x="0" y="1550"/>
                  </a:lnTo>
                  <a:lnTo>
                    <a:pt x="895" y="2065"/>
                  </a:lnTo>
                  <a:lnTo>
                    <a:pt x="1790" y="1550"/>
                  </a:lnTo>
                  <a:lnTo>
                    <a:pt x="1790" y="515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AEC4E1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900">
                <a:cs typeface="+mn-ea"/>
                <a:sym typeface="+mn-lt"/>
              </a:endParaRPr>
            </a:p>
          </p:txBody>
        </p:sp>
        <p:sp>
          <p:nvSpPr>
            <p:cNvPr id="22" name="Freeform 20"/>
            <p:cNvSpPr>
              <a:spLocks noEditPoints="1"/>
            </p:cNvSpPr>
            <p:nvPr/>
          </p:nvSpPr>
          <p:spPr bwMode="auto">
            <a:xfrm>
              <a:off x="9731201" y="2775090"/>
              <a:ext cx="482949" cy="590270"/>
            </a:xfrm>
            <a:custGeom>
              <a:avLst/>
              <a:gdLst>
                <a:gd name="T0" fmla="*/ 112 w 289"/>
                <a:gd name="T1" fmla="*/ 176 h 353"/>
                <a:gd name="T2" fmla="*/ 80 w 289"/>
                <a:gd name="T3" fmla="*/ 144 h 353"/>
                <a:gd name="T4" fmla="*/ 80 w 289"/>
                <a:gd name="T5" fmla="*/ 225 h 353"/>
                <a:gd name="T6" fmla="*/ 112 w 289"/>
                <a:gd name="T7" fmla="*/ 192 h 353"/>
                <a:gd name="T8" fmla="*/ 80 w 289"/>
                <a:gd name="T9" fmla="*/ 225 h 353"/>
                <a:gd name="T10" fmla="*/ 112 w 289"/>
                <a:gd name="T11" fmla="*/ 273 h 353"/>
                <a:gd name="T12" fmla="*/ 80 w 289"/>
                <a:gd name="T13" fmla="*/ 241 h 353"/>
                <a:gd name="T14" fmla="*/ 128 w 289"/>
                <a:gd name="T15" fmla="*/ 321 h 353"/>
                <a:gd name="T16" fmla="*/ 160 w 289"/>
                <a:gd name="T17" fmla="*/ 289 h 353"/>
                <a:gd name="T18" fmla="*/ 128 w 289"/>
                <a:gd name="T19" fmla="*/ 321 h 353"/>
                <a:gd name="T20" fmla="*/ 112 w 289"/>
                <a:gd name="T21" fmla="*/ 321 h 353"/>
                <a:gd name="T22" fmla="*/ 80 w 289"/>
                <a:gd name="T23" fmla="*/ 289 h 353"/>
                <a:gd name="T24" fmla="*/ 128 w 289"/>
                <a:gd name="T25" fmla="*/ 273 h 353"/>
                <a:gd name="T26" fmla="*/ 160 w 289"/>
                <a:gd name="T27" fmla="*/ 241 h 353"/>
                <a:gd name="T28" fmla="*/ 128 w 289"/>
                <a:gd name="T29" fmla="*/ 273 h 353"/>
                <a:gd name="T30" fmla="*/ 64 w 289"/>
                <a:gd name="T31" fmla="*/ 225 h 353"/>
                <a:gd name="T32" fmla="*/ 32 w 289"/>
                <a:gd name="T33" fmla="*/ 192 h 353"/>
                <a:gd name="T34" fmla="*/ 32 w 289"/>
                <a:gd name="T35" fmla="*/ 321 h 353"/>
                <a:gd name="T36" fmla="*/ 64 w 289"/>
                <a:gd name="T37" fmla="*/ 289 h 353"/>
                <a:gd name="T38" fmla="*/ 32 w 289"/>
                <a:gd name="T39" fmla="*/ 321 h 353"/>
                <a:gd name="T40" fmla="*/ 64 w 289"/>
                <a:gd name="T41" fmla="*/ 176 h 353"/>
                <a:gd name="T42" fmla="*/ 32 w 289"/>
                <a:gd name="T43" fmla="*/ 144 h 353"/>
                <a:gd name="T44" fmla="*/ 32 w 289"/>
                <a:gd name="T45" fmla="*/ 273 h 353"/>
                <a:gd name="T46" fmla="*/ 64 w 289"/>
                <a:gd name="T47" fmla="*/ 241 h 353"/>
                <a:gd name="T48" fmla="*/ 32 w 289"/>
                <a:gd name="T49" fmla="*/ 273 h 353"/>
                <a:gd name="T50" fmla="*/ 257 w 289"/>
                <a:gd name="T51" fmla="*/ 321 h 353"/>
                <a:gd name="T52" fmla="*/ 224 w 289"/>
                <a:gd name="T53" fmla="*/ 192 h 353"/>
                <a:gd name="T54" fmla="*/ 128 w 289"/>
                <a:gd name="T55" fmla="*/ 225 h 353"/>
                <a:gd name="T56" fmla="*/ 160 w 289"/>
                <a:gd name="T57" fmla="*/ 192 h 353"/>
                <a:gd name="T58" fmla="*/ 128 w 289"/>
                <a:gd name="T59" fmla="*/ 225 h 353"/>
                <a:gd name="T60" fmla="*/ 257 w 289"/>
                <a:gd name="T61" fmla="*/ 128 h 353"/>
                <a:gd name="T62" fmla="*/ 32 w 289"/>
                <a:gd name="T63" fmla="*/ 32 h 353"/>
                <a:gd name="T64" fmla="*/ 48 w 289"/>
                <a:gd name="T65" fmla="*/ 48 h 353"/>
                <a:gd name="T66" fmla="*/ 241 w 289"/>
                <a:gd name="T67" fmla="*/ 112 h 353"/>
                <a:gd name="T68" fmla="*/ 48 w 289"/>
                <a:gd name="T69" fmla="*/ 48 h 353"/>
                <a:gd name="T70" fmla="*/ 208 w 289"/>
                <a:gd name="T71" fmla="*/ 176 h 353"/>
                <a:gd name="T72" fmla="*/ 176 w 289"/>
                <a:gd name="T73" fmla="*/ 144 h 353"/>
                <a:gd name="T74" fmla="*/ 257 w 289"/>
                <a:gd name="T75" fmla="*/ 0 h 353"/>
                <a:gd name="T76" fmla="*/ 0 w 289"/>
                <a:gd name="T77" fmla="*/ 32 h 353"/>
                <a:gd name="T78" fmla="*/ 32 w 289"/>
                <a:gd name="T79" fmla="*/ 353 h 353"/>
                <a:gd name="T80" fmla="*/ 289 w 289"/>
                <a:gd name="T81" fmla="*/ 321 h 353"/>
                <a:gd name="T82" fmla="*/ 257 w 289"/>
                <a:gd name="T83" fmla="*/ 0 h 353"/>
                <a:gd name="T84" fmla="*/ 257 w 289"/>
                <a:gd name="T85" fmla="*/ 337 h 353"/>
                <a:gd name="T86" fmla="*/ 16 w 289"/>
                <a:gd name="T87" fmla="*/ 321 h 353"/>
                <a:gd name="T88" fmla="*/ 32 w 289"/>
                <a:gd name="T89" fmla="*/ 16 h 353"/>
                <a:gd name="T90" fmla="*/ 273 w 289"/>
                <a:gd name="T91" fmla="*/ 32 h 353"/>
                <a:gd name="T92" fmla="*/ 224 w 289"/>
                <a:gd name="T93" fmla="*/ 176 h 353"/>
                <a:gd name="T94" fmla="*/ 257 w 289"/>
                <a:gd name="T95" fmla="*/ 144 h 353"/>
                <a:gd name="T96" fmla="*/ 224 w 289"/>
                <a:gd name="T97" fmla="*/ 176 h 353"/>
                <a:gd name="T98" fmla="*/ 208 w 289"/>
                <a:gd name="T99" fmla="*/ 225 h 353"/>
                <a:gd name="T100" fmla="*/ 176 w 289"/>
                <a:gd name="T101" fmla="*/ 192 h 353"/>
                <a:gd name="T102" fmla="*/ 176 w 289"/>
                <a:gd name="T103" fmla="*/ 321 h 353"/>
                <a:gd name="T104" fmla="*/ 208 w 289"/>
                <a:gd name="T105" fmla="*/ 289 h 353"/>
                <a:gd name="T106" fmla="*/ 176 w 289"/>
                <a:gd name="T107" fmla="*/ 321 h 353"/>
                <a:gd name="T108" fmla="*/ 160 w 289"/>
                <a:gd name="T109" fmla="*/ 176 h 353"/>
                <a:gd name="T110" fmla="*/ 128 w 289"/>
                <a:gd name="T111" fmla="*/ 144 h 353"/>
                <a:gd name="T112" fmla="*/ 176 w 289"/>
                <a:gd name="T113" fmla="*/ 273 h 353"/>
                <a:gd name="T114" fmla="*/ 208 w 289"/>
                <a:gd name="T115" fmla="*/ 241 h 353"/>
                <a:gd name="T116" fmla="*/ 176 w 289"/>
                <a:gd name="T117" fmla="*/ 273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9" h="353">
                  <a:moveTo>
                    <a:pt x="80" y="176"/>
                  </a:moveTo>
                  <a:cubicBezTo>
                    <a:pt x="112" y="176"/>
                    <a:pt x="112" y="176"/>
                    <a:pt x="112" y="176"/>
                  </a:cubicBezTo>
                  <a:cubicBezTo>
                    <a:pt x="112" y="144"/>
                    <a:pt x="112" y="144"/>
                    <a:pt x="112" y="144"/>
                  </a:cubicBezTo>
                  <a:cubicBezTo>
                    <a:pt x="80" y="144"/>
                    <a:pt x="80" y="144"/>
                    <a:pt x="80" y="144"/>
                  </a:cubicBezTo>
                  <a:lnTo>
                    <a:pt x="80" y="176"/>
                  </a:lnTo>
                  <a:close/>
                  <a:moveTo>
                    <a:pt x="80" y="225"/>
                  </a:moveTo>
                  <a:cubicBezTo>
                    <a:pt x="112" y="225"/>
                    <a:pt x="112" y="225"/>
                    <a:pt x="112" y="225"/>
                  </a:cubicBezTo>
                  <a:cubicBezTo>
                    <a:pt x="112" y="192"/>
                    <a:pt x="112" y="192"/>
                    <a:pt x="112" y="192"/>
                  </a:cubicBezTo>
                  <a:cubicBezTo>
                    <a:pt x="80" y="192"/>
                    <a:pt x="80" y="192"/>
                    <a:pt x="80" y="192"/>
                  </a:cubicBezTo>
                  <a:lnTo>
                    <a:pt x="80" y="225"/>
                  </a:lnTo>
                  <a:close/>
                  <a:moveTo>
                    <a:pt x="80" y="273"/>
                  </a:moveTo>
                  <a:cubicBezTo>
                    <a:pt x="112" y="273"/>
                    <a:pt x="112" y="273"/>
                    <a:pt x="112" y="273"/>
                  </a:cubicBezTo>
                  <a:cubicBezTo>
                    <a:pt x="112" y="241"/>
                    <a:pt x="112" y="241"/>
                    <a:pt x="112" y="241"/>
                  </a:cubicBezTo>
                  <a:cubicBezTo>
                    <a:pt x="80" y="241"/>
                    <a:pt x="80" y="241"/>
                    <a:pt x="80" y="241"/>
                  </a:cubicBezTo>
                  <a:lnTo>
                    <a:pt x="80" y="273"/>
                  </a:lnTo>
                  <a:close/>
                  <a:moveTo>
                    <a:pt x="128" y="321"/>
                  </a:moveTo>
                  <a:cubicBezTo>
                    <a:pt x="160" y="321"/>
                    <a:pt x="160" y="321"/>
                    <a:pt x="160" y="321"/>
                  </a:cubicBezTo>
                  <a:cubicBezTo>
                    <a:pt x="160" y="289"/>
                    <a:pt x="160" y="289"/>
                    <a:pt x="160" y="289"/>
                  </a:cubicBezTo>
                  <a:cubicBezTo>
                    <a:pt x="128" y="289"/>
                    <a:pt x="128" y="289"/>
                    <a:pt x="128" y="289"/>
                  </a:cubicBezTo>
                  <a:lnTo>
                    <a:pt x="128" y="321"/>
                  </a:lnTo>
                  <a:close/>
                  <a:moveTo>
                    <a:pt x="80" y="321"/>
                  </a:moveTo>
                  <a:cubicBezTo>
                    <a:pt x="112" y="321"/>
                    <a:pt x="112" y="321"/>
                    <a:pt x="112" y="321"/>
                  </a:cubicBezTo>
                  <a:cubicBezTo>
                    <a:pt x="112" y="289"/>
                    <a:pt x="112" y="289"/>
                    <a:pt x="112" y="289"/>
                  </a:cubicBezTo>
                  <a:cubicBezTo>
                    <a:pt x="80" y="289"/>
                    <a:pt x="80" y="289"/>
                    <a:pt x="80" y="289"/>
                  </a:cubicBezTo>
                  <a:lnTo>
                    <a:pt x="80" y="321"/>
                  </a:lnTo>
                  <a:close/>
                  <a:moveTo>
                    <a:pt x="128" y="273"/>
                  </a:moveTo>
                  <a:cubicBezTo>
                    <a:pt x="160" y="273"/>
                    <a:pt x="160" y="273"/>
                    <a:pt x="160" y="273"/>
                  </a:cubicBezTo>
                  <a:cubicBezTo>
                    <a:pt x="160" y="241"/>
                    <a:pt x="160" y="241"/>
                    <a:pt x="160" y="241"/>
                  </a:cubicBezTo>
                  <a:cubicBezTo>
                    <a:pt x="128" y="241"/>
                    <a:pt x="128" y="241"/>
                    <a:pt x="128" y="241"/>
                  </a:cubicBezTo>
                  <a:lnTo>
                    <a:pt x="128" y="273"/>
                  </a:lnTo>
                  <a:close/>
                  <a:moveTo>
                    <a:pt x="32" y="225"/>
                  </a:moveTo>
                  <a:cubicBezTo>
                    <a:pt x="64" y="225"/>
                    <a:pt x="64" y="225"/>
                    <a:pt x="64" y="225"/>
                  </a:cubicBezTo>
                  <a:cubicBezTo>
                    <a:pt x="64" y="192"/>
                    <a:pt x="64" y="192"/>
                    <a:pt x="64" y="192"/>
                  </a:cubicBezTo>
                  <a:cubicBezTo>
                    <a:pt x="32" y="192"/>
                    <a:pt x="32" y="192"/>
                    <a:pt x="32" y="192"/>
                  </a:cubicBezTo>
                  <a:lnTo>
                    <a:pt x="32" y="225"/>
                  </a:lnTo>
                  <a:close/>
                  <a:moveTo>
                    <a:pt x="32" y="321"/>
                  </a:moveTo>
                  <a:cubicBezTo>
                    <a:pt x="64" y="321"/>
                    <a:pt x="64" y="321"/>
                    <a:pt x="64" y="321"/>
                  </a:cubicBezTo>
                  <a:cubicBezTo>
                    <a:pt x="64" y="289"/>
                    <a:pt x="64" y="289"/>
                    <a:pt x="64" y="289"/>
                  </a:cubicBezTo>
                  <a:cubicBezTo>
                    <a:pt x="32" y="289"/>
                    <a:pt x="32" y="289"/>
                    <a:pt x="32" y="289"/>
                  </a:cubicBezTo>
                  <a:lnTo>
                    <a:pt x="32" y="321"/>
                  </a:lnTo>
                  <a:close/>
                  <a:moveTo>
                    <a:pt x="32" y="176"/>
                  </a:moveTo>
                  <a:cubicBezTo>
                    <a:pt x="64" y="176"/>
                    <a:pt x="64" y="176"/>
                    <a:pt x="64" y="176"/>
                  </a:cubicBezTo>
                  <a:cubicBezTo>
                    <a:pt x="64" y="144"/>
                    <a:pt x="64" y="144"/>
                    <a:pt x="64" y="144"/>
                  </a:cubicBezTo>
                  <a:cubicBezTo>
                    <a:pt x="32" y="144"/>
                    <a:pt x="32" y="144"/>
                    <a:pt x="32" y="144"/>
                  </a:cubicBezTo>
                  <a:lnTo>
                    <a:pt x="32" y="176"/>
                  </a:lnTo>
                  <a:close/>
                  <a:moveTo>
                    <a:pt x="32" y="273"/>
                  </a:moveTo>
                  <a:cubicBezTo>
                    <a:pt x="64" y="273"/>
                    <a:pt x="64" y="273"/>
                    <a:pt x="64" y="273"/>
                  </a:cubicBezTo>
                  <a:cubicBezTo>
                    <a:pt x="64" y="241"/>
                    <a:pt x="64" y="241"/>
                    <a:pt x="64" y="241"/>
                  </a:cubicBezTo>
                  <a:cubicBezTo>
                    <a:pt x="32" y="241"/>
                    <a:pt x="32" y="241"/>
                    <a:pt x="32" y="241"/>
                  </a:cubicBezTo>
                  <a:lnTo>
                    <a:pt x="32" y="273"/>
                  </a:lnTo>
                  <a:close/>
                  <a:moveTo>
                    <a:pt x="224" y="321"/>
                  </a:moveTo>
                  <a:cubicBezTo>
                    <a:pt x="257" y="321"/>
                    <a:pt x="257" y="321"/>
                    <a:pt x="257" y="321"/>
                  </a:cubicBezTo>
                  <a:cubicBezTo>
                    <a:pt x="257" y="192"/>
                    <a:pt x="257" y="192"/>
                    <a:pt x="257" y="192"/>
                  </a:cubicBezTo>
                  <a:cubicBezTo>
                    <a:pt x="224" y="192"/>
                    <a:pt x="224" y="192"/>
                    <a:pt x="224" y="192"/>
                  </a:cubicBezTo>
                  <a:lnTo>
                    <a:pt x="224" y="321"/>
                  </a:lnTo>
                  <a:close/>
                  <a:moveTo>
                    <a:pt x="128" y="225"/>
                  </a:moveTo>
                  <a:cubicBezTo>
                    <a:pt x="160" y="225"/>
                    <a:pt x="160" y="225"/>
                    <a:pt x="160" y="225"/>
                  </a:cubicBezTo>
                  <a:cubicBezTo>
                    <a:pt x="160" y="192"/>
                    <a:pt x="160" y="192"/>
                    <a:pt x="160" y="192"/>
                  </a:cubicBezTo>
                  <a:cubicBezTo>
                    <a:pt x="128" y="192"/>
                    <a:pt x="128" y="192"/>
                    <a:pt x="128" y="192"/>
                  </a:cubicBezTo>
                  <a:lnTo>
                    <a:pt x="128" y="225"/>
                  </a:lnTo>
                  <a:close/>
                  <a:moveTo>
                    <a:pt x="32" y="128"/>
                  </a:moveTo>
                  <a:cubicBezTo>
                    <a:pt x="257" y="128"/>
                    <a:pt x="257" y="128"/>
                    <a:pt x="257" y="128"/>
                  </a:cubicBezTo>
                  <a:cubicBezTo>
                    <a:pt x="257" y="32"/>
                    <a:pt x="257" y="32"/>
                    <a:pt x="257" y="32"/>
                  </a:cubicBezTo>
                  <a:cubicBezTo>
                    <a:pt x="32" y="32"/>
                    <a:pt x="32" y="32"/>
                    <a:pt x="32" y="32"/>
                  </a:cubicBezTo>
                  <a:lnTo>
                    <a:pt x="32" y="128"/>
                  </a:lnTo>
                  <a:close/>
                  <a:moveTo>
                    <a:pt x="48" y="48"/>
                  </a:moveTo>
                  <a:cubicBezTo>
                    <a:pt x="241" y="48"/>
                    <a:pt x="241" y="48"/>
                    <a:pt x="241" y="48"/>
                  </a:cubicBezTo>
                  <a:cubicBezTo>
                    <a:pt x="241" y="112"/>
                    <a:pt x="241" y="112"/>
                    <a:pt x="241" y="112"/>
                  </a:cubicBezTo>
                  <a:cubicBezTo>
                    <a:pt x="48" y="112"/>
                    <a:pt x="48" y="112"/>
                    <a:pt x="48" y="112"/>
                  </a:cubicBezTo>
                  <a:lnTo>
                    <a:pt x="48" y="48"/>
                  </a:lnTo>
                  <a:close/>
                  <a:moveTo>
                    <a:pt x="176" y="176"/>
                  </a:moveTo>
                  <a:cubicBezTo>
                    <a:pt x="208" y="176"/>
                    <a:pt x="208" y="176"/>
                    <a:pt x="208" y="176"/>
                  </a:cubicBezTo>
                  <a:cubicBezTo>
                    <a:pt x="208" y="144"/>
                    <a:pt x="208" y="144"/>
                    <a:pt x="208" y="144"/>
                  </a:cubicBezTo>
                  <a:cubicBezTo>
                    <a:pt x="176" y="144"/>
                    <a:pt x="176" y="144"/>
                    <a:pt x="176" y="144"/>
                  </a:cubicBezTo>
                  <a:lnTo>
                    <a:pt x="176" y="176"/>
                  </a:lnTo>
                  <a:close/>
                  <a:moveTo>
                    <a:pt x="257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321"/>
                    <a:pt x="0" y="321"/>
                    <a:pt x="0" y="321"/>
                  </a:cubicBezTo>
                  <a:cubicBezTo>
                    <a:pt x="0" y="339"/>
                    <a:pt x="14" y="353"/>
                    <a:pt x="32" y="353"/>
                  </a:cubicBezTo>
                  <a:cubicBezTo>
                    <a:pt x="257" y="353"/>
                    <a:pt x="257" y="353"/>
                    <a:pt x="257" y="353"/>
                  </a:cubicBezTo>
                  <a:cubicBezTo>
                    <a:pt x="274" y="353"/>
                    <a:pt x="289" y="339"/>
                    <a:pt x="289" y="321"/>
                  </a:cubicBezTo>
                  <a:cubicBezTo>
                    <a:pt x="289" y="32"/>
                    <a:pt x="289" y="32"/>
                    <a:pt x="289" y="32"/>
                  </a:cubicBezTo>
                  <a:cubicBezTo>
                    <a:pt x="289" y="14"/>
                    <a:pt x="274" y="0"/>
                    <a:pt x="257" y="0"/>
                  </a:cubicBezTo>
                  <a:moveTo>
                    <a:pt x="273" y="321"/>
                  </a:moveTo>
                  <a:cubicBezTo>
                    <a:pt x="273" y="330"/>
                    <a:pt x="265" y="337"/>
                    <a:pt x="257" y="337"/>
                  </a:cubicBezTo>
                  <a:cubicBezTo>
                    <a:pt x="32" y="337"/>
                    <a:pt x="32" y="337"/>
                    <a:pt x="32" y="337"/>
                  </a:cubicBezTo>
                  <a:cubicBezTo>
                    <a:pt x="23" y="337"/>
                    <a:pt x="16" y="330"/>
                    <a:pt x="16" y="321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23"/>
                    <a:pt x="23" y="16"/>
                    <a:pt x="32" y="16"/>
                  </a:cubicBezTo>
                  <a:cubicBezTo>
                    <a:pt x="257" y="16"/>
                    <a:pt x="257" y="16"/>
                    <a:pt x="257" y="16"/>
                  </a:cubicBezTo>
                  <a:cubicBezTo>
                    <a:pt x="265" y="16"/>
                    <a:pt x="273" y="23"/>
                    <a:pt x="273" y="32"/>
                  </a:cubicBezTo>
                  <a:lnTo>
                    <a:pt x="273" y="321"/>
                  </a:lnTo>
                  <a:close/>
                  <a:moveTo>
                    <a:pt x="224" y="176"/>
                  </a:moveTo>
                  <a:cubicBezTo>
                    <a:pt x="257" y="176"/>
                    <a:pt x="257" y="176"/>
                    <a:pt x="257" y="176"/>
                  </a:cubicBezTo>
                  <a:cubicBezTo>
                    <a:pt x="257" y="144"/>
                    <a:pt x="257" y="144"/>
                    <a:pt x="257" y="144"/>
                  </a:cubicBezTo>
                  <a:cubicBezTo>
                    <a:pt x="224" y="144"/>
                    <a:pt x="224" y="144"/>
                    <a:pt x="224" y="144"/>
                  </a:cubicBezTo>
                  <a:lnTo>
                    <a:pt x="224" y="176"/>
                  </a:lnTo>
                  <a:close/>
                  <a:moveTo>
                    <a:pt x="176" y="225"/>
                  </a:moveTo>
                  <a:cubicBezTo>
                    <a:pt x="208" y="225"/>
                    <a:pt x="208" y="225"/>
                    <a:pt x="208" y="225"/>
                  </a:cubicBezTo>
                  <a:cubicBezTo>
                    <a:pt x="208" y="192"/>
                    <a:pt x="208" y="192"/>
                    <a:pt x="208" y="192"/>
                  </a:cubicBezTo>
                  <a:cubicBezTo>
                    <a:pt x="176" y="192"/>
                    <a:pt x="176" y="192"/>
                    <a:pt x="176" y="192"/>
                  </a:cubicBezTo>
                  <a:lnTo>
                    <a:pt x="176" y="225"/>
                  </a:lnTo>
                  <a:close/>
                  <a:moveTo>
                    <a:pt x="176" y="321"/>
                  </a:moveTo>
                  <a:cubicBezTo>
                    <a:pt x="208" y="321"/>
                    <a:pt x="208" y="321"/>
                    <a:pt x="208" y="321"/>
                  </a:cubicBezTo>
                  <a:cubicBezTo>
                    <a:pt x="208" y="289"/>
                    <a:pt x="208" y="289"/>
                    <a:pt x="208" y="289"/>
                  </a:cubicBezTo>
                  <a:cubicBezTo>
                    <a:pt x="176" y="289"/>
                    <a:pt x="176" y="289"/>
                    <a:pt x="176" y="289"/>
                  </a:cubicBezTo>
                  <a:lnTo>
                    <a:pt x="176" y="321"/>
                  </a:lnTo>
                  <a:close/>
                  <a:moveTo>
                    <a:pt x="128" y="176"/>
                  </a:moveTo>
                  <a:cubicBezTo>
                    <a:pt x="160" y="176"/>
                    <a:pt x="160" y="176"/>
                    <a:pt x="160" y="176"/>
                  </a:cubicBezTo>
                  <a:cubicBezTo>
                    <a:pt x="160" y="144"/>
                    <a:pt x="160" y="144"/>
                    <a:pt x="160" y="144"/>
                  </a:cubicBezTo>
                  <a:cubicBezTo>
                    <a:pt x="128" y="144"/>
                    <a:pt x="128" y="144"/>
                    <a:pt x="128" y="144"/>
                  </a:cubicBezTo>
                  <a:lnTo>
                    <a:pt x="128" y="176"/>
                  </a:lnTo>
                  <a:close/>
                  <a:moveTo>
                    <a:pt x="176" y="273"/>
                  </a:moveTo>
                  <a:cubicBezTo>
                    <a:pt x="208" y="273"/>
                    <a:pt x="208" y="273"/>
                    <a:pt x="208" y="273"/>
                  </a:cubicBezTo>
                  <a:cubicBezTo>
                    <a:pt x="208" y="241"/>
                    <a:pt x="208" y="241"/>
                    <a:pt x="208" y="241"/>
                  </a:cubicBezTo>
                  <a:cubicBezTo>
                    <a:pt x="176" y="241"/>
                    <a:pt x="176" y="241"/>
                    <a:pt x="176" y="241"/>
                  </a:cubicBezTo>
                  <a:lnTo>
                    <a:pt x="176" y="2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900">
                <a:cs typeface="+mn-ea"/>
                <a:sym typeface="+mn-lt"/>
              </a:endParaRPr>
            </a:p>
          </p:txBody>
        </p:sp>
        <p:sp>
          <p:nvSpPr>
            <p:cNvPr id="26" name="Freeform 58"/>
            <p:cNvSpPr/>
            <p:nvPr/>
          </p:nvSpPr>
          <p:spPr bwMode="auto">
            <a:xfrm>
              <a:off x="9909887" y="4092023"/>
              <a:ext cx="125576" cy="144868"/>
            </a:xfrm>
            <a:custGeom>
              <a:avLst/>
              <a:gdLst>
                <a:gd name="T0" fmla="*/ 895 w 1790"/>
                <a:gd name="T1" fmla="*/ 0 h 2065"/>
                <a:gd name="T2" fmla="*/ 0 w 1790"/>
                <a:gd name="T3" fmla="*/ 515 h 2065"/>
                <a:gd name="T4" fmla="*/ 0 w 1790"/>
                <a:gd name="T5" fmla="*/ 1550 h 2065"/>
                <a:gd name="T6" fmla="*/ 895 w 1790"/>
                <a:gd name="T7" fmla="*/ 2065 h 2065"/>
                <a:gd name="T8" fmla="*/ 1790 w 1790"/>
                <a:gd name="T9" fmla="*/ 1550 h 2065"/>
                <a:gd name="T10" fmla="*/ 1790 w 1790"/>
                <a:gd name="T11" fmla="*/ 515 h 2065"/>
                <a:gd name="T12" fmla="*/ 895 w 1790"/>
                <a:gd name="T13" fmla="*/ 0 h 2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0" h="2065">
                  <a:moveTo>
                    <a:pt x="895" y="0"/>
                  </a:moveTo>
                  <a:lnTo>
                    <a:pt x="0" y="515"/>
                  </a:lnTo>
                  <a:lnTo>
                    <a:pt x="0" y="1550"/>
                  </a:lnTo>
                  <a:lnTo>
                    <a:pt x="895" y="2065"/>
                  </a:lnTo>
                  <a:lnTo>
                    <a:pt x="1790" y="1550"/>
                  </a:lnTo>
                  <a:lnTo>
                    <a:pt x="1790" y="515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AEC4E1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9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D17EBBB1-FD10-4DCE-9853-F57B22F89677}"/>
              </a:ext>
            </a:extLst>
          </p:cNvPr>
          <p:cNvSpPr txBox="1"/>
          <p:nvPr/>
        </p:nvSpPr>
        <p:spPr>
          <a:xfrm>
            <a:off x="1670124" y="1989056"/>
            <a:ext cx="61352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由于 </a:t>
            </a:r>
            <a:r>
              <a:rPr lang="en-US" altLang="zh-CN" sz="2400" dirty="0"/>
              <a:t>JDK </a:t>
            </a:r>
            <a:r>
              <a:rPr lang="zh-CN" altLang="en-US" sz="2400" dirty="0"/>
              <a:t>只能针对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</a:rPr>
              <a:t>实现</a:t>
            </a:r>
            <a:r>
              <a:rPr lang="zh-CN" altLang="en-US" sz="2400" dirty="0"/>
              <a:t>了接口的类做动态代理，而不能对</a:t>
            </a:r>
            <a:r>
              <a:rPr lang="zh-CN" altLang="en-US" sz="2400" dirty="0">
                <a:solidFill>
                  <a:srgbClr val="00B050"/>
                </a:solidFill>
              </a:rPr>
              <a:t>没有实现</a:t>
            </a: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</a:rPr>
              <a:t>接口的类做动态代理</a:t>
            </a:r>
            <a:r>
              <a:rPr lang="zh-CN" altLang="en-US" sz="2400" dirty="0"/>
              <a:t>，所以 </a:t>
            </a:r>
            <a:r>
              <a:rPr lang="en-US" altLang="zh-CN" sz="2400" dirty="0" err="1"/>
              <a:t>cgLib</a:t>
            </a:r>
            <a:r>
              <a:rPr lang="en-US" altLang="zh-CN" sz="2400" dirty="0"/>
              <a:t> </a:t>
            </a:r>
            <a:r>
              <a:rPr lang="zh-CN" altLang="en-US" sz="2400" dirty="0"/>
              <a:t>横空出世！</a:t>
            </a:r>
            <a:r>
              <a:rPr lang="en-US" altLang="zh-CN" sz="2400" dirty="0" err="1"/>
              <a:t>CGLib</a:t>
            </a:r>
            <a:r>
              <a:rPr lang="zh-CN" altLang="en-US" sz="2400" dirty="0"/>
              <a:t>（</a:t>
            </a:r>
            <a:r>
              <a:rPr lang="en-US" altLang="zh-CN" sz="2400" dirty="0"/>
              <a:t>Code Generation Library</a:t>
            </a:r>
            <a:r>
              <a:rPr lang="zh-CN" altLang="en-US" sz="2400" dirty="0"/>
              <a:t>）是一个强大、高性能的 </a:t>
            </a:r>
            <a:r>
              <a:rPr lang="en-US" altLang="zh-CN" sz="2400" dirty="0"/>
              <a:t>Code </a:t>
            </a:r>
            <a:r>
              <a:rPr lang="zh-CN" altLang="en-US" sz="2400" dirty="0"/>
              <a:t>生成类库，它可以在程序运行期间动态扩展类或接口，</a:t>
            </a:r>
            <a:r>
              <a:rPr lang="en-US" altLang="zh-CN" sz="2400" dirty="0"/>
              <a:t>AOP</a:t>
            </a:r>
            <a:r>
              <a:rPr lang="zh-CN" altLang="en-US" sz="2400" dirty="0"/>
              <a:t>，测试，数据访问框架使用它来生成动态代理对象并拦截字段访问。它的底层是使用 </a:t>
            </a:r>
            <a:r>
              <a:rPr lang="en-US" altLang="zh-CN" sz="2400" dirty="0"/>
              <a:t>java </a:t>
            </a:r>
            <a:r>
              <a:rPr lang="zh-CN" altLang="en-US" sz="2400" dirty="0"/>
              <a:t>字节码操作</a:t>
            </a:r>
            <a:r>
              <a:rPr lang="zh-CN" altLang="en-US" sz="2400" dirty="0">
                <a:solidFill>
                  <a:srgbClr val="4173B7"/>
                </a:solidFill>
              </a:rPr>
              <a:t>框架 </a:t>
            </a:r>
            <a:r>
              <a:rPr lang="en-US" altLang="zh-CN" sz="2400" dirty="0">
                <a:solidFill>
                  <a:srgbClr val="4173B7"/>
                </a:solidFill>
              </a:rPr>
              <a:t>ASM</a:t>
            </a:r>
            <a:r>
              <a:rPr lang="en-US" altLang="zh-CN" sz="2400" dirty="0"/>
              <a:t> </a:t>
            </a:r>
            <a:r>
              <a:rPr lang="zh-CN" altLang="en-US" sz="2400" dirty="0"/>
              <a:t>实现。</a:t>
            </a:r>
          </a:p>
        </p:txBody>
      </p:sp>
    </p:spTree>
    <p:extLst>
      <p:ext uri="{BB962C8B-B14F-4D97-AF65-F5344CB8AC3E}">
        <p14:creationId xmlns:p14="http://schemas.microsoft.com/office/powerpoint/2010/main" val="116698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30792"/>
            <a:ext cx="12192000" cy="6907895"/>
          </a:xfrm>
          <a:prstGeom prst="rect">
            <a:avLst/>
          </a:prstGeom>
        </p:spPr>
      </p:pic>
      <p:sp>
        <p:nvSpPr>
          <p:cNvPr id="7" name="矩形: 圆角 6"/>
          <p:cNvSpPr/>
          <p:nvPr/>
        </p:nvSpPr>
        <p:spPr>
          <a:xfrm>
            <a:off x="341369" y="329487"/>
            <a:ext cx="11509262" cy="6135914"/>
          </a:xfrm>
          <a:prstGeom prst="roundRect">
            <a:avLst>
              <a:gd name="adj" fmla="val 38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609600" y="591455"/>
            <a:ext cx="11016344" cy="5649687"/>
          </a:xfrm>
          <a:prstGeom prst="roundRect">
            <a:avLst>
              <a:gd name="adj" fmla="val 3800"/>
            </a:avLst>
          </a:prstGeom>
          <a:noFill/>
          <a:ln w="28575">
            <a:gradFill>
              <a:gsLst>
                <a:gs pos="0">
                  <a:srgbClr val="4173B7"/>
                </a:gs>
                <a:gs pos="100000">
                  <a:srgbClr val="ADD6CD"/>
                </a:gs>
              </a:gsLst>
              <a:lin ang="5400000" scaled="1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标题 1"/>
          <p:cNvSpPr txBox="1"/>
          <p:nvPr/>
        </p:nvSpPr>
        <p:spPr>
          <a:xfrm>
            <a:off x="1685035" y="2611399"/>
            <a:ext cx="96904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8800" b="1" dirty="0">
                <a:solidFill>
                  <a:srgbClr val="6D6E9E"/>
                </a:solidFill>
                <a:latin typeface="+mn-lt"/>
                <a:ea typeface="+mn-ea"/>
                <a:cs typeface="+mn-ea"/>
                <a:sym typeface="+mn-lt"/>
              </a:rPr>
              <a:t>目</a:t>
            </a:r>
            <a:endParaRPr lang="en-US" altLang="zh-CN" sz="8800" b="1" dirty="0">
              <a:solidFill>
                <a:srgbClr val="6D6E9E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 sz="8800" b="1" dirty="0">
                <a:solidFill>
                  <a:srgbClr val="6D6E9E"/>
                </a:solidFill>
                <a:latin typeface="+mn-lt"/>
                <a:ea typeface="+mn-ea"/>
                <a:cs typeface="+mn-ea"/>
                <a:sym typeface="+mn-lt"/>
              </a:rPr>
              <a:t>录</a:t>
            </a:r>
          </a:p>
        </p:txBody>
      </p:sp>
      <p:pic>
        <p:nvPicPr>
          <p:cNvPr id="17" name="图形 1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763272">
            <a:off x="809886" y="3324418"/>
            <a:ext cx="973201" cy="1617842"/>
          </a:xfrm>
          <a:prstGeom prst="rect">
            <a:avLst/>
          </a:prstGeom>
        </p:spPr>
      </p:pic>
      <p:pic>
        <p:nvPicPr>
          <p:cNvPr id="18" name="图形 1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282579">
            <a:off x="1570121" y="3773128"/>
            <a:ext cx="1010633" cy="1742612"/>
          </a:xfrm>
          <a:prstGeom prst="rect">
            <a:avLst/>
          </a:prstGeom>
        </p:spPr>
      </p:pic>
      <p:pic>
        <p:nvPicPr>
          <p:cNvPr id="19" name="图形 18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164689">
            <a:off x="745302" y="4243023"/>
            <a:ext cx="1147879" cy="1846588"/>
          </a:xfrm>
          <a:prstGeom prst="rect">
            <a:avLst/>
          </a:prstGeom>
        </p:spPr>
      </p:pic>
      <p:pic>
        <p:nvPicPr>
          <p:cNvPr id="20" name="图形 19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332717">
            <a:off x="2061345" y="3916610"/>
            <a:ext cx="969043" cy="1555459"/>
          </a:xfrm>
          <a:prstGeom prst="rect">
            <a:avLst/>
          </a:prstGeom>
        </p:spPr>
      </p:pic>
      <p:pic>
        <p:nvPicPr>
          <p:cNvPr id="21" name="图形 20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485084">
            <a:off x="1595026" y="4379840"/>
            <a:ext cx="1293443" cy="1601208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2473508" y="788796"/>
            <a:ext cx="4010557" cy="2557688"/>
            <a:chOff x="3321877" y="911677"/>
            <a:chExt cx="3087644" cy="2335281"/>
          </a:xfrm>
        </p:grpSpPr>
        <p:sp>
          <p:nvSpPr>
            <p:cNvPr id="25" name="标题 1"/>
            <p:cNvSpPr txBox="1"/>
            <p:nvPr/>
          </p:nvSpPr>
          <p:spPr>
            <a:xfrm>
              <a:off x="3377585" y="911677"/>
              <a:ext cx="1384313" cy="111864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8000" i="1" dirty="0">
                  <a:solidFill>
                    <a:srgbClr val="6D6E9E"/>
                  </a:solidFill>
                  <a:latin typeface="Agency FB" panose="020B0503020202020204" pitchFamily="34" charset="0"/>
                  <a:ea typeface="+mn-ea"/>
                  <a:cs typeface="+mn-ea"/>
                  <a:sym typeface="+mn-lt"/>
                </a:rPr>
                <a:t>01</a:t>
              </a:r>
              <a:endParaRPr lang="zh-CN" altLang="en-US" sz="8000" i="1" dirty="0">
                <a:solidFill>
                  <a:srgbClr val="6D6E9E"/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" name="标题 1"/>
            <p:cNvSpPr txBox="1"/>
            <p:nvPr/>
          </p:nvSpPr>
          <p:spPr>
            <a:xfrm>
              <a:off x="3321877" y="2128318"/>
              <a:ext cx="3087644" cy="111864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4800" i="1" dirty="0">
                  <a:solidFill>
                    <a:srgbClr val="6D6E9E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  <a:cs typeface="+mn-ea"/>
                  <a:sym typeface="+mn-lt"/>
                </a:rPr>
                <a:t>设计模式</a:t>
              </a:r>
              <a:r>
                <a:rPr lang="en-US" altLang="zh-CN" sz="4800" i="1" dirty="0">
                  <a:solidFill>
                    <a:srgbClr val="6D6E9E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  <a:cs typeface="+mn-ea"/>
                  <a:sym typeface="+mn-lt"/>
                </a:rPr>
                <a:t>-</a:t>
              </a:r>
              <a:r>
                <a:rPr lang="zh-CN" altLang="en-US" sz="4800" i="1" dirty="0">
                  <a:solidFill>
                    <a:srgbClr val="6D6E9E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  <a:cs typeface="+mn-ea"/>
                  <a:sym typeface="+mn-lt"/>
                </a:rPr>
                <a:t>创建型模式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757231" y="3591319"/>
            <a:ext cx="3953580" cy="3040979"/>
            <a:chOff x="3646459" y="3591319"/>
            <a:chExt cx="3087644" cy="3040979"/>
          </a:xfrm>
        </p:grpSpPr>
        <p:sp>
          <p:nvSpPr>
            <p:cNvPr id="27" name="标题 1"/>
            <p:cNvSpPr txBox="1"/>
            <p:nvPr/>
          </p:nvSpPr>
          <p:spPr>
            <a:xfrm>
              <a:off x="3770867" y="3591319"/>
              <a:ext cx="1384313" cy="111864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8000" i="1" dirty="0">
                  <a:solidFill>
                    <a:srgbClr val="6D6E9E"/>
                  </a:solidFill>
                  <a:latin typeface="Agency FB" panose="020B0503020202020204" pitchFamily="34" charset="0"/>
                  <a:ea typeface="+mn-ea"/>
                  <a:cs typeface="+mn-ea"/>
                  <a:sym typeface="+mn-lt"/>
                </a:rPr>
                <a:t>02</a:t>
              </a:r>
              <a:endParaRPr lang="zh-CN" altLang="en-US" sz="8000" i="1" dirty="0">
                <a:solidFill>
                  <a:srgbClr val="6D6E9E"/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" name="标题 1"/>
            <p:cNvSpPr txBox="1"/>
            <p:nvPr/>
          </p:nvSpPr>
          <p:spPr>
            <a:xfrm>
              <a:off x="3646459" y="5513658"/>
              <a:ext cx="3087644" cy="111864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4800" i="1" dirty="0">
                  <a:solidFill>
                    <a:srgbClr val="6D6E9E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  <a:cs typeface="+mn-ea"/>
                  <a:sym typeface="+mn-lt"/>
                </a:rPr>
                <a:t>设计模式</a:t>
              </a:r>
              <a:r>
                <a:rPr lang="en-US" altLang="zh-CN" sz="4800" i="1" dirty="0">
                  <a:solidFill>
                    <a:srgbClr val="6D6E9E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  <a:cs typeface="+mn-ea"/>
                  <a:sym typeface="+mn-lt"/>
                </a:rPr>
                <a:t>-</a:t>
              </a:r>
              <a:r>
                <a:rPr lang="zh-CN" altLang="en-US" sz="4800" i="1" dirty="0">
                  <a:solidFill>
                    <a:srgbClr val="6D6E9E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  <a:cs typeface="+mn-ea"/>
                  <a:sym typeface="+mn-lt"/>
                </a:rPr>
                <a:t>结构型模式</a:t>
              </a:r>
            </a:p>
            <a:p>
              <a:endParaRPr lang="zh-CN" altLang="en-US" sz="4800" i="1" dirty="0">
                <a:solidFill>
                  <a:srgbClr val="6D6E9E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72520" y="1011267"/>
            <a:ext cx="4010556" cy="3255182"/>
            <a:chOff x="7265711" y="1079902"/>
            <a:chExt cx="3160261" cy="3148228"/>
          </a:xfrm>
        </p:grpSpPr>
        <p:sp>
          <p:nvSpPr>
            <p:cNvPr id="30" name="标题 1"/>
            <p:cNvSpPr txBox="1"/>
            <p:nvPr/>
          </p:nvSpPr>
          <p:spPr>
            <a:xfrm>
              <a:off x="7353607" y="1079902"/>
              <a:ext cx="1384313" cy="111864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8000" i="1" dirty="0">
                  <a:solidFill>
                    <a:srgbClr val="6D6E9E"/>
                  </a:solidFill>
                  <a:latin typeface="Agency FB" panose="020B0503020202020204" pitchFamily="34" charset="0"/>
                  <a:ea typeface="+mn-ea"/>
                  <a:cs typeface="+mn-ea"/>
                  <a:sym typeface="+mn-lt"/>
                </a:rPr>
                <a:t>03</a:t>
              </a:r>
              <a:endParaRPr lang="zh-CN" altLang="en-US" sz="8000" i="1" dirty="0">
                <a:solidFill>
                  <a:srgbClr val="6D6E9E"/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" name="标题 1"/>
            <p:cNvSpPr txBox="1"/>
            <p:nvPr/>
          </p:nvSpPr>
          <p:spPr>
            <a:xfrm>
              <a:off x="7265711" y="3109490"/>
              <a:ext cx="3160261" cy="111864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4800" i="1" dirty="0">
                  <a:solidFill>
                    <a:srgbClr val="6D6E9E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  <a:cs typeface="+mn-ea"/>
                  <a:sym typeface="+mn-lt"/>
                </a:rPr>
                <a:t>设计模式</a:t>
              </a:r>
              <a:r>
                <a:rPr lang="en-US" altLang="zh-CN" sz="4800" i="1" dirty="0">
                  <a:solidFill>
                    <a:srgbClr val="6D6E9E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  <a:cs typeface="+mn-ea"/>
                  <a:sym typeface="+mn-lt"/>
                </a:rPr>
                <a:t>-</a:t>
              </a:r>
              <a:r>
                <a:rPr lang="zh-CN" altLang="en-US" sz="4800" i="1" dirty="0">
                  <a:solidFill>
                    <a:srgbClr val="6D6E9E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  <a:cs typeface="+mn-ea"/>
                  <a:sym typeface="+mn-lt"/>
                </a:rPr>
                <a:t>行为型模式</a:t>
              </a:r>
            </a:p>
            <a:p>
              <a:endParaRPr lang="zh-CN" altLang="en-US" sz="4800" i="1" dirty="0">
                <a:solidFill>
                  <a:srgbClr val="6D6E9E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462971" y="3591319"/>
            <a:ext cx="3160261" cy="1960667"/>
            <a:chOff x="7462971" y="3591319"/>
            <a:chExt cx="3160261" cy="1960667"/>
          </a:xfrm>
        </p:grpSpPr>
        <p:sp>
          <p:nvSpPr>
            <p:cNvPr id="33" name="标题 1"/>
            <p:cNvSpPr txBox="1"/>
            <p:nvPr/>
          </p:nvSpPr>
          <p:spPr>
            <a:xfrm>
              <a:off x="7544959" y="3591319"/>
              <a:ext cx="1781921" cy="111864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8000" i="1" dirty="0">
                  <a:solidFill>
                    <a:srgbClr val="6D6E9E"/>
                  </a:solidFill>
                  <a:latin typeface="Agency FB" panose="020B0503020202020204" pitchFamily="34" charset="0"/>
                  <a:ea typeface="+mn-ea"/>
                  <a:cs typeface="+mn-ea"/>
                  <a:sym typeface="+mn-lt"/>
                </a:rPr>
                <a:t>04</a:t>
              </a:r>
              <a:endParaRPr lang="zh-CN" altLang="en-US" sz="8000" i="1" dirty="0">
                <a:solidFill>
                  <a:srgbClr val="6D6E9E"/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" name="标题 1"/>
            <p:cNvSpPr txBox="1"/>
            <p:nvPr/>
          </p:nvSpPr>
          <p:spPr>
            <a:xfrm>
              <a:off x="7462971" y="4433346"/>
              <a:ext cx="3160261" cy="111864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4800" i="1" dirty="0">
                  <a:solidFill>
                    <a:srgbClr val="6D6E9E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  <a:cs typeface="+mn-ea"/>
                  <a:sym typeface="+mn-lt"/>
                </a:rPr>
                <a:t>代理模式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348909" y="366486"/>
            <a:ext cx="11509262" cy="6135914"/>
            <a:chOff x="348909" y="366486"/>
            <a:chExt cx="11509262" cy="6135914"/>
          </a:xfrm>
        </p:grpSpPr>
        <p:sp>
          <p:nvSpPr>
            <p:cNvPr id="4" name="矩形: 圆角 3"/>
            <p:cNvSpPr/>
            <p:nvPr/>
          </p:nvSpPr>
          <p:spPr>
            <a:xfrm>
              <a:off x="348909" y="366486"/>
              <a:ext cx="11509262" cy="6135914"/>
            </a:xfrm>
            <a:prstGeom prst="roundRect">
              <a:avLst>
                <a:gd name="adj" fmla="val 38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矩形: 圆角 4"/>
            <p:cNvSpPr/>
            <p:nvPr/>
          </p:nvSpPr>
          <p:spPr>
            <a:xfrm>
              <a:off x="609600" y="591455"/>
              <a:ext cx="11016344" cy="5649687"/>
            </a:xfrm>
            <a:prstGeom prst="roundRect">
              <a:avLst>
                <a:gd name="adj" fmla="val 3800"/>
              </a:avLst>
            </a:prstGeom>
            <a:noFill/>
            <a:ln w="28575">
              <a:gradFill>
                <a:gsLst>
                  <a:gs pos="0">
                    <a:srgbClr val="4173B7"/>
                  </a:gs>
                  <a:gs pos="100000">
                    <a:srgbClr val="ADD6CD"/>
                  </a:gs>
                </a:gsLst>
                <a:lin ang="5400000" scaled="1"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标题 1"/>
          <p:cNvSpPr txBox="1"/>
          <p:nvPr/>
        </p:nvSpPr>
        <p:spPr>
          <a:xfrm>
            <a:off x="609600" y="754742"/>
            <a:ext cx="6403942" cy="7798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FFD5D9"/>
                </a:solidFill>
                <a:effectLst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04 </a:t>
            </a:r>
            <a:r>
              <a:rPr lang="en-US" altLang="zh-CN" dirty="0" err="1">
                <a:sym typeface="+mn-lt"/>
              </a:rPr>
              <a:t>CGLib</a:t>
            </a:r>
            <a:r>
              <a:rPr lang="zh-CN" altLang="en-US" dirty="0">
                <a:sym typeface="+mn-lt"/>
              </a:rPr>
              <a:t>和</a:t>
            </a:r>
            <a:r>
              <a:rPr lang="en-US" altLang="zh-CN" dirty="0">
                <a:sym typeface="+mn-lt"/>
              </a:rPr>
              <a:t>JDK</a:t>
            </a:r>
            <a:r>
              <a:rPr lang="zh-CN" altLang="en-US" dirty="0">
                <a:sym typeface="+mn-lt"/>
              </a:rPr>
              <a:t>区别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00424F2-74B4-47F0-A905-AEE77505D0C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8703" y="1600335"/>
            <a:ext cx="3678163" cy="3678163"/>
          </a:xfrm>
          <a:prstGeom prst="ellipse">
            <a:avLst/>
          </a:prstGeom>
          <a:ln w="63500" cap="rnd">
            <a:solidFill>
              <a:srgbClr val="BBDBDD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6D4D7B3-AEC3-4423-A3E0-141313B4BA65}"/>
              </a:ext>
            </a:extLst>
          </p:cNvPr>
          <p:cNvSpPr txBox="1"/>
          <p:nvPr/>
        </p:nvSpPr>
        <p:spPr>
          <a:xfrm>
            <a:off x="919114" y="1927104"/>
            <a:ext cx="609442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3200" b="0" i="0" dirty="0">
                <a:solidFill>
                  <a:srgbClr val="121212"/>
                </a:solidFill>
                <a:effectLst/>
                <a:latin typeface="-apple-system"/>
              </a:rPr>
              <a:t>1.JDK</a:t>
            </a:r>
            <a:r>
              <a:rPr lang="zh-CN" altLang="en-US" sz="3200" b="0" i="0" dirty="0">
                <a:solidFill>
                  <a:srgbClr val="121212"/>
                </a:solidFill>
                <a:effectLst/>
                <a:latin typeface="-apple-system"/>
              </a:rPr>
              <a:t>动态代理是</a:t>
            </a:r>
            <a:r>
              <a:rPr lang="en-US" altLang="zh-CN" sz="3200" b="0" i="0" dirty="0">
                <a:solidFill>
                  <a:srgbClr val="121212"/>
                </a:solidFill>
                <a:effectLst/>
                <a:latin typeface="-apple-system"/>
              </a:rPr>
              <a:t>Java</a:t>
            </a:r>
            <a:r>
              <a:rPr lang="zh-CN" altLang="en-US" sz="3200" b="0" i="0" dirty="0">
                <a:solidFill>
                  <a:srgbClr val="00B050"/>
                </a:solidFill>
                <a:effectLst/>
                <a:latin typeface="-apple-system"/>
              </a:rPr>
              <a:t>自带</a:t>
            </a:r>
            <a:r>
              <a:rPr lang="zh-CN" altLang="en-US" sz="3200" b="0" i="0" dirty="0">
                <a:solidFill>
                  <a:srgbClr val="121212"/>
                </a:solidFill>
                <a:effectLst/>
                <a:latin typeface="-apple-system"/>
              </a:rPr>
              <a:t>的，</a:t>
            </a:r>
            <a:r>
              <a:rPr lang="en-US" altLang="zh-CN" sz="3200" b="0" i="0" dirty="0" err="1">
                <a:solidFill>
                  <a:srgbClr val="121212"/>
                </a:solidFill>
                <a:effectLst/>
                <a:latin typeface="-apple-system"/>
              </a:rPr>
              <a:t>cglib</a:t>
            </a:r>
            <a:r>
              <a:rPr lang="zh-CN" altLang="en-US" sz="3200" b="0" i="0" dirty="0">
                <a:solidFill>
                  <a:srgbClr val="121212"/>
                </a:solidFill>
                <a:effectLst/>
                <a:latin typeface="-apple-system"/>
              </a:rPr>
              <a:t>动态代理是</a:t>
            </a:r>
            <a:r>
              <a:rPr lang="zh-CN" altLang="en-US" sz="3200" b="0" i="0" dirty="0">
                <a:solidFill>
                  <a:srgbClr val="00B050"/>
                </a:solidFill>
                <a:effectLst/>
                <a:latin typeface="-apple-system"/>
              </a:rPr>
              <a:t>第三方</a:t>
            </a:r>
            <a:r>
              <a:rPr lang="en-US" altLang="zh-CN" sz="3200" b="0" i="0" dirty="0">
                <a:solidFill>
                  <a:srgbClr val="00B050"/>
                </a:solidFill>
                <a:effectLst/>
                <a:latin typeface="-apple-system"/>
              </a:rPr>
              <a:t>jar</a:t>
            </a:r>
            <a:r>
              <a:rPr lang="zh-CN" altLang="en-US" sz="3200" b="0" i="0" dirty="0">
                <a:solidFill>
                  <a:srgbClr val="00B050"/>
                </a:solidFill>
                <a:effectLst/>
                <a:latin typeface="-apple-system"/>
              </a:rPr>
              <a:t>包</a:t>
            </a:r>
            <a:r>
              <a:rPr lang="zh-CN" altLang="en-US" sz="3200" b="0" i="0" dirty="0">
                <a:solidFill>
                  <a:srgbClr val="121212"/>
                </a:solidFill>
                <a:effectLst/>
                <a:latin typeface="-apple-system"/>
              </a:rPr>
              <a:t>提供的。</a:t>
            </a:r>
          </a:p>
          <a:p>
            <a:pPr algn="l"/>
            <a:r>
              <a:rPr lang="en-US" altLang="zh-CN" sz="3200" b="0" i="0" dirty="0">
                <a:solidFill>
                  <a:srgbClr val="121212"/>
                </a:solidFill>
                <a:effectLst/>
                <a:latin typeface="-apple-system"/>
              </a:rPr>
              <a:t>2.JDK</a:t>
            </a:r>
            <a:r>
              <a:rPr lang="zh-CN" altLang="en-US" sz="3200" b="0" i="0" dirty="0">
                <a:solidFill>
                  <a:srgbClr val="121212"/>
                </a:solidFill>
                <a:effectLst/>
                <a:latin typeface="-apple-system"/>
              </a:rPr>
              <a:t>动态代理是针对拥有</a:t>
            </a:r>
            <a:r>
              <a:rPr lang="zh-CN" altLang="en-US" sz="3200" b="0" i="0" dirty="0">
                <a:solidFill>
                  <a:srgbClr val="00B050"/>
                </a:solidFill>
                <a:effectLst/>
                <a:latin typeface="-apple-system"/>
              </a:rPr>
              <a:t>接口</a:t>
            </a:r>
            <a:r>
              <a:rPr lang="zh-CN" altLang="en-US" sz="3200" b="0" i="0" dirty="0">
                <a:solidFill>
                  <a:srgbClr val="121212"/>
                </a:solidFill>
                <a:effectLst/>
                <a:latin typeface="-apple-system"/>
              </a:rPr>
              <a:t>的目标类进行动态代理的，而</a:t>
            </a:r>
            <a:r>
              <a:rPr lang="en-US" altLang="zh-CN" sz="3200" b="0" i="0" dirty="0" err="1">
                <a:solidFill>
                  <a:srgbClr val="121212"/>
                </a:solidFill>
                <a:effectLst/>
                <a:latin typeface="-apple-system"/>
              </a:rPr>
              <a:t>Cglib</a:t>
            </a:r>
            <a:r>
              <a:rPr lang="zh-CN" altLang="en-US" sz="3200" b="0" i="0" dirty="0">
                <a:solidFill>
                  <a:srgbClr val="121212"/>
                </a:solidFill>
                <a:effectLst/>
                <a:latin typeface="-apple-system"/>
              </a:rPr>
              <a:t>是非</a:t>
            </a:r>
            <a:r>
              <a:rPr lang="en-US" altLang="zh-CN" sz="3200" b="0" i="0" dirty="0">
                <a:solidFill>
                  <a:srgbClr val="121212"/>
                </a:solidFill>
                <a:effectLst/>
                <a:latin typeface="-apple-system"/>
              </a:rPr>
              <a:t>final</a:t>
            </a:r>
            <a:r>
              <a:rPr lang="zh-CN" altLang="en-US" sz="3200" b="0" i="0" dirty="0">
                <a:solidFill>
                  <a:srgbClr val="121212"/>
                </a:solidFill>
                <a:effectLst/>
                <a:latin typeface="-apple-system"/>
              </a:rPr>
              <a:t>类都可以进行动态代理。 但是</a:t>
            </a:r>
            <a:r>
              <a:rPr lang="en-US" altLang="zh-CN" sz="3200" b="0" i="0" dirty="0">
                <a:solidFill>
                  <a:srgbClr val="121212"/>
                </a:solidFill>
                <a:effectLst/>
                <a:latin typeface="-apple-system"/>
              </a:rPr>
              <a:t>Spring</a:t>
            </a:r>
            <a:r>
              <a:rPr lang="zh-CN" altLang="en-US" sz="3200" b="0" i="0" dirty="0">
                <a:solidFill>
                  <a:srgbClr val="121212"/>
                </a:solidFill>
                <a:effectLst/>
                <a:latin typeface="-apple-system"/>
              </a:rPr>
              <a:t>优先使用</a:t>
            </a:r>
            <a:r>
              <a:rPr lang="en-US" altLang="zh-CN" sz="3200" b="0" i="0" dirty="0">
                <a:solidFill>
                  <a:srgbClr val="121212"/>
                </a:solidFill>
                <a:effectLst/>
                <a:latin typeface="-apple-system"/>
              </a:rPr>
              <a:t>JDK</a:t>
            </a:r>
            <a:r>
              <a:rPr lang="zh-CN" altLang="en-US" sz="3200" b="0" i="0" dirty="0">
                <a:solidFill>
                  <a:srgbClr val="121212"/>
                </a:solidFill>
                <a:effectLst/>
                <a:latin typeface="-apple-system"/>
              </a:rPr>
              <a:t>动态代理。</a:t>
            </a:r>
          </a:p>
        </p:txBody>
      </p:sp>
    </p:spTree>
    <p:extLst>
      <p:ext uri="{BB962C8B-B14F-4D97-AF65-F5344CB8AC3E}">
        <p14:creationId xmlns:p14="http://schemas.microsoft.com/office/powerpoint/2010/main" val="325226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341369" y="361043"/>
            <a:ext cx="11509262" cy="6135914"/>
            <a:chOff x="348909" y="366486"/>
            <a:chExt cx="11509262" cy="6135914"/>
          </a:xfrm>
        </p:grpSpPr>
        <p:sp>
          <p:nvSpPr>
            <p:cNvPr id="4" name="矩形: 圆角 3"/>
            <p:cNvSpPr/>
            <p:nvPr/>
          </p:nvSpPr>
          <p:spPr>
            <a:xfrm>
              <a:off x="348909" y="366486"/>
              <a:ext cx="11509262" cy="6135914"/>
            </a:xfrm>
            <a:prstGeom prst="roundRect">
              <a:avLst>
                <a:gd name="adj" fmla="val 38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矩形: 圆角 4"/>
            <p:cNvSpPr/>
            <p:nvPr/>
          </p:nvSpPr>
          <p:spPr>
            <a:xfrm>
              <a:off x="609600" y="591455"/>
              <a:ext cx="11016344" cy="5649687"/>
            </a:xfrm>
            <a:prstGeom prst="roundRect">
              <a:avLst>
                <a:gd name="adj" fmla="val 3800"/>
              </a:avLst>
            </a:prstGeom>
            <a:noFill/>
            <a:ln w="28575">
              <a:gradFill>
                <a:gsLst>
                  <a:gs pos="0">
                    <a:srgbClr val="4173B7"/>
                  </a:gs>
                  <a:gs pos="100000">
                    <a:srgbClr val="ADD6CD"/>
                  </a:gs>
                </a:gsLst>
                <a:lin ang="5400000" scaled="1"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标题 1"/>
          <p:cNvSpPr txBox="1"/>
          <p:nvPr/>
        </p:nvSpPr>
        <p:spPr>
          <a:xfrm>
            <a:off x="609600" y="754742"/>
            <a:ext cx="6403942" cy="7798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FFD5D9"/>
                </a:solidFill>
                <a:effectLst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04 </a:t>
            </a:r>
            <a:r>
              <a:rPr lang="en-US" altLang="zh-CN" dirty="0" err="1">
                <a:sym typeface="+mn-lt"/>
              </a:rPr>
              <a:t>CGLib</a:t>
            </a:r>
            <a:r>
              <a:rPr lang="zh-CN" altLang="en-US" dirty="0">
                <a:sym typeface="+mn-lt"/>
              </a:rPr>
              <a:t>和</a:t>
            </a:r>
            <a:r>
              <a:rPr lang="en-US" altLang="zh-CN" dirty="0">
                <a:sym typeface="+mn-lt"/>
              </a:rPr>
              <a:t>JDK</a:t>
            </a:r>
            <a:r>
              <a:rPr lang="zh-CN" altLang="en-US" dirty="0">
                <a:sym typeface="+mn-lt"/>
              </a:rPr>
              <a:t>区别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00424F2-74B4-47F0-A905-AEE77505D0C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8703" y="1600335"/>
            <a:ext cx="3678163" cy="3678163"/>
          </a:xfrm>
          <a:prstGeom prst="ellipse">
            <a:avLst/>
          </a:prstGeom>
          <a:ln w="63500" cap="rnd">
            <a:solidFill>
              <a:srgbClr val="BBDBDD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6D4D7B3-AEC3-4423-A3E0-141313B4BA65}"/>
              </a:ext>
            </a:extLst>
          </p:cNvPr>
          <p:cNvSpPr txBox="1"/>
          <p:nvPr/>
        </p:nvSpPr>
        <p:spPr>
          <a:xfrm>
            <a:off x="1088168" y="1869192"/>
            <a:ext cx="6094428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3200" b="0" i="0" dirty="0">
                <a:solidFill>
                  <a:srgbClr val="121212"/>
                </a:solidFill>
                <a:effectLst/>
                <a:latin typeface="-apple-system"/>
              </a:rPr>
              <a:t>3.JDK</a:t>
            </a:r>
            <a:r>
              <a:rPr lang="zh-CN" altLang="en-US" sz="3200" b="0" i="0" dirty="0">
                <a:solidFill>
                  <a:srgbClr val="121212"/>
                </a:solidFill>
                <a:effectLst/>
                <a:latin typeface="-apple-system"/>
              </a:rPr>
              <a:t>动态代理实现的逻辑是</a:t>
            </a:r>
            <a:r>
              <a:rPr lang="zh-CN" altLang="en-US" sz="3200" b="0" i="0" dirty="0">
                <a:solidFill>
                  <a:srgbClr val="00B050"/>
                </a:solidFill>
                <a:effectLst/>
                <a:latin typeface="-apple-system"/>
              </a:rPr>
              <a:t>目标类</a:t>
            </a:r>
            <a:r>
              <a:rPr lang="zh-CN" altLang="en-US" sz="3200" b="0" i="0" dirty="0">
                <a:solidFill>
                  <a:srgbClr val="121212"/>
                </a:solidFill>
                <a:effectLst/>
                <a:latin typeface="-apple-system"/>
              </a:rPr>
              <a:t>和</a:t>
            </a:r>
            <a:r>
              <a:rPr lang="zh-CN" altLang="en-US" sz="3200" b="0" i="0" dirty="0">
                <a:solidFill>
                  <a:srgbClr val="00B050"/>
                </a:solidFill>
                <a:effectLst/>
                <a:latin typeface="-apple-system"/>
              </a:rPr>
              <a:t>代理类</a:t>
            </a:r>
            <a:r>
              <a:rPr lang="zh-CN" altLang="en-US" sz="3200" b="0" i="0" dirty="0">
                <a:solidFill>
                  <a:srgbClr val="121212"/>
                </a:solidFill>
                <a:effectLst/>
                <a:latin typeface="-apple-system"/>
              </a:rPr>
              <a:t>都实现</a:t>
            </a:r>
            <a:r>
              <a:rPr lang="zh-CN" altLang="en-US" sz="3200" b="0" i="0" dirty="0">
                <a:solidFill>
                  <a:srgbClr val="C00000"/>
                </a:solidFill>
                <a:effectLst/>
                <a:latin typeface="-apple-system"/>
              </a:rPr>
              <a:t>同一个接口</a:t>
            </a:r>
            <a:r>
              <a:rPr lang="zh-CN" altLang="en-US" sz="3200" b="0" i="0" dirty="0">
                <a:solidFill>
                  <a:srgbClr val="121212"/>
                </a:solidFill>
                <a:effectLst/>
                <a:latin typeface="-apple-system"/>
              </a:rPr>
              <a:t>，目标类和代理类是</a:t>
            </a:r>
            <a:r>
              <a:rPr lang="zh-CN" altLang="en-US" sz="3200" b="0" i="0" dirty="0">
                <a:solidFill>
                  <a:srgbClr val="4173B7"/>
                </a:solidFill>
                <a:effectLst/>
                <a:latin typeface="-apple-system"/>
              </a:rPr>
              <a:t>平级</a:t>
            </a:r>
            <a:r>
              <a:rPr lang="zh-CN" altLang="en-US" sz="3200" b="0" i="0" dirty="0">
                <a:solidFill>
                  <a:srgbClr val="121212"/>
                </a:solidFill>
                <a:effectLst/>
                <a:latin typeface="-apple-system"/>
              </a:rPr>
              <a:t>的。而</a:t>
            </a:r>
            <a:r>
              <a:rPr lang="en-US" altLang="zh-CN" sz="3200" b="0" i="0" dirty="0" err="1">
                <a:solidFill>
                  <a:srgbClr val="121212"/>
                </a:solidFill>
                <a:effectLst/>
                <a:latin typeface="-apple-system"/>
              </a:rPr>
              <a:t>Cglib</a:t>
            </a:r>
            <a:r>
              <a:rPr lang="zh-CN" altLang="en-US" sz="3200" b="0" i="0" dirty="0">
                <a:solidFill>
                  <a:srgbClr val="121212"/>
                </a:solidFill>
                <a:effectLst/>
                <a:latin typeface="-apple-system"/>
              </a:rPr>
              <a:t>动 态代理实现的逻辑是给目标类生个孩子（子类，也就是代理类），目标类和代理类是</a:t>
            </a:r>
            <a:r>
              <a:rPr lang="zh-CN" altLang="en-US" sz="3200" b="0" i="0" dirty="0">
                <a:solidFill>
                  <a:srgbClr val="4173B7"/>
                </a:solidFill>
                <a:effectLst/>
                <a:latin typeface="-apple-system"/>
              </a:rPr>
              <a:t>父子继承关系</a:t>
            </a:r>
            <a:r>
              <a:rPr lang="zh-CN" altLang="en-US" sz="3200" b="0" i="0" dirty="0">
                <a:solidFill>
                  <a:srgbClr val="121212"/>
                </a:solidFill>
                <a:effectLst/>
                <a:latin typeface="-apple-system"/>
              </a:rPr>
              <a:t>。</a:t>
            </a:r>
          </a:p>
          <a:p>
            <a:pPr algn="l"/>
            <a:endParaRPr lang="zh-CN" altLang="en-US" sz="3200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15102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1934"/>
            <a:ext cx="12192001" cy="6856066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341368" y="200787"/>
            <a:ext cx="11509262" cy="6135914"/>
            <a:chOff x="348909" y="366486"/>
            <a:chExt cx="11509262" cy="6135914"/>
          </a:xfrm>
        </p:grpSpPr>
        <p:sp>
          <p:nvSpPr>
            <p:cNvPr id="4" name="矩形: 圆角 3"/>
            <p:cNvSpPr/>
            <p:nvPr/>
          </p:nvSpPr>
          <p:spPr>
            <a:xfrm>
              <a:off x="348909" y="366486"/>
              <a:ext cx="11509262" cy="6135914"/>
            </a:xfrm>
            <a:prstGeom prst="roundRect">
              <a:avLst>
                <a:gd name="adj" fmla="val 38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矩形: 圆角 4"/>
            <p:cNvSpPr/>
            <p:nvPr/>
          </p:nvSpPr>
          <p:spPr>
            <a:xfrm>
              <a:off x="609600" y="591455"/>
              <a:ext cx="11016344" cy="5649687"/>
            </a:xfrm>
            <a:prstGeom prst="roundRect">
              <a:avLst>
                <a:gd name="adj" fmla="val 3800"/>
              </a:avLst>
            </a:prstGeom>
            <a:noFill/>
            <a:ln w="28575">
              <a:gradFill>
                <a:gsLst>
                  <a:gs pos="0">
                    <a:srgbClr val="4173B7"/>
                  </a:gs>
                  <a:gs pos="100000">
                    <a:srgbClr val="ADD6CD"/>
                  </a:gs>
                </a:gsLst>
                <a:lin ang="5400000" scaled="1"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标题 1"/>
          <p:cNvSpPr txBox="1"/>
          <p:nvPr/>
        </p:nvSpPr>
        <p:spPr>
          <a:xfrm>
            <a:off x="609600" y="754742"/>
            <a:ext cx="8496693" cy="7798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AEC4E1"/>
                </a:solidFill>
                <a:effectLst/>
                <a:cs typeface="+mn-ea"/>
              </a:defRPr>
            </a:lvl1pPr>
          </a:lstStyle>
          <a:p>
            <a:r>
              <a:rPr lang="en-US" altLang="zh-CN" sz="3200" dirty="0">
                <a:sym typeface="+mn-lt"/>
              </a:rPr>
              <a:t>03</a:t>
            </a:r>
            <a:r>
              <a:rPr lang="zh-CN" altLang="en-US" sz="3200" b="1" dirty="0"/>
              <a:t>什么时候用</a:t>
            </a:r>
            <a:r>
              <a:rPr lang="en-US" altLang="zh-CN" sz="3200" b="1" dirty="0" err="1"/>
              <a:t>cglib</a:t>
            </a:r>
            <a:r>
              <a:rPr lang="zh-CN" altLang="en-US" sz="3200" b="1" dirty="0"/>
              <a:t>什么时候用</a:t>
            </a:r>
            <a:r>
              <a:rPr lang="en-US" altLang="zh-CN" sz="3200" b="1" dirty="0" err="1"/>
              <a:t>jdk</a:t>
            </a:r>
            <a:r>
              <a:rPr lang="zh-CN" altLang="en-US" sz="3200" b="1" dirty="0"/>
              <a:t>动态代理？</a:t>
            </a:r>
            <a:endParaRPr lang="zh-CN" altLang="en-US" sz="3200" dirty="0">
              <a:sym typeface="+mn-lt"/>
            </a:endParaRPr>
          </a:p>
        </p:txBody>
      </p:sp>
      <p:pic>
        <p:nvPicPr>
          <p:cNvPr id="7" name="Picture Placeholder 3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5917" y="1905871"/>
            <a:ext cx="2895598" cy="1737947"/>
          </a:xfrm>
          <a:prstGeom prst="rect">
            <a:avLst/>
          </a:prstGeom>
        </p:spPr>
      </p:pic>
      <p:pic>
        <p:nvPicPr>
          <p:cNvPr id="9" name="Picture Placeholder 32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182" y="1905871"/>
            <a:ext cx="2821267" cy="1693333"/>
          </a:xfrm>
          <a:prstGeom prst="rect">
            <a:avLst/>
          </a:prstGeom>
          <a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</p:pic>
      <p:sp>
        <p:nvSpPr>
          <p:cNvPr id="17" name="TextBox 69"/>
          <p:cNvSpPr txBox="1"/>
          <p:nvPr/>
        </p:nvSpPr>
        <p:spPr>
          <a:xfrm>
            <a:off x="3795475" y="3670434"/>
            <a:ext cx="445956" cy="60016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 defTabSz="913765"/>
            <a:r>
              <a:rPr lang="en-US" sz="33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2</a:t>
            </a:r>
          </a:p>
        </p:txBody>
      </p:sp>
      <p:sp>
        <p:nvSpPr>
          <p:cNvPr id="21" name="TextBox 73"/>
          <p:cNvSpPr txBox="1"/>
          <p:nvPr/>
        </p:nvSpPr>
        <p:spPr>
          <a:xfrm>
            <a:off x="539410" y="3670434"/>
            <a:ext cx="445956" cy="60016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913765"/>
            <a:r>
              <a:rPr lang="en-US" sz="33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1</a:t>
            </a:r>
          </a:p>
        </p:txBody>
      </p:sp>
      <p:sp>
        <p:nvSpPr>
          <p:cNvPr id="22" name="Shape 2600"/>
          <p:cNvSpPr/>
          <p:nvPr/>
        </p:nvSpPr>
        <p:spPr>
          <a:xfrm>
            <a:off x="10732425" y="2184485"/>
            <a:ext cx="436043" cy="4360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moveTo>
                  <a:pt x="16200" y="10309"/>
                </a:moveTo>
                <a:lnTo>
                  <a:pt x="11291" y="10309"/>
                </a:lnTo>
                <a:lnTo>
                  <a:pt x="11291" y="5401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1"/>
                </a:cubicBezTo>
                <a:lnTo>
                  <a:pt x="10309" y="10309"/>
                </a:lnTo>
                <a:lnTo>
                  <a:pt x="5400" y="10309"/>
                </a:lnTo>
                <a:cubicBezTo>
                  <a:pt x="5129" y="10309"/>
                  <a:pt x="4909" y="10529"/>
                  <a:pt x="4909" y="10800"/>
                </a:cubicBezTo>
                <a:cubicBezTo>
                  <a:pt x="4909" y="11072"/>
                  <a:pt x="5129" y="11292"/>
                  <a:pt x="5400" y="11292"/>
                </a:cubicBezTo>
                <a:lnTo>
                  <a:pt x="10309" y="11292"/>
                </a:lnTo>
                <a:lnTo>
                  <a:pt x="10309" y="16200"/>
                </a:lnTo>
                <a:cubicBezTo>
                  <a:pt x="10309" y="16472"/>
                  <a:pt x="10529" y="16691"/>
                  <a:pt x="10800" y="16691"/>
                </a:cubicBezTo>
                <a:cubicBezTo>
                  <a:pt x="11071" y="16691"/>
                  <a:pt x="11291" y="16472"/>
                  <a:pt x="11291" y="16200"/>
                </a:cubicBezTo>
                <a:lnTo>
                  <a:pt x="11291" y="11292"/>
                </a:lnTo>
                <a:lnTo>
                  <a:pt x="16200" y="11292"/>
                </a:lnTo>
                <a:cubicBezTo>
                  <a:pt x="16471" y="11292"/>
                  <a:pt x="16691" y="11072"/>
                  <a:pt x="16691" y="10800"/>
                </a:cubicBezTo>
                <a:cubicBezTo>
                  <a:pt x="16691" y="10529"/>
                  <a:pt x="16471" y="10309"/>
                  <a:pt x="16200" y="10309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79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chemeClr val="bg1">
                  <a:lumMod val="50000"/>
                </a:scheme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3" name="Shape 2600"/>
          <p:cNvSpPr/>
          <p:nvPr/>
        </p:nvSpPr>
        <p:spPr>
          <a:xfrm>
            <a:off x="3530449" y="2184485"/>
            <a:ext cx="436043" cy="4360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moveTo>
                  <a:pt x="16200" y="10309"/>
                </a:moveTo>
                <a:lnTo>
                  <a:pt x="11291" y="10309"/>
                </a:lnTo>
                <a:lnTo>
                  <a:pt x="11291" y="5401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1"/>
                </a:cubicBezTo>
                <a:lnTo>
                  <a:pt x="10309" y="10309"/>
                </a:lnTo>
                <a:lnTo>
                  <a:pt x="5400" y="10309"/>
                </a:lnTo>
                <a:cubicBezTo>
                  <a:pt x="5129" y="10309"/>
                  <a:pt x="4909" y="10529"/>
                  <a:pt x="4909" y="10800"/>
                </a:cubicBezTo>
                <a:cubicBezTo>
                  <a:pt x="4909" y="11072"/>
                  <a:pt x="5129" y="11292"/>
                  <a:pt x="5400" y="11292"/>
                </a:cubicBezTo>
                <a:lnTo>
                  <a:pt x="10309" y="11292"/>
                </a:lnTo>
                <a:lnTo>
                  <a:pt x="10309" y="16200"/>
                </a:lnTo>
                <a:cubicBezTo>
                  <a:pt x="10309" y="16472"/>
                  <a:pt x="10529" y="16691"/>
                  <a:pt x="10800" y="16691"/>
                </a:cubicBezTo>
                <a:cubicBezTo>
                  <a:pt x="11071" y="16691"/>
                  <a:pt x="11291" y="16472"/>
                  <a:pt x="11291" y="16200"/>
                </a:cubicBezTo>
                <a:lnTo>
                  <a:pt x="11291" y="11292"/>
                </a:lnTo>
                <a:lnTo>
                  <a:pt x="16200" y="11292"/>
                </a:lnTo>
                <a:cubicBezTo>
                  <a:pt x="16471" y="11292"/>
                  <a:pt x="16691" y="11072"/>
                  <a:pt x="16691" y="10800"/>
                </a:cubicBezTo>
                <a:cubicBezTo>
                  <a:pt x="16691" y="10529"/>
                  <a:pt x="16471" y="10309"/>
                  <a:pt x="16200" y="10309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79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chemeClr val="bg1">
                  <a:lumMod val="50000"/>
                </a:scheme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4" name="Shape 2600"/>
          <p:cNvSpPr/>
          <p:nvPr/>
        </p:nvSpPr>
        <p:spPr>
          <a:xfrm>
            <a:off x="7164016" y="2184485"/>
            <a:ext cx="436043" cy="4360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moveTo>
                  <a:pt x="16200" y="10309"/>
                </a:moveTo>
                <a:lnTo>
                  <a:pt x="11291" y="10309"/>
                </a:lnTo>
                <a:lnTo>
                  <a:pt x="11291" y="5401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1"/>
                </a:cubicBezTo>
                <a:lnTo>
                  <a:pt x="10309" y="10309"/>
                </a:lnTo>
                <a:lnTo>
                  <a:pt x="5400" y="10309"/>
                </a:lnTo>
                <a:cubicBezTo>
                  <a:pt x="5129" y="10309"/>
                  <a:pt x="4909" y="10529"/>
                  <a:pt x="4909" y="10800"/>
                </a:cubicBezTo>
                <a:cubicBezTo>
                  <a:pt x="4909" y="11072"/>
                  <a:pt x="5129" y="11292"/>
                  <a:pt x="5400" y="11292"/>
                </a:cubicBezTo>
                <a:lnTo>
                  <a:pt x="10309" y="11292"/>
                </a:lnTo>
                <a:lnTo>
                  <a:pt x="10309" y="16200"/>
                </a:lnTo>
                <a:cubicBezTo>
                  <a:pt x="10309" y="16472"/>
                  <a:pt x="10529" y="16691"/>
                  <a:pt x="10800" y="16691"/>
                </a:cubicBezTo>
                <a:cubicBezTo>
                  <a:pt x="11071" y="16691"/>
                  <a:pt x="11291" y="16472"/>
                  <a:pt x="11291" y="16200"/>
                </a:cubicBezTo>
                <a:lnTo>
                  <a:pt x="11291" y="11292"/>
                </a:lnTo>
                <a:lnTo>
                  <a:pt x="16200" y="11292"/>
                </a:lnTo>
                <a:cubicBezTo>
                  <a:pt x="16471" y="11292"/>
                  <a:pt x="16691" y="11072"/>
                  <a:pt x="16691" y="10800"/>
                </a:cubicBezTo>
                <a:cubicBezTo>
                  <a:pt x="16691" y="10529"/>
                  <a:pt x="16471" y="10309"/>
                  <a:pt x="16200" y="10309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79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chemeClr val="bg1">
                  <a:lumMod val="50000"/>
                </a:scheme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41684CE-43A7-449D-8C7D-1DD985724E60}"/>
              </a:ext>
            </a:extLst>
          </p:cNvPr>
          <p:cNvSpPr txBox="1"/>
          <p:nvPr/>
        </p:nvSpPr>
        <p:spPr>
          <a:xfrm>
            <a:off x="573596" y="4147812"/>
            <a:ext cx="3048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494949"/>
                </a:solidFill>
                <a:effectLst/>
                <a:latin typeface="PingFang SC"/>
              </a:rPr>
              <a:t>目标对象生成了接口 默认用</a:t>
            </a:r>
            <a:r>
              <a:rPr lang="en-US" altLang="zh-CN" sz="2800" b="0" i="0" dirty="0">
                <a:solidFill>
                  <a:srgbClr val="494949"/>
                </a:solidFill>
                <a:effectLst/>
                <a:latin typeface="PingFang SC"/>
              </a:rPr>
              <a:t>JDK</a:t>
            </a:r>
            <a:r>
              <a:rPr lang="zh-CN" altLang="en-US" sz="2800" b="0" i="0" dirty="0">
                <a:solidFill>
                  <a:srgbClr val="494949"/>
                </a:solidFill>
                <a:effectLst/>
                <a:latin typeface="PingFang SC"/>
              </a:rPr>
              <a:t>动态代理</a:t>
            </a:r>
            <a:r>
              <a:rPr lang="en-US" altLang="zh-CN" sz="280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。</a:t>
            </a:r>
          </a:p>
          <a:p>
            <a:endParaRPr lang="zh-CN" altLang="en-US" sz="28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E37DBDA-67D5-4E1C-A40D-5AE80F774AE3}"/>
              </a:ext>
            </a:extLst>
          </p:cNvPr>
          <p:cNvSpPr txBox="1"/>
          <p:nvPr/>
        </p:nvSpPr>
        <p:spPr>
          <a:xfrm>
            <a:off x="3841310" y="4093050"/>
            <a:ext cx="34687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solidFill>
                  <a:srgbClr val="494949"/>
                </a:solidFill>
                <a:effectLst/>
                <a:latin typeface="PingFang SC"/>
              </a:rPr>
              <a:t>如果目标对象没有实现接口，必须采用</a:t>
            </a:r>
            <a:r>
              <a:rPr lang="en-US" altLang="zh-CN" sz="2400" b="0" i="0" dirty="0" err="1">
                <a:solidFill>
                  <a:srgbClr val="494949"/>
                </a:solidFill>
                <a:effectLst/>
                <a:latin typeface="PingFang SC"/>
              </a:rPr>
              <a:t>cglib</a:t>
            </a:r>
            <a:r>
              <a:rPr lang="zh-CN" altLang="en-US" sz="2400" b="0" i="0" dirty="0">
                <a:solidFill>
                  <a:srgbClr val="494949"/>
                </a:solidFill>
                <a:effectLst/>
                <a:latin typeface="PingFang SC"/>
              </a:rPr>
              <a:t>库，</a:t>
            </a:r>
            <a:r>
              <a:rPr lang="en-US" altLang="zh-CN" sz="2400" b="0" i="0" dirty="0">
                <a:solidFill>
                  <a:srgbClr val="494949"/>
                </a:solidFill>
                <a:effectLst/>
                <a:latin typeface="PingFang SC"/>
              </a:rPr>
              <a:t>Spring</a:t>
            </a:r>
            <a:r>
              <a:rPr lang="zh-CN" altLang="en-US" sz="2400" b="0" i="0" dirty="0">
                <a:solidFill>
                  <a:srgbClr val="494949"/>
                </a:solidFill>
                <a:effectLst/>
                <a:latin typeface="PingFang SC"/>
              </a:rPr>
              <a:t>会自动在</a:t>
            </a:r>
            <a:r>
              <a:rPr lang="en-US" altLang="zh-CN" sz="2400" b="0" i="0" dirty="0">
                <a:solidFill>
                  <a:srgbClr val="494949"/>
                </a:solidFill>
                <a:effectLst/>
                <a:latin typeface="PingFang SC"/>
              </a:rPr>
              <a:t>JDK</a:t>
            </a:r>
            <a:r>
              <a:rPr lang="zh-CN" altLang="en-US" sz="2400" b="0" i="0" dirty="0">
                <a:solidFill>
                  <a:srgbClr val="494949"/>
                </a:solidFill>
                <a:effectLst/>
                <a:latin typeface="PingFang SC"/>
              </a:rPr>
              <a:t>动态代理和</a:t>
            </a:r>
            <a:r>
              <a:rPr lang="en-US" altLang="zh-CN" sz="2400" b="0" i="0" dirty="0" err="1">
                <a:solidFill>
                  <a:srgbClr val="494949"/>
                </a:solidFill>
                <a:effectLst/>
                <a:latin typeface="PingFang SC"/>
              </a:rPr>
              <a:t>cglib</a:t>
            </a:r>
            <a:r>
              <a:rPr lang="zh-CN" altLang="en-US" sz="2400" b="0" i="0" dirty="0">
                <a:solidFill>
                  <a:srgbClr val="494949"/>
                </a:solidFill>
                <a:effectLst/>
                <a:latin typeface="PingFang SC"/>
              </a:rPr>
              <a:t>之间转换</a:t>
            </a:r>
            <a:endParaRPr lang="zh-CN" altLang="en-US" sz="2400" dirty="0"/>
          </a:p>
        </p:txBody>
      </p:sp>
      <p:pic>
        <p:nvPicPr>
          <p:cNvPr id="28" name="Picture Placeholder 32">
            <a:extLst>
              <a:ext uri="{FF2B5EF4-FFF2-40B4-BE49-F238E27FC236}">
                <a16:creationId xmlns:a16="http://schemas.microsoft.com/office/drawing/2014/main" id="{551C2AB5-EEC5-479A-84F1-795C2CBEF4B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31333" y="1905870"/>
            <a:ext cx="2821267" cy="1693333"/>
          </a:xfrm>
          <a:prstGeom prst="rect">
            <a:avLst/>
          </a:prstGeom>
          <a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F2197DE0-A568-4F4F-B9BE-35C74D5284BD}"/>
              </a:ext>
            </a:extLst>
          </p:cNvPr>
          <p:cNvSpPr txBox="1"/>
          <p:nvPr/>
        </p:nvSpPr>
        <p:spPr>
          <a:xfrm>
            <a:off x="7831333" y="4172037"/>
            <a:ext cx="31852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0" i="0" dirty="0">
                <a:solidFill>
                  <a:srgbClr val="494949"/>
                </a:solidFill>
                <a:effectLst/>
                <a:latin typeface="PingFang SC"/>
              </a:rPr>
              <a:t>如果目标对象使用了接口，可以强制使用</a:t>
            </a:r>
            <a:r>
              <a:rPr lang="en-US" altLang="zh-CN" sz="3200" b="0" i="0" dirty="0" err="1">
                <a:solidFill>
                  <a:srgbClr val="494949"/>
                </a:solidFill>
                <a:effectLst/>
                <a:latin typeface="PingFang SC"/>
              </a:rPr>
              <a:t>cglib</a:t>
            </a:r>
            <a:endParaRPr lang="zh-CN" altLang="en-US" sz="32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E8C4C92-A410-4C60-9542-5ECCEF3C069A}"/>
              </a:ext>
            </a:extLst>
          </p:cNvPr>
          <p:cNvSpPr txBox="1"/>
          <p:nvPr/>
        </p:nvSpPr>
        <p:spPr>
          <a:xfrm>
            <a:off x="1926429" y="3719209"/>
            <a:ext cx="609442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913765"/>
            <a:r>
              <a:rPr lang="en-US" altLang="zh-CN" sz="33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214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2" grpId="0" animBg="1"/>
      <p:bldP spid="23" grpId="0" animBg="1"/>
      <p:bldP spid="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1"/>
            <a:ext cx="12192001" cy="6873389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341369" y="489033"/>
            <a:ext cx="11509262" cy="6135914"/>
            <a:chOff x="348909" y="366486"/>
            <a:chExt cx="11509262" cy="6135914"/>
          </a:xfrm>
        </p:grpSpPr>
        <p:sp>
          <p:nvSpPr>
            <p:cNvPr id="6" name="矩形: 圆角 5"/>
            <p:cNvSpPr/>
            <p:nvPr/>
          </p:nvSpPr>
          <p:spPr>
            <a:xfrm>
              <a:off x="348909" y="366486"/>
              <a:ext cx="11509262" cy="6135914"/>
            </a:xfrm>
            <a:prstGeom prst="roundRect">
              <a:avLst>
                <a:gd name="adj" fmla="val 38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: 圆角 6"/>
            <p:cNvSpPr/>
            <p:nvPr/>
          </p:nvSpPr>
          <p:spPr>
            <a:xfrm>
              <a:off x="609600" y="591455"/>
              <a:ext cx="11016344" cy="5649687"/>
            </a:xfrm>
            <a:prstGeom prst="roundRect">
              <a:avLst>
                <a:gd name="adj" fmla="val 3800"/>
              </a:avLst>
            </a:prstGeom>
            <a:noFill/>
            <a:ln w="28575">
              <a:gradFill>
                <a:gsLst>
                  <a:gs pos="0">
                    <a:srgbClr val="4173B7"/>
                  </a:gs>
                  <a:gs pos="100000">
                    <a:srgbClr val="ADD6CD"/>
                  </a:gs>
                </a:gsLst>
                <a:lin ang="5400000" scaled="1"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226" y="1875925"/>
            <a:ext cx="2880024" cy="39810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674FADC-D3E2-4B1A-9910-0049EABC7A52}"/>
              </a:ext>
            </a:extLst>
          </p:cNvPr>
          <p:cNvSpPr txBox="1"/>
          <p:nvPr/>
        </p:nvSpPr>
        <p:spPr>
          <a:xfrm>
            <a:off x="4804107" y="1050088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JDK</a:t>
            </a:r>
            <a:r>
              <a:rPr lang="zh-CN" altLang="en-US" sz="3200" dirty="0"/>
              <a:t>和</a:t>
            </a:r>
            <a:r>
              <a:rPr lang="en-US" altLang="zh-CN" sz="3200" dirty="0" err="1"/>
              <a:t>CGLib</a:t>
            </a:r>
            <a:r>
              <a:rPr lang="en-US" altLang="zh-CN" sz="3200" dirty="0"/>
              <a:t> </a:t>
            </a:r>
            <a:r>
              <a:rPr lang="zh-CN" altLang="en-US" sz="3200" dirty="0"/>
              <a:t>区别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8B2A8CF-7EA4-4C0C-BBBE-FED08CD70B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4416" y="1691952"/>
            <a:ext cx="7305773" cy="411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1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2192001" cy="6867002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95424" y="1342209"/>
            <a:ext cx="7401152" cy="4173582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4867" y="2097224"/>
            <a:ext cx="602264" cy="481811"/>
          </a:xfrm>
          <a:prstGeom prst="rect">
            <a:avLst/>
          </a:prstGeom>
        </p:spPr>
      </p:pic>
      <p:sp>
        <p:nvSpPr>
          <p:cNvPr id="14" name="标题 1"/>
          <p:cNvSpPr txBox="1"/>
          <p:nvPr/>
        </p:nvSpPr>
        <p:spPr>
          <a:xfrm>
            <a:off x="2808505" y="2694052"/>
            <a:ext cx="657498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8800" dirty="0">
                <a:solidFill>
                  <a:srgbClr val="6D6E9E"/>
                </a:solidFill>
                <a:latin typeface="+mn-lt"/>
                <a:ea typeface="+mn-ea"/>
                <a:cs typeface="+mn-ea"/>
                <a:sym typeface="+mn-lt"/>
              </a:rPr>
              <a:t>代码看这里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588208" y="4655611"/>
            <a:ext cx="5048815" cy="45719"/>
            <a:chOff x="3588208" y="4655611"/>
            <a:chExt cx="5048815" cy="45719"/>
          </a:xfrm>
        </p:grpSpPr>
        <p:sp>
          <p:nvSpPr>
            <p:cNvPr id="4" name="矩形: 圆角 3"/>
            <p:cNvSpPr/>
            <p:nvPr/>
          </p:nvSpPr>
          <p:spPr>
            <a:xfrm>
              <a:off x="3588208" y="4655611"/>
              <a:ext cx="934233" cy="4571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4173B7"/>
                </a:gs>
                <a:gs pos="69000">
                  <a:srgbClr val="92BEC8"/>
                </a:gs>
                <a:gs pos="34000">
                  <a:srgbClr val="77A5C2"/>
                </a:gs>
                <a:gs pos="100000">
                  <a:srgbClr val="ADD6CD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: 圆角 10"/>
            <p:cNvSpPr/>
            <p:nvPr/>
          </p:nvSpPr>
          <p:spPr>
            <a:xfrm>
              <a:off x="7750740" y="4655611"/>
              <a:ext cx="886283" cy="45719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4173B7"/>
                </a:gs>
                <a:gs pos="33000">
                  <a:srgbClr val="92BEC8"/>
                </a:gs>
                <a:gs pos="67000">
                  <a:srgbClr val="77A5C2"/>
                </a:gs>
                <a:gs pos="0">
                  <a:srgbClr val="ADD6CD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255244" y="2286821"/>
            <a:ext cx="5681508" cy="44285"/>
            <a:chOff x="4079080" y="4494378"/>
            <a:chExt cx="4855107" cy="45719"/>
          </a:xfrm>
        </p:grpSpPr>
        <p:sp>
          <p:nvSpPr>
            <p:cNvPr id="12" name="矩形: 圆角 11"/>
            <p:cNvSpPr/>
            <p:nvPr/>
          </p:nvSpPr>
          <p:spPr>
            <a:xfrm>
              <a:off x="6917268" y="4494378"/>
              <a:ext cx="2016919" cy="4571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4173B7"/>
                </a:gs>
                <a:gs pos="69000">
                  <a:srgbClr val="92BEC8"/>
                </a:gs>
                <a:gs pos="34000">
                  <a:srgbClr val="77A5C2"/>
                </a:gs>
                <a:gs pos="100000">
                  <a:srgbClr val="ADD6CD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4079080" y="4494378"/>
              <a:ext cx="2016919" cy="45719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4173B7"/>
                </a:gs>
                <a:gs pos="33000">
                  <a:srgbClr val="92BEC8"/>
                </a:gs>
                <a:gs pos="67000">
                  <a:srgbClr val="77A5C2"/>
                </a:gs>
                <a:gs pos="0">
                  <a:srgbClr val="ADD6CD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6" name="标题 1"/>
          <p:cNvSpPr txBox="1"/>
          <p:nvPr/>
        </p:nvSpPr>
        <p:spPr>
          <a:xfrm>
            <a:off x="4660360" y="4780267"/>
            <a:ext cx="3090380" cy="328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dirty="0">
                <a:solidFill>
                  <a:srgbClr val="6D6E9E"/>
                </a:solidFill>
                <a:latin typeface="+mn-lt"/>
                <a:ea typeface="+mn-ea"/>
                <a:cs typeface="+mn-ea"/>
                <a:sym typeface="+mn-lt"/>
              </a:rPr>
              <a:t>THANKS</a:t>
            </a:r>
            <a:endParaRPr lang="zh-CN" altLang="en-US" sz="5400" dirty="0">
              <a:solidFill>
                <a:srgbClr val="6D6E9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箭头: 下 1">
            <a:extLst>
              <a:ext uri="{FF2B5EF4-FFF2-40B4-BE49-F238E27FC236}">
                <a16:creationId xmlns:a16="http://schemas.microsoft.com/office/drawing/2014/main" id="{F0D599A1-97EE-4B8C-9CC9-00B5081676F5}"/>
              </a:ext>
            </a:extLst>
          </p:cNvPr>
          <p:cNvSpPr/>
          <p:nvPr/>
        </p:nvSpPr>
        <p:spPr>
          <a:xfrm>
            <a:off x="8936752" y="2931736"/>
            <a:ext cx="414638" cy="897516"/>
          </a:xfrm>
          <a:prstGeom prst="downArrow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38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ferris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1"/>
            <a:ext cx="12192001" cy="6873389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348909" y="366486"/>
            <a:ext cx="11509262" cy="6135914"/>
            <a:chOff x="348909" y="366486"/>
            <a:chExt cx="11509262" cy="6135914"/>
          </a:xfrm>
        </p:grpSpPr>
        <p:sp>
          <p:nvSpPr>
            <p:cNvPr id="6" name="矩形: 圆角 5"/>
            <p:cNvSpPr/>
            <p:nvPr/>
          </p:nvSpPr>
          <p:spPr>
            <a:xfrm>
              <a:off x="348909" y="366486"/>
              <a:ext cx="11509262" cy="6135914"/>
            </a:xfrm>
            <a:prstGeom prst="roundRect">
              <a:avLst>
                <a:gd name="adj" fmla="val 38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: 圆角 6"/>
            <p:cNvSpPr/>
            <p:nvPr/>
          </p:nvSpPr>
          <p:spPr>
            <a:xfrm>
              <a:off x="609600" y="591455"/>
              <a:ext cx="11016344" cy="5649687"/>
            </a:xfrm>
            <a:prstGeom prst="roundRect">
              <a:avLst>
                <a:gd name="adj" fmla="val 3800"/>
              </a:avLst>
            </a:prstGeom>
            <a:noFill/>
            <a:ln w="28575">
              <a:gradFill>
                <a:gsLst>
                  <a:gs pos="0">
                    <a:srgbClr val="4173B7"/>
                  </a:gs>
                  <a:gs pos="100000">
                    <a:srgbClr val="ADD6CD"/>
                  </a:gs>
                </a:gsLst>
                <a:lin ang="5400000" scaled="1"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标题 1"/>
          <p:cNvSpPr txBox="1"/>
          <p:nvPr/>
        </p:nvSpPr>
        <p:spPr>
          <a:xfrm>
            <a:off x="4985543" y="2471846"/>
            <a:ext cx="2338969" cy="11186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3000" dirty="0">
                <a:solidFill>
                  <a:srgbClr val="F4CF69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13000" dirty="0">
              <a:solidFill>
                <a:srgbClr val="F4CF69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标题 1"/>
          <p:cNvSpPr txBox="1"/>
          <p:nvPr/>
        </p:nvSpPr>
        <p:spPr>
          <a:xfrm>
            <a:off x="5216394" y="3797748"/>
            <a:ext cx="6366006" cy="11186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8000" dirty="0">
                <a:solidFill>
                  <a:srgbClr val="F4CF69"/>
                </a:solidFill>
                <a:latin typeface="+mn-lt"/>
                <a:ea typeface="+mn-ea"/>
                <a:cs typeface="+mn-ea"/>
                <a:sym typeface="+mn-lt"/>
              </a:rPr>
              <a:t>创建型模式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258" y="1239533"/>
            <a:ext cx="3135801" cy="43850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文本框 1"/>
          <p:cNvSpPr txBox="1"/>
          <p:nvPr/>
        </p:nvSpPr>
        <p:spPr>
          <a:xfrm>
            <a:off x="8863343" y="1394234"/>
            <a:ext cx="19374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FFFFFF"/>
                </a:solidFill>
              </a:rPr>
              <a:t>https://www.ypppt.com/</a:t>
            </a:r>
            <a:endParaRPr lang="zh-CN" altLang="en-US" sz="11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348909" y="366486"/>
            <a:ext cx="11509262" cy="6135914"/>
            <a:chOff x="348909" y="366486"/>
            <a:chExt cx="11509262" cy="6135914"/>
          </a:xfrm>
        </p:grpSpPr>
        <p:sp>
          <p:nvSpPr>
            <p:cNvPr id="6" name="矩形: 圆角 5"/>
            <p:cNvSpPr/>
            <p:nvPr/>
          </p:nvSpPr>
          <p:spPr>
            <a:xfrm>
              <a:off x="348909" y="366486"/>
              <a:ext cx="11509262" cy="6135914"/>
            </a:xfrm>
            <a:prstGeom prst="roundRect">
              <a:avLst>
                <a:gd name="adj" fmla="val 38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: 圆角 6"/>
            <p:cNvSpPr/>
            <p:nvPr/>
          </p:nvSpPr>
          <p:spPr>
            <a:xfrm>
              <a:off x="609600" y="591455"/>
              <a:ext cx="11016344" cy="5649687"/>
            </a:xfrm>
            <a:prstGeom prst="roundRect">
              <a:avLst>
                <a:gd name="adj" fmla="val 3800"/>
              </a:avLst>
            </a:prstGeom>
            <a:noFill/>
            <a:ln w="28575">
              <a:gradFill>
                <a:gsLst>
                  <a:gs pos="0">
                    <a:srgbClr val="4173B7"/>
                  </a:gs>
                  <a:gs pos="100000">
                    <a:srgbClr val="ADD6CD"/>
                  </a:gs>
                </a:gsLst>
                <a:lin ang="5400000" scaled="1"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9" name="标题 1"/>
          <p:cNvSpPr txBox="1"/>
          <p:nvPr/>
        </p:nvSpPr>
        <p:spPr>
          <a:xfrm>
            <a:off x="832921" y="1089025"/>
            <a:ext cx="4773105" cy="7798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800">
                <a:effectLst/>
                <a:cs typeface="+mn-ea"/>
              </a:defRPr>
            </a:lvl1pPr>
          </a:lstStyle>
          <a:p>
            <a:r>
              <a:rPr lang="en-US" altLang="zh-CN" dirty="0">
                <a:solidFill>
                  <a:srgbClr val="F4CF69"/>
                </a:solidFill>
                <a:sym typeface="+mn-lt"/>
              </a:rPr>
              <a:t>01</a:t>
            </a:r>
            <a:r>
              <a:rPr lang="zh-CN" altLang="en-US" dirty="0">
                <a:solidFill>
                  <a:srgbClr val="F4CF69"/>
                </a:solidFill>
                <a:sym typeface="+mn-lt"/>
              </a:rPr>
              <a:t>创建型模式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5203226" y="2441993"/>
            <a:ext cx="4736592" cy="512595"/>
            <a:chOff x="6461241" y="2746022"/>
            <a:chExt cx="4736592" cy="512595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6461241" y="3258617"/>
              <a:ext cx="4736592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3"/>
            <p:cNvSpPr txBox="1"/>
            <p:nvPr/>
          </p:nvSpPr>
          <p:spPr>
            <a:xfrm>
              <a:off x="6470374" y="2746022"/>
              <a:ext cx="2752879" cy="43053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l" defTabSz="1216025">
                <a:spcBef>
                  <a:spcPct val="20000"/>
                </a:spcBef>
                <a:defRPr/>
              </a:pPr>
              <a:r>
                <a:rPr lang="en-US" altLang="zh-CN" sz="2800" b="1" dirty="0">
                  <a:solidFill>
                    <a:srgbClr val="000000"/>
                  </a:solidFill>
                  <a:cs typeface="+mn-ea"/>
                  <a:sym typeface="+mn-lt"/>
                </a:rPr>
                <a:t>·</a:t>
              </a:r>
              <a:r>
                <a:rPr lang="zh-CN" altLang="en-US" sz="2800" b="1" dirty="0">
                  <a:solidFill>
                    <a:srgbClr val="000000"/>
                  </a:solidFill>
                  <a:cs typeface="+mn-ea"/>
                  <a:sym typeface="+mn-lt"/>
                </a:rPr>
                <a:t>创建型模式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314DD88C-B47C-4EAA-A9FD-150FF7AB7FB9}"/>
              </a:ext>
            </a:extLst>
          </p:cNvPr>
          <p:cNvGrpSpPr/>
          <p:nvPr/>
        </p:nvGrpSpPr>
        <p:grpSpPr>
          <a:xfrm>
            <a:off x="694944" y="2269892"/>
            <a:ext cx="4150433" cy="3084059"/>
            <a:chOff x="694944" y="2269892"/>
            <a:chExt cx="5056632" cy="3084059"/>
          </a:xfrm>
        </p:grpSpPr>
        <p:pic>
          <p:nvPicPr>
            <p:cNvPr id="15" name="Picture 6" descr="Laptop Mask 1.png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694944" y="2269892"/>
              <a:ext cx="5056632" cy="3084059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5086D9A-1700-41A0-8370-730962738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97781" y="2441993"/>
              <a:ext cx="3843386" cy="2451476"/>
            </a:xfrm>
            <a:prstGeom prst="rect">
              <a:avLst/>
            </a:prstGeom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24E75C8E-D917-4FB2-B37E-6BEF7FD03411}"/>
              </a:ext>
            </a:extLst>
          </p:cNvPr>
          <p:cNvSpPr txBox="1"/>
          <p:nvPr/>
        </p:nvSpPr>
        <p:spPr>
          <a:xfrm>
            <a:off x="5194286" y="3239009"/>
            <a:ext cx="47274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0" i="0" dirty="0">
                <a:effectLst/>
                <a:latin typeface="-apple-system"/>
              </a:rPr>
              <a:t>提供创建对象的机制，提升已有代码的灵活性和可复用性</a:t>
            </a:r>
            <a:endParaRPr lang="zh-CN" altLang="en-US" sz="3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198080" y="441901"/>
            <a:ext cx="11509262" cy="6135914"/>
            <a:chOff x="348909" y="366486"/>
            <a:chExt cx="11509262" cy="6135914"/>
          </a:xfrm>
        </p:grpSpPr>
        <p:sp>
          <p:nvSpPr>
            <p:cNvPr id="35" name="矩形: 圆角 34"/>
            <p:cNvSpPr/>
            <p:nvPr/>
          </p:nvSpPr>
          <p:spPr>
            <a:xfrm>
              <a:off x="348909" y="366486"/>
              <a:ext cx="11509262" cy="6135914"/>
            </a:xfrm>
            <a:prstGeom prst="roundRect">
              <a:avLst>
                <a:gd name="adj" fmla="val 38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矩形: 圆角 35"/>
            <p:cNvSpPr/>
            <p:nvPr/>
          </p:nvSpPr>
          <p:spPr>
            <a:xfrm>
              <a:off x="609600" y="591455"/>
              <a:ext cx="11016344" cy="5649687"/>
            </a:xfrm>
            <a:prstGeom prst="roundRect">
              <a:avLst>
                <a:gd name="adj" fmla="val 3800"/>
              </a:avLst>
            </a:prstGeom>
            <a:noFill/>
            <a:ln w="28575">
              <a:gradFill>
                <a:gsLst>
                  <a:gs pos="0">
                    <a:srgbClr val="4173B7"/>
                  </a:gs>
                  <a:gs pos="100000">
                    <a:srgbClr val="ADD6CD"/>
                  </a:gs>
                </a:gsLst>
                <a:lin ang="5400000" scaled="1"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7" name="标题 1"/>
          <p:cNvSpPr txBox="1"/>
          <p:nvPr/>
        </p:nvSpPr>
        <p:spPr>
          <a:xfrm>
            <a:off x="716885" y="1173888"/>
            <a:ext cx="4367753" cy="7798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F4CF69"/>
                </a:solidFill>
                <a:effectLst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01 </a:t>
            </a:r>
            <a:r>
              <a:rPr lang="zh-CN" altLang="en-US" dirty="0">
                <a:sym typeface="+mn-lt"/>
              </a:rPr>
              <a:t>创建型模式</a:t>
            </a:r>
          </a:p>
        </p:txBody>
      </p:sp>
      <p:sp>
        <p:nvSpPr>
          <p:cNvPr id="14" name="文本框 45"/>
          <p:cNvSpPr txBox="1">
            <a:spLocks noChangeArrowheads="1"/>
          </p:cNvSpPr>
          <p:nvPr/>
        </p:nvSpPr>
        <p:spPr bwMode="auto">
          <a:xfrm>
            <a:off x="1164420" y="2691960"/>
            <a:ext cx="5472049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创建型设计模式有</a:t>
            </a:r>
            <a:r>
              <a:rPr lang="zh-CN" altLang="en-US" sz="2800" b="1" i="0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工厂方法模式</a:t>
            </a:r>
            <a:r>
              <a:rPr lang="en-US" altLang="zh-CN" sz="2800" b="1" i="0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Factory Method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zh-CN" altLang="en-US" sz="2800" b="1" i="0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建造者模式</a:t>
            </a:r>
            <a:r>
              <a:rPr lang="en-US" altLang="zh-CN" sz="2800" b="1" i="0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Builder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zh-CN" altLang="en-US" sz="2800" b="1" i="0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原型模式</a:t>
            </a:r>
            <a:r>
              <a:rPr lang="en-US" altLang="zh-CN" sz="2800" b="1" i="0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Prototype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zh-CN" altLang="en-US" sz="2800" b="1" i="0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单例模式</a:t>
            </a:r>
            <a:r>
              <a:rPr lang="en-US" altLang="zh-CN" sz="2800" b="1" i="0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Singleton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。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E512534-AAE5-4D1B-8E82-4A4CE5D8876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7439027" y="1974421"/>
            <a:ext cx="3784212" cy="27394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1"/>
            <a:ext cx="12192001" cy="6873389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348909" y="366486"/>
            <a:ext cx="11509262" cy="6135914"/>
            <a:chOff x="348909" y="366486"/>
            <a:chExt cx="11509262" cy="6135914"/>
          </a:xfrm>
        </p:grpSpPr>
        <p:sp>
          <p:nvSpPr>
            <p:cNvPr id="6" name="矩形: 圆角 5"/>
            <p:cNvSpPr/>
            <p:nvPr/>
          </p:nvSpPr>
          <p:spPr>
            <a:xfrm>
              <a:off x="348909" y="366486"/>
              <a:ext cx="11509262" cy="6135914"/>
            </a:xfrm>
            <a:prstGeom prst="roundRect">
              <a:avLst>
                <a:gd name="adj" fmla="val 38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: 圆角 6"/>
            <p:cNvSpPr/>
            <p:nvPr/>
          </p:nvSpPr>
          <p:spPr>
            <a:xfrm>
              <a:off x="609600" y="591455"/>
              <a:ext cx="11016344" cy="5649687"/>
            </a:xfrm>
            <a:prstGeom prst="roundRect">
              <a:avLst>
                <a:gd name="adj" fmla="val 3800"/>
              </a:avLst>
            </a:prstGeom>
            <a:noFill/>
            <a:ln w="28575">
              <a:gradFill>
                <a:gsLst>
                  <a:gs pos="0">
                    <a:srgbClr val="4173B7"/>
                  </a:gs>
                  <a:gs pos="100000">
                    <a:srgbClr val="ADD6CD"/>
                  </a:gs>
                </a:gsLst>
                <a:lin ang="5400000" scaled="1"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258" y="1269393"/>
            <a:ext cx="3135801" cy="43345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标题 1"/>
          <p:cNvSpPr txBox="1"/>
          <p:nvPr/>
        </p:nvSpPr>
        <p:spPr>
          <a:xfrm>
            <a:off x="4985543" y="2471846"/>
            <a:ext cx="2338969" cy="11186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13000">
                <a:blipFill>
                  <a:blip r:embed="rId5"/>
                  <a:stretch>
                    <a:fillRect/>
                  </a:stretch>
                </a:blip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熊孩子体" panose="02000500000000000000" pitchFamily="2" charset="-128"/>
                <a:ea typeface="熊孩子体" panose="02000500000000000000" pitchFamily="2" charset="-128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FFD5D9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dirty="0">
              <a:solidFill>
                <a:srgbClr val="FFD5D9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标题 1"/>
          <p:cNvSpPr txBox="1"/>
          <p:nvPr/>
        </p:nvSpPr>
        <p:spPr>
          <a:xfrm>
            <a:off x="5216394" y="3797748"/>
            <a:ext cx="6039210" cy="11186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8000">
                <a:blipFill>
                  <a:blip r:embed="rId5"/>
                  <a:stretch>
                    <a:fillRect/>
                  </a:stretch>
                </a:blip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熊孩子体" panose="02000500000000000000" pitchFamily="2" charset="-128"/>
                <a:ea typeface="熊孩子体" panose="02000500000000000000" pitchFamily="2" charset="-128"/>
                <a:cs typeface="+mj-cs"/>
              </a:defRPr>
            </a:lvl1pPr>
          </a:lstStyle>
          <a:p>
            <a:r>
              <a:rPr lang="zh-CN" altLang="en-US" dirty="0">
                <a:effectLst/>
              </a:rPr>
              <a:t>结构型模式</a:t>
            </a:r>
            <a:endParaRPr lang="zh-CN" altLang="en-US" dirty="0">
              <a:solidFill>
                <a:srgbClr val="FFD5D9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275978" y="361043"/>
            <a:ext cx="11509262" cy="6135914"/>
            <a:chOff x="348909" y="366486"/>
            <a:chExt cx="11509262" cy="6135914"/>
          </a:xfrm>
        </p:grpSpPr>
        <p:sp>
          <p:nvSpPr>
            <p:cNvPr id="4" name="矩形: 圆角 3"/>
            <p:cNvSpPr/>
            <p:nvPr/>
          </p:nvSpPr>
          <p:spPr>
            <a:xfrm>
              <a:off x="348909" y="366486"/>
              <a:ext cx="11509262" cy="6135914"/>
            </a:xfrm>
            <a:prstGeom prst="roundRect">
              <a:avLst>
                <a:gd name="adj" fmla="val 38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矩形: 圆角 4"/>
            <p:cNvSpPr/>
            <p:nvPr/>
          </p:nvSpPr>
          <p:spPr>
            <a:xfrm>
              <a:off x="609600" y="591455"/>
              <a:ext cx="11016344" cy="5649687"/>
            </a:xfrm>
            <a:prstGeom prst="roundRect">
              <a:avLst>
                <a:gd name="adj" fmla="val 3800"/>
              </a:avLst>
            </a:prstGeom>
            <a:noFill/>
            <a:ln w="28575">
              <a:gradFill>
                <a:gsLst>
                  <a:gs pos="0">
                    <a:srgbClr val="4173B7"/>
                  </a:gs>
                  <a:gs pos="100000">
                    <a:srgbClr val="ADD6CD"/>
                  </a:gs>
                </a:gsLst>
                <a:lin ang="5400000" scaled="1"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标题 1"/>
          <p:cNvSpPr txBox="1"/>
          <p:nvPr/>
        </p:nvSpPr>
        <p:spPr>
          <a:xfrm>
            <a:off x="609600" y="754742"/>
            <a:ext cx="4669410" cy="7798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800">
                <a:effectLst/>
                <a:cs typeface="+mn-ea"/>
              </a:defRPr>
            </a:lvl1pPr>
          </a:lstStyle>
          <a:p>
            <a:r>
              <a:rPr lang="en-US" altLang="zh-CN" dirty="0">
                <a:solidFill>
                  <a:srgbClr val="FFD5D9"/>
                </a:solidFill>
                <a:sym typeface="+mn-lt"/>
              </a:rPr>
              <a:t>02 </a:t>
            </a:r>
            <a:r>
              <a:rPr lang="zh-CN" altLang="en-US" dirty="0">
                <a:solidFill>
                  <a:srgbClr val="FFD5D9"/>
                </a:solidFill>
                <a:sym typeface="+mn-lt"/>
              </a:rPr>
              <a:t>结构型模式</a:t>
            </a:r>
          </a:p>
        </p:txBody>
      </p:sp>
      <p:sp>
        <p:nvSpPr>
          <p:cNvPr id="7" name="矩形 6"/>
          <p:cNvSpPr/>
          <p:nvPr/>
        </p:nvSpPr>
        <p:spPr>
          <a:xfrm>
            <a:off x="3992498" y="1690252"/>
            <a:ext cx="3816313" cy="3808253"/>
          </a:xfrm>
          <a:prstGeom prst="rect">
            <a:avLst/>
          </a:prstGeom>
          <a:solidFill>
            <a:srgbClr val="F4C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02DA850-B732-4D36-A6AA-B6169F32B64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2699" y="2828041"/>
            <a:ext cx="2526978" cy="25297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54A1D03-6FE0-40F8-B0AC-785210B079B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06138" y="2611225"/>
            <a:ext cx="2749548" cy="27465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5EB2E04-1BD4-47D1-A212-A3D443CC4161}"/>
              </a:ext>
            </a:extLst>
          </p:cNvPr>
          <p:cNvSpPr txBox="1"/>
          <p:nvPr/>
        </p:nvSpPr>
        <p:spPr>
          <a:xfrm>
            <a:off x="4191087" y="2125592"/>
            <a:ext cx="34191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0" i="0" dirty="0">
                <a:effectLst/>
                <a:latin typeface="-apple-system"/>
              </a:rPr>
              <a:t>介绍如何将对象和类组装成较大的结构，并同时保持结构的灵活和高效</a:t>
            </a:r>
            <a:endParaRPr lang="zh-CN" altLang="en-US" sz="3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348909" y="366486"/>
            <a:ext cx="11509262" cy="6135914"/>
            <a:chOff x="348909" y="366486"/>
            <a:chExt cx="11509262" cy="6135914"/>
          </a:xfrm>
        </p:grpSpPr>
        <p:sp>
          <p:nvSpPr>
            <p:cNvPr id="4" name="矩形: 圆角 3"/>
            <p:cNvSpPr/>
            <p:nvPr/>
          </p:nvSpPr>
          <p:spPr>
            <a:xfrm>
              <a:off x="348909" y="366486"/>
              <a:ext cx="11509262" cy="6135914"/>
            </a:xfrm>
            <a:prstGeom prst="roundRect">
              <a:avLst>
                <a:gd name="adj" fmla="val 38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矩形: 圆角 4"/>
            <p:cNvSpPr/>
            <p:nvPr/>
          </p:nvSpPr>
          <p:spPr>
            <a:xfrm>
              <a:off x="609600" y="591455"/>
              <a:ext cx="11016344" cy="5649687"/>
            </a:xfrm>
            <a:prstGeom prst="roundRect">
              <a:avLst>
                <a:gd name="adj" fmla="val 3800"/>
              </a:avLst>
            </a:prstGeom>
            <a:noFill/>
            <a:ln w="28575">
              <a:gradFill>
                <a:gsLst>
                  <a:gs pos="0">
                    <a:srgbClr val="4173B7"/>
                  </a:gs>
                  <a:gs pos="100000">
                    <a:srgbClr val="ADD6CD"/>
                  </a:gs>
                </a:gsLst>
                <a:lin ang="5400000" scaled="1"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标题 1"/>
          <p:cNvSpPr txBox="1"/>
          <p:nvPr/>
        </p:nvSpPr>
        <p:spPr>
          <a:xfrm>
            <a:off x="609600" y="754742"/>
            <a:ext cx="4839093" cy="7798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FFD5D9"/>
                </a:solidFill>
                <a:effectLst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02 </a:t>
            </a:r>
            <a:r>
              <a:rPr lang="zh-CN" altLang="en-US" dirty="0">
                <a:sym typeface="+mn-lt"/>
              </a:rPr>
              <a:t>结构型模式</a:t>
            </a:r>
          </a:p>
        </p:txBody>
      </p:sp>
      <p:sp>
        <p:nvSpPr>
          <p:cNvPr id="10" name="文本框 24"/>
          <p:cNvSpPr txBox="1">
            <a:spLocks noChangeArrowheads="1"/>
          </p:cNvSpPr>
          <p:nvPr/>
        </p:nvSpPr>
        <p:spPr bwMode="auto">
          <a:xfrm>
            <a:off x="1254275" y="2055588"/>
            <a:ext cx="3985385" cy="49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结构型模式分类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00424F2-74B4-47F0-A905-AEE77505D0C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8703" y="1600335"/>
            <a:ext cx="3678163" cy="3678163"/>
          </a:xfrm>
          <a:prstGeom prst="ellipse">
            <a:avLst/>
          </a:prstGeom>
          <a:ln w="63500" cap="rnd">
            <a:solidFill>
              <a:srgbClr val="BBDBDD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B0F9132-2AD2-4A2E-8838-04390580799F}"/>
              </a:ext>
            </a:extLst>
          </p:cNvPr>
          <p:cNvSpPr txBox="1"/>
          <p:nvPr/>
        </p:nvSpPr>
        <p:spPr>
          <a:xfrm>
            <a:off x="738225" y="2892290"/>
            <a:ext cx="69287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组合模式</a:t>
            </a:r>
            <a:r>
              <a:rPr lang="en-US" altLang="zh-CN" sz="3600" dirty="0"/>
              <a:t>(Composite)</a:t>
            </a:r>
            <a:r>
              <a:rPr lang="zh-CN" altLang="en-US" sz="3600" dirty="0"/>
              <a:t>、外观模式</a:t>
            </a:r>
            <a:r>
              <a:rPr lang="en-US" altLang="zh-CN" sz="3600" dirty="0"/>
              <a:t>(Facade)</a:t>
            </a:r>
            <a:r>
              <a:rPr lang="zh-CN" altLang="en-US" sz="3600" dirty="0"/>
              <a:t>、</a:t>
            </a:r>
            <a:r>
              <a:rPr lang="zh-CN" altLang="en-US" sz="3600" dirty="0">
                <a:solidFill>
                  <a:schemeClr val="accent2">
                    <a:lumMod val="50000"/>
                  </a:schemeClr>
                </a:solidFill>
              </a:rPr>
              <a:t>代理模式</a:t>
            </a:r>
            <a:r>
              <a:rPr lang="en-US" altLang="zh-CN" sz="3600" dirty="0">
                <a:solidFill>
                  <a:schemeClr val="accent2">
                    <a:lumMod val="50000"/>
                  </a:schemeClr>
                </a:solidFill>
              </a:rPr>
              <a:t>(Proxy)</a:t>
            </a:r>
            <a:r>
              <a:rPr lang="zh-CN" altLang="en-US" sz="3600" dirty="0">
                <a:solidFill>
                  <a:schemeClr val="accent2">
                    <a:lumMod val="50000"/>
                  </a:schemeClr>
                </a:solidFill>
              </a:rPr>
              <a:t>、</a:t>
            </a:r>
            <a:r>
              <a:rPr lang="zh-CN" altLang="en-US" sz="3600" dirty="0"/>
              <a:t>适配器模式</a:t>
            </a:r>
            <a:r>
              <a:rPr lang="en-US" altLang="zh-CN" sz="3600" dirty="0"/>
              <a:t>(Adapter)</a:t>
            </a:r>
            <a:r>
              <a:rPr lang="zh-CN" altLang="en-US" sz="3600" dirty="0"/>
              <a:t>、装饰模式</a:t>
            </a:r>
            <a:r>
              <a:rPr lang="en-US" altLang="zh-CN" sz="3600" dirty="0"/>
              <a:t>(</a:t>
            </a:r>
            <a:r>
              <a:rPr lang="en-US" altLang="zh-CN" sz="3600" dirty="0" err="1"/>
              <a:t>Decrator</a:t>
            </a:r>
            <a:r>
              <a:rPr lang="en-US" altLang="zh-CN" sz="3600" dirty="0"/>
              <a:t>)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  <a:p>
            <a:endParaRPr lang="zh-CN" altLang="en-US" sz="3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1"/>
            <a:ext cx="12192001" cy="6873389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348909" y="366486"/>
            <a:ext cx="11509262" cy="6135914"/>
            <a:chOff x="348909" y="366486"/>
            <a:chExt cx="11509262" cy="6135914"/>
          </a:xfrm>
        </p:grpSpPr>
        <p:sp>
          <p:nvSpPr>
            <p:cNvPr id="6" name="矩形: 圆角 5"/>
            <p:cNvSpPr/>
            <p:nvPr/>
          </p:nvSpPr>
          <p:spPr>
            <a:xfrm>
              <a:off x="348909" y="366486"/>
              <a:ext cx="11509262" cy="6135914"/>
            </a:xfrm>
            <a:prstGeom prst="roundRect">
              <a:avLst>
                <a:gd name="adj" fmla="val 38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: 圆角 6"/>
            <p:cNvSpPr/>
            <p:nvPr/>
          </p:nvSpPr>
          <p:spPr>
            <a:xfrm>
              <a:off x="609600" y="591455"/>
              <a:ext cx="11016344" cy="5649687"/>
            </a:xfrm>
            <a:prstGeom prst="roundRect">
              <a:avLst>
                <a:gd name="adj" fmla="val 3800"/>
              </a:avLst>
            </a:prstGeom>
            <a:noFill/>
            <a:ln w="28575">
              <a:gradFill>
                <a:gsLst>
                  <a:gs pos="0">
                    <a:srgbClr val="4173B7"/>
                  </a:gs>
                  <a:gs pos="100000">
                    <a:srgbClr val="ADD6CD"/>
                  </a:gs>
                </a:gsLst>
                <a:lin ang="5400000" scaled="1"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标题 1"/>
          <p:cNvSpPr txBox="1"/>
          <p:nvPr/>
        </p:nvSpPr>
        <p:spPr>
          <a:xfrm>
            <a:off x="4985543" y="2471846"/>
            <a:ext cx="2338969" cy="11186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3000" dirty="0">
                <a:solidFill>
                  <a:srgbClr val="AEC4E1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13000" dirty="0">
              <a:solidFill>
                <a:srgbClr val="AEC4E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标题 1"/>
          <p:cNvSpPr txBox="1"/>
          <p:nvPr/>
        </p:nvSpPr>
        <p:spPr>
          <a:xfrm>
            <a:off x="5216394" y="3797748"/>
            <a:ext cx="4428310" cy="11186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8000" dirty="0">
                <a:solidFill>
                  <a:srgbClr val="AEC4E1"/>
                </a:solidFill>
                <a:latin typeface="+mn-lt"/>
                <a:ea typeface="+mn-ea"/>
                <a:cs typeface="+mn-ea"/>
                <a:sym typeface="+mn-lt"/>
              </a:rPr>
              <a:t>行为模式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258" y="1239533"/>
            <a:ext cx="3135801" cy="43850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conveyor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校园艺术节1"/>
  <p:tag name="ISPRING_SCORM_RATE_SLIDES" val="0"/>
  <p:tag name="ISPRING_SCORM_RATE_QUIZZES" val="0"/>
  <p:tag name="ISPRING_SCORM_PASSING_SCORE" val="0.000000"/>
  <p:tag name="ISPRING_ULTRA_SCORM_COURSE_ID" val="3321F1EF-5BBB-44D3-BBA3-19248BBA082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内容列表"/>
  <p:tag name="ISPRINGCLOUDFOLDERID" val="0"/>
  <p:tag name="ISPRINGCLOUDFOLDERPATH" val="资源库"/>
  <p:tag name="ISPRING_OUTPUT_FOLDER" val="F:\第六批\17887325"/>
  <p:tag name="ISPRING_FIRST_PUBLISH" val="1"/>
</p:tagLst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uchnyzjb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769</Words>
  <Application>Microsoft Office PowerPoint</Application>
  <PresentationFormat>宽屏</PresentationFormat>
  <Paragraphs>95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-apple-system</vt:lpstr>
      <vt:lpstr>Gill Sans</vt:lpstr>
      <vt:lpstr>Helvetica Neue</vt:lpstr>
      <vt:lpstr>PingFang SC</vt:lpstr>
      <vt:lpstr>等线</vt:lpstr>
      <vt:lpstr>方正正黑简体</vt:lpstr>
      <vt:lpstr>微软雅黑</vt:lpstr>
      <vt:lpstr>熊孩子体</vt:lpstr>
      <vt:lpstr>Agency FB</vt:lpstr>
      <vt:lpstr>Arial</vt:lpstr>
      <vt:lpstr>Calibri</vt:lpstr>
      <vt:lpstr>PT Serif</vt:lpstr>
      <vt:lpstr>第一PPT，www.1ppt.com​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笨 笨汪</cp:lastModifiedBy>
  <cp:revision>73</cp:revision>
  <dcterms:created xsi:type="dcterms:W3CDTF">2018-12-05T09:49:00Z</dcterms:created>
  <dcterms:modified xsi:type="dcterms:W3CDTF">2022-04-13T07:28:37Z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