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 文慧" initials="冯" lastIdx="1" clrIdx="0">
    <p:extLst>
      <p:ext uri="{19B8F6BF-5375-455C-9EA6-DF929625EA0E}">
        <p15:presenceInfo xmlns:p15="http://schemas.microsoft.com/office/powerpoint/2012/main" userId="ba82ba93beea97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23"/>
    <p:restoredTop sz="87333"/>
  </p:normalViewPr>
  <p:slideViewPr>
    <p:cSldViewPr snapToGrid="0" snapToObjects="1">
      <p:cViewPr>
        <p:scale>
          <a:sx n="66" d="100"/>
          <a:sy n="66" d="100"/>
        </p:scale>
        <p:origin x="36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61B94-81F6-4140-90F5-991291193A1A}" type="datetimeFigureOut">
              <a:rPr kumimoji="1" lang="zh-CN" altLang="en-US" smtClean="0"/>
              <a:t>2022/3/29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7A669-66C0-6F4A-8305-88B800EDCA67}" type="slidenum">
              <a:rPr kumimoji="1" lang="zh-CN" altLang="en-US" smtClean="0"/>
              <a:t>‹#›</a:t>
            </a:fld>
            <a:endParaRPr kumimoji="1" lang="zh-CN" altLang="en-US"/>
          </a:p>
        </p:txBody>
      </p:sp>
    </p:spTree>
    <p:extLst>
      <p:ext uri="{BB962C8B-B14F-4D97-AF65-F5344CB8AC3E}">
        <p14:creationId xmlns:p14="http://schemas.microsoft.com/office/powerpoint/2010/main" val="2701194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大家好，我是</a:t>
            </a:r>
            <a:r>
              <a:rPr kumimoji="1" lang="en-US" altLang="zh-CN" dirty="0"/>
              <a:t>20</a:t>
            </a:r>
            <a:r>
              <a:rPr kumimoji="1" lang="zh-CN" altLang="en-US" dirty="0"/>
              <a:t>软信</a:t>
            </a:r>
            <a:r>
              <a:rPr kumimoji="1" lang="en-US" altLang="zh-CN" dirty="0"/>
              <a:t>1</a:t>
            </a:r>
            <a:r>
              <a:rPr kumimoji="1" lang="zh-CN" altLang="en-US" dirty="0"/>
              <a:t>班的冯文慧，今天我们来学习一下 解释器模式，那么在学习之前，我们先来看这张图</a:t>
            </a:r>
            <a:endParaRPr kumimoji="1" lang="en-US" altLang="zh-CN" dirty="0"/>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1</a:t>
            </a:fld>
            <a:endParaRPr kumimoji="1" lang="zh-CN" altLang="en-US"/>
          </a:p>
        </p:txBody>
      </p:sp>
    </p:spTree>
    <p:extLst>
      <p:ext uri="{BB962C8B-B14F-4D97-AF65-F5344CB8AC3E}">
        <p14:creationId xmlns:p14="http://schemas.microsoft.com/office/powerpoint/2010/main" val="408698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大家先来看这张图，这个就是计算器，大家用的还是比较多的，当我们输入了</a:t>
            </a:r>
            <a:r>
              <a:rPr kumimoji="1" lang="en-US" altLang="zh-CN" dirty="0"/>
              <a:t>1+2+3+4-5</a:t>
            </a:r>
            <a:r>
              <a:rPr kumimoji="1" lang="zh-CN" altLang="en-US" dirty="0"/>
              <a:t>之后，他就会给我们出一个结果</a:t>
            </a:r>
            <a:r>
              <a:rPr kumimoji="1" lang="en-US" altLang="zh-CN" dirty="0"/>
              <a:t>5.</a:t>
            </a:r>
          </a:p>
          <a:p>
            <a:r>
              <a:rPr kumimoji="1" lang="zh-CN" altLang="en-US" dirty="0"/>
              <a:t>而我们现在要设计一个软件类似于计算器，只进行加减运算的，可能我们大家第一想到的就是，写一个工具类。</a:t>
            </a:r>
            <a:endParaRPr kumimoji="1" lang="en-US" altLang="zh-CN" dirty="0"/>
          </a:p>
          <a:p>
            <a:r>
              <a:rPr lang="zh-CN" altLang="en-US" sz="1200" b="0" i="0" u="none" strike="noStrike" kern="1200" dirty="0">
                <a:solidFill>
                  <a:schemeClr val="tx1"/>
                </a:solidFill>
                <a:effectLst/>
                <a:latin typeface="+mn-lt"/>
                <a:ea typeface="+mn-ea"/>
                <a:cs typeface="+mn-cs"/>
              </a:rPr>
              <a:t>比如说下面这些代码 两个数相加，三个数相加，</a:t>
            </a:r>
            <a:endParaRPr lang="en-US" altLang="zh-CN" sz="1200" b="0" i="0" u="none" strike="noStrike" kern="1200" dirty="0">
              <a:solidFill>
                <a:schemeClr val="tx1"/>
              </a:solidFill>
              <a:effectLst/>
              <a:latin typeface="+mn-lt"/>
              <a:ea typeface="+mn-ea"/>
              <a:cs typeface="+mn-cs"/>
            </a:endParaRPr>
          </a:p>
          <a:p>
            <a:r>
              <a:rPr lang="en" altLang="zh-CN" sz="1200" b="0" i="0"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个的话这里使用的是可变参数，你输入几个数就是几个数相加，</a:t>
            </a:r>
          </a:p>
          <a:p>
            <a:r>
              <a:rPr lang="zh-CN" altLang="en-US" sz="1200" b="0" i="0" u="none" strike="noStrike" kern="1200" dirty="0">
                <a:solidFill>
                  <a:schemeClr val="tx1"/>
                </a:solidFill>
                <a:effectLst/>
                <a:latin typeface="+mn-lt"/>
                <a:ea typeface="+mn-ea"/>
                <a:cs typeface="+mn-cs"/>
              </a:rPr>
              <a:t>减法也是同样的道理，但是大家注意啦，上面的形式单一，有限，如果变化形式非常多的话，这个就不符合要求了，为什么呢，因为加减法运算，是由运算符和数值组成，比如</a:t>
            </a:r>
            <a:r>
              <a:rPr lang="en-US" altLang="zh-CN" sz="1200" b="0" i="0" u="none" strike="noStrike" kern="1200" dirty="0">
                <a:solidFill>
                  <a:schemeClr val="tx1"/>
                </a:solidFill>
                <a:effectLst/>
                <a:latin typeface="+mn-lt"/>
                <a:ea typeface="+mn-ea"/>
                <a:cs typeface="+mn-cs"/>
              </a:rPr>
              <a:t>1-2+3-4</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1+2+3-4</a:t>
            </a:r>
            <a:r>
              <a:rPr lang="zh-CN" altLang="en-US" sz="1200" b="0" i="0" u="none" strike="noStrike" kern="1200" dirty="0">
                <a:solidFill>
                  <a:schemeClr val="tx1"/>
                </a:solidFill>
                <a:effectLst/>
                <a:latin typeface="+mn-lt"/>
                <a:ea typeface="+mn-ea"/>
                <a:cs typeface="+mn-cs"/>
              </a:rPr>
              <a:t>等等，这些 他有无限种组合</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那么我们再去设计工具类就不太合适了</a:t>
            </a:r>
          </a:p>
          <a:p>
            <a:r>
              <a:rPr lang="zh-CN" altLang="en-US" sz="1200" b="0" i="0" u="none" strike="noStrike" kern="1200" dirty="0">
                <a:solidFill>
                  <a:schemeClr val="tx1"/>
                </a:solidFill>
                <a:effectLst/>
                <a:latin typeface="+mn-lt"/>
                <a:ea typeface="+mn-ea"/>
                <a:cs typeface="+mn-cs"/>
              </a:rPr>
              <a:t>而我们现在想做的 就是当我们输入了</a:t>
            </a:r>
          </a:p>
          <a:p>
            <a:r>
              <a:rPr lang="zh-CN" altLang="en-US" sz="1200" b="0" i="0" u="none" strike="noStrike" kern="1200" dirty="0">
                <a:solidFill>
                  <a:schemeClr val="tx1"/>
                </a:solidFill>
                <a:effectLst/>
                <a:latin typeface="+mn-lt"/>
                <a:ea typeface="+mn-ea"/>
                <a:cs typeface="+mn-cs"/>
              </a:rPr>
              <a:t>这样一个语句 比如说 </a:t>
            </a:r>
            <a:r>
              <a:rPr lang="en-US" altLang="zh-CN" sz="1200" b="0" i="0" u="none" strike="noStrike" kern="1200" dirty="0">
                <a:solidFill>
                  <a:schemeClr val="tx1"/>
                </a:solidFill>
                <a:effectLst/>
                <a:latin typeface="+mn-lt"/>
                <a:ea typeface="+mn-ea"/>
                <a:cs typeface="+mn-cs"/>
              </a:rPr>
              <a:t>1+2+3+4-5 </a:t>
            </a:r>
            <a:r>
              <a:rPr lang="zh-CN" altLang="en-US" sz="1200" b="0" i="0" u="none" strike="noStrike" kern="1200" dirty="0">
                <a:solidFill>
                  <a:schemeClr val="tx1"/>
                </a:solidFill>
                <a:effectLst/>
                <a:latin typeface="+mn-lt"/>
                <a:ea typeface="+mn-ea"/>
                <a:cs typeface="+mn-cs"/>
              </a:rPr>
              <a:t>给我们一个结果</a:t>
            </a:r>
          </a:p>
          <a:p>
            <a:r>
              <a:rPr lang="zh-CN" altLang="en-US" sz="1200" b="0" i="0" u="none" strike="noStrike" kern="1200" dirty="0">
                <a:solidFill>
                  <a:schemeClr val="tx1"/>
                </a:solidFill>
                <a:effectLst/>
                <a:latin typeface="+mn-lt"/>
                <a:ea typeface="+mn-ea"/>
                <a:cs typeface="+mn-cs"/>
              </a:rPr>
              <a:t>显然，现在需要一个解释器</a:t>
            </a:r>
          </a:p>
          <a:p>
            <a:r>
              <a:rPr lang="zh-CN" altLang="en-US" sz="1200" b="0" i="0" u="none" strike="noStrike" kern="1200" dirty="0">
                <a:solidFill>
                  <a:schemeClr val="tx1"/>
                </a:solidFill>
                <a:effectLst/>
                <a:latin typeface="+mn-lt"/>
                <a:ea typeface="+mn-ea"/>
                <a:cs typeface="+mn-cs"/>
              </a:rPr>
              <a:t>能够解析由数字以及 </a:t>
            </a:r>
            <a:r>
              <a:rPr lang="en-US" altLang="zh-CN" sz="1200" b="0" i="0" u="none" strike="noStrike" kern="1200" dirty="0">
                <a:solidFill>
                  <a:schemeClr val="tx1"/>
                </a:solidFill>
                <a:effectLst/>
                <a:latin typeface="+mn-lt"/>
                <a:ea typeface="+mn-ea"/>
                <a:cs typeface="+mn-cs"/>
              </a:rPr>
              <a:t>+ - </a:t>
            </a:r>
            <a:r>
              <a:rPr lang="zh-CN" altLang="en-US" sz="1200" b="0" i="0" u="none" strike="noStrike" kern="1200" dirty="0">
                <a:solidFill>
                  <a:schemeClr val="tx1"/>
                </a:solidFill>
                <a:effectLst/>
                <a:latin typeface="+mn-lt"/>
                <a:ea typeface="+mn-ea"/>
                <a:cs typeface="+mn-cs"/>
              </a:rPr>
              <a:t>符号构成合法的运算序列</a:t>
            </a:r>
          </a:p>
          <a:p>
            <a:r>
              <a:rPr lang="zh-CN" altLang="en-US" sz="1200" b="0" i="0" u="none" strike="noStrike" kern="1200" dirty="0">
                <a:solidFill>
                  <a:schemeClr val="tx1"/>
                </a:solidFill>
                <a:effectLst/>
                <a:latin typeface="+mn-lt"/>
                <a:ea typeface="+mn-ea"/>
                <a:cs typeface="+mn-cs"/>
              </a:rPr>
              <a:t>接下来我们来看一下它的文法规则：</a:t>
            </a:r>
          </a:p>
          <a:p>
            <a:endParaRPr lang="zh-CN" altLang="en-US"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2</a:t>
            </a:fld>
            <a:endParaRPr kumimoji="1" lang="zh-CN" altLang="en-US"/>
          </a:p>
        </p:txBody>
      </p:sp>
    </p:spTree>
    <p:extLst>
      <p:ext uri="{BB962C8B-B14F-4D97-AF65-F5344CB8AC3E}">
        <p14:creationId xmlns:p14="http://schemas.microsoft.com/office/powerpoint/2010/main" val="307073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这里的 </a:t>
            </a:r>
            <a:r>
              <a:rPr lang="en-US" altLang="zh-CN" sz="1200" b="0" i="0" u="none" strike="noStrike" kern="1200" dirty="0">
                <a:solidFill>
                  <a:schemeClr val="tx1"/>
                </a:solidFill>
                <a:effectLst/>
                <a:latin typeface="+mn-lt"/>
                <a:ea typeface="+mn-ea"/>
                <a:cs typeface="+mn-cs"/>
              </a:rPr>
              <a:t>" ::= " </a:t>
            </a:r>
            <a:r>
              <a:rPr lang="zh-CN" altLang="en-US" sz="1200" b="0" i="0" u="none" strike="noStrike" kern="1200" dirty="0">
                <a:solidFill>
                  <a:schemeClr val="tx1"/>
                </a:solidFill>
                <a:effectLst/>
                <a:latin typeface="+mn-lt"/>
                <a:ea typeface="+mn-ea"/>
                <a:cs typeface="+mn-cs"/>
              </a:rPr>
              <a:t>表示 </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定义为 </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  定义为 数值 或 </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号 或 </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号</a:t>
            </a:r>
          </a:p>
          <a:p>
            <a:r>
              <a:rPr lang="zh-CN" altLang="en-US" sz="1200" b="0" i="0" u="none" strike="noStrike" kern="1200" dirty="0">
                <a:solidFill>
                  <a:schemeClr val="tx1"/>
                </a:solidFill>
                <a:effectLst/>
                <a:latin typeface="+mn-lt"/>
                <a:ea typeface="+mn-ea"/>
                <a:cs typeface="+mn-cs"/>
              </a:rPr>
              <a:t>还有一个概念 抽象语法树</a:t>
            </a:r>
          </a:p>
          <a:p>
            <a:r>
              <a:rPr kumimoji="1" lang="zh-CN" altLang="en-US" dirty="0"/>
              <a:t>  接下来我们看一下解释器的结构</a:t>
            </a:r>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3</a:t>
            </a:fld>
            <a:endParaRPr kumimoji="1" lang="zh-CN" altLang="en-US"/>
          </a:p>
        </p:txBody>
      </p:sp>
    </p:spTree>
    <p:extLst>
      <p:ext uri="{BB962C8B-B14F-4D97-AF65-F5344CB8AC3E}">
        <p14:creationId xmlns:p14="http://schemas.microsoft.com/office/powerpoint/2010/main" val="294747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我们来看一下它的案例实现</a:t>
            </a:r>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4</a:t>
            </a:fld>
            <a:endParaRPr kumimoji="1" lang="zh-CN" altLang="en-US"/>
          </a:p>
        </p:txBody>
      </p:sp>
    </p:spTree>
    <p:extLst>
      <p:ext uri="{BB962C8B-B14F-4D97-AF65-F5344CB8AC3E}">
        <p14:creationId xmlns:p14="http://schemas.microsoft.com/office/powerpoint/2010/main" val="234336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1" i="0" u="none" strike="noStrike" kern="1200" dirty="0" err="1">
                <a:solidFill>
                  <a:schemeClr val="tx1"/>
                </a:solidFill>
                <a:effectLst/>
                <a:latin typeface="+mn-lt"/>
                <a:ea typeface="+mn-ea"/>
                <a:cs typeface="+mn-cs"/>
              </a:rPr>
              <a:t>AbstractExpression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它是</a:t>
            </a:r>
            <a:r>
              <a:rPr lang="zh-CN" altLang="en-US" sz="1200" b="1" i="0" u="none" strike="noStrike" kern="1200" dirty="0">
                <a:solidFill>
                  <a:schemeClr val="tx1"/>
                </a:solidFill>
                <a:effectLst/>
                <a:latin typeface="+mn-lt"/>
                <a:ea typeface="+mn-ea"/>
                <a:cs typeface="+mn-cs"/>
              </a:rPr>
              <a:t>抽象表达式角色类</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而在这个里面</a:t>
            </a:r>
            <a:r>
              <a:rPr lang="zh-CN" altLang="en-US" sz="1200" b="1" i="0" u="none" strike="noStrike" kern="1200" dirty="0">
                <a:solidFill>
                  <a:schemeClr val="tx1"/>
                </a:solidFill>
                <a:effectLst/>
                <a:latin typeface="+mn-lt"/>
                <a:ea typeface="+mn-ea"/>
                <a:cs typeface="+mn-cs"/>
              </a:rPr>
              <a:t>定义了一个方法</a:t>
            </a:r>
            <a:r>
              <a:rPr lang="en-US" altLang="zh-CN" sz="1200" b="1" i="0" u="none" strike="noStrike" kern="1200" dirty="0">
                <a:solidFill>
                  <a:schemeClr val="tx1"/>
                </a:solidFill>
                <a:effectLst/>
                <a:latin typeface="+mn-lt"/>
                <a:ea typeface="+mn-ea"/>
                <a:cs typeface="+mn-cs"/>
              </a:rPr>
              <a:t>interpret</a:t>
            </a:r>
            <a:r>
              <a:rPr lang="zh-CN" altLang="en-US" sz="1200" b="1" i="0" u="none" strike="noStrike" kern="1200" dirty="0">
                <a:solidFill>
                  <a:schemeClr val="tx1"/>
                </a:solidFill>
                <a:effectLst/>
                <a:latin typeface="+mn-lt"/>
                <a:ea typeface="+mn-ea"/>
                <a:cs typeface="+mn-cs"/>
              </a:rPr>
              <a:t> </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因特</a:t>
            </a:r>
            <a:r>
              <a:rPr lang="en-US" altLang="zh-CN" sz="1200" b="1" i="0" u="none" strike="noStrike" kern="1200" dirty="0">
                <a:solidFill>
                  <a:schemeClr val="tx1"/>
                </a:solidFill>
                <a:effectLst/>
                <a:latin typeface="+mn-lt"/>
                <a:ea typeface="+mn-ea"/>
                <a:cs typeface="+mn-cs"/>
              </a:rPr>
              <a:t>p</a:t>
            </a:r>
            <a:r>
              <a:rPr lang="zh-CN" altLang="en-US" sz="1200" b="1" i="0" u="none" strike="noStrike" kern="1200" dirty="0">
                <a:solidFill>
                  <a:schemeClr val="tx1"/>
                </a:solidFill>
                <a:effectLst/>
                <a:latin typeface="+mn-lt"/>
                <a:ea typeface="+mn-ea"/>
                <a:cs typeface="+mn-cs"/>
              </a:rPr>
              <a:t>瑞</a:t>
            </a:r>
            <a:r>
              <a:rPr lang="en-US" altLang="zh-CN" sz="1200" b="1" i="0" u="none" strike="noStrike" kern="1200" dirty="0">
                <a:solidFill>
                  <a:schemeClr val="tx1"/>
                </a:solidFill>
                <a:effectLst/>
                <a:latin typeface="+mn-lt"/>
                <a:ea typeface="+mn-ea"/>
                <a:cs typeface="+mn-cs"/>
              </a:rPr>
              <a:t>t)</a:t>
            </a:r>
            <a:r>
              <a:rPr lang="zh-CN" altLang="en-US" sz="1200" b="0" i="0" u="none" strike="noStrike" kern="1200" dirty="0">
                <a:solidFill>
                  <a:schemeClr val="tx1"/>
                </a:solidFill>
                <a:effectLst/>
                <a:latin typeface="+mn-lt"/>
                <a:ea typeface="+mn-ea"/>
                <a:cs typeface="+mn-cs"/>
              </a:rPr>
              <a:t>，这个方法就是</a:t>
            </a:r>
            <a:r>
              <a:rPr lang="zh-CN" altLang="en-US" sz="1200" b="1" i="0" u="none" strike="noStrike" kern="1200" dirty="0">
                <a:solidFill>
                  <a:schemeClr val="tx1"/>
                </a:solidFill>
                <a:effectLst/>
                <a:latin typeface="+mn-lt"/>
                <a:ea typeface="+mn-ea"/>
                <a:cs typeface="+mn-cs"/>
              </a:rPr>
              <a:t>用来解释表达式</a:t>
            </a:r>
            <a:r>
              <a:rPr lang="zh-CN" altLang="en-US" sz="1200" b="0" i="0" u="none" strike="noStrike" kern="1200" dirty="0">
                <a:solidFill>
                  <a:schemeClr val="tx1"/>
                </a:solidFill>
                <a:effectLst/>
                <a:latin typeface="+mn-lt"/>
                <a:ea typeface="+mn-ea"/>
                <a:cs typeface="+mn-cs"/>
              </a:rPr>
              <a:t>的， </a:t>
            </a:r>
          </a:p>
          <a:p>
            <a:r>
              <a:rPr lang="zh-CN" altLang="en-US" sz="1200" b="0" i="0" u="none" strike="noStrike" kern="1200" dirty="0">
                <a:solidFill>
                  <a:schemeClr val="tx1"/>
                </a:solidFill>
                <a:effectLst/>
                <a:latin typeface="+mn-lt"/>
                <a:ea typeface="+mn-ea"/>
                <a:cs typeface="+mn-cs"/>
              </a:rPr>
              <a:t>这里面需要依赖</a:t>
            </a:r>
            <a:r>
              <a:rPr lang="en" altLang="zh-CN" sz="1200" b="0" i="0" u="none" strike="noStrike" kern="1200" dirty="0">
                <a:solidFill>
                  <a:schemeClr val="tx1"/>
                </a:solidFill>
                <a:effectLst/>
                <a:latin typeface="+mn-lt"/>
                <a:ea typeface="+mn-ea"/>
                <a:cs typeface="+mn-cs"/>
              </a:rPr>
              <a:t>Context</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Context</a:t>
            </a:r>
            <a:r>
              <a:rPr lang="zh-CN" altLang="en-US" sz="1200" b="0" i="0" u="none" strike="noStrike" kern="1200" dirty="0">
                <a:solidFill>
                  <a:schemeClr val="tx1"/>
                </a:solidFill>
                <a:effectLst/>
                <a:latin typeface="+mn-lt"/>
                <a:ea typeface="+mn-ea"/>
                <a:cs typeface="+mn-cs"/>
              </a:rPr>
              <a:t>就是环境角色类</a:t>
            </a:r>
          </a:p>
          <a:p>
            <a:r>
              <a:rPr lang="zh-CN" altLang="en-US" sz="1200" b="0" i="0" u="none" strike="noStrike" kern="1200" dirty="0">
                <a:solidFill>
                  <a:schemeClr val="tx1"/>
                </a:solidFill>
                <a:effectLst/>
                <a:latin typeface="+mn-lt"/>
                <a:ea typeface="+mn-ea"/>
                <a:cs typeface="+mn-cs"/>
              </a:rPr>
              <a:t>抽象表达式角色类 它有这么几个子类，一个是 </a:t>
            </a:r>
            <a:r>
              <a:rPr lang="en" altLang="zh-CN" sz="1200" b="0" i="0" u="none" strike="noStrike" kern="1200" dirty="0">
                <a:solidFill>
                  <a:schemeClr val="tx1"/>
                </a:solidFill>
                <a:effectLst/>
                <a:latin typeface="+mn-lt"/>
                <a:ea typeface="+mn-ea"/>
                <a:cs typeface="+mn-cs"/>
              </a:rPr>
              <a:t>Variable</a:t>
            </a:r>
            <a:r>
              <a:rPr lang="zh-CN" altLang="en-US" sz="1200" b="0" i="0" u="none" strike="noStrike" kern="1200" dirty="0">
                <a:solidFill>
                  <a:schemeClr val="tx1"/>
                </a:solidFill>
                <a:effectLst/>
                <a:latin typeface="+mn-lt"/>
                <a:ea typeface="+mn-ea"/>
                <a:cs typeface="+mn-cs"/>
              </a:rPr>
              <a:t>变量，</a:t>
            </a:r>
            <a:r>
              <a:rPr lang="en" altLang="zh-CN" sz="1200" b="0" i="0" u="none" strike="noStrike" kern="1200" dirty="0">
                <a:solidFill>
                  <a:schemeClr val="tx1"/>
                </a:solidFill>
                <a:effectLst/>
                <a:latin typeface="+mn-lt"/>
                <a:ea typeface="+mn-ea"/>
                <a:cs typeface="+mn-cs"/>
              </a:rPr>
              <a:t>value</a:t>
            </a:r>
            <a:r>
              <a:rPr lang="zh-CN" altLang="en-US" sz="1200" b="0" i="0" u="none" strike="noStrike" kern="1200" dirty="0">
                <a:solidFill>
                  <a:schemeClr val="tx1"/>
                </a:solidFill>
                <a:effectLst/>
                <a:latin typeface="+mn-lt"/>
                <a:ea typeface="+mn-ea"/>
                <a:cs typeface="+mn-cs"/>
              </a:rPr>
              <a:t>就是具体的值，还有就是加法表达式</a:t>
            </a:r>
            <a:r>
              <a:rPr lang="en" altLang="zh-CN" sz="1200" b="0" i="0" u="none" strike="noStrike" kern="1200" dirty="0">
                <a:solidFill>
                  <a:schemeClr val="tx1"/>
                </a:solidFill>
                <a:effectLst/>
                <a:latin typeface="+mn-lt"/>
                <a:ea typeface="+mn-ea"/>
                <a:cs typeface="+mn-cs"/>
              </a:rPr>
              <a:t>plus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a:t>
            </a:r>
            <a:r>
              <a:rPr lang="zh-CN" altLang="en-US" sz="1200" b="0" i="0" u="none" strike="noStrike" kern="1200" dirty="0">
                <a:solidFill>
                  <a:schemeClr val="tx1"/>
                </a:solidFill>
                <a:effectLst/>
                <a:latin typeface="+mn-lt"/>
                <a:ea typeface="+mn-ea"/>
                <a:cs typeface="+mn-cs"/>
              </a:rPr>
              <a:t>拉死），和减法表达式</a:t>
            </a:r>
            <a:r>
              <a:rPr lang="en" altLang="zh-CN" sz="1200" b="0" i="0" u="none" strike="noStrike" kern="1200" dirty="0">
                <a:solidFill>
                  <a:schemeClr val="tx1"/>
                </a:solidFill>
                <a:effectLst/>
                <a:latin typeface="+mn-lt"/>
                <a:ea typeface="+mn-ea"/>
                <a:cs typeface="+mn-cs"/>
              </a:rPr>
              <a:t>Minus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卖呢死）</a:t>
            </a:r>
          </a:p>
          <a:p>
            <a:r>
              <a:rPr kumimoji="1" lang="zh-CN" altLang="en-US" dirty="0"/>
              <a:t>接下来我们看一下它的优缺点</a:t>
            </a:r>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5</a:t>
            </a:fld>
            <a:endParaRPr kumimoji="1" lang="zh-CN" altLang="en-US"/>
          </a:p>
        </p:txBody>
      </p:sp>
    </p:spTree>
    <p:extLst>
      <p:ext uri="{BB962C8B-B14F-4D97-AF65-F5344CB8AC3E}">
        <p14:creationId xmlns:p14="http://schemas.microsoft.com/office/powerpoint/2010/main" val="1583087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首先来看第一个优点</a:t>
            </a:r>
            <a:endParaRPr kumimoji="1" lang="en-US" altLang="zh-CN" dirty="0"/>
          </a:p>
          <a:p>
            <a:r>
              <a:rPr kumimoji="1" lang="zh-CN" altLang="en-US" dirty="0"/>
              <a:t>易于改变和扩展文法：我们来看下面的描述 ，</a:t>
            </a:r>
            <a:endParaRPr kumimoji="1" lang="en-US" altLang="zh-CN" dirty="0"/>
          </a:p>
          <a:p>
            <a:r>
              <a:rPr kumimoji="1" lang="zh-CN" altLang="en-US" dirty="0"/>
              <a:t>由于在解释器模式中使用类表示语言的文法规则，文法规则的话我们刚刚讲过，现在我们定义的语言，它无非就是变量，加法表达式和减法表达式。</a:t>
            </a:r>
            <a:endParaRPr kumimoji="1" lang="en-US" altLang="zh-CN" dirty="0"/>
          </a:p>
          <a:p>
            <a:r>
              <a:rPr lang="zh-CN" altLang="en-US" sz="1200" dirty="0"/>
              <a:t>因此可以通过继承等机制来改变或扩展文法。每一条文法规则都可以表示为一个类，因此可以方便地实现一个简单的语言。</a:t>
            </a:r>
            <a:endParaRPr kumimoji="1" lang="en-US" altLang="zh-CN" dirty="0"/>
          </a:p>
          <a:p>
            <a:r>
              <a:rPr kumimoji="1" lang="zh-CN" altLang="en-US" dirty="0"/>
              <a:t>第二个优点：实现文法较为容易，因为它和语法树的实现方式是相似的，代码编写不会很复杂</a:t>
            </a:r>
            <a:endParaRPr kumimoji="1" lang="en-US" altLang="zh-CN" dirty="0"/>
          </a:p>
          <a:p>
            <a:r>
              <a:rPr kumimoji="1" lang="zh-CN" altLang="en-US" dirty="0"/>
              <a:t>第三个优点：就是增加新的解释表达式较为方便</a:t>
            </a:r>
            <a:endParaRPr kumimoji="1" lang="en-US" altLang="zh-CN" dirty="0"/>
          </a:p>
          <a:p>
            <a:endParaRPr kumimoji="1" lang="en-US" altLang="zh-CN" dirty="0"/>
          </a:p>
          <a:p>
            <a:r>
              <a:rPr kumimoji="1" lang="zh-CN" altLang="en-US" dirty="0"/>
              <a:t>我们再来看它的缺点：</a:t>
            </a:r>
            <a:endParaRPr kumimoji="1" lang="en-US" altLang="zh-CN" dirty="0"/>
          </a:p>
          <a:p>
            <a:r>
              <a:rPr kumimoji="1" lang="zh-CN" altLang="en-US" dirty="0"/>
              <a:t>对于复杂的文法难以维护</a:t>
            </a:r>
            <a:endParaRPr kumimoji="1" lang="en-US" altLang="zh-CN" dirty="0"/>
          </a:p>
          <a:p>
            <a:r>
              <a:rPr kumimoji="1" lang="zh-CN" altLang="en-US" dirty="0"/>
              <a:t>执行效率较低</a:t>
            </a:r>
            <a:endParaRPr kumimoji="1" lang="en-US" altLang="zh-CN" dirty="0"/>
          </a:p>
          <a:p>
            <a:endParaRPr kumimoji="1" lang="en-US" altLang="zh-CN" dirty="0"/>
          </a:p>
          <a:p>
            <a:r>
              <a:rPr kumimoji="1" lang="zh-CN" altLang="en-US" dirty="0"/>
              <a:t>接下来看它的使用场景</a:t>
            </a:r>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6</a:t>
            </a:fld>
            <a:endParaRPr kumimoji="1" lang="zh-CN" altLang="en-US"/>
          </a:p>
        </p:txBody>
      </p:sp>
    </p:spTree>
    <p:extLst>
      <p:ext uri="{BB962C8B-B14F-4D97-AF65-F5344CB8AC3E}">
        <p14:creationId xmlns:p14="http://schemas.microsoft.com/office/powerpoint/2010/main" val="411200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我讲完了谢谢大家 </a:t>
            </a:r>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7</a:t>
            </a:fld>
            <a:endParaRPr kumimoji="1" lang="zh-CN" altLang="en-US"/>
          </a:p>
        </p:txBody>
      </p:sp>
    </p:spTree>
    <p:extLst>
      <p:ext uri="{BB962C8B-B14F-4D97-AF65-F5344CB8AC3E}">
        <p14:creationId xmlns:p14="http://schemas.microsoft.com/office/powerpoint/2010/main" val="388929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我讲完啦谢谢大家</a:t>
            </a:r>
          </a:p>
        </p:txBody>
      </p:sp>
      <p:sp>
        <p:nvSpPr>
          <p:cNvPr id="4" name="灯片编号占位符 3"/>
          <p:cNvSpPr>
            <a:spLocks noGrp="1"/>
          </p:cNvSpPr>
          <p:nvPr>
            <p:ph type="sldNum" sz="quarter" idx="5"/>
          </p:nvPr>
        </p:nvSpPr>
        <p:spPr/>
        <p:txBody>
          <a:bodyPr/>
          <a:lstStyle/>
          <a:p>
            <a:fld id="{D1C7A669-66C0-6F4A-8305-88B800EDCA67}" type="slidenum">
              <a:rPr kumimoji="1" lang="zh-CN" altLang="en-US" smtClean="0"/>
              <a:t>8</a:t>
            </a:fld>
            <a:endParaRPr kumimoji="1" lang="zh-CN" altLang="en-US"/>
          </a:p>
        </p:txBody>
      </p:sp>
    </p:spTree>
    <p:extLst>
      <p:ext uri="{BB962C8B-B14F-4D97-AF65-F5344CB8AC3E}">
        <p14:creationId xmlns:p14="http://schemas.microsoft.com/office/powerpoint/2010/main" val="1035024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75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BC1C18-307B-4F68-A007-B5B542270E8D}"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34278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BC1C18-307B-4F68-A007-B5B542270E8D}"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11290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BC1C18-307B-4F68-A007-B5B542270E8D}"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650790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BC1C18-307B-4F68-A007-B5B542270E8D}"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45501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CBC1C18-307B-4F68-A007-B5B542270E8D}" type="datetimeFigureOut">
              <a:rPr lang="en-US" smtClean="0"/>
              <a:t>3/29/22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84956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CBC1C18-307B-4F68-A007-B5B542270E8D}" type="datetimeFigureOut">
              <a:rPr lang="en-US" smtClean="0"/>
              <a:t>3/29/22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75561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27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3FFE419-2371-464F-8239-3959401C3561}" type="datetimeFigureOut">
              <a:rPr lang="en-US" smtClean="0"/>
              <a:t>3/29/22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
              </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9648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589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5059C3-6A89-4494-99FF-5A4D6FFD50EB}" type="datetimeFigureOut">
              <a:rPr lang="en-US" smtClean="0"/>
              <a:t>3/29/22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23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280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3/29/22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596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3/29/22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4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3/29/22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979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D525BB-DA17-4BA0-B3C8-3AC3ABC827E6}"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8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C4C9A-3960-41CF-A4E9-2A8FB932454B}" type="datetimeFigureOut">
              <a:rPr lang="en-US" smtClean="0"/>
              <a:t>3/29/22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15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3/29/22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2677469"/>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1CE57-7111-784E-9508-3EFE6B9252EF}"/>
              </a:ext>
            </a:extLst>
          </p:cNvPr>
          <p:cNvSpPr>
            <a:spLocks noGrp="1"/>
          </p:cNvSpPr>
          <p:nvPr>
            <p:ph type="ctrTitle"/>
          </p:nvPr>
        </p:nvSpPr>
        <p:spPr/>
        <p:txBody>
          <a:bodyPr/>
          <a:lstStyle/>
          <a:p>
            <a:r>
              <a:rPr kumimoji="1" lang="zh-CN" altLang="en-US" dirty="0"/>
              <a:t>解释器模式</a:t>
            </a:r>
          </a:p>
        </p:txBody>
      </p:sp>
      <p:sp>
        <p:nvSpPr>
          <p:cNvPr id="3" name="副标题 2">
            <a:extLst>
              <a:ext uri="{FF2B5EF4-FFF2-40B4-BE49-F238E27FC236}">
                <a16:creationId xmlns:a16="http://schemas.microsoft.com/office/drawing/2014/main" id="{617DA535-EFBF-224B-8AB3-C07CB080F90A}"/>
              </a:ext>
            </a:extLst>
          </p:cNvPr>
          <p:cNvSpPr>
            <a:spLocks noGrp="1"/>
          </p:cNvSpPr>
          <p:nvPr>
            <p:ph type="subTitle" idx="1"/>
          </p:nvPr>
        </p:nvSpPr>
        <p:spPr/>
        <p:txBody>
          <a:bodyPr/>
          <a:lstStyle/>
          <a:p>
            <a:r>
              <a:rPr kumimoji="1" lang="en-US" altLang="zh-CN" dirty="0"/>
              <a:t>java</a:t>
            </a:r>
            <a:r>
              <a:rPr kumimoji="1" lang="zh-CN" altLang="en-US" dirty="0"/>
              <a:t>设计模式</a:t>
            </a:r>
          </a:p>
        </p:txBody>
      </p:sp>
    </p:spTree>
    <p:extLst>
      <p:ext uri="{BB962C8B-B14F-4D97-AF65-F5344CB8AC3E}">
        <p14:creationId xmlns:p14="http://schemas.microsoft.com/office/powerpoint/2010/main" val="3793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19F40-471E-6D48-8421-CCD59077C0EB}"/>
              </a:ext>
            </a:extLst>
          </p:cNvPr>
          <p:cNvSpPr>
            <a:spLocks noGrp="1"/>
          </p:cNvSpPr>
          <p:nvPr>
            <p:ph type="title"/>
          </p:nvPr>
        </p:nvSpPr>
        <p:spPr/>
        <p:txBody>
          <a:bodyPr/>
          <a:lstStyle/>
          <a:p>
            <a:r>
              <a:rPr kumimoji="1" lang="zh-CN" altLang="en-US" dirty="0"/>
              <a:t>概述</a:t>
            </a:r>
          </a:p>
        </p:txBody>
      </p:sp>
      <p:pic>
        <p:nvPicPr>
          <p:cNvPr id="4" name="内容占位符 3">
            <a:extLst>
              <a:ext uri="{FF2B5EF4-FFF2-40B4-BE49-F238E27FC236}">
                <a16:creationId xmlns:a16="http://schemas.microsoft.com/office/drawing/2014/main" id="{1EF07733-E3AF-744E-8EF9-F0246CF0184F}"/>
              </a:ext>
            </a:extLst>
          </p:cNvPr>
          <p:cNvPicPr>
            <a:picLocks noGrp="1" noChangeAspect="1"/>
          </p:cNvPicPr>
          <p:nvPr>
            <p:ph idx="1"/>
          </p:nvPr>
        </p:nvPicPr>
        <p:blipFill>
          <a:blip r:embed="rId3"/>
          <a:stretch>
            <a:fillRect/>
          </a:stretch>
        </p:blipFill>
        <p:spPr>
          <a:xfrm>
            <a:off x="647718" y="2163337"/>
            <a:ext cx="4839533" cy="3602881"/>
          </a:xfrm>
          <a:prstGeom prst="rect">
            <a:avLst/>
          </a:prstGeom>
          <a:effectLst>
            <a:glow rad="101600">
              <a:schemeClr val="accent1">
                <a:satMod val="175000"/>
                <a:alpha val="40000"/>
              </a:schemeClr>
            </a:glow>
          </a:effectLst>
        </p:spPr>
      </p:pic>
      <p:sp>
        <p:nvSpPr>
          <p:cNvPr id="9" name="矩形 8">
            <a:extLst>
              <a:ext uri="{FF2B5EF4-FFF2-40B4-BE49-F238E27FC236}">
                <a16:creationId xmlns:a16="http://schemas.microsoft.com/office/drawing/2014/main" id="{247F83A7-05E6-8141-B7EC-0EBB15D5A798}"/>
              </a:ext>
            </a:extLst>
          </p:cNvPr>
          <p:cNvSpPr/>
          <p:nvPr/>
        </p:nvSpPr>
        <p:spPr>
          <a:xfrm>
            <a:off x="647718" y="5966802"/>
            <a:ext cx="4820550" cy="523220"/>
          </a:xfrm>
          <a:prstGeom prst="rect">
            <a:avLst/>
          </a:prstGeom>
          <a:noFill/>
        </p:spPr>
        <p:txBody>
          <a:bodyPr wrap="none" lIns="91440" tIns="45720" rIns="91440" bIns="45720">
            <a:spAutoFit/>
          </a:bodyPr>
          <a:lstStyle/>
          <a:p>
            <a:r>
              <a:rPr lang="zh-CN" altLang="en-US" sz="1400" dirty="0">
                <a:ln w="0"/>
                <a:effectLst>
                  <a:outerShdw blurRad="38100" dist="19050" dir="2700000" algn="tl" rotWithShape="0">
                    <a:schemeClr val="dk1">
                      <a:alpha val="40000"/>
                    </a:schemeClr>
                  </a:outerShdw>
                </a:effectLst>
              </a:rPr>
              <a:t>      </a:t>
            </a:r>
            <a:r>
              <a:rPr lang="zh-CN" altLang="en-US" sz="1400" b="0" cap="none" spc="0" dirty="0">
                <a:ln w="0"/>
                <a:solidFill>
                  <a:schemeClr val="tx1"/>
                </a:solidFill>
                <a:effectLst>
                  <a:outerShdw blurRad="38100" dist="19050" dir="2700000" algn="tl" rotWithShape="0">
                    <a:schemeClr val="dk1">
                      <a:alpha val="40000"/>
                    </a:schemeClr>
                  </a:outerShdw>
                </a:effectLst>
              </a:rPr>
              <a:t>如图，设计一个软件用来进行加减计算。我们第一想法</a:t>
            </a:r>
            <a:endParaRPr lang="en-US" altLang="zh-CN" sz="1400" b="0" cap="none" spc="0" dirty="0">
              <a:ln w="0"/>
              <a:solidFill>
                <a:schemeClr val="tx1"/>
              </a:solidFill>
              <a:effectLst>
                <a:outerShdw blurRad="38100" dist="19050" dir="2700000" algn="tl" rotWithShape="0">
                  <a:schemeClr val="dk1">
                    <a:alpha val="40000"/>
                  </a:schemeClr>
                </a:outerShdw>
              </a:effectLst>
            </a:endParaRPr>
          </a:p>
          <a:p>
            <a:r>
              <a:rPr lang="zh-CN" altLang="en-US" sz="1400" b="0" cap="none" spc="0" dirty="0">
                <a:ln w="0"/>
                <a:solidFill>
                  <a:schemeClr val="tx1"/>
                </a:solidFill>
                <a:effectLst>
                  <a:outerShdw blurRad="38100" dist="19050" dir="2700000" algn="tl" rotWithShape="0">
                    <a:schemeClr val="dk1">
                      <a:alpha val="40000"/>
                    </a:schemeClr>
                  </a:outerShdw>
                </a:effectLst>
              </a:rPr>
              <a:t>就是使用工具类，提供对应的加法和减法的工具。</a:t>
            </a:r>
          </a:p>
        </p:txBody>
      </p:sp>
      <p:sp>
        <p:nvSpPr>
          <p:cNvPr id="10" name="文本框 9">
            <a:extLst>
              <a:ext uri="{FF2B5EF4-FFF2-40B4-BE49-F238E27FC236}">
                <a16:creationId xmlns:a16="http://schemas.microsoft.com/office/drawing/2014/main" id="{0B51DF2C-2D9E-FD47-A9FF-39A94BC08B8E}"/>
              </a:ext>
            </a:extLst>
          </p:cNvPr>
          <p:cNvSpPr txBox="1"/>
          <p:nvPr/>
        </p:nvSpPr>
        <p:spPr>
          <a:xfrm>
            <a:off x="6129114" y="6028357"/>
            <a:ext cx="5388013" cy="461665"/>
          </a:xfrm>
          <a:prstGeom prst="rect">
            <a:avLst/>
          </a:prstGeom>
          <a:noFill/>
        </p:spPr>
        <p:txBody>
          <a:bodyPr wrap="none" rtlCol="0">
            <a:spAutoFit/>
          </a:bodyPr>
          <a:lstStyle/>
          <a:p>
            <a:r>
              <a:rPr lang="zh-CN" altLang="en-US" sz="1200" dirty="0"/>
              <a:t>       上面的形式比较单一、有限，如果形势变化非常多，这个就不符合要求。</a:t>
            </a:r>
            <a:endParaRPr lang="en-US" altLang="zh-CN" sz="1200" dirty="0"/>
          </a:p>
          <a:p>
            <a:r>
              <a:rPr lang="zh-CN" altLang="en-US" sz="1200" dirty="0"/>
              <a:t>因为加法和减法运算，两个运算符与数值可以有无限种组合方式。</a:t>
            </a:r>
            <a:endParaRPr kumimoji="1" lang="zh-CN" altLang="en-US" sz="1200" dirty="0"/>
          </a:p>
        </p:txBody>
      </p:sp>
      <p:pic>
        <p:nvPicPr>
          <p:cNvPr id="76" name="图片 75">
            <a:extLst>
              <a:ext uri="{FF2B5EF4-FFF2-40B4-BE49-F238E27FC236}">
                <a16:creationId xmlns:a16="http://schemas.microsoft.com/office/drawing/2014/main" id="{AE8F1A8C-6864-014C-969E-767AE776131B}"/>
              </a:ext>
            </a:extLst>
          </p:cNvPr>
          <p:cNvPicPr>
            <a:picLocks noChangeAspect="1"/>
          </p:cNvPicPr>
          <p:nvPr/>
        </p:nvPicPr>
        <p:blipFill>
          <a:blip r:embed="rId4"/>
          <a:stretch>
            <a:fillRect/>
          </a:stretch>
        </p:blipFill>
        <p:spPr>
          <a:xfrm>
            <a:off x="6222167" y="2168881"/>
            <a:ext cx="4839533" cy="3615303"/>
          </a:xfrm>
          <a:prstGeom prst="rect">
            <a:avLst/>
          </a:prstGeom>
          <a:ln>
            <a:solidFill>
              <a:schemeClr val="bg2">
                <a:lumMod val="60000"/>
                <a:lumOff val="40000"/>
              </a:schemeClr>
            </a:solidFill>
          </a:ln>
        </p:spPr>
      </p:pic>
      <p:pic>
        <p:nvPicPr>
          <p:cNvPr id="77" name="图片 76">
            <a:extLst>
              <a:ext uri="{FF2B5EF4-FFF2-40B4-BE49-F238E27FC236}">
                <a16:creationId xmlns:a16="http://schemas.microsoft.com/office/drawing/2014/main" id="{E2665265-9F39-B744-A61E-768A5329BEA9}"/>
              </a:ext>
            </a:extLst>
          </p:cNvPr>
          <p:cNvPicPr>
            <a:picLocks noChangeAspect="1"/>
          </p:cNvPicPr>
          <p:nvPr/>
        </p:nvPicPr>
        <p:blipFill>
          <a:blip r:embed="rId5"/>
          <a:stretch>
            <a:fillRect/>
          </a:stretch>
        </p:blipFill>
        <p:spPr>
          <a:xfrm>
            <a:off x="6222167" y="2135032"/>
            <a:ext cx="4965700" cy="3683000"/>
          </a:xfrm>
          <a:prstGeom prst="rect">
            <a:avLst/>
          </a:prstGeom>
        </p:spPr>
      </p:pic>
    </p:spTree>
    <p:extLst>
      <p:ext uri="{BB962C8B-B14F-4D97-AF65-F5344CB8AC3E}">
        <p14:creationId xmlns:p14="http://schemas.microsoft.com/office/powerpoint/2010/main" val="21903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checkerboard(across)">
                                      <p:cBhvr>
                                        <p:cTn id="23" dur="500"/>
                                        <p:tgtEl>
                                          <p:spTgt spid="7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E259A-72CC-404B-8EF4-ABC1315C2CC8}"/>
              </a:ext>
            </a:extLst>
          </p:cNvPr>
          <p:cNvSpPr>
            <a:spLocks noGrp="1"/>
          </p:cNvSpPr>
          <p:nvPr>
            <p:ph type="title"/>
          </p:nvPr>
        </p:nvSpPr>
        <p:spPr/>
        <p:txBody>
          <a:bodyPr/>
          <a:lstStyle/>
          <a:p>
            <a:r>
              <a:rPr kumimoji="1" lang="zh-CN" altLang="en-US" dirty="0"/>
              <a:t>解释器</a:t>
            </a:r>
          </a:p>
        </p:txBody>
      </p:sp>
      <p:sp>
        <p:nvSpPr>
          <p:cNvPr id="3" name="内容占位符 2">
            <a:extLst>
              <a:ext uri="{FF2B5EF4-FFF2-40B4-BE49-F238E27FC236}">
                <a16:creationId xmlns:a16="http://schemas.microsoft.com/office/drawing/2014/main" id="{BC90B4A4-BD0D-E844-A368-CC6D6E870A5A}"/>
              </a:ext>
            </a:extLst>
          </p:cNvPr>
          <p:cNvSpPr>
            <a:spLocks noGrp="1"/>
          </p:cNvSpPr>
          <p:nvPr>
            <p:ph idx="1"/>
          </p:nvPr>
        </p:nvSpPr>
        <p:spPr>
          <a:xfrm>
            <a:off x="680319" y="5833839"/>
            <a:ext cx="4944139" cy="541866"/>
          </a:xfrm>
        </p:spPr>
        <p:txBody>
          <a:bodyPr>
            <a:normAutofit lnSpcReduction="10000"/>
          </a:bodyPr>
          <a:lstStyle/>
          <a:p>
            <a:pPr marL="0" indent="0">
              <a:buNone/>
            </a:pPr>
            <a:r>
              <a:rPr lang="zh-CN" altLang="en-US" sz="1200" dirty="0"/>
              <a:t>      注意这里的符号 </a:t>
            </a:r>
            <a:r>
              <a:rPr lang="en-US" altLang="zh-CN" sz="1200" dirty="0"/>
              <a:t>" ::= " </a:t>
            </a:r>
            <a:r>
              <a:rPr lang="zh-CN" altLang="en-US" sz="1200" dirty="0"/>
              <a:t>表示 </a:t>
            </a:r>
            <a:r>
              <a:rPr lang="en-US" altLang="zh-CN" sz="1200" dirty="0"/>
              <a:t>" </a:t>
            </a:r>
            <a:r>
              <a:rPr lang="zh-CN" altLang="en-US" sz="1200" dirty="0"/>
              <a:t>定义为 </a:t>
            </a:r>
            <a:r>
              <a:rPr lang="en-US" altLang="zh-CN" sz="1200" dirty="0"/>
              <a:t>"</a:t>
            </a:r>
            <a:r>
              <a:rPr lang="zh-CN" altLang="en-US" sz="1200" dirty="0"/>
              <a:t>的意思，竖线 </a:t>
            </a:r>
            <a:r>
              <a:rPr lang="en-US" altLang="zh-CN" sz="1200" dirty="0"/>
              <a:t>| </a:t>
            </a:r>
            <a:r>
              <a:rPr lang="zh-CN" altLang="en-US" sz="1200" dirty="0"/>
              <a:t>表示 或，</a:t>
            </a:r>
            <a:endParaRPr lang="en-US" altLang="zh-CN" sz="1200" dirty="0"/>
          </a:p>
          <a:p>
            <a:pPr marL="0" indent="0">
              <a:buNone/>
            </a:pPr>
            <a:r>
              <a:rPr lang="zh-CN" altLang="en-US" sz="1200" dirty="0"/>
              <a:t>左右的其中一个，引号内为字符本身，引号外为语法。</a:t>
            </a:r>
            <a:endParaRPr kumimoji="1" lang="zh-CN" altLang="en-US" sz="1200" dirty="0"/>
          </a:p>
        </p:txBody>
      </p:sp>
      <p:pic>
        <p:nvPicPr>
          <p:cNvPr id="4" name="图片 3">
            <a:extLst>
              <a:ext uri="{FF2B5EF4-FFF2-40B4-BE49-F238E27FC236}">
                <a16:creationId xmlns:a16="http://schemas.microsoft.com/office/drawing/2014/main" id="{B8F7EE68-DB68-0245-9229-9FA208AEF41B}"/>
              </a:ext>
            </a:extLst>
          </p:cNvPr>
          <p:cNvPicPr>
            <a:picLocks noChangeAspect="1"/>
          </p:cNvPicPr>
          <p:nvPr/>
        </p:nvPicPr>
        <p:blipFill>
          <a:blip r:embed="rId3"/>
          <a:stretch>
            <a:fillRect/>
          </a:stretch>
        </p:blipFill>
        <p:spPr>
          <a:xfrm>
            <a:off x="680319" y="2171700"/>
            <a:ext cx="5163268" cy="3416490"/>
          </a:xfrm>
          <a:prstGeom prst="rect">
            <a:avLst/>
          </a:prstGeom>
          <a:effectLst>
            <a:glow rad="63500">
              <a:schemeClr val="accent1">
                <a:satMod val="175000"/>
                <a:alpha val="40000"/>
              </a:schemeClr>
            </a:glow>
          </a:effectLst>
        </p:spPr>
      </p:pic>
      <p:pic>
        <p:nvPicPr>
          <p:cNvPr id="7" name="图片 6">
            <a:extLst>
              <a:ext uri="{FF2B5EF4-FFF2-40B4-BE49-F238E27FC236}">
                <a16:creationId xmlns:a16="http://schemas.microsoft.com/office/drawing/2014/main" id="{6C64E6E2-E049-9543-B4D0-CEACAB33C29E}"/>
              </a:ext>
            </a:extLst>
          </p:cNvPr>
          <p:cNvPicPr>
            <a:picLocks noChangeAspect="1"/>
          </p:cNvPicPr>
          <p:nvPr/>
        </p:nvPicPr>
        <p:blipFill>
          <a:blip r:embed="rId4"/>
          <a:stretch>
            <a:fillRect/>
          </a:stretch>
        </p:blipFill>
        <p:spPr>
          <a:xfrm>
            <a:off x="6567544" y="2171700"/>
            <a:ext cx="4648144" cy="4357688"/>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421866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11DE3-7CAF-8E4D-BA71-CCDA3D8476A5}"/>
              </a:ext>
            </a:extLst>
          </p:cNvPr>
          <p:cNvSpPr>
            <a:spLocks noGrp="1"/>
          </p:cNvSpPr>
          <p:nvPr>
            <p:ph type="title"/>
          </p:nvPr>
        </p:nvSpPr>
        <p:spPr/>
        <p:txBody>
          <a:bodyPr/>
          <a:lstStyle/>
          <a:p>
            <a:r>
              <a:rPr kumimoji="1" lang="zh-CN" altLang="en-US" dirty="0"/>
              <a:t>结构</a:t>
            </a:r>
          </a:p>
        </p:txBody>
      </p:sp>
      <p:sp>
        <p:nvSpPr>
          <p:cNvPr id="3" name="内容占位符 2">
            <a:extLst>
              <a:ext uri="{FF2B5EF4-FFF2-40B4-BE49-F238E27FC236}">
                <a16:creationId xmlns:a16="http://schemas.microsoft.com/office/drawing/2014/main" id="{5B29C893-CFF3-3646-A687-E29720F50683}"/>
              </a:ext>
            </a:extLst>
          </p:cNvPr>
          <p:cNvSpPr>
            <a:spLocks noGrp="1"/>
          </p:cNvSpPr>
          <p:nvPr>
            <p:ph idx="1"/>
          </p:nvPr>
        </p:nvSpPr>
        <p:spPr>
          <a:xfrm>
            <a:off x="680320" y="2071688"/>
            <a:ext cx="10334924" cy="4657725"/>
          </a:xfrm>
        </p:spPr>
        <p:txBody>
          <a:bodyPr>
            <a:noAutofit/>
          </a:bodyPr>
          <a:lstStyle/>
          <a:p>
            <a:pPr marL="0" indent="0">
              <a:buNone/>
            </a:pPr>
            <a:r>
              <a:rPr lang="zh-CN" altLang="en-US" sz="1600" b="1" dirty="0"/>
              <a:t>解释器模式包含以下主要角色：</a:t>
            </a:r>
          </a:p>
          <a:p>
            <a:r>
              <a:rPr lang="zh-CN" altLang="en-US" sz="1600" dirty="0"/>
              <a:t>抽象表达式</a:t>
            </a:r>
            <a:r>
              <a:rPr lang="en-US" altLang="zh-CN" sz="1600" dirty="0"/>
              <a:t>( </a:t>
            </a:r>
            <a:r>
              <a:rPr lang="en" altLang="zh-CN" sz="1600" dirty="0"/>
              <a:t>Abstract Expression)</a:t>
            </a:r>
            <a:r>
              <a:rPr lang="zh-CN" altLang="en-US" sz="1600" dirty="0"/>
              <a:t>角色：</a:t>
            </a:r>
            <a:endParaRPr lang="en-US" altLang="zh-CN" sz="1600" dirty="0"/>
          </a:p>
          <a:p>
            <a:pPr marL="0" indent="0">
              <a:buNone/>
            </a:pPr>
            <a:r>
              <a:rPr lang="zh-CN" altLang="en-US" sz="1600" dirty="0"/>
              <a:t>定义解释器的接口，约定解释器的解释操作，主要包含解释方法 </a:t>
            </a:r>
            <a:r>
              <a:rPr lang="en" altLang="zh-CN" sz="1600" dirty="0"/>
              <a:t>interpret()</a:t>
            </a:r>
            <a:r>
              <a:rPr lang="zh-CN" altLang="en" sz="1600" dirty="0"/>
              <a:t>。</a:t>
            </a:r>
          </a:p>
          <a:p>
            <a:r>
              <a:rPr lang="zh-CN" altLang="en-US" sz="1600" dirty="0"/>
              <a:t>终结符表达式</a:t>
            </a:r>
            <a:r>
              <a:rPr lang="en-US" altLang="zh-CN" sz="1600" dirty="0"/>
              <a:t>( </a:t>
            </a:r>
            <a:r>
              <a:rPr lang="en" altLang="zh-CN" sz="1600" dirty="0"/>
              <a:t>Terminal Expression)</a:t>
            </a:r>
            <a:r>
              <a:rPr lang="zh-CN" altLang="en-US" sz="1600" dirty="0"/>
              <a:t>角色：</a:t>
            </a:r>
            <a:endParaRPr lang="en-US" altLang="zh-CN" sz="1600" dirty="0"/>
          </a:p>
          <a:p>
            <a:pPr marL="0" indent="0">
              <a:buNone/>
            </a:pPr>
            <a:r>
              <a:rPr lang="zh-CN" altLang="en-US" sz="1600" dirty="0"/>
              <a:t>是抽象表达式的子类，用来实现文法中与终结符相关的操作，文法中的每一个终结条规则都对应于一个非终结符表达式。</a:t>
            </a:r>
          </a:p>
          <a:p>
            <a:r>
              <a:rPr lang="zh-CN" altLang="en-US" sz="1600" dirty="0"/>
              <a:t>非终结符表达式</a:t>
            </a:r>
            <a:r>
              <a:rPr lang="en-US" altLang="zh-CN" sz="1600" dirty="0"/>
              <a:t>( </a:t>
            </a:r>
            <a:r>
              <a:rPr lang="en" altLang="zh-CN" sz="1600" dirty="0"/>
              <a:t>Nontermina1 Expression )</a:t>
            </a:r>
            <a:r>
              <a:rPr lang="zh-CN" altLang="en-US" sz="1600" dirty="0"/>
              <a:t>角色：</a:t>
            </a:r>
            <a:endParaRPr lang="en-US" altLang="zh-CN" sz="1600" dirty="0"/>
          </a:p>
          <a:p>
            <a:pPr marL="0" indent="0">
              <a:buNone/>
            </a:pPr>
            <a:r>
              <a:rPr lang="zh-CN" altLang="en-US" sz="1600" dirty="0"/>
              <a:t>也是抽象表达式的子类，用来实现文法中与非终结符相关的操作，文法中的每 条规则都对应于一个非终结符表达式。</a:t>
            </a:r>
          </a:p>
          <a:p>
            <a:r>
              <a:rPr lang="zh-CN" altLang="en-US" sz="1600" dirty="0"/>
              <a:t>环境</a:t>
            </a:r>
            <a:r>
              <a:rPr lang="en-US" altLang="zh-CN" sz="1600" dirty="0"/>
              <a:t>( </a:t>
            </a:r>
            <a:r>
              <a:rPr lang="en" altLang="zh-CN" sz="1600" dirty="0"/>
              <a:t>Context )</a:t>
            </a:r>
            <a:r>
              <a:rPr lang="zh-CN" altLang="en-US" sz="1600" dirty="0"/>
              <a:t>角色：</a:t>
            </a:r>
            <a:endParaRPr lang="en-US" altLang="zh-CN" sz="1600" dirty="0"/>
          </a:p>
          <a:p>
            <a:pPr marL="0" indent="0">
              <a:buNone/>
            </a:pPr>
            <a:r>
              <a:rPr lang="zh-CN" altLang="en-US" sz="1600" dirty="0"/>
              <a:t>通常包含各个解释器需要的数据或是公共的功能，一般用来传递被所有解释器共享的数据，后面的解释器可以从这里获取这些值。</a:t>
            </a:r>
          </a:p>
          <a:p>
            <a:r>
              <a:rPr lang="zh-CN" altLang="en-US" sz="1600" dirty="0"/>
              <a:t>客户端</a:t>
            </a:r>
            <a:r>
              <a:rPr lang="en-US" altLang="zh-CN" sz="1600" dirty="0"/>
              <a:t>( </a:t>
            </a:r>
            <a:r>
              <a:rPr lang="en" altLang="zh-CN" sz="1600" dirty="0"/>
              <a:t>Client ):</a:t>
            </a:r>
          </a:p>
          <a:p>
            <a:pPr marL="0" indent="0">
              <a:buNone/>
            </a:pPr>
            <a:r>
              <a:rPr lang="zh-CN" altLang="en-US" sz="1600" dirty="0"/>
              <a:t>主要任务是将需要分析的句子或表达式转换成使用解释器对象描述的抽象语法树，然后调用解释器的解释方法 当然也可以通过环境角色间接访问解释器的解释方法。</a:t>
            </a:r>
          </a:p>
          <a:p>
            <a:endParaRPr kumimoji="1" lang="zh-CN" altLang="en-US" sz="1600" dirty="0"/>
          </a:p>
        </p:txBody>
      </p:sp>
      <p:pic>
        <p:nvPicPr>
          <p:cNvPr id="4" name="图片 3">
            <a:extLst>
              <a:ext uri="{FF2B5EF4-FFF2-40B4-BE49-F238E27FC236}">
                <a16:creationId xmlns:a16="http://schemas.microsoft.com/office/drawing/2014/main" id="{BDA73697-4CFF-DD4C-82D2-F949723AB6BA}"/>
              </a:ext>
            </a:extLst>
          </p:cNvPr>
          <p:cNvPicPr>
            <a:picLocks noChangeAspect="1"/>
          </p:cNvPicPr>
          <p:nvPr/>
        </p:nvPicPr>
        <p:blipFill>
          <a:blip r:embed="rId3"/>
          <a:stretch>
            <a:fillRect/>
          </a:stretch>
        </p:blipFill>
        <p:spPr>
          <a:xfrm>
            <a:off x="7825022" y="398272"/>
            <a:ext cx="3904597" cy="2871787"/>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117919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dissolv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dissolv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dissolv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dissolv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dissolve">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dissolve">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1000" fill="hold"/>
                                        <p:tgtEl>
                                          <p:spTgt spid="4"/>
                                        </p:tgtEl>
                                        <p:attrNameLst>
                                          <p:attrName>ppt_x</p:attrName>
                                        </p:attrNameLst>
                                      </p:cBhvr>
                                      <p:tavLst>
                                        <p:tav tm="0">
                                          <p:val>
                                            <p:strVal val="#ppt_x"/>
                                          </p:val>
                                        </p:tav>
                                        <p:tav tm="100000">
                                          <p:val>
                                            <p:strVal val="#ppt_x"/>
                                          </p:val>
                                        </p:tav>
                                      </p:tavLst>
                                    </p:anim>
                                    <p:anim calcmode="lin" valueType="num">
                                      <p:cBhvr additive="base">
                                        <p:cTn id="69"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23BF2-4263-0647-B859-7223A17D224B}"/>
              </a:ext>
            </a:extLst>
          </p:cNvPr>
          <p:cNvSpPr>
            <a:spLocks noGrp="1"/>
          </p:cNvSpPr>
          <p:nvPr>
            <p:ph type="title"/>
          </p:nvPr>
        </p:nvSpPr>
        <p:spPr/>
        <p:txBody>
          <a:bodyPr/>
          <a:lstStyle/>
          <a:p>
            <a:r>
              <a:rPr kumimoji="1" lang="zh-CN" altLang="en-US" dirty="0"/>
              <a:t>案例实现</a:t>
            </a:r>
          </a:p>
        </p:txBody>
      </p:sp>
      <p:pic>
        <p:nvPicPr>
          <p:cNvPr id="4" name="图片 3">
            <a:extLst>
              <a:ext uri="{FF2B5EF4-FFF2-40B4-BE49-F238E27FC236}">
                <a16:creationId xmlns:a16="http://schemas.microsoft.com/office/drawing/2014/main" id="{5EDBEBBE-2375-F24E-92D3-E17CD6BE46BF}"/>
              </a:ext>
            </a:extLst>
          </p:cNvPr>
          <p:cNvPicPr>
            <a:picLocks noChangeAspect="1"/>
          </p:cNvPicPr>
          <p:nvPr/>
        </p:nvPicPr>
        <p:blipFill>
          <a:blip r:embed="rId3"/>
          <a:stretch>
            <a:fillRect/>
          </a:stretch>
        </p:blipFill>
        <p:spPr>
          <a:xfrm>
            <a:off x="1080371" y="1998425"/>
            <a:ext cx="9035179" cy="4716700"/>
          </a:xfrm>
          <a:prstGeom prst="rect">
            <a:avLst/>
          </a:prstGeom>
        </p:spPr>
      </p:pic>
    </p:spTree>
    <p:extLst>
      <p:ext uri="{BB962C8B-B14F-4D97-AF65-F5344CB8AC3E}">
        <p14:creationId xmlns:p14="http://schemas.microsoft.com/office/powerpoint/2010/main" val="428785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B2B97-8A92-CB4D-BEC4-44748534EBA2}"/>
              </a:ext>
            </a:extLst>
          </p:cNvPr>
          <p:cNvSpPr>
            <a:spLocks noGrp="1"/>
          </p:cNvSpPr>
          <p:nvPr>
            <p:ph type="title"/>
          </p:nvPr>
        </p:nvSpPr>
        <p:spPr/>
        <p:txBody>
          <a:bodyPr/>
          <a:lstStyle/>
          <a:p>
            <a:r>
              <a:rPr kumimoji="1" lang="zh-CN" altLang="en-US" dirty="0"/>
              <a:t>优缺点</a:t>
            </a:r>
          </a:p>
        </p:txBody>
      </p:sp>
      <p:sp>
        <p:nvSpPr>
          <p:cNvPr id="3" name="内容占位符 2">
            <a:extLst>
              <a:ext uri="{FF2B5EF4-FFF2-40B4-BE49-F238E27FC236}">
                <a16:creationId xmlns:a16="http://schemas.microsoft.com/office/drawing/2014/main" id="{FFD9CAB8-E8A4-EC48-8B2F-15B96379B44B}"/>
              </a:ext>
            </a:extLst>
          </p:cNvPr>
          <p:cNvSpPr>
            <a:spLocks noGrp="1"/>
          </p:cNvSpPr>
          <p:nvPr>
            <p:ph idx="1"/>
          </p:nvPr>
        </p:nvSpPr>
        <p:spPr>
          <a:xfrm>
            <a:off x="595313" y="2174345"/>
            <a:ext cx="11001374" cy="4526493"/>
          </a:xfrm>
        </p:spPr>
        <p:txBody>
          <a:bodyPr>
            <a:noAutofit/>
          </a:bodyPr>
          <a:lstStyle/>
          <a:p>
            <a:pPr marL="0" indent="0">
              <a:buNone/>
            </a:pPr>
            <a:r>
              <a:rPr lang="zh-CN" altLang="en-US" sz="1400" b="1" dirty="0"/>
              <a:t>优点：</a:t>
            </a:r>
          </a:p>
          <a:p>
            <a:r>
              <a:rPr lang="zh-CN" altLang="en-US" sz="1400" dirty="0"/>
              <a:t>易于改变和扩展文法。</a:t>
            </a:r>
          </a:p>
          <a:p>
            <a:pPr marL="0" indent="0">
              <a:buNone/>
            </a:pPr>
            <a:r>
              <a:rPr lang="zh-CN" altLang="en-US" sz="1400" dirty="0"/>
              <a:t>由于在解释器模式中使用类表示语言的文法规则，因此可以通过继承等机制来改变或扩展文法。每一条文法规则都可以表示为一个类，因此可以方便地实现一个简单的语言。</a:t>
            </a:r>
          </a:p>
          <a:p>
            <a:r>
              <a:rPr lang="zh-CN" altLang="en-US" sz="1400" dirty="0"/>
              <a:t>实现文法较为容易。</a:t>
            </a:r>
          </a:p>
          <a:p>
            <a:pPr marL="0" indent="0">
              <a:buNone/>
            </a:pPr>
            <a:r>
              <a:rPr lang="zh-CN" altLang="en-US" sz="1400" dirty="0"/>
              <a:t>在抽象语法树中每个表达式节点类的实现方式都是相似的，这些类的代码编写都不会特别复杂。</a:t>
            </a:r>
          </a:p>
          <a:p>
            <a:r>
              <a:rPr lang="zh-CN" altLang="en-US" sz="1400" dirty="0"/>
              <a:t>增加新的解释表达式较为方便。</a:t>
            </a:r>
          </a:p>
          <a:p>
            <a:pPr marL="0" indent="0">
              <a:buNone/>
            </a:pPr>
            <a:r>
              <a:rPr lang="zh-CN" altLang="en-US" sz="1400" dirty="0"/>
              <a:t>如果用户需要增加新的解释表达式只需要对应增加一个新的终结符表达式类，原有表达式类代码无需修改，符合</a:t>
            </a:r>
            <a:r>
              <a:rPr lang="en-US" altLang="zh-CN" sz="1400" dirty="0"/>
              <a:t>"</a:t>
            </a:r>
            <a:r>
              <a:rPr lang="zh-CN" altLang="en-US" sz="1400" dirty="0"/>
              <a:t>开闭原则</a:t>
            </a:r>
            <a:r>
              <a:rPr lang="en-US" altLang="zh-CN" sz="1400" dirty="0"/>
              <a:t>"</a:t>
            </a:r>
            <a:r>
              <a:rPr lang="zh-CN" altLang="en-US" sz="1400" dirty="0"/>
              <a:t>。</a:t>
            </a:r>
          </a:p>
          <a:p>
            <a:pPr marL="0" indent="0">
              <a:buNone/>
            </a:pPr>
            <a:r>
              <a:rPr lang="zh-CN" altLang="en-US" sz="1400" b="1" dirty="0"/>
              <a:t>缺点：</a:t>
            </a:r>
          </a:p>
          <a:p>
            <a:r>
              <a:rPr lang="zh-CN" altLang="en-US" sz="1400" dirty="0"/>
              <a:t>对于复杂文法难以维护</a:t>
            </a:r>
          </a:p>
          <a:p>
            <a:pPr marL="0" indent="0">
              <a:buNone/>
            </a:pPr>
            <a:r>
              <a:rPr lang="zh-CN" altLang="en-US" sz="1400" dirty="0"/>
              <a:t>在解释器模式中，每一条规则至少需要定义一个类，因此如果一个语言包含太多文法规则，类的个数将会急剧增加，导致系统难以管理和维护。</a:t>
            </a:r>
          </a:p>
          <a:p>
            <a:r>
              <a:rPr lang="zh-CN" altLang="en-US" sz="1400" dirty="0"/>
              <a:t>执行效率较低</a:t>
            </a:r>
          </a:p>
          <a:p>
            <a:pPr marL="0" indent="0">
              <a:buNone/>
            </a:pPr>
            <a:r>
              <a:rPr lang="zh-CN" altLang="en-US" sz="1400" dirty="0"/>
              <a:t>由于在解释器模式中使用了大量的循环和递归调用，因此在解释比较为复杂的句子时其速度很慢，而且代码的调试过程也比较麻烦。</a:t>
            </a:r>
          </a:p>
          <a:p>
            <a:pPr marL="0" indent="0">
              <a:buNone/>
            </a:pPr>
            <a:endParaRPr kumimoji="1" lang="zh-CN" altLang="en-US" sz="1400" dirty="0"/>
          </a:p>
        </p:txBody>
      </p:sp>
    </p:spTree>
    <p:extLst>
      <p:ext uri="{BB962C8B-B14F-4D97-AF65-F5344CB8AC3E}">
        <p14:creationId xmlns:p14="http://schemas.microsoft.com/office/powerpoint/2010/main" val="262399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dissolv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dissolv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dissolv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dissolv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dissolve">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dissolve">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dissolve">
                                      <p:cBhvr>
                                        <p:cTn id="6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03101-E208-CD4C-8F75-9F0F9E4A0187}"/>
              </a:ext>
            </a:extLst>
          </p:cNvPr>
          <p:cNvSpPr>
            <a:spLocks noGrp="1"/>
          </p:cNvSpPr>
          <p:nvPr>
            <p:ph type="title"/>
          </p:nvPr>
        </p:nvSpPr>
        <p:spPr/>
        <p:txBody>
          <a:bodyPr/>
          <a:lstStyle/>
          <a:p>
            <a:r>
              <a:rPr kumimoji="1" lang="zh-CN" altLang="en-US" dirty="0"/>
              <a:t>使用场景</a:t>
            </a:r>
          </a:p>
        </p:txBody>
      </p:sp>
      <p:sp>
        <p:nvSpPr>
          <p:cNvPr id="3" name="内容占位符 2">
            <a:extLst>
              <a:ext uri="{FF2B5EF4-FFF2-40B4-BE49-F238E27FC236}">
                <a16:creationId xmlns:a16="http://schemas.microsoft.com/office/drawing/2014/main" id="{556346E5-55CA-6548-BAA5-4C0BFBFA2121}"/>
              </a:ext>
            </a:extLst>
          </p:cNvPr>
          <p:cNvSpPr>
            <a:spLocks noGrp="1"/>
          </p:cNvSpPr>
          <p:nvPr>
            <p:ph idx="1"/>
          </p:nvPr>
        </p:nvSpPr>
        <p:spPr>
          <a:xfrm>
            <a:off x="680321" y="2227691"/>
            <a:ext cx="10406779" cy="4173109"/>
          </a:xfrm>
        </p:spPr>
        <p:txBody>
          <a:bodyPr>
            <a:normAutofit/>
          </a:bodyPr>
          <a:lstStyle/>
          <a:p>
            <a:r>
              <a:rPr lang="zh-CN" altLang="en-US" dirty="0"/>
              <a:t>当语言的文法较为简单，且执行效率不是关键问题时，我们可以使用解释器模式。</a:t>
            </a:r>
          </a:p>
          <a:p>
            <a:r>
              <a:rPr lang="zh-CN" altLang="en-US" dirty="0"/>
              <a:t>当问题重复出现，且可以用一种简单语言来进行表达时，我们可以使用解释器模式。</a:t>
            </a:r>
          </a:p>
          <a:p>
            <a:r>
              <a:rPr lang="zh-CN" altLang="en-US" dirty="0"/>
              <a:t>当一个语言需要执行，并且语言中的句子可以表示为一个抽象树的时候，我们可以使用解释器模式。</a:t>
            </a:r>
            <a:endParaRPr lang="en-US" altLang="zh-CN" dirty="0"/>
          </a:p>
        </p:txBody>
      </p:sp>
    </p:spTree>
    <p:extLst>
      <p:ext uri="{BB962C8B-B14F-4D97-AF65-F5344CB8AC3E}">
        <p14:creationId xmlns:p14="http://schemas.microsoft.com/office/powerpoint/2010/main" val="26544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ssolv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4EA08-05A9-7347-88E6-D38EBB403D15}"/>
              </a:ext>
            </a:extLst>
          </p:cNvPr>
          <p:cNvSpPr>
            <a:spLocks noGrp="1"/>
          </p:cNvSpPr>
          <p:nvPr>
            <p:ph type="title"/>
          </p:nvPr>
        </p:nvSpPr>
        <p:spPr/>
        <p:txBody>
          <a:bodyPr/>
          <a:lstStyle/>
          <a:p>
            <a:r>
              <a:rPr kumimoji="1" lang="zh-CN" altLang="en-US" dirty="0"/>
              <a:t>谢谢大家</a:t>
            </a:r>
          </a:p>
        </p:txBody>
      </p:sp>
      <p:pic>
        <p:nvPicPr>
          <p:cNvPr id="5" name="图片 4">
            <a:extLst>
              <a:ext uri="{FF2B5EF4-FFF2-40B4-BE49-F238E27FC236}">
                <a16:creationId xmlns:a16="http://schemas.microsoft.com/office/drawing/2014/main" id="{C63357D8-87E7-3545-9BCB-2A25DA9F6CD6}"/>
              </a:ext>
            </a:extLst>
          </p:cNvPr>
          <p:cNvPicPr>
            <a:picLocks noChangeAspect="1"/>
          </p:cNvPicPr>
          <p:nvPr/>
        </p:nvPicPr>
        <p:blipFill>
          <a:blip r:embed="rId3"/>
          <a:stretch>
            <a:fillRect/>
          </a:stretch>
        </p:blipFill>
        <p:spPr>
          <a:xfrm>
            <a:off x="0" y="-43831"/>
            <a:ext cx="12192000" cy="6901831"/>
          </a:xfrm>
          <a:prstGeom prst="rect">
            <a:avLst/>
          </a:prstGeom>
        </p:spPr>
      </p:pic>
    </p:spTree>
    <p:extLst>
      <p:ext uri="{BB962C8B-B14F-4D97-AF65-F5344CB8AC3E}">
        <p14:creationId xmlns:p14="http://schemas.microsoft.com/office/powerpoint/2010/main" val="1506142823"/>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{A399FF5D-8FB7-1740-81E3-72FEE773E371}tf10001057</Template>
  <TotalTime>2607</TotalTime>
  <Words>1230</Words>
  <Application>Microsoft Macintosh PowerPoint</Application>
  <PresentationFormat>宽屏</PresentationFormat>
  <Paragraphs>84</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Arial</vt:lpstr>
      <vt:lpstr>Trebuchet MS</vt:lpstr>
      <vt:lpstr>柏林</vt:lpstr>
      <vt:lpstr>解释器模式</vt:lpstr>
      <vt:lpstr>概述</vt:lpstr>
      <vt:lpstr>解释器</vt:lpstr>
      <vt:lpstr>结构</vt:lpstr>
      <vt:lpstr>案例实现</vt:lpstr>
      <vt:lpstr>优缺点</vt:lpstr>
      <vt:lpstr>使用场景</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解释器模式</dc:title>
  <dc:creator>冯 文慧</dc:creator>
  <cp:lastModifiedBy>冯 文慧</cp:lastModifiedBy>
  <cp:revision>4</cp:revision>
  <dcterms:created xsi:type="dcterms:W3CDTF">2022-03-25T13:48:42Z</dcterms:created>
  <dcterms:modified xsi:type="dcterms:W3CDTF">2022-03-29T05:32:09Z</dcterms:modified>
</cp:coreProperties>
</file>