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79" r:id="rId2"/>
  </p:sldMasterIdLst>
  <p:notesMasterIdLst>
    <p:notesMasterId r:id="rId24"/>
  </p:notesMasterIdLst>
  <p:sldIdLst>
    <p:sldId id="256" r:id="rId3"/>
    <p:sldId id="257" r:id="rId4"/>
    <p:sldId id="271" r:id="rId5"/>
    <p:sldId id="272" r:id="rId6"/>
    <p:sldId id="273" r:id="rId7"/>
    <p:sldId id="289" r:id="rId8"/>
    <p:sldId id="274" r:id="rId9"/>
    <p:sldId id="275" r:id="rId10"/>
    <p:sldId id="276" r:id="rId11"/>
    <p:sldId id="277" r:id="rId12"/>
    <p:sldId id="278" r:id="rId13"/>
    <p:sldId id="279" r:id="rId14"/>
    <p:sldId id="280" r:id="rId15"/>
    <p:sldId id="282" r:id="rId16"/>
    <p:sldId id="283" r:id="rId17"/>
    <p:sldId id="284" r:id="rId18"/>
    <p:sldId id="288" r:id="rId19"/>
    <p:sldId id="285" r:id="rId20"/>
    <p:sldId id="287" r:id="rId21"/>
    <p:sldId id="286" r:id="rId22"/>
    <p:sldId id="265" r:id="rId2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 id="2" name="叶超" initials="叶超" lastIdx="2" clrIdx="1">
    <p:extLst>
      <p:ext uri="{19B8F6BF-5375-455C-9EA6-DF929625EA0E}">
        <p15:presenceInfo xmlns:p15="http://schemas.microsoft.com/office/powerpoint/2012/main" userId="858e25f91f74a7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0" autoAdjust="0"/>
    <p:restoredTop sz="93692"/>
  </p:normalViewPr>
  <p:slideViewPr>
    <p:cSldViewPr snapToGrid="0" snapToObjects="1">
      <p:cViewPr varScale="1">
        <p:scale>
          <a:sx n="82" d="100"/>
          <a:sy n="82" d="100"/>
        </p:scale>
        <p:origin x="1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C719E-4314-46F3-B3FC-41349AF62834}"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84ADD-D950-4029-A99B-4B11A22FEC42}" type="slidenum">
              <a:rPr lang="zh-CN" altLang="en-US" smtClean="0"/>
              <a:t>‹#›</a:t>
            </a:fld>
            <a:endParaRPr lang="zh-CN" altLang="en-US"/>
          </a:p>
        </p:txBody>
      </p:sp>
    </p:spTree>
    <p:extLst>
      <p:ext uri="{BB962C8B-B14F-4D97-AF65-F5344CB8AC3E}">
        <p14:creationId xmlns:p14="http://schemas.microsoft.com/office/powerpoint/2010/main" val="90562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91EE59C-3B2D-4513-AC46-7C0CA58BB25C}"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6587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只需要点击右上角的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导出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，就可以在弹出的格式选择中，点击自己需要的格式即可；</a:t>
            </a:r>
          </a:p>
        </p:txBody>
      </p:sp>
      <p:sp>
        <p:nvSpPr>
          <p:cNvPr id="4" name="灯片编号占位符 3"/>
          <p:cNvSpPr>
            <a:spLocks noGrp="1"/>
          </p:cNvSpPr>
          <p:nvPr>
            <p:ph type="sldNum" sz="quarter" idx="5"/>
          </p:nvPr>
        </p:nvSpPr>
        <p:spPr/>
        <p:txBody>
          <a:bodyPr/>
          <a:lstStyle/>
          <a:p>
            <a:fld id="{F9684ADD-D950-4029-A99B-4B11A22FEC42}" type="slidenum">
              <a:rPr lang="zh-CN" altLang="en-US" smtClean="0"/>
              <a:t>13</a:t>
            </a:fld>
            <a:endParaRPr lang="zh-CN" altLang="en-US"/>
          </a:p>
        </p:txBody>
      </p:sp>
    </p:spTree>
    <p:extLst>
      <p:ext uri="{BB962C8B-B14F-4D97-AF65-F5344CB8AC3E}">
        <p14:creationId xmlns:p14="http://schemas.microsoft.com/office/powerpoint/2010/main" val="1112623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回到迅捷画图首页，只需要点击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，就会出现大量的流程图模板，选择一个自己喜欢的就能一键套用，然后在现成的框架中改变自己的文字内容即可，这样一来不用自己画框架也不用调颜色，几分钟就可以搞定啦！</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14</a:t>
            </a:fld>
            <a:endParaRPr lang="zh-CN" altLang="en-US"/>
          </a:p>
        </p:txBody>
      </p:sp>
    </p:spTree>
    <p:extLst>
      <p:ext uri="{BB962C8B-B14F-4D97-AF65-F5344CB8AC3E}">
        <p14:creationId xmlns:p14="http://schemas.microsoft.com/office/powerpoint/2010/main" val="9495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mybatis</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20</a:t>
            </a:fld>
            <a:endParaRPr lang="zh-CN" altLang="en-US"/>
          </a:p>
        </p:txBody>
      </p:sp>
    </p:spTree>
    <p:extLst>
      <p:ext uri="{BB962C8B-B14F-4D97-AF65-F5344CB8AC3E}">
        <p14:creationId xmlns:p14="http://schemas.microsoft.com/office/powerpoint/2010/main" val="2514568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684ADD-D950-4029-A99B-4B11A22FEC42}" type="slidenum">
              <a:rPr lang="zh-CN" altLang="en-US" smtClean="0"/>
              <a:t>21</a:t>
            </a:fld>
            <a:endParaRPr lang="zh-CN" altLang="en-US"/>
          </a:p>
        </p:txBody>
      </p:sp>
    </p:spTree>
    <p:extLst>
      <p:ext uri="{BB962C8B-B14F-4D97-AF65-F5344CB8AC3E}">
        <p14:creationId xmlns:p14="http://schemas.microsoft.com/office/powerpoint/2010/main" val="46376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在办公还是在生活中，流程图都是一个必不可少的重要辅助工具，大到建筑设计小到生活计划都需要使用流程图来帮助我们更好的完成每一件事情</a:t>
            </a:r>
            <a:endParaRPr lang="zh-CN" altLang="en-US" dirty="0"/>
          </a:p>
        </p:txBody>
      </p:sp>
      <p:sp>
        <p:nvSpPr>
          <p:cNvPr id="4" name="灯片编号占位符 3"/>
          <p:cNvSpPr>
            <a:spLocks noGrp="1"/>
          </p:cNvSpPr>
          <p:nvPr>
            <p:ph type="sldNum" sz="quarter" idx="10"/>
          </p:nvPr>
        </p:nvSpPr>
        <p:spPr/>
        <p:txBody>
          <a:bodyPr/>
          <a:lstStyle/>
          <a:p>
            <a:fld id="{F9684ADD-D950-4029-A99B-4B11A22FEC42}" type="slidenum">
              <a:rPr lang="zh-CN" altLang="en-US" smtClean="0"/>
              <a:t>2</a:t>
            </a:fld>
            <a:endParaRPr lang="zh-CN" altLang="en-US"/>
          </a:p>
        </p:txBody>
      </p:sp>
    </p:spTree>
    <p:extLst>
      <p:ext uri="{BB962C8B-B14F-4D97-AF65-F5344CB8AC3E}">
        <p14:creationId xmlns:p14="http://schemas.microsoft.com/office/powerpoint/2010/main" val="424001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、支持导入多种文件格式</a:t>
            </a:r>
          </a:p>
          <a:p>
            <a:r>
              <a:rPr lang="zh-CN" altLang="en-US" sz="1200" b="0" i="0" kern="1200" dirty="0">
                <a:solidFill>
                  <a:schemeClr val="tx1"/>
                </a:solidFill>
                <a:effectLst/>
                <a:latin typeface="+mn-lt"/>
                <a:ea typeface="+mn-ea"/>
                <a:cs typeface="+mn-cs"/>
              </a:rPr>
              <a:t>迅捷流程图支持了更多导入流程图格式，方便更多的人群编辑使用。</a:t>
            </a:r>
          </a:p>
          <a:p>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、导出的文件格式更多，不受跨平台限制</a:t>
            </a:r>
          </a:p>
          <a:p>
            <a:r>
              <a:rPr lang="zh-CN" altLang="en-US" sz="1200" b="0" i="0" kern="1200" dirty="0">
                <a:solidFill>
                  <a:schemeClr val="tx1"/>
                </a:solidFill>
                <a:effectLst/>
                <a:latin typeface="+mn-lt"/>
                <a:ea typeface="+mn-ea"/>
                <a:cs typeface="+mn-cs"/>
              </a:rPr>
              <a:t>迅捷流程图支持导出高清</a:t>
            </a:r>
            <a:r>
              <a:rPr lang="en-US" altLang="zh-CN" sz="1200" b="0" i="0" kern="1200" dirty="0">
                <a:solidFill>
                  <a:schemeClr val="tx1"/>
                </a:solidFill>
                <a:effectLst/>
                <a:latin typeface="+mn-lt"/>
                <a:ea typeface="+mn-ea"/>
                <a:cs typeface="+mn-cs"/>
              </a:rPr>
              <a:t>PNG</a:t>
            </a:r>
            <a:r>
              <a:rPr lang="zh-CN" altLang="en-US" sz="1200" b="0" i="0" kern="1200" dirty="0">
                <a:solidFill>
                  <a:schemeClr val="tx1"/>
                </a:solidFill>
                <a:effectLst/>
                <a:latin typeface="+mn-lt"/>
                <a:ea typeface="+mn-ea"/>
                <a:cs typeface="+mn-cs"/>
              </a:rPr>
              <a:t>格式图片和高清</a:t>
            </a:r>
            <a:r>
              <a:rPr lang="en-US" altLang="zh-CN" sz="1200" b="0" i="0" kern="1200" dirty="0">
                <a:solidFill>
                  <a:schemeClr val="tx1"/>
                </a:solidFill>
                <a:effectLst/>
                <a:latin typeface="+mn-lt"/>
                <a:ea typeface="+mn-ea"/>
                <a:cs typeface="+mn-cs"/>
              </a:rPr>
              <a:t>PDF</a:t>
            </a:r>
            <a:r>
              <a:rPr lang="zh-CN" altLang="en-US" sz="1200" b="0" i="0" kern="1200" dirty="0">
                <a:solidFill>
                  <a:schemeClr val="tx1"/>
                </a:solidFill>
                <a:effectLst/>
                <a:latin typeface="+mn-lt"/>
                <a:ea typeface="+mn-ea"/>
                <a:cs typeface="+mn-cs"/>
              </a:rPr>
              <a:t>格式文件</a:t>
            </a:r>
            <a:r>
              <a:rPr lang="en-US" altLang="zh-CN" sz="1200" b="0" i="0" kern="1200" dirty="0">
                <a:solidFill>
                  <a:schemeClr val="tx1"/>
                </a:solidFill>
                <a:effectLst/>
                <a:latin typeface="+mn-lt"/>
                <a:ea typeface="+mn-ea"/>
                <a:cs typeface="+mn-cs"/>
              </a:rPr>
              <a:t>XML.HTML</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4</a:t>
            </a:r>
            <a:r>
              <a:rPr lang="zh-CN" altLang="en-US" sz="1200" b="1" i="0" kern="1200" dirty="0">
                <a:solidFill>
                  <a:schemeClr val="tx1"/>
                </a:solidFill>
                <a:effectLst/>
                <a:latin typeface="+mn-lt"/>
                <a:ea typeface="+mn-ea"/>
                <a:cs typeface="+mn-cs"/>
              </a:rPr>
              <a:t>、支持云端实时存储，随时打开编辑流程图</a:t>
            </a:r>
          </a:p>
          <a:p>
            <a:r>
              <a:rPr lang="zh-CN" altLang="en-US" sz="1200" b="0" i="0" kern="1200" dirty="0">
                <a:solidFill>
                  <a:schemeClr val="tx1"/>
                </a:solidFill>
                <a:effectLst/>
                <a:latin typeface="+mn-lt"/>
                <a:ea typeface="+mn-ea"/>
                <a:cs typeface="+mn-cs"/>
              </a:rPr>
              <a:t>迅捷流程图支持云存储功能每</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秒自动保存，在编辑过程中会实时保存内容，防止文件丢失。</a:t>
            </a:r>
          </a:p>
          <a:p>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4</a:t>
            </a:fld>
            <a:endParaRPr lang="zh-CN" altLang="en-US"/>
          </a:p>
        </p:txBody>
      </p:sp>
    </p:spTree>
    <p:extLst>
      <p:ext uri="{BB962C8B-B14F-4D97-AF65-F5344CB8AC3E}">
        <p14:creationId xmlns:p14="http://schemas.microsoft.com/office/powerpoint/2010/main" val="2207904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流程图的绘制没有想象中那么复杂和困难</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7</a:t>
            </a:fld>
            <a:endParaRPr lang="zh-CN" altLang="en-US"/>
          </a:p>
        </p:txBody>
      </p:sp>
    </p:spTree>
    <p:extLst>
      <p:ext uri="{BB962C8B-B14F-4D97-AF65-F5344CB8AC3E}">
        <p14:creationId xmlns:p14="http://schemas.microsoft.com/office/powerpoint/2010/main" val="170983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打开画图工具，点击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进入迅捷画图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进入绘制类型选择界面；击左上角的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新建文件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选择</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流程图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就会进入到流程图制作界面</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8</a:t>
            </a:fld>
            <a:endParaRPr lang="zh-CN" altLang="en-US"/>
          </a:p>
        </p:txBody>
      </p:sp>
    </p:spTree>
    <p:extLst>
      <p:ext uri="{BB962C8B-B14F-4D97-AF65-F5344CB8AC3E}">
        <p14:creationId xmlns:p14="http://schemas.microsoft.com/office/powerpoint/2010/main" val="177076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可以看到左上角的 “文件名称”、工具栏、图形样式等等版块</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9</a:t>
            </a:fld>
            <a:endParaRPr lang="zh-CN" altLang="en-US"/>
          </a:p>
        </p:txBody>
      </p:sp>
    </p:spTree>
    <p:extLst>
      <p:ext uri="{BB962C8B-B14F-4D97-AF65-F5344CB8AC3E}">
        <p14:creationId xmlns:p14="http://schemas.microsoft.com/office/powerpoint/2010/main" val="236093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直接使用鼠标点击图形样式就会自动的添加至画板中，然后将添加的图形进行调整位置 用箭头连接就可以了；</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10</a:t>
            </a:fld>
            <a:endParaRPr lang="zh-CN" altLang="en-US"/>
          </a:p>
        </p:txBody>
      </p:sp>
    </p:spTree>
    <p:extLst>
      <p:ext uri="{BB962C8B-B14F-4D97-AF65-F5344CB8AC3E}">
        <p14:creationId xmlns:p14="http://schemas.microsoft.com/office/powerpoint/2010/main" val="38397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基本框架画好之后，按照主干以及分解内容依次双击各节点编辑填充</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11</a:t>
            </a:fld>
            <a:endParaRPr lang="zh-CN" altLang="en-US"/>
          </a:p>
        </p:txBody>
      </p:sp>
    </p:spTree>
    <p:extLst>
      <p:ext uri="{BB962C8B-B14F-4D97-AF65-F5344CB8AC3E}">
        <p14:creationId xmlns:p14="http://schemas.microsoft.com/office/powerpoint/2010/main" val="346587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框架和内容填充完毕之后，可以再进行美化一下，对背景、文字、颜色都可以按照自己喜欢的样式进行编辑</a:t>
            </a:r>
            <a:endParaRPr lang="zh-CN" altLang="en-US" dirty="0"/>
          </a:p>
        </p:txBody>
      </p:sp>
      <p:sp>
        <p:nvSpPr>
          <p:cNvPr id="4" name="灯片编号占位符 3"/>
          <p:cNvSpPr>
            <a:spLocks noGrp="1"/>
          </p:cNvSpPr>
          <p:nvPr>
            <p:ph type="sldNum" sz="quarter" idx="5"/>
          </p:nvPr>
        </p:nvSpPr>
        <p:spPr/>
        <p:txBody>
          <a:bodyPr/>
          <a:lstStyle/>
          <a:p>
            <a:fld id="{F9684ADD-D950-4029-A99B-4B11A22FEC42}" type="slidenum">
              <a:rPr lang="zh-CN" altLang="en-US" smtClean="0"/>
              <a:t>12</a:t>
            </a:fld>
            <a:endParaRPr lang="zh-CN" altLang="en-US"/>
          </a:p>
        </p:txBody>
      </p:sp>
    </p:spTree>
    <p:extLst>
      <p:ext uri="{BB962C8B-B14F-4D97-AF65-F5344CB8AC3E}">
        <p14:creationId xmlns:p14="http://schemas.microsoft.com/office/powerpoint/2010/main" val="40313610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5.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jp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hyperlink" Target="http://www.officeplus.cn/Template/Home.shtml" TargetMode="External"/><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1"/>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grpSp>
        <p:nvGrpSpPr>
          <p:cNvPr id="12" name="组合 11"/>
          <p:cNvGrpSpPr/>
          <p:nvPr userDrawn="1"/>
        </p:nvGrpSpPr>
        <p:grpSpPr>
          <a:xfrm>
            <a:off x="93619" y="95911"/>
            <a:ext cx="11927745" cy="6673598"/>
            <a:chOff x="93619" y="95911"/>
            <a:chExt cx="11927745" cy="6673598"/>
          </a:xfrm>
        </p:grpSpPr>
        <p:pic>
          <p:nvPicPr>
            <p:cNvPr id="13" name="图片 12"/>
            <p:cNvPicPr>
              <a:picLocks noChangeAspect="1"/>
            </p:cNvPicPr>
            <p:nvPr/>
          </p:nvPicPr>
          <p:blipFill>
            <a:blip r:embed="rId2"/>
            <a:stretch>
              <a:fillRect/>
            </a:stretch>
          </p:blipFill>
          <p:spPr>
            <a:xfrm rot="16200000">
              <a:off x="4691988" y="-4117215"/>
              <a:ext cx="2790000" cy="11463751"/>
            </a:xfrm>
            <a:prstGeom prst="rect">
              <a:avLst/>
            </a:prstGeom>
          </p:spPr>
        </p:pic>
        <p:pic>
          <p:nvPicPr>
            <p:cNvPr id="14" name="图片 13"/>
            <p:cNvPicPr>
              <a:picLocks noChangeAspect="1"/>
            </p:cNvPicPr>
            <p:nvPr/>
          </p:nvPicPr>
          <p:blipFill>
            <a:blip r:embed="rId2"/>
            <a:stretch>
              <a:fillRect/>
            </a:stretch>
          </p:blipFill>
          <p:spPr>
            <a:xfrm rot="5400000">
              <a:off x="4632995" y="-577603"/>
              <a:ext cx="2790000" cy="11463751"/>
            </a:xfrm>
            <a:prstGeom prst="rect">
              <a:avLst/>
            </a:prstGeom>
          </p:spPr>
        </p:pic>
        <p:pic>
          <p:nvPicPr>
            <p:cNvPr id="15" name="图片 14"/>
            <p:cNvPicPr>
              <a:picLocks noChangeAspect="1"/>
            </p:cNvPicPr>
            <p:nvPr/>
          </p:nvPicPr>
          <p:blipFill>
            <a:blip r:embed="rId3"/>
            <a:stretch>
              <a:fillRect/>
            </a:stretch>
          </p:blipFill>
          <p:spPr>
            <a:xfrm rot="16200000">
              <a:off x="4630114" y="-4381590"/>
              <a:ext cx="2913750" cy="11868751"/>
            </a:xfrm>
            <a:prstGeom prst="rect">
              <a:avLst/>
            </a:prstGeom>
          </p:spPr>
        </p:pic>
        <p:pic>
          <p:nvPicPr>
            <p:cNvPr id="16" name="图片 15"/>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7" name="图片 16"/>
          <p:cNvPicPr>
            <a:picLocks noChangeAspect="1"/>
          </p:cNvPicPr>
          <p:nvPr userDrawn="1"/>
        </p:nvPicPr>
        <p:blipFill>
          <a:blip r:embed="rId4"/>
          <a:stretch>
            <a:fillRect/>
          </a:stretch>
        </p:blipFill>
        <p:spPr>
          <a:xfrm>
            <a:off x="4144503" y="3940299"/>
            <a:ext cx="3923069" cy="1330139"/>
          </a:xfrm>
          <a:prstGeom prst="rect">
            <a:avLst/>
          </a:prstGeom>
        </p:spPr>
      </p:pic>
      <p:pic>
        <p:nvPicPr>
          <p:cNvPr id="20" name="图片 19"/>
          <p:cNvPicPr>
            <a:picLocks noChangeAspect="1"/>
          </p:cNvPicPr>
          <p:nvPr userDrawn="1"/>
        </p:nvPicPr>
        <p:blipFill>
          <a:blip r:embed="rId5"/>
          <a:stretch>
            <a:fillRect/>
          </a:stretch>
        </p:blipFill>
        <p:spPr>
          <a:xfrm>
            <a:off x="815883" y="724728"/>
            <a:ext cx="1462500" cy="1091250"/>
          </a:xfrm>
          <a:prstGeom prst="rect">
            <a:avLst/>
          </a:prstGeom>
        </p:spPr>
      </p:pic>
      <p:pic>
        <p:nvPicPr>
          <p:cNvPr id="21" name="图片 20"/>
          <p:cNvPicPr>
            <a:picLocks noChangeAspect="1"/>
          </p:cNvPicPr>
          <p:nvPr userDrawn="1"/>
        </p:nvPicPr>
        <p:blipFill>
          <a:blip r:embed="rId5"/>
          <a:stretch>
            <a:fillRect/>
          </a:stretch>
        </p:blipFill>
        <p:spPr>
          <a:xfrm flipH="1">
            <a:off x="9878765" y="724728"/>
            <a:ext cx="1462500" cy="1091250"/>
          </a:xfrm>
          <a:prstGeom prst="rect">
            <a:avLst/>
          </a:prstGeom>
        </p:spPr>
      </p:pic>
      <p:pic>
        <p:nvPicPr>
          <p:cNvPr id="22" name="图片 21"/>
          <p:cNvPicPr>
            <a:picLocks noChangeAspect="1"/>
          </p:cNvPicPr>
          <p:nvPr userDrawn="1"/>
        </p:nvPicPr>
        <p:blipFill>
          <a:blip r:embed="rId6"/>
          <a:stretch>
            <a:fillRect/>
          </a:stretch>
        </p:blipFill>
        <p:spPr>
          <a:xfrm>
            <a:off x="3202485" y="1526733"/>
            <a:ext cx="1248750" cy="978750"/>
          </a:xfrm>
          <a:prstGeom prst="rect">
            <a:avLst/>
          </a:prstGeom>
        </p:spPr>
      </p:pic>
      <p:pic>
        <p:nvPicPr>
          <p:cNvPr id="23" name="图片 22"/>
          <p:cNvPicPr>
            <a:picLocks noChangeAspect="1"/>
          </p:cNvPicPr>
          <p:nvPr userDrawn="1"/>
        </p:nvPicPr>
        <p:blipFill>
          <a:blip r:embed="rId7"/>
          <a:stretch>
            <a:fillRect/>
          </a:stretch>
        </p:blipFill>
        <p:spPr>
          <a:xfrm rot="1450453">
            <a:off x="8140822" y="2711098"/>
            <a:ext cx="2454985" cy="1359465"/>
          </a:xfrm>
          <a:prstGeom prst="rect">
            <a:avLst/>
          </a:prstGeom>
        </p:spPr>
      </p:pic>
      <p:pic>
        <p:nvPicPr>
          <p:cNvPr id="25" name="图片 24"/>
          <p:cNvPicPr>
            <a:picLocks noChangeAspect="1"/>
          </p:cNvPicPr>
          <p:nvPr userDrawn="1"/>
        </p:nvPicPr>
        <p:blipFill>
          <a:blip r:embed="rId8"/>
          <a:stretch>
            <a:fillRect/>
          </a:stretch>
        </p:blipFill>
        <p:spPr>
          <a:xfrm>
            <a:off x="2521860" y="3054890"/>
            <a:ext cx="1361250" cy="1316250"/>
          </a:xfrm>
          <a:prstGeom prst="rect">
            <a:avLst/>
          </a:prstGeom>
        </p:spPr>
      </p:pic>
      <p:sp>
        <p:nvSpPr>
          <p:cNvPr id="3" name="文本占位符 2"/>
          <p:cNvSpPr>
            <a:spLocks noGrp="1"/>
          </p:cNvSpPr>
          <p:nvPr>
            <p:ph type="body" sz="quarter" idx="10" hasCustomPrompt="1"/>
          </p:nvPr>
        </p:nvSpPr>
        <p:spPr>
          <a:xfrm>
            <a:off x="3492114" y="2234577"/>
            <a:ext cx="5189748" cy="1550168"/>
          </a:xfrm>
          <a:prstGeom prst="rect">
            <a:avLst/>
          </a:prstGeom>
        </p:spPr>
        <p:txBody>
          <a:bodyPr wrap="square">
            <a:spAutoFit/>
          </a:bodyPr>
          <a:lstStyle>
            <a:lvl1pPr marL="0" indent="0" algn="ctr">
              <a:buNone/>
              <a:defRPr sz="4800">
                <a:solidFill>
                  <a:schemeClr val="bg1"/>
                </a:solidFill>
              </a:defRPr>
            </a:lvl1pPr>
          </a:lstStyle>
          <a:p>
            <a:pPr lvl="0"/>
            <a:r>
              <a:rPr lang="en-US" altLang="zh-CN" dirty="0"/>
              <a:t>POWERPOINT</a:t>
            </a:r>
          </a:p>
          <a:p>
            <a:pPr lvl="0"/>
            <a:r>
              <a:rPr lang="en-US" altLang="zh-CN" dirty="0"/>
              <a:t>TEMPLATE</a:t>
            </a:r>
          </a:p>
        </p:txBody>
      </p:sp>
    </p:spTree>
    <p:extLst>
      <p:ext uri="{BB962C8B-B14F-4D97-AF65-F5344CB8AC3E}">
        <p14:creationId xmlns:p14="http://schemas.microsoft.com/office/powerpoint/2010/main" val="33912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1"/>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2" name="图片 11"/>
          <p:cNvPicPr>
            <a:picLocks noChangeAspect="1"/>
          </p:cNvPicPr>
          <p:nvPr userDrawn="1"/>
        </p:nvPicPr>
        <p:blipFill>
          <a:blip r:embed="rId4">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sp>
        <p:nvSpPr>
          <p:cNvPr id="15" name="文本占位符 2"/>
          <p:cNvSpPr>
            <a:spLocks noGrp="1"/>
          </p:cNvSpPr>
          <p:nvPr>
            <p:ph type="body" sz="quarter" idx="10" hasCustomPrompt="1"/>
          </p:nvPr>
        </p:nvSpPr>
        <p:spPr>
          <a:xfrm>
            <a:off x="4231144" y="2714195"/>
            <a:ext cx="6393031" cy="840230"/>
          </a:xfrm>
          <a:prstGeom prst="rect">
            <a:avLst/>
          </a:prstGeom>
        </p:spPr>
        <p:txBody>
          <a:bodyPr wrap="square">
            <a:spAutoFit/>
          </a:bodyPr>
          <a:lstStyle>
            <a:lvl1pPr marL="0" indent="0" algn="l">
              <a:buNone/>
              <a:defRPr sz="5400" b="1">
                <a:solidFill>
                  <a:schemeClr val="bg1"/>
                </a:solidFill>
              </a:defRPr>
            </a:lvl1pPr>
          </a:lstStyle>
          <a:p>
            <a:pPr lvl="0"/>
            <a:r>
              <a:rPr lang="zh-CN" altLang="en-US" dirty="0"/>
              <a:t>点击此处添加标题</a:t>
            </a:r>
          </a:p>
        </p:txBody>
      </p:sp>
      <p:sp>
        <p:nvSpPr>
          <p:cNvPr id="16" name="文本占位符 2"/>
          <p:cNvSpPr>
            <a:spLocks noGrp="1"/>
          </p:cNvSpPr>
          <p:nvPr>
            <p:ph type="body" sz="quarter" idx="11" hasCustomPrompt="1"/>
          </p:nvPr>
        </p:nvSpPr>
        <p:spPr>
          <a:xfrm>
            <a:off x="4231144" y="3560292"/>
            <a:ext cx="6393031" cy="590931"/>
          </a:xfrm>
          <a:prstGeom prst="rect">
            <a:avLst/>
          </a:prstGeom>
        </p:spPr>
        <p:txBody>
          <a:bodyPr wrap="square">
            <a:spAutoFit/>
          </a:bodyPr>
          <a:lstStyle>
            <a:lvl1pPr marL="0" indent="0" algn="l">
              <a:buNone/>
              <a:defRPr sz="3600" b="1">
                <a:solidFill>
                  <a:schemeClr val="bg1"/>
                </a:solidFill>
              </a:defRPr>
            </a:lvl1pPr>
          </a:lstStyle>
          <a:p>
            <a:pPr lvl="0"/>
            <a:r>
              <a:rPr lang="en-US" altLang="zh-CN" dirty="0"/>
              <a:t>ADD YOUR TITLE HERE</a:t>
            </a:r>
          </a:p>
        </p:txBody>
      </p:sp>
      <p:sp>
        <p:nvSpPr>
          <p:cNvPr id="17" name="文本占位符 2"/>
          <p:cNvSpPr>
            <a:spLocks noGrp="1"/>
          </p:cNvSpPr>
          <p:nvPr>
            <p:ph type="body" sz="quarter" idx="12" hasCustomPrompt="1"/>
          </p:nvPr>
        </p:nvSpPr>
        <p:spPr>
          <a:xfrm>
            <a:off x="1834454" y="1399076"/>
            <a:ext cx="2396690" cy="4067267"/>
          </a:xfrm>
          <a:prstGeom prst="rect">
            <a:avLst/>
          </a:prstGeom>
        </p:spPr>
        <p:txBody>
          <a:bodyPr wrap="square">
            <a:spAutoFit/>
          </a:bodyPr>
          <a:lstStyle>
            <a:lvl1pPr marL="0" indent="0" algn="ctr">
              <a:buNone/>
              <a:defRPr sz="28700" b="0">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172940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0"/>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2" name="图片 11"/>
          <p:cNvPicPr>
            <a:picLocks noChangeAspect="1"/>
          </p:cNvPicPr>
          <p:nvPr userDrawn="1"/>
        </p:nvPicPr>
        <p:blipFill>
          <a:blip r:embed="rId4"/>
          <a:stretch>
            <a:fillRect/>
          </a:stretch>
        </p:blipFill>
        <p:spPr>
          <a:xfrm>
            <a:off x="1837241" y="729942"/>
            <a:ext cx="4250713" cy="927407"/>
          </a:xfrm>
          <a:prstGeom prst="rect">
            <a:avLst/>
          </a:prstGeom>
        </p:spPr>
      </p:pic>
      <p:pic>
        <p:nvPicPr>
          <p:cNvPr id="13" name="图片 12"/>
          <p:cNvPicPr>
            <a:picLocks noChangeAspect="1"/>
          </p:cNvPicPr>
          <p:nvPr userDrawn="1"/>
        </p:nvPicPr>
        <p:blipFill>
          <a:blip r:embed="rId5"/>
          <a:stretch>
            <a:fillRect/>
          </a:stretch>
        </p:blipFill>
        <p:spPr>
          <a:xfrm>
            <a:off x="970489" y="904644"/>
            <a:ext cx="866752" cy="1505411"/>
          </a:xfrm>
          <a:prstGeom prst="rect">
            <a:avLst/>
          </a:prstGeom>
        </p:spPr>
      </p:pic>
      <p:sp>
        <p:nvSpPr>
          <p:cNvPr id="15" name="文本占位符 2"/>
          <p:cNvSpPr>
            <a:spLocks noGrp="1"/>
          </p:cNvSpPr>
          <p:nvPr>
            <p:ph type="body" sz="quarter" idx="10" hasCustomPrompt="1"/>
          </p:nvPr>
        </p:nvSpPr>
        <p:spPr>
          <a:xfrm>
            <a:off x="2610344" y="879565"/>
            <a:ext cx="3680109" cy="480131"/>
          </a:xfrm>
          <a:prstGeom prst="rect">
            <a:avLst/>
          </a:prstGeom>
          <a:noFill/>
        </p:spPr>
        <p:txBody>
          <a:bodyPr wrap="square" rtlCol="0">
            <a:spAutoFit/>
          </a:bodyPr>
          <a:lstStyle>
            <a:lvl1pPr marL="0" indent="0" defTabSz="914377">
              <a:buNone/>
              <a:defRPr lang="zh-CN" altLang="en-US" b="1" dirty="0" smtClean="0">
                <a:solidFill>
                  <a:schemeClr val="accent4"/>
                </a:solidFill>
                <a:cs typeface="+mn-ea"/>
              </a:defRPr>
            </a:lvl1pPr>
          </a:lstStyle>
          <a:p>
            <a:pPr marL="0" lvl="0" defTabSz="914377"/>
            <a:r>
              <a:rPr lang="zh-CN" altLang="en-US" dirty="0"/>
              <a:t>点击此处添加标题</a:t>
            </a:r>
          </a:p>
        </p:txBody>
      </p:sp>
      <p:sp>
        <p:nvSpPr>
          <p:cNvPr id="16" name="文本占位符 2"/>
          <p:cNvSpPr>
            <a:spLocks noGrp="1"/>
          </p:cNvSpPr>
          <p:nvPr>
            <p:ph type="body" sz="quarter" idx="11" hasCustomPrompt="1"/>
          </p:nvPr>
        </p:nvSpPr>
        <p:spPr>
          <a:xfrm>
            <a:off x="2610344" y="1328236"/>
            <a:ext cx="3680109" cy="313932"/>
          </a:xfrm>
          <a:prstGeom prst="rect">
            <a:avLst/>
          </a:prstGeom>
          <a:noFill/>
        </p:spPr>
        <p:txBody>
          <a:bodyPr wrap="square" rtlCol="0">
            <a:spAutoFit/>
          </a:bodyPr>
          <a:lstStyle>
            <a:lvl1pPr marL="0" indent="0" defTabSz="914377">
              <a:buNone/>
              <a:defRPr lang="zh-CN" altLang="en-US" sz="1600" b="1" dirty="0" smtClean="0">
                <a:solidFill>
                  <a:schemeClr val="accent4"/>
                </a:solidFill>
                <a:cs typeface="+mn-ea"/>
              </a:defRPr>
            </a:lvl1pPr>
          </a:lstStyle>
          <a:p>
            <a:pPr marL="0" lvl="0" defTabSz="914377"/>
            <a:r>
              <a:rPr lang="en-US" altLang="zh-CN" dirty="0"/>
              <a:t>ADD YOUR TITLE HERE</a:t>
            </a:r>
          </a:p>
        </p:txBody>
      </p:sp>
    </p:spTree>
    <p:extLst>
      <p:ext uri="{BB962C8B-B14F-4D97-AF65-F5344CB8AC3E}">
        <p14:creationId xmlns:p14="http://schemas.microsoft.com/office/powerpoint/2010/main" val="417777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9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_2">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0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1158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0931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25495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67730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9685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8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43061" y="4063376"/>
            <a:ext cx="2705877" cy="535531"/>
          </a:xfrm>
        </p:spPr>
        <p:txBody>
          <a:bodyPr/>
          <a:lstStyle/>
          <a:p>
            <a:r>
              <a:rPr lang="zh-CN" altLang="en-US" sz="3200" dirty="0">
                <a:latin typeface="Castellar" panose="020A0402060406010301" pitchFamily="18" charset="0"/>
              </a:rPr>
              <a:t>迅捷流程图</a:t>
            </a:r>
            <a:endParaRPr lang="en-US" altLang="zh-CN" sz="3200" dirty="0">
              <a:latin typeface="Castellar" panose="020A0402060406010301" pitchFamily="18" charset="0"/>
            </a:endParaRPr>
          </a:p>
        </p:txBody>
      </p:sp>
      <p:sp>
        <p:nvSpPr>
          <p:cNvPr id="3" name="矩形 2">
            <a:extLst>
              <a:ext uri="{FF2B5EF4-FFF2-40B4-BE49-F238E27FC236}">
                <a16:creationId xmlns:a16="http://schemas.microsoft.com/office/drawing/2014/main" id="{6BEB4C24-92C8-4FEC-8963-A496C240993E}"/>
              </a:ext>
            </a:extLst>
          </p:cNvPr>
          <p:cNvSpPr/>
          <p:nvPr/>
        </p:nvSpPr>
        <p:spPr>
          <a:xfrm rot="2476513">
            <a:off x="9008161" y="3076333"/>
            <a:ext cx="1138727" cy="75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演讲人：叶超</a:t>
            </a:r>
            <a:endParaRPr lang="en-US" altLang="zh-CN" sz="1200" dirty="0">
              <a:latin typeface="微软雅黑" panose="020B0503020204020204" pitchFamily="34" charset="-122"/>
              <a:ea typeface="微软雅黑" panose="020B0503020204020204" pitchFamily="34" charset="-122"/>
            </a:endParaRPr>
          </a:p>
          <a:p>
            <a:pPr algn="ctr">
              <a:lnSpc>
                <a:spcPct val="130000"/>
              </a:lnSpc>
            </a:pPr>
            <a:r>
              <a:rPr lang="en-US" altLang="zh-CN" sz="1200" dirty="0">
                <a:latin typeface="微软雅黑" panose="020B0503020204020204" pitchFamily="34" charset="-122"/>
                <a:ea typeface="微软雅黑" panose="020B0503020204020204" pitchFamily="34" charset="-122"/>
              </a:rPr>
              <a:t>2022.4.6</a:t>
            </a:r>
            <a:endParaRPr lang="zh-CN" altLang="en-US" sz="12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B605B10-FCCC-42E0-B0AB-6D267C6AA8ED}"/>
              </a:ext>
            </a:extLst>
          </p:cNvPr>
          <p:cNvPicPr>
            <a:picLocks noChangeAspect="1"/>
          </p:cNvPicPr>
          <p:nvPr/>
        </p:nvPicPr>
        <p:blipFill>
          <a:blip r:embed="rId3"/>
          <a:stretch>
            <a:fillRect/>
          </a:stretch>
        </p:blipFill>
        <p:spPr>
          <a:xfrm>
            <a:off x="5137565" y="1642337"/>
            <a:ext cx="1916868" cy="1968674"/>
          </a:xfrm>
          <a:prstGeom prst="rect">
            <a:avLst/>
          </a:prstGeom>
        </p:spPr>
      </p:pic>
    </p:spTree>
    <p:extLst>
      <p:ext uri="{BB962C8B-B14F-4D97-AF65-F5344CB8AC3E}">
        <p14:creationId xmlns:p14="http://schemas.microsoft.com/office/powerpoint/2010/main" val="308343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913AFF8-6957-4181-A34A-27C77DCC28CD}"/>
              </a:ext>
            </a:extLst>
          </p:cNvPr>
          <p:cNvPicPr>
            <a:picLocks noChangeAspect="1"/>
          </p:cNvPicPr>
          <p:nvPr/>
        </p:nvPicPr>
        <p:blipFill>
          <a:blip r:embed="rId3"/>
          <a:stretch>
            <a:fillRect/>
          </a:stretch>
        </p:blipFill>
        <p:spPr>
          <a:xfrm>
            <a:off x="1147665" y="471267"/>
            <a:ext cx="10459616" cy="5915465"/>
          </a:xfrm>
          <a:prstGeom prst="rect">
            <a:avLst/>
          </a:prstGeom>
        </p:spPr>
      </p:pic>
      <p:sp>
        <p:nvSpPr>
          <p:cNvPr id="7" name="矩形 6">
            <a:extLst>
              <a:ext uri="{FF2B5EF4-FFF2-40B4-BE49-F238E27FC236}">
                <a16:creationId xmlns:a16="http://schemas.microsoft.com/office/drawing/2014/main" id="{81DBD240-C058-4E55-8A38-DC85B3104ED0}"/>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62273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img.cn/20181221180848290.png?x-oss-process=image/watermark,type_ZmFuZ3poZW5naGVpdGk,shadow_10,text_aHR0cHM6Ly9ibG9nLmNzZG4ubmV0L09mZmljZTE5OTg=,size_16,color_FFFFFF,t_70">
            <a:extLst>
              <a:ext uri="{FF2B5EF4-FFF2-40B4-BE49-F238E27FC236}">
                <a16:creationId xmlns:a16="http://schemas.microsoft.com/office/drawing/2014/main" id="{25495F81-3874-4D8C-8063-6DF5DD345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939" y="583213"/>
            <a:ext cx="10189028" cy="562164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F3034682-FDE3-4D59-BDBA-CC803E2E3BFE}"/>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5</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58158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g-blog.csdnimg.cn/20181221180858377.png?x-oss-process=image/watermark,type_ZmFuZ3poZW5naGVpdGk,shadow_10,text_aHR0cHM6Ly9ibG9nLmNzZG4ubmV0L09mZmljZTE5OTg=,size_16,color_FFFFFF,t_70">
            <a:extLst>
              <a:ext uri="{FF2B5EF4-FFF2-40B4-BE49-F238E27FC236}">
                <a16:creationId xmlns:a16="http://schemas.microsoft.com/office/drawing/2014/main" id="{EB67AAC8-8C13-4DE2-B104-888D4295D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518" y="482204"/>
            <a:ext cx="9982200" cy="575064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9B98449B-CFCB-4549-852B-2F128FB76FC6}"/>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6</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14789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g-blog.csdnimg.cn/20181221180907328.png?x-oss-process=image/watermark,type_ZmFuZ3poZW5naGVpdGk,shadow_10,text_aHR0cHM6Ly9ibG9nLmNzZG4ubmV0L09mZmljZTE5OTg=,size_16,color_FFFFFF,t_70">
            <a:extLst>
              <a:ext uri="{FF2B5EF4-FFF2-40B4-BE49-F238E27FC236}">
                <a16:creationId xmlns:a16="http://schemas.microsoft.com/office/drawing/2014/main" id="{A6815226-4752-4195-BB76-4D9F54177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559" y="466725"/>
            <a:ext cx="10030992" cy="59245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7F7B86E-87B9-4C48-BEFD-31C2329E7C85}"/>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7</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676979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A8F2EFC-DA4E-4DDB-A609-10759F50F518}"/>
              </a:ext>
            </a:extLst>
          </p:cNvPr>
          <p:cNvPicPr>
            <a:picLocks noChangeAspect="1"/>
          </p:cNvPicPr>
          <p:nvPr/>
        </p:nvPicPr>
        <p:blipFill>
          <a:blip r:embed="rId3"/>
          <a:stretch>
            <a:fillRect/>
          </a:stretch>
        </p:blipFill>
        <p:spPr>
          <a:xfrm>
            <a:off x="1469923" y="780524"/>
            <a:ext cx="9830652" cy="4961050"/>
          </a:xfrm>
          <a:prstGeom prst="rect">
            <a:avLst/>
          </a:prstGeom>
        </p:spPr>
      </p:pic>
    </p:spTree>
    <p:extLst>
      <p:ext uri="{BB962C8B-B14F-4D97-AF65-F5344CB8AC3E}">
        <p14:creationId xmlns:p14="http://schemas.microsoft.com/office/powerpoint/2010/main" val="343249896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A40F26A-137E-4DC5-9164-CF8580D431E1}"/>
              </a:ext>
            </a:extLst>
          </p:cNvPr>
          <p:cNvSpPr/>
          <p:nvPr/>
        </p:nvSpPr>
        <p:spPr>
          <a:xfrm>
            <a:off x="3974842" y="2567474"/>
            <a:ext cx="6036906"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4800" dirty="0">
                <a:latin typeface="微软雅黑" panose="020B0503020204020204" pitchFamily="34" charset="-122"/>
                <a:ea typeface="微软雅黑" panose="020B0503020204020204" pitchFamily="34" charset="-122"/>
              </a:rPr>
              <a:t>三</a:t>
            </a:r>
            <a:r>
              <a:rPr lang="en-US" altLang="zh-CN" sz="4800" dirty="0">
                <a:latin typeface="微软雅黑" panose="020B0503020204020204" pitchFamily="34" charset="-122"/>
                <a:ea typeface="微软雅黑" panose="020B0503020204020204" pitchFamily="34" charset="-122"/>
              </a:rPr>
              <a:t>.</a:t>
            </a:r>
            <a:r>
              <a:rPr lang="zh-CN" altLang="en-US" sz="4800" dirty="0">
                <a:latin typeface="微软雅黑" panose="020B0503020204020204" pitchFamily="34" charset="-122"/>
                <a:ea typeface="微软雅黑" panose="020B0503020204020204" pitchFamily="34" charset="-122"/>
              </a:rPr>
              <a:t>流程图欣赏</a:t>
            </a:r>
          </a:p>
        </p:txBody>
      </p:sp>
    </p:spTree>
    <p:extLst>
      <p:ext uri="{BB962C8B-B14F-4D97-AF65-F5344CB8AC3E}">
        <p14:creationId xmlns:p14="http://schemas.microsoft.com/office/powerpoint/2010/main" val="256414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0B0E2E-8985-47D6-B897-4DE3C774FBD2}"/>
              </a:ext>
            </a:extLst>
          </p:cNvPr>
          <p:cNvPicPr>
            <a:picLocks noChangeAspect="1"/>
          </p:cNvPicPr>
          <p:nvPr/>
        </p:nvPicPr>
        <p:blipFill>
          <a:blip r:embed="rId2"/>
          <a:stretch>
            <a:fillRect/>
          </a:stretch>
        </p:blipFill>
        <p:spPr>
          <a:xfrm>
            <a:off x="933469" y="1362269"/>
            <a:ext cx="10325061" cy="4874944"/>
          </a:xfrm>
          <a:prstGeom prst="rect">
            <a:avLst/>
          </a:prstGeom>
        </p:spPr>
      </p:pic>
      <p:sp>
        <p:nvSpPr>
          <p:cNvPr id="8" name="矩形 7">
            <a:extLst>
              <a:ext uri="{FF2B5EF4-FFF2-40B4-BE49-F238E27FC236}">
                <a16:creationId xmlns:a16="http://schemas.microsoft.com/office/drawing/2014/main" id="{71BEEC11-0DD8-4C1E-97AC-07B7F34A6D70}"/>
              </a:ext>
            </a:extLst>
          </p:cNvPr>
          <p:cNvSpPr/>
          <p:nvPr/>
        </p:nvSpPr>
        <p:spPr>
          <a:xfrm>
            <a:off x="3676261" y="653143"/>
            <a:ext cx="4609323" cy="6158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400" dirty="0">
                <a:latin typeface="微软雅黑" panose="020B0503020204020204" pitchFamily="34" charset="-122"/>
                <a:ea typeface="微软雅黑" panose="020B0503020204020204" pitchFamily="34" charset="-122"/>
              </a:rPr>
              <a:t>鱼骨图</a:t>
            </a:r>
          </a:p>
        </p:txBody>
      </p:sp>
    </p:spTree>
    <p:extLst>
      <p:ext uri="{BB962C8B-B14F-4D97-AF65-F5344CB8AC3E}">
        <p14:creationId xmlns:p14="http://schemas.microsoft.com/office/powerpoint/2010/main" val="240644789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346AE38-045E-4A67-83F4-3C02BE1CB0E2}"/>
              </a:ext>
            </a:extLst>
          </p:cNvPr>
          <p:cNvPicPr>
            <a:picLocks noChangeAspect="1"/>
          </p:cNvPicPr>
          <p:nvPr/>
        </p:nvPicPr>
        <p:blipFill>
          <a:blip r:embed="rId2"/>
          <a:stretch>
            <a:fillRect/>
          </a:stretch>
        </p:blipFill>
        <p:spPr>
          <a:xfrm>
            <a:off x="326572" y="305349"/>
            <a:ext cx="11422896" cy="6226080"/>
          </a:xfrm>
          <a:prstGeom prst="rect">
            <a:avLst/>
          </a:prstGeom>
        </p:spPr>
      </p:pic>
    </p:spTree>
    <p:extLst>
      <p:ext uri="{BB962C8B-B14F-4D97-AF65-F5344CB8AC3E}">
        <p14:creationId xmlns:p14="http://schemas.microsoft.com/office/powerpoint/2010/main" val="83148339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318DA7B-B4ED-44ED-905D-7C70B692A2B1}"/>
              </a:ext>
            </a:extLst>
          </p:cNvPr>
          <p:cNvPicPr>
            <a:picLocks noChangeAspect="1"/>
          </p:cNvPicPr>
          <p:nvPr/>
        </p:nvPicPr>
        <p:blipFill>
          <a:blip r:embed="rId2"/>
          <a:stretch>
            <a:fillRect/>
          </a:stretch>
        </p:blipFill>
        <p:spPr>
          <a:xfrm>
            <a:off x="326571" y="289249"/>
            <a:ext cx="11541967" cy="6363290"/>
          </a:xfrm>
          <a:prstGeom prst="rect">
            <a:avLst/>
          </a:prstGeom>
        </p:spPr>
      </p:pic>
    </p:spTree>
    <p:extLst>
      <p:ext uri="{BB962C8B-B14F-4D97-AF65-F5344CB8AC3E}">
        <p14:creationId xmlns:p14="http://schemas.microsoft.com/office/powerpoint/2010/main" val="54960783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6E320BD-1654-445C-9D4A-97BD2A6407E0}"/>
              </a:ext>
            </a:extLst>
          </p:cNvPr>
          <p:cNvPicPr>
            <a:picLocks noChangeAspect="1"/>
          </p:cNvPicPr>
          <p:nvPr/>
        </p:nvPicPr>
        <p:blipFill>
          <a:blip r:embed="rId2"/>
          <a:stretch>
            <a:fillRect/>
          </a:stretch>
        </p:blipFill>
        <p:spPr>
          <a:xfrm>
            <a:off x="335902" y="1296955"/>
            <a:ext cx="11423121" cy="5122506"/>
          </a:xfrm>
          <a:prstGeom prst="rect">
            <a:avLst/>
          </a:prstGeom>
        </p:spPr>
      </p:pic>
      <p:sp>
        <p:nvSpPr>
          <p:cNvPr id="7" name="矩形 6">
            <a:extLst>
              <a:ext uri="{FF2B5EF4-FFF2-40B4-BE49-F238E27FC236}">
                <a16:creationId xmlns:a16="http://schemas.microsoft.com/office/drawing/2014/main" id="{EAF2277F-FD32-4B04-9A2D-BA75B907701C}"/>
              </a:ext>
            </a:extLst>
          </p:cNvPr>
          <p:cNvSpPr/>
          <p:nvPr/>
        </p:nvSpPr>
        <p:spPr>
          <a:xfrm>
            <a:off x="3853543" y="578498"/>
            <a:ext cx="3722914" cy="718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dirty="0">
                <a:latin typeface="微软雅黑" panose="020B0503020204020204" pitchFamily="34" charset="-122"/>
                <a:ea typeface="微软雅黑" panose="020B0503020204020204" pitchFamily="34" charset="-122"/>
              </a:rPr>
              <a:t>泳道图</a:t>
            </a:r>
          </a:p>
        </p:txBody>
      </p:sp>
    </p:spTree>
    <p:extLst>
      <p:ext uri="{BB962C8B-B14F-4D97-AF65-F5344CB8AC3E}">
        <p14:creationId xmlns:p14="http://schemas.microsoft.com/office/powerpoint/2010/main" val="376168682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34074" y="1385596"/>
            <a:ext cx="8434873" cy="3008003"/>
          </a:xfrm>
        </p:spPr>
        <p:txBody>
          <a:bodyPr/>
          <a:lstStyle/>
          <a:p>
            <a:r>
              <a:rPr lang="zh-CN" altLang="en-US" sz="3200" b="0" dirty="0"/>
              <a:t>迅捷流程图官网：</a:t>
            </a:r>
            <a:r>
              <a:rPr lang="en-US" altLang="zh-CN" sz="3200" b="0" dirty="0"/>
              <a:t>https://www.liuchengtu.com/process</a:t>
            </a:r>
          </a:p>
          <a:p>
            <a:r>
              <a:rPr lang="zh-CN" altLang="en-US" sz="3200" b="0" dirty="0"/>
              <a:t>迅捷流程图制作软件是一款既轻便功能又强大的专业绘图软件，它可以用于各种流程图 的制作，如：组织结构图、电路图、数据流程图等</a:t>
            </a:r>
            <a:endParaRPr lang="en-US" altLang="zh-CN" sz="3200" b="0" dirty="0"/>
          </a:p>
          <a:p>
            <a:endParaRPr lang="zh-CN" altLang="en-US" sz="3200" dirty="0"/>
          </a:p>
        </p:txBody>
      </p:sp>
      <p:sp>
        <p:nvSpPr>
          <p:cNvPr id="7" name="矩形 6">
            <a:extLst>
              <a:ext uri="{FF2B5EF4-FFF2-40B4-BE49-F238E27FC236}">
                <a16:creationId xmlns:a16="http://schemas.microsoft.com/office/drawing/2014/main" id="{8284C90D-D5D2-4049-A4A7-76413AF3AA69}"/>
              </a:ext>
            </a:extLst>
          </p:cNvPr>
          <p:cNvSpPr/>
          <p:nvPr/>
        </p:nvSpPr>
        <p:spPr>
          <a:xfrm>
            <a:off x="93307" y="391885"/>
            <a:ext cx="2071395"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dirty="0">
                <a:latin typeface="微软雅黑" panose="020B0503020204020204" pitchFamily="34" charset="-122"/>
                <a:ea typeface="微软雅黑" panose="020B0503020204020204" pitchFamily="34" charset="-122"/>
              </a:rPr>
              <a:t>前言</a:t>
            </a:r>
          </a:p>
        </p:txBody>
      </p:sp>
    </p:spTree>
    <p:extLst>
      <p:ext uri="{BB962C8B-B14F-4D97-AF65-F5344CB8AC3E}">
        <p14:creationId xmlns:p14="http://schemas.microsoft.com/office/powerpoint/2010/main" val="13303093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AEA2A16-07B6-4E47-ABE5-2E8A508303AA}"/>
              </a:ext>
            </a:extLst>
          </p:cNvPr>
          <p:cNvPicPr>
            <a:picLocks noChangeAspect="1"/>
          </p:cNvPicPr>
          <p:nvPr/>
        </p:nvPicPr>
        <p:blipFill>
          <a:blip r:embed="rId3"/>
          <a:stretch>
            <a:fillRect/>
          </a:stretch>
        </p:blipFill>
        <p:spPr>
          <a:xfrm>
            <a:off x="681135" y="658890"/>
            <a:ext cx="10720873" cy="5540220"/>
          </a:xfrm>
          <a:prstGeom prst="rect">
            <a:avLst/>
          </a:prstGeom>
        </p:spPr>
      </p:pic>
    </p:spTree>
    <p:extLst>
      <p:ext uri="{BB962C8B-B14F-4D97-AF65-F5344CB8AC3E}">
        <p14:creationId xmlns:p14="http://schemas.microsoft.com/office/powerpoint/2010/main" val="12951705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3619" y="95911"/>
            <a:ext cx="11927745" cy="6673598"/>
            <a:chOff x="93619" y="95911"/>
            <a:chExt cx="11927745" cy="6673598"/>
          </a:xfrm>
        </p:grpSpPr>
        <p:pic>
          <p:nvPicPr>
            <p:cNvPr id="7" name="图片 6"/>
            <p:cNvPicPr>
              <a:picLocks noChangeAspect="1"/>
            </p:cNvPicPr>
            <p:nvPr/>
          </p:nvPicPr>
          <p:blipFill>
            <a:blip r:embed="rId3"/>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3"/>
            <a:stretch>
              <a:fillRect/>
            </a:stretch>
          </p:blipFill>
          <p:spPr>
            <a:xfrm rot="5400000">
              <a:off x="4632995" y="-577603"/>
              <a:ext cx="2790000" cy="11463751"/>
            </a:xfrm>
            <a:prstGeom prst="rect">
              <a:avLst/>
            </a:prstGeom>
          </p:spPr>
        </p:pic>
        <p:pic>
          <p:nvPicPr>
            <p:cNvPr id="8" name="图片 7"/>
            <p:cNvPicPr>
              <a:picLocks noChangeAspect="1"/>
            </p:cNvPicPr>
            <p:nvPr/>
          </p:nvPicPr>
          <p:blipFill>
            <a:blip r:embed="rId4"/>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4"/>
            <a:stretch>
              <a:fillRect/>
            </a:stretch>
          </p:blipFill>
          <p:spPr>
            <a:xfrm rot="5400000">
              <a:off x="4571120" y="-621742"/>
              <a:ext cx="2913750" cy="11868751"/>
            </a:xfrm>
            <a:prstGeom prst="rect">
              <a:avLst/>
            </a:prstGeom>
          </p:spPr>
        </p:pic>
      </p:grpSp>
      <p:sp>
        <p:nvSpPr>
          <p:cNvPr id="3" name="文本占位符 2"/>
          <p:cNvSpPr>
            <a:spLocks noGrp="1"/>
          </p:cNvSpPr>
          <p:nvPr>
            <p:ph type="body" sz="quarter" idx="10"/>
          </p:nvPr>
        </p:nvSpPr>
        <p:spPr>
          <a:xfrm>
            <a:off x="2588922" y="2773965"/>
            <a:ext cx="7014155" cy="1221003"/>
          </a:xfrm>
        </p:spPr>
        <p:txBody>
          <a:bodyPr/>
          <a:lstStyle/>
          <a:p>
            <a:r>
              <a:rPr lang="zh-CN" altLang="en-US" dirty="0"/>
              <a:t>谢谢观赏</a:t>
            </a:r>
            <a:endParaRPr lang="en-US" altLang="zh-CN" dirty="0"/>
          </a:p>
        </p:txBody>
      </p:sp>
    </p:spTree>
    <p:extLst>
      <p:ext uri="{BB962C8B-B14F-4D97-AF65-F5344CB8AC3E}">
        <p14:creationId xmlns:p14="http://schemas.microsoft.com/office/powerpoint/2010/main" val="168615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ADCB167-0842-4B1A-94B9-EF812700B7CF}"/>
              </a:ext>
            </a:extLst>
          </p:cNvPr>
          <p:cNvSpPr/>
          <p:nvPr/>
        </p:nvSpPr>
        <p:spPr>
          <a:xfrm>
            <a:off x="3788229" y="2458616"/>
            <a:ext cx="6036906"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4400" dirty="0">
                <a:latin typeface="微软雅黑" panose="020B0503020204020204" pitchFamily="34" charset="-122"/>
                <a:ea typeface="微软雅黑" panose="020B0503020204020204" pitchFamily="34" charset="-122"/>
              </a:rPr>
              <a:t>二</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流程图操作</a:t>
            </a:r>
          </a:p>
        </p:txBody>
      </p:sp>
      <p:sp>
        <p:nvSpPr>
          <p:cNvPr id="6" name="矩形 5">
            <a:extLst>
              <a:ext uri="{FF2B5EF4-FFF2-40B4-BE49-F238E27FC236}">
                <a16:creationId xmlns:a16="http://schemas.microsoft.com/office/drawing/2014/main" id="{A8EF03E8-9F7D-43E9-8714-30F207C699EB}"/>
              </a:ext>
            </a:extLst>
          </p:cNvPr>
          <p:cNvSpPr/>
          <p:nvPr/>
        </p:nvSpPr>
        <p:spPr>
          <a:xfrm>
            <a:off x="3788229" y="1164771"/>
            <a:ext cx="6036906"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4400" dirty="0">
                <a:latin typeface="微软雅黑" panose="020B0503020204020204" pitchFamily="34" charset="-122"/>
                <a:ea typeface="微软雅黑" panose="020B0503020204020204" pitchFamily="34" charset="-122"/>
              </a:rPr>
              <a:t>一</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软件的优点</a:t>
            </a:r>
          </a:p>
        </p:txBody>
      </p:sp>
      <p:sp>
        <p:nvSpPr>
          <p:cNvPr id="8" name="矩形 7">
            <a:extLst>
              <a:ext uri="{FF2B5EF4-FFF2-40B4-BE49-F238E27FC236}">
                <a16:creationId xmlns:a16="http://schemas.microsoft.com/office/drawing/2014/main" id="{E09EA9D8-17B0-450A-80AC-272BDBECD125}"/>
              </a:ext>
            </a:extLst>
          </p:cNvPr>
          <p:cNvSpPr/>
          <p:nvPr/>
        </p:nvSpPr>
        <p:spPr>
          <a:xfrm>
            <a:off x="3788229" y="3752462"/>
            <a:ext cx="6036906"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4400" dirty="0">
                <a:latin typeface="微软雅黑" panose="020B0503020204020204" pitchFamily="34" charset="-122"/>
                <a:ea typeface="微软雅黑" panose="020B0503020204020204" pitchFamily="34" charset="-122"/>
              </a:rPr>
              <a:t>三</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流程图欣赏</a:t>
            </a:r>
          </a:p>
        </p:txBody>
      </p:sp>
    </p:spTree>
    <p:extLst>
      <p:ext uri="{BB962C8B-B14F-4D97-AF65-F5344CB8AC3E}">
        <p14:creationId xmlns:p14="http://schemas.microsoft.com/office/powerpoint/2010/main" val="20071339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3977E4-6FA1-4739-82F2-75128DB3C890}"/>
              </a:ext>
            </a:extLst>
          </p:cNvPr>
          <p:cNvSpPr/>
          <p:nvPr/>
        </p:nvSpPr>
        <p:spPr>
          <a:xfrm>
            <a:off x="2730763" y="872422"/>
            <a:ext cx="7075715" cy="107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1</a:t>
            </a:r>
            <a:r>
              <a:rPr lang="zh-CN" altLang="en-US" sz="2400" b="1" dirty="0"/>
              <a:t>、支持导入多种文件格式</a:t>
            </a:r>
          </a:p>
        </p:txBody>
      </p:sp>
      <p:sp>
        <p:nvSpPr>
          <p:cNvPr id="7" name="矩形 6">
            <a:extLst>
              <a:ext uri="{FF2B5EF4-FFF2-40B4-BE49-F238E27FC236}">
                <a16:creationId xmlns:a16="http://schemas.microsoft.com/office/drawing/2014/main" id="{63154B74-C4B7-4F81-9F85-45C4D13FCAE8}"/>
              </a:ext>
            </a:extLst>
          </p:cNvPr>
          <p:cNvSpPr/>
          <p:nvPr/>
        </p:nvSpPr>
        <p:spPr>
          <a:xfrm>
            <a:off x="2730763" y="1273639"/>
            <a:ext cx="7075714" cy="1539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2</a:t>
            </a:r>
            <a:r>
              <a:rPr lang="zh-CN" altLang="en-US" sz="2400" b="1" dirty="0"/>
              <a:t>、导出的文件格式更多，不受跨平台限制</a:t>
            </a:r>
          </a:p>
        </p:txBody>
      </p:sp>
      <p:sp>
        <p:nvSpPr>
          <p:cNvPr id="8" name="矩形 7">
            <a:extLst>
              <a:ext uri="{FF2B5EF4-FFF2-40B4-BE49-F238E27FC236}">
                <a16:creationId xmlns:a16="http://schemas.microsoft.com/office/drawing/2014/main" id="{0519E52F-ECDE-4128-80D7-8D714CCAA287}"/>
              </a:ext>
            </a:extLst>
          </p:cNvPr>
          <p:cNvSpPr/>
          <p:nvPr/>
        </p:nvSpPr>
        <p:spPr>
          <a:xfrm>
            <a:off x="2730763" y="2355297"/>
            <a:ext cx="7075715" cy="1064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4</a:t>
            </a:r>
            <a:r>
              <a:rPr lang="zh-CN" altLang="en-US" sz="2400" b="1" dirty="0"/>
              <a:t>、支持云端实时存储，随时打开编辑流程图</a:t>
            </a:r>
          </a:p>
          <a:p>
            <a:endParaRPr lang="zh-CN" altLang="en-US" dirty="0"/>
          </a:p>
        </p:txBody>
      </p:sp>
      <p:sp>
        <p:nvSpPr>
          <p:cNvPr id="9" name="矩形 8">
            <a:extLst>
              <a:ext uri="{FF2B5EF4-FFF2-40B4-BE49-F238E27FC236}">
                <a16:creationId xmlns:a16="http://schemas.microsoft.com/office/drawing/2014/main" id="{CDC0CADF-D44F-4CE7-8B80-E7E4356B8F6D}"/>
              </a:ext>
            </a:extLst>
          </p:cNvPr>
          <p:cNvSpPr/>
          <p:nvPr/>
        </p:nvSpPr>
        <p:spPr>
          <a:xfrm>
            <a:off x="2730760" y="3427798"/>
            <a:ext cx="7075715" cy="1092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5</a:t>
            </a:r>
            <a:r>
              <a:rPr lang="zh-CN" altLang="en-US" sz="2400" b="1" dirty="0"/>
              <a:t>、支持一键分享</a:t>
            </a:r>
            <a:r>
              <a:rPr lang="en-US" altLang="zh-CN" sz="2400" b="1" dirty="0"/>
              <a:t>UR</a:t>
            </a:r>
            <a:r>
              <a:rPr lang="zh-CN" altLang="en-US" sz="2400" b="1" dirty="0"/>
              <a:t>链接，实现多人远程编辑</a:t>
            </a:r>
            <a:endParaRPr lang="en-US" altLang="zh-CN" sz="2400" b="1" dirty="0"/>
          </a:p>
          <a:p>
            <a:endParaRPr lang="en-US" altLang="zh-CN" b="1" dirty="0"/>
          </a:p>
          <a:p>
            <a:r>
              <a:rPr lang="en-US" altLang="zh-CN" sz="2400" b="1" dirty="0"/>
              <a:t>6</a:t>
            </a:r>
            <a:r>
              <a:rPr lang="zh-CN" altLang="en-US" sz="2400" b="1" dirty="0"/>
              <a:t>、提供大量模板一键直接套用，提升办公效率</a:t>
            </a:r>
          </a:p>
          <a:p>
            <a:endParaRPr lang="zh-CN" altLang="en-US" b="1" dirty="0"/>
          </a:p>
          <a:p>
            <a:endParaRPr lang="zh-CN" altLang="en-US" dirty="0"/>
          </a:p>
        </p:txBody>
      </p:sp>
      <p:sp>
        <p:nvSpPr>
          <p:cNvPr id="11" name="矩形 10">
            <a:extLst>
              <a:ext uri="{FF2B5EF4-FFF2-40B4-BE49-F238E27FC236}">
                <a16:creationId xmlns:a16="http://schemas.microsoft.com/office/drawing/2014/main" id="{C7879623-B4AF-45C2-8107-07FC3E96AE50}"/>
              </a:ext>
            </a:extLst>
          </p:cNvPr>
          <p:cNvSpPr/>
          <p:nvPr/>
        </p:nvSpPr>
        <p:spPr>
          <a:xfrm>
            <a:off x="653143" y="522514"/>
            <a:ext cx="1520890" cy="70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dirty="0">
                <a:latin typeface="微软雅黑" panose="020B0503020204020204" pitchFamily="34" charset="-122"/>
                <a:ea typeface="微软雅黑" panose="020B0503020204020204" pitchFamily="34" charset="-122"/>
              </a:rPr>
              <a:t>优点</a:t>
            </a:r>
          </a:p>
        </p:txBody>
      </p:sp>
      <p:sp>
        <p:nvSpPr>
          <p:cNvPr id="16" name="矩形 15">
            <a:extLst>
              <a:ext uri="{FF2B5EF4-FFF2-40B4-BE49-F238E27FC236}">
                <a16:creationId xmlns:a16="http://schemas.microsoft.com/office/drawing/2014/main" id="{E7404459-C219-49E9-94C5-521D62720E1E}"/>
              </a:ext>
            </a:extLst>
          </p:cNvPr>
          <p:cNvSpPr/>
          <p:nvPr/>
        </p:nvSpPr>
        <p:spPr>
          <a:xfrm>
            <a:off x="2730759" y="4254675"/>
            <a:ext cx="7075715" cy="1092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n-ea"/>
              </a:rPr>
              <a:t>7</a:t>
            </a:r>
            <a:r>
              <a:rPr lang="zh-CN" altLang="en-US" sz="2400" b="1" dirty="0">
                <a:latin typeface="+mn-ea"/>
              </a:rPr>
              <a:t>、无需下载直接打开网页就能进行绘制</a:t>
            </a:r>
          </a:p>
          <a:p>
            <a:endParaRPr lang="zh-CN" altLang="en-US" dirty="0"/>
          </a:p>
        </p:txBody>
      </p:sp>
      <p:sp>
        <p:nvSpPr>
          <p:cNvPr id="17" name="矩形 16">
            <a:extLst>
              <a:ext uri="{FF2B5EF4-FFF2-40B4-BE49-F238E27FC236}">
                <a16:creationId xmlns:a16="http://schemas.microsoft.com/office/drawing/2014/main" id="{6A1F6ADF-FE1D-4834-81CE-70DFD9B5C9D0}"/>
              </a:ext>
            </a:extLst>
          </p:cNvPr>
          <p:cNvSpPr/>
          <p:nvPr/>
        </p:nvSpPr>
        <p:spPr>
          <a:xfrm>
            <a:off x="653143" y="5022897"/>
            <a:ext cx="1520890" cy="70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dirty="0">
                <a:latin typeface="微软雅黑" panose="020B0503020204020204" pitchFamily="34" charset="-122"/>
                <a:ea typeface="微软雅黑" panose="020B0503020204020204" pitchFamily="34" charset="-122"/>
              </a:rPr>
              <a:t>缺点</a:t>
            </a:r>
          </a:p>
        </p:txBody>
      </p:sp>
      <p:sp>
        <p:nvSpPr>
          <p:cNvPr id="18" name="矩形 17">
            <a:extLst>
              <a:ext uri="{FF2B5EF4-FFF2-40B4-BE49-F238E27FC236}">
                <a16:creationId xmlns:a16="http://schemas.microsoft.com/office/drawing/2014/main" id="{704BCA51-ADA2-4971-8413-26D7B1677F7E}"/>
              </a:ext>
            </a:extLst>
          </p:cNvPr>
          <p:cNvSpPr/>
          <p:nvPr/>
        </p:nvSpPr>
        <p:spPr>
          <a:xfrm>
            <a:off x="4575110" y="5374351"/>
            <a:ext cx="1520890" cy="70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dirty="0">
                <a:latin typeface="微软雅黑" panose="020B0503020204020204" pitchFamily="34" charset="-122"/>
                <a:ea typeface="微软雅黑" panose="020B0503020204020204" pitchFamily="34" charset="-122"/>
              </a:rPr>
              <a:t>收费</a:t>
            </a:r>
          </a:p>
        </p:txBody>
      </p:sp>
    </p:spTree>
    <p:extLst>
      <p:ext uri="{BB962C8B-B14F-4D97-AF65-F5344CB8AC3E}">
        <p14:creationId xmlns:p14="http://schemas.microsoft.com/office/powerpoint/2010/main" val="12077637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9EAED19-63DC-45B6-9EC1-48619F849B72}"/>
              </a:ext>
            </a:extLst>
          </p:cNvPr>
          <p:cNvPicPr>
            <a:picLocks noChangeAspect="1"/>
          </p:cNvPicPr>
          <p:nvPr/>
        </p:nvPicPr>
        <p:blipFill>
          <a:blip r:embed="rId2"/>
          <a:stretch>
            <a:fillRect/>
          </a:stretch>
        </p:blipFill>
        <p:spPr>
          <a:xfrm>
            <a:off x="1464542" y="1453169"/>
            <a:ext cx="9262915" cy="4655885"/>
          </a:xfrm>
          <a:prstGeom prst="rect">
            <a:avLst/>
          </a:prstGeom>
        </p:spPr>
      </p:pic>
      <p:sp>
        <p:nvSpPr>
          <p:cNvPr id="7" name="矩形 6">
            <a:extLst>
              <a:ext uri="{FF2B5EF4-FFF2-40B4-BE49-F238E27FC236}">
                <a16:creationId xmlns:a16="http://schemas.microsoft.com/office/drawing/2014/main" id="{E692741F-16AF-4781-8923-487F78917A39}"/>
              </a:ext>
            </a:extLst>
          </p:cNvPr>
          <p:cNvSpPr/>
          <p:nvPr/>
        </p:nvSpPr>
        <p:spPr>
          <a:xfrm>
            <a:off x="1922105" y="718457"/>
            <a:ext cx="8005666" cy="653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3600" dirty="0">
                <a:latin typeface="微软雅黑" panose="020B0503020204020204" pitchFamily="34" charset="-122"/>
                <a:ea typeface="微软雅黑" panose="020B0503020204020204" pitchFamily="34" charset="-122"/>
              </a:rPr>
              <a:t>diagrams.net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082925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A0EA19B-9541-4733-A7E5-A8DAB2103028}"/>
              </a:ext>
            </a:extLst>
          </p:cNvPr>
          <p:cNvSpPr/>
          <p:nvPr/>
        </p:nvSpPr>
        <p:spPr>
          <a:xfrm>
            <a:off x="4068147" y="2458616"/>
            <a:ext cx="6036906"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4400" dirty="0">
                <a:latin typeface="微软雅黑" panose="020B0503020204020204" pitchFamily="34" charset="-122"/>
                <a:ea typeface="微软雅黑" panose="020B0503020204020204" pitchFamily="34" charset="-122"/>
              </a:rPr>
              <a:t>二</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流程图操作</a:t>
            </a:r>
          </a:p>
        </p:txBody>
      </p:sp>
    </p:spTree>
    <p:extLst>
      <p:ext uri="{BB962C8B-B14F-4D97-AF65-F5344CB8AC3E}">
        <p14:creationId xmlns:p14="http://schemas.microsoft.com/office/powerpoint/2010/main" val="424336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0CCA351-50E1-454B-A72B-DC180DD9A026}"/>
              </a:ext>
            </a:extLst>
          </p:cNvPr>
          <p:cNvSpPr/>
          <p:nvPr/>
        </p:nvSpPr>
        <p:spPr>
          <a:xfrm>
            <a:off x="905070" y="555171"/>
            <a:ext cx="4674636" cy="872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400" dirty="0">
                <a:latin typeface="微软雅黑" panose="020B0503020204020204" pitchFamily="34" charset="-122"/>
                <a:ea typeface="微软雅黑" panose="020B0503020204020204" pitchFamily="34" charset="-122"/>
              </a:rPr>
              <a:t>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流程图操作</a:t>
            </a:r>
          </a:p>
        </p:txBody>
      </p:sp>
      <p:sp>
        <p:nvSpPr>
          <p:cNvPr id="6" name="矩形 5">
            <a:extLst>
              <a:ext uri="{FF2B5EF4-FFF2-40B4-BE49-F238E27FC236}">
                <a16:creationId xmlns:a16="http://schemas.microsoft.com/office/drawing/2014/main" id="{4D950544-4573-4821-8050-D8D3B29CFBA5}"/>
              </a:ext>
            </a:extLst>
          </p:cNvPr>
          <p:cNvSpPr/>
          <p:nvPr/>
        </p:nvSpPr>
        <p:spPr>
          <a:xfrm>
            <a:off x="1875453" y="2239346"/>
            <a:ext cx="8929396" cy="171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2800" dirty="0"/>
              <a:t>1.</a:t>
            </a:r>
            <a:r>
              <a:rPr lang="zh-CN" altLang="en-US" sz="2800" dirty="0"/>
              <a:t> 我们需要明确我们画的流程图属于哪一块范围，脑海中要对流程图的内容有一个大致的思路，先要想好流程图的主干内容，然后对其进行分解</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441364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10701E9-CA35-4F7E-BE11-A6109B34701F}"/>
              </a:ext>
            </a:extLst>
          </p:cNvPr>
          <p:cNvPicPr>
            <a:picLocks noChangeAspect="1"/>
          </p:cNvPicPr>
          <p:nvPr/>
        </p:nvPicPr>
        <p:blipFill>
          <a:blip r:embed="rId3"/>
          <a:stretch>
            <a:fillRect/>
          </a:stretch>
        </p:blipFill>
        <p:spPr>
          <a:xfrm>
            <a:off x="1126251" y="737119"/>
            <a:ext cx="10299083" cy="5222315"/>
          </a:xfrm>
          <a:prstGeom prst="rect">
            <a:avLst/>
          </a:prstGeom>
        </p:spPr>
      </p:pic>
      <p:sp>
        <p:nvSpPr>
          <p:cNvPr id="7" name="矩形 6">
            <a:extLst>
              <a:ext uri="{FF2B5EF4-FFF2-40B4-BE49-F238E27FC236}">
                <a16:creationId xmlns:a16="http://schemas.microsoft.com/office/drawing/2014/main" id="{1C4CCE5F-9A74-4F65-B609-92B1E93D2A18}"/>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06861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3ADA45-1112-4A84-8F61-1C90DA2E2729}"/>
              </a:ext>
            </a:extLst>
          </p:cNvPr>
          <p:cNvPicPr>
            <a:picLocks noChangeAspect="1"/>
          </p:cNvPicPr>
          <p:nvPr/>
        </p:nvPicPr>
        <p:blipFill>
          <a:blip r:embed="rId3"/>
          <a:stretch>
            <a:fillRect/>
          </a:stretch>
        </p:blipFill>
        <p:spPr>
          <a:xfrm>
            <a:off x="1781283" y="495640"/>
            <a:ext cx="8874277" cy="5866719"/>
          </a:xfrm>
          <a:prstGeom prst="rect">
            <a:avLst/>
          </a:prstGeom>
        </p:spPr>
      </p:pic>
      <p:sp>
        <p:nvSpPr>
          <p:cNvPr id="7" name="矩形 6">
            <a:extLst>
              <a:ext uri="{FF2B5EF4-FFF2-40B4-BE49-F238E27FC236}">
                <a16:creationId xmlns:a16="http://schemas.microsoft.com/office/drawing/2014/main" id="{6FA0E0C0-6685-4773-890D-9531117FBD12}"/>
              </a:ext>
            </a:extLst>
          </p:cNvPr>
          <p:cNvSpPr/>
          <p:nvPr/>
        </p:nvSpPr>
        <p:spPr>
          <a:xfrm>
            <a:off x="-130629" y="475862"/>
            <a:ext cx="1996751" cy="522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2400" dirty="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373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000000"/>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Segoe UI" panose="020F0302020204030204"/>
        <a:ea typeface="微软雅黑"/>
        <a:cs typeface=""/>
      </a:majorFont>
      <a:minorFont>
        <a:latin typeface="Segoe UI"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TotalTime>
  <Words>578</Words>
  <Application>Microsoft Office PowerPoint</Application>
  <PresentationFormat>宽屏</PresentationFormat>
  <Paragraphs>63</Paragraphs>
  <Slides>21</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等线</vt:lpstr>
      <vt:lpstr>宋体</vt:lpstr>
      <vt:lpstr>微软雅黑</vt:lpstr>
      <vt:lpstr>Arial</vt:lpstr>
      <vt:lpstr>Castellar</vt:lpstr>
      <vt:lpstr>Century Gothic</vt:lpstr>
      <vt:lpstr>Segoe UI</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叶超</cp:lastModifiedBy>
  <cp:revision>54</cp:revision>
  <dcterms:created xsi:type="dcterms:W3CDTF">2015-08-18T02:51:41Z</dcterms:created>
  <dcterms:modified xsi:type="dcterms:W3CDTF">2022-04-07T03:13:07Z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2017-12-21T06:41:29.3413476Z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