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notesMasterIdLst>
    <p:notesMasterId r:id="rId29"/>
  </p:notesMasterIdLst>
  <p:sldIdLst>
    <p:sldId id="256" r:id="rId4"/>
    <p:sldId id="257" r:id="rId5"/>
    <p:sldId id="259" r:id="rId6"/>
    <p:sldId id="784" r:id="rId7"/>
    <p:sldId id="1168" r:id="rId8"/>
    <p:sldId id="261" r:id="rId9"/>
    <p:sldId id="375" r:id="rId10"/>
    <p:sldId id="1170" r:id="rId11"/>
    <p:sldId id="1171" r:id="rId12"/>
    <p:sldId id="949" r:id="rId13"/>
    <p:sldId id="262" r:id="rId14"/>
    <p:sldId id="399" r:id="rId15"/>
    <p:sldId id="1166" r:id="rId16"/>
    <p:sldId id="263" r:id="rId17"/>
    <p:sldId id="658" r:id="rId18"/>
    <p:sldId id="1167" r:id="rId19"/>
    <p:sldId id="809" r:id="rId20"/>
    <p:sldId id="1169" r:id="rId21"/>
    <p:sldId id="264" r:id="rId22"/>
    <p:sldId id="1174" r:id="rId23"/>
    <p:sldId id="1182" r:id="rId24"/>
    <p:sldId id="1176" r:id="rId25"/>
    <p:sldId id="1183" r:id="rId26"/>
    <p:sldId id="1184" r:id="rId27"/>
    <p:sldId id="116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1C232B"/>
    <a:srgbClr val="141414"/>
    <a:srgbClr val="0F6D0F"/>
    <a:srgbClr val="F4F3F2"/>
    <a:srgbClr val="55943A"/>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99" autoAdjust="0"/>
  </p:normalViewPr>
  <p:slideViewPr>
    <p:cSldViewPr snapToGrid="0" showGuides="1">
      <p:cViewPr>
        <p:scale>
          <a:sx n="100" d="100"/>
          <a:sy n="100"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955D3-64AE-4AA0-B034-64EFDAF0FF15}" type="datetimeFigureOut">
              <a:rPr lang="zh-CN" altLang="en-US" smtClean="0"/>
              <a:t>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32ADF-EDDA-41BD-AAD9-67B84090B6DB}" type="slidenum">
              <a:rPr lang="zh-CN" altLang="en-US" smtClean="0"/>
              <a:t>‹#›</a:t>
            </a:fld>
            <a:endParaRPr lang="zh-CN" altLang="en-US"/>
          </a:p>
        </p:txBody>
      </p:sp>
    </p:spTree>
    <p:extLst>
      <p:ext uri="{BB962C8B-B14F-4D97-AF65-F5344CB8AC3E}">
        <p14:creationId xmlns:p14="http://schemas.microsoft.com/office/powerpoint/2010/main" val="418812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E5FBDD-4796-4424-B3E7-7A46137222F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03842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21FD59-C920-460C-B1C9-0346C59420B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1422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38F84-86D1-42B2-8C33-C0E71B7D239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84005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8356B3-60DA-4B07-A2A8-EA7AF390C37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54226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8356B3-60DA-4B07-A2A8-EA7AF390C37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86807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38F84-86D1-42B2-8C33-C0E71B7D239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58506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45790-5B6F-4904-B224-7CB9223085A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91401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E45790-5B6F-4904-B224-7CB9223085A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8269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89907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98206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38F84-86D1-42B2-8C33-C0E71B7D239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9110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E5FBDD-4796-4424-B3E7-7A46137222F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2511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等线" panose="020F0502020204030204"/>
                <a:ea typeface="+mn-ea"/>
                <a:cs typeface="+mn-cs"/>
              </a:rPr>
              <a:t>My First Template</a:t>
            </a:r>
          </a:p>
        </p:txBody>
      </p:sp>
    </p:spTree>
    <p:extLst>
      <p:ext uri="{BB962C8B-B14F-4D97-AF65-F5344CB8AC3E}">
        <p14:creationId xmlns:p14="http://schemas.microsoft.com/office/powerpoint/2010/main" val="1031933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E5FBDD-4796-4424-B3E7-7A46137222F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0453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38F84-86D1-42B2-8C33-C0E71B7D239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8026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93337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04647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38F84-86D1-42B2-8C33-C0E71B7D239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33731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0" cap="none" spc="0" normalizeH="0" baseline="0" noProof="0" dirty="0">
                <a:ln>
                  <a:noFill/>
                </a:ln>
                <a:solidFill>
                  <a:schemeClr val="bg1">
                    <a:lumMod val="95000"/>
                  </a:schemeClr>
                </a:solidFill>
                <a:effectLst/>
                <a:uLnTx/>
                <a:uFillTx/>
              </a:rPr>
              <a:t>PPT</a:t>
            </a:r>
            <a:r>
              <a:rPr kumimoji="0" lang="zh-CN" altLang="en-US" sz="600" b="0" i="0" u="none" strike="noStrike" kern="0" cap="none" spc="0" normalizeH="0" baseline="0" noProof="0" dirty="0">
                <a:ln>
                  <a:noFill/>
                </a:ln>
                <a:solidFill>
                  <a:schemeClr val="bg1">
                    <a:lumMod val="95000"/>
                  </a:schemeClr>
                </a:solidFill>
                <a:effectLst/>
                <a:uLnTx/>
                <a:uFillTx/>
              </a:rPr>
              <a:t>下载 </a:t>
            </a:r>
            <a:r>
              <a:rPr kumimoji="0" lang="en-US" altLang="zh-CN" sz="600" b="0" i="0" u="none" strike="noStrike" kern="0" cap="none" spc="0" normalizeH="0" baseline="0" noProof="0" dirty="0">
                <a:ln>
                  <a:noFill/>
                </a:ln>
                <a:solidFill>
                  <a:schemeClr val="bg1">
                    <a:lumMod val="95000"/>
                  </a:schemeClr>
                </a:solidFill>
                <a:effectLst/>
                <a:uLnTx/>
                <a:uFillTx/>
              </a:rPr>
              <a:t>http://www.1ppt.com/xiazai/</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30188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94812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 b="0" i="0" u="none" strike="noStrike" kern="0" cap="none" spc="0" normalizeH="0" baseline="0" noProof="0" dirty="0">
                <a:ln>
                  <a:noFill/>
                </a:ln>
                <a:solidFill>
                  <a:schemeClr val="bg1">
                    <a:lumMod val="95000"/>
                  </a:schemeClr>
                </a:solidFill>
                <a:effectLst/>
                <a:uLnTx/>
                <a:uFillTx/>
              </a:rPr>
              <a:t>PPT</a:t>
            </a:r>
            <a:r>
              <a:rPr kumimoji="0" lang="zh-CN" altLang="en-US" sz="600" b="0" i="0" u="none" strike="noStrike" kern="0" cap="none" spc="0" normalizeH="0" baseline="0" noProof="0" dirty="0">
                <a:ln>
                  <a:noFill/>
                </a:ln>
                <a:solidFill>
                  <a:schemeClr val="bg1">
                    <a:lumMod val="95000"/>
                  </a:schemeClr>
                </a:solidFill>
                <a:effectLst/>
                <a:uLnTx/>
                <a:uFillTx/>
              </a:rPr>
              <a:t>下载 </a:t>
            </a:r>
            <a:r>
              <a:rPr kumimoji="0" lang="en-US" altLang="zh-CN" sz="600" b="0" i="0" u="none" strike="noStrike" kern="0" cap="none" spc="0" normalizeH="0" baseline="0" noProof="0" dirty="0">
                <a:ln>
                  <a:noFill/>
                </a:ln>
                <a:solidFill>
                  <a:schemeClr val="bg1">
                    <a:lumMod val="95000"/>
                  </a:schemeClr>
                </a:solidFill>
                <a:effectLst/>
                <a:uLnTx/>
                <a:uFillTx/>
              </a:rPr>
              <a:t>http://www.1ppt.com/xiazai/</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FC198-2D83-4DFC-8CDD-7D23AF44D4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6130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355DC-7582-421D-90AA-8D15C27D634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3C132B2-792D-4085-AEA6-F6ACE9076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1E9DB1-17D9-46BD-AD31-B62BD5F86755}"/>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5" name="页脚占位符 4">
            <a:extLst>
              <a:ext uri="{FF2B5EF4-FFF2-40B4-BE49-F238E27FC236}">
                <a16:creationId xmlns:a16="http://schemas.microsoft.com/office/drawing/2014/main" id="{5489E0F2-8538-4EA8-BFD9-4DAC4CC11F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B86594-268A-40E1-9BD9-5B7043B775C5}"/>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400440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6EEB8-3D0B-4C10-A486-54B81EE28D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01262E-D69E-46EF-B503-61A9653E7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D51927-4858-4B09-9A32-6CD00DA9F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1061E47-E342-42FF-9076-A696E82011B5}"/>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6" name="页脚占位符 5">
            <a:extLst>
              <a:ext uri="{FF2B5EF4-FFF2-40B4-BE49-F238E27FC236}">
                <a16:creationId xmlns:a16="http://schemas.microsoft.com/office/drawing/2014/main" id="{E8E241F1-BE67-4021-857D-45ECF696FD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29B1F6-CFA9-45DE-AE2F-AB93E1EE6C96}"/>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21555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E00E8-FDA9-4DF7-BEAE-D2A5AD52B7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06CE6B-2C54-4F16-88F9-55BEDF3A6F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EF1D7E-F8CD-444A-A8D6-6448F2923E63}"/>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5" name="页脚占位符 4">
            <a:extLst>
              <a:ext uri="{FF2B5EF4-FFF2-40B4-BE49-F238E27FC236}">
                <a16:creationId xmlns:a16="http://schemas.microsoft.com/office/drawing/2014/main" id="{7BBD1BC6-5DF9-451B-A988-6DEF061BF3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60CCDC-2F7D-43B5-BBD2-2C1D45B5D904}"/>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10886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0BCDA1-5A24-4632-8BA0-C1C2E2566A9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4AA8F3-F862-4622-9B35-604A20EA0FA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D8B575-8EA1-4E48-8B5D-74AA2E5D908A}"/>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5" name="页脚占位符 4">
            <a:extLst>
              <a:ext uri="{FF2B5EF4-FFF2-40B4-BE49-F238E27FC236}">
                <a16:creationId xmlns:a16="http://schemas.microsoft.com/office/drawing/2014/main" id="{2687E029-6F96-45B7-949E-BFF4E758F1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6A9A7F-3B0F-4827-9A0F-289BB15E0811}"/>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763754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稻壳儿：耗崽设计1">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4EB4FA8-8A44-4684-9F5F-005B59E0083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6200000">
            <a:off x="2667000" y="-2666999"/>
            <a:ext cx="6857999" cy="12191998"/>
          </a:xfrm>
          <a:prstGeom prst="rect">
            <a:avLst/>
          </a:prstGeom>
        </p:spPr>
      </p:pic>
    </p:spTree>
    <p:extLst>
      <p:ext uri="{BB962C8B-B14F-4D97-AF65-F5344CB8AC3E}">
        <p14:creationId xmlns:p14="http://schemas.microsoft.com/office/powerpoint/2010/main" val="3800362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稻壳儿：耗崽设计2">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34C2B2B-9008-468E-9635-BFE9FB3E6A7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6200000">
            <a:off x="2667000" y="-2666999"/>
            <a:ext cx="6857999" cy="12191998"/>
          </a:xfrm>
          <a:prstGeom prst="rect">
            <a:avLst/>
          </a:prstGeom>
        </p:spPr>
      </p:pic>
      <p:sp>
        <p:nvSpPr>
          <p:cNvPr id="2" name="图片占位符 1">
            <a:extLst>
              <a:ext uri="{FF2B5EF4-FFF2-40B4-BE49-F238E27FC236}">
                <a16:creationId xmlns:a16="http://schemas.microsoft.com/office/drawing/2014/main" id="{285E09F5-B45C-4360-93AE-A5E2095F0AF3}"/>
              </a:ext>
            </a:extLst>
          </p:cNvPr>
          <p:cNvSpPr>
            <a:spLocks noGrp="1"/>
          </p:cNvSpPr>
          <p:nvPr>
            <p:ph type="pic" sz="quarter" idx="10"/>
          </p:nvPr>
        </p:nvSpPr>
        <p:spPr>
          <a:xfrm>
            <a:off x="5615948" y="1835005"/>
            <a:ext cx="3744415" cy="2191440"/>
          </a:xfrm>
          <a:prstGeom prst="rect">
            <a:avLst/>
          </a:prstGeom>
          <a:noFill/>
          <a:effectLst>
            <a:innerShdw blurRad="63500" dist="25400" dir="13500000">
              <a:prstClr val="black">
                <a:alpha val="21000"/>
              </a:prstClr>
            </a:innerShdw>
          </a:effectLst>
        </p:spPr>
        <p:txBody>
          <a:bodyPr/>
          <a:lstStyle/>
          <a:p>
            <a:endParaRPr lang="zh-CN" altLang="en-US"/>
          </a:p>
        </p:txBody>
      </p:sp>
      <p:sp>
        <p:nvSpPr>
          <p:cNvPr id="3" name="图片占位符 2">
            <a:extLst>
              <a:ext uri="{FF2B5EF4-FFF2-40B4-BE49-F238E27FC236}">
                <a16:creationId xmlns:a16="http://schemas.microsoft.com/office/drawing/2014/main" id="{7EA61C58-BE4F-4C5D-BAA1-0CAB8AD10846}"/>
              </a:ext>
            </a:extLst>
          </p:cNvPr>
          <p:cNvSpPr>
            <a:spLocks noGrp="1"/>
          </p:cNvSpPr>
          <p:nvPr>
            <p:ph type="pic" sz="quarter" idx="11"/>
          </p:nvPr>
        </p:nvSpPr>
        <p:spPr>
          <a:xfrm>
            <a:off x="8652369" y="2565400"/>
            <a:ext cx="2080728" cy="2573065"/>
          </a:xfrm>
          <a:prstGeom prst="rect">
            <a:avLst/>
          </a:prstGeom>
          <a:effectLst>
            <a:innerShdw blurRad="63500" dist="25400" dir="13500000">
              <a:prstClr val="black">
                <a:alpha val="26000"/>
              </a:prstClr>
            </a:innerShdw>
          </a:effectLst>
        </p:spPr>
        <p:txBody>
          <a:bodyPr/>
          <a:lstStyle/>
          <a:p>
            <a:endParaRPr lang="zh-CN" altLang="en-US"/>
          </a:p>
        </p:txBody>
      </p:sp>
    </p:spTree>
    <p:extLst>
      <p:ext uri="{BB962C8B-B14F-4D97-AF65-F5344CB8AC3E}">
        <p14:creationId xmlns:p14="http://schemas.microsoft.com/office/powerpoint/2010/main" val="1329880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4.8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540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4.8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0050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654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87666-5FED-43B7-8D0C-67362885F0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778817-5236-44D2-A939-FAA8E374D76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8C1989-46FD-4AA6-B6D8-AEDF05415C52}"/>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5" name="页脚占位符 4">
            <a:extLst>
              <a:ext uri="{FF2B5EF4-FFF2-40B4-BE49-F238E27FC236}">
                <a16:creationId xmlns:a16="http://schemas.microsoft.com/office/drawing/2014/main" id="{C78C1EB2-DB19-4EF9-9141-E652CFD3C0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AF7C6A-F884-4E7A-A1B3-34833E3E162E}"/>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1672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7AB14-7034-4C07-8EED-C7E792B134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271314-9D37-4DB2-A22A-E61DA1C8E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B68E8E6-EEC8-4265-85DA-B588D146039C}"/>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5" name="页脚占位符 4">
            <a:extLst>
              <a:ext uri="{FF2B5EF4-FFF2-40B4-BE49-F238E27FC236}">
                <a16:creationId xmlns:a16="http://schemas.microsoft.com/office/drawing/2014/main" id="{DDD5C387-B692-4B99-8FBA-BB5C62E445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209388-8809-4AC6-BAC2-A3A0632034DD}"/>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73232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66F7C-52B8-4CF1-A227-1069FB4B20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41A762-8734-44D1-A701-BC3D68D866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7BFB868-7CDD-40C4-AC03-06640EBFB55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2434234-0A76-41BC-8877-6C68545EA9A7}"/>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6" name="页脚占位符 5">
            <a:extLst>
              <a:ext uri="{FF2B5EF4-FFF2-40B4-BE49-F238E27FC236}">
                <a16:creationId xmlns:a16="http://schemas.microsoft.com/office/drawing/2014/main" id="{3D8D9299-9C66-4BAE-8B03-0F723ECBC9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A10249-7C62-4370-BB63-7C5C1166A2A2}"/>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31044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90AC5-C0B5-4A63-A5A9-7B622C65B6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8CF582-90A4-4E92-9C2E-E05F68AE2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3610F1-3EC9-43F6-838B-D5A72290A7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C4AA44C-12A9-44AF-8CEA-5A332EAF9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881ED5E-36E0-4DBF-9ADF-67208C970DF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EEF438-62EC-4632-9948-5F806E2A514C}"/>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8" name="页脚占位符 7">
            <a:extLst>
              <a:ext uri="{FF2B5EF4-FFF2-40B4-BE49-F238E27FC236}">
                <a16:creationId xmlns:a16="http://schemas.microsoft.com/office/drawing/2014/main" id="{BCE900B6-DCF8-487C-8EA7-0B3AEDE44C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ECB1BB-2D47-459C-8337-0098443D995F}"/>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01622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90AC5-C0B5-4A63-A5A9-7B622C65B6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8CF582-90A4-4E92-9C2E-E05F68AE2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3610F1-3EC9-43F6-838B-D5A72290A79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C4AA44C-12A9-44AF-8CEA-5A332EAF9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881ED5E-36E0-4DBF-9ADF-67208C970DF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EEF438-62EC-4632-9948-5F806E2A514C}"/>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8" name="页脚占位符 7">
            <a:extLst>
              <a:ext uri="{FF2B5EF4-FFF2-40B4-BE49-F238E27FC236}">
                <a16:creationId xmlns:a16="http://schemas.microsoft.com/office/drawing/2014/main" id="{BCE900B6-DCF8-487C-8EA7-0B3AEDE44C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4ECB1BB-2D47-459C-8337-0098443D995F}"/>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
        <p:nvSpPr>
          <p:cNvPr id="11" name="TextBox 10"/>
          <p:cNvSpPr txBox="1"/>
          <p:nvPr userDrawn="1"/>
        </p:nvSpPr>
        <p:spPr>
          <a:xfrm>
            <a:off x="2880162"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32335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12173-31C2-4011-BBFE-C2A957D290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EBD3AA-5B3E-4DB7-B5AE-D62B078EB91B}"/>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4" name="页脚占位符 3">
            <a:extLst>
              <a:ext uri="{FF2B5EF4-FFF2-40B4-BE49-F238E27FC236}">
                <a16:creationId xmlns:a16="http://schemas.microsoft.com/office/drawing/2014/main" id="{CE04A7EF-6F3F-473C-9521-7DB225873A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B6BC2B9-D18A-4DA9-8496-56C79866F652}"/>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404696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D6090A-EAB4-451C-AFE0-007817C2457A}"/>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3" name="页脚占位符 2">
            <a:extLst>
              <a:ext uri="{FF2B5EF4-FFF2-40B4-BE49-F238E27FC236}">
                <a16:creationId xmlns:a16="http://schemas.microsoft.com/office/drawing/2014/main" id="{FC59D9DF-3C3A-428C-B3E8-2806E5E08D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EDF435-0366-4508-B319-947F1E9EDBB0}"/>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14152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CDA69-367D-4BCC-A7F2-FBAA27D5CD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59426E2-8B2E-4AE4-8DEB-5AF1619A8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5789466-B599-4AD8-89F5-2D4D5FC8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D089BD-9B50-4F50-8A74-F6D79A52CE49}"/>
              </a:ext>
            </a:extLst>
          </p:cNvPr>
          <p:cNvSpPr>
            <a:spLocks noGrp="1"/>
          </p:cNvSpPr>
          <p:nvPr>
            <p:ph type="dt" sz="half" idx="10"/>
          </p:nvPr>
        </p:nvSpPr>
        <p:spPr/>
        <p:txBody>
          <a:bodyPr/>
          <a:lstStyle/>
          <a:p>
            <a:fld id="{726D4DE3-A0AC-40BF-BD5D-283F2820A044}" type="datetimeFigureOut">
              <a:rPr lang="zh-CN" altLang="en-US" smtClean="0"/>
              <a:t>4.8</a:t>
            </a:fld>
            <a:endParaRPr lang="zh-CN" altLang="en-US"/>
          </a:p>
        </p:txBody>
      </p:sp>
      <p:sp>
        <p:nvSpPr>
          <p:cNvPr id="6" name="页脚占位符 5">
            <a:extLst>
              <a:ext uri="{FF2B5EF4-FFF2-40B4-BE49-F238E27FC236}">
                <a16:creationId xmlns:a16="http://schemas.microsoft.com/office/drawing/2014/main" id="{9C599341-AF3D-4CEB-911F-21E28F82FC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451083-AA31-4465-A662-214DC03E5D8F}"/>
              </a:ext>
            </a:extLst>
          </p:cNvPr>
          <p:cNvSpPr>
            <a:spLocks noGrp="1"/>
          </p:cNvSpPr>
          <p:nvPr>
            <p:ph type="sldNum" sz="quarter" idx="12"/>
          </p:nvPr>
        </p:nvSpPr>
        <p:spPr/>
        <p:txBody>
          <a:body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40364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70BAB7D-B31C-44A7-907E-0EDD9B53F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75A572-6E59-4788-BE4A-68EF45B99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AF5117-BE2A-45D6-B218-9ED0B96B7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D4DE3-A0AC-40BF-BD5D-283F2820A044}" type="datetimeFigureOut">
              <a:rPr lang="zh-CN" altLang="en-US" smtClean="0"/>
              <a:t>4.8</a:t>
            </a:fld>
            <a:endParaRPr lang="zh-CN" altLang="en-US"/>
          </a:p>
        </p:txBody>
      </p:sp>
      <p:sp>
        <p:nvSpPr>
          <p:cNvPr id="5" name="页脚占位符 4">
            <a:extLst>
              <a:ext uri="{FF2B5EF4-FFF2-40B4-BE49-F238E27FC236}">
                <a16:creationId xmlns:a16="http://schemas.microsoft.com/office/drawing/2014/main" id="{A50780D0-2B77-4C05-AD07-6402480178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5F23CE-D974-4A49-9620-F7EDA35647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96EF6-8110-4A91-89DA-3A16FCAB8B5C}" type="slidenum">
              <a:rPr lang="zh-CN" altLang="en-US" smtClean="0"/>
              <a:t>‹#›</a:t>
            </a:fld>
            <a:endParaRPr lang="zh-CN" altLang="en-US"/>
          </a:p>
        </p:txBody>
      </p:sp>
    </p:spTree>
    <p:extLst>
      <p:ext uri="{BB962C8B-B14F-4D97-AF65-F5344CB8AC3E}">
        <p14:creationId xmlns:p14="http://schemas.microsoft.com/office/powerpoint/2010/main" val="2604737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21386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68312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574CBF3-E7FA-490B-B711-9CAE15A4F521}"/>
              </a:ext>
            </a:extLst>
          </p:cNvPr>
          <p:cNvSpPr/>
          <p:nvPr/>
        </p:nvSpPr>
        <p:spPr>
          <a:xfrm>
            <a:off x="0" y="0"/>
            <a:ext cx="12192000" cy="918358"/>
          </a:xfrm>
          <a:prstGeom prst="rect">
            <a:avLst/>
          </a:prstGeom>
          <a:solidFill>
            <a:srgbClr val="272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1" name="组合 10">
            <a:extLst>
              <a:ext uri="{FF2B5EF4-FFF2-40B4-BE49-F238E27FC236}">
                <a16:creationId xmlns:a16="http://schemas.microsoft.com/office/drawing/2014/main" id="{D126935A-394D-4D09-BD80-6AF04226A9E5}"/>
              </a:ext>
            </a:extLst>
          </p:cNvPr>
          <p:cNvGrpSpPr/>
          <p:nvPr/>
        </p:nvGrpSpPr>
        <p:grpSpPr>
          <a:xfrm>
            <a:off x="654049" y="2288060"/>
            <a:ext cx="10883900" cy="2544125"/>
            <a:chOff x="622298" y="1637565"/>
            <a:chExt cx="10883900" cy="1797755"/>
          </a:xfrm>
        </p:grpSpPr>
        <p:sp>
          <p:nvSpPr>
            <p:cNvPr id="12" name="文本框 11">
              <a:extLst>
                <a:ext uri="{FF2B5EF4-FFF2-40B4-BE49-F238E27FC236}">
                  <a16:creationId xmlns:a16="http://schemas.microsoft.com/office/drawing/2014/main" id="{56A500B1-2AB5-4295-9C85-B7DB57993EEB}"/>
                </a:ext>
              </a:extLst>
            </p:cNvPr>
            <p:cNvSpPr txBox="1"/>
            <p:nvPr/>
          </p:nvSpPr>
          <p:spPr>
            <a:xfrm>
              <a:off x="622298" y="1637565"/>
              <a:ext cx="10883900"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600" normalizeH="0" baseline="0" noProof="0" dirty="0">
                  <a:ln>
                    <a:noFill/>
                  </a:ln>
                  <a:solidFill>
                    <a:prstClr val="black"/>
                  </a:solidFill>
                  <a:effectLst>
                    <a:innerShdw>
                      <a:prstClr val="white">
                        <a:lumMod val="65000"/>
                      </a:prstClr>
                    </a:innerShdw>
                  </a:effectLst>
                  <a:uLnTx/>
                  <a:uFillTx/>
                  <a:cs typeface="+mn-ea"/>
                  <a:sym typeface="+mn-lt"/>
                </a:rPr>
                <a:t>组合模式</a:t>
              </a:r>
            </a:p>
          </p:txBody>
        </p:sp>
        <p:sp>
          <p:nvSpPr>
            <p:cNvPr id="13" name="文本框 12">
              <a:extLst>
                <a:ext uri="{FF2B5EF4-FFF2-40B4-BE49-F238E27FC236}">
                  <a16:creationId xmlns:a16="http://schemas.microsoft.com/office/drawing/2014/main" id="{BBA2C9F2-3189-41C1-89C2-D13BCCF4DD56}"/>
                </a:ext>
              </a:extLst>
            </p:cNvPr>
            <p:cNvSpPr txBox="1"/>
            <p:nvPr/>
          </p:nvSpPr>
          <p:spPr>
            <a:xfrm>
              <a:off x="4139195" y="2912100"/>
              <a:ext cx="385010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CN" sz="2800" b="1" i="0" dirty="0">
                  <a:solidFill>
                    <a:srgbClr val="333333"/>
                  </a:solidFill>
                  <a:effectLst/>
                  <a:latin typeface="Helvetica Neue"/>
                </a:rPr>
                <a:t>Composite Pattern</a:t>
              </a:r>
              <a:endParaRPr kumimoji="0" lang="zh-CN" altLang="en-US" sz="2800" b="1" i="0" u="none" strike="noStrike" kern="1200" cap="none" spc="0" normalizeH="0" baseline="0" noProof="0" dirty="0">
                <a:ln>
                  <a:noFill/>
                </a:ln>
                <a:solidFill>
                  <a:prstClr val="black">
                    <a:lumMod val="95000"/>
                    <a:lumOff val="5000"/>
                  </a:prstClr>
                </a:solidFill>
                <a:effectLst/>
                <a:uLnTx/>
                <a:uFillTx/>
                <a:cs typeface="+mn-ea"/>
                <a:sym typeface="+mn-lt"/>
              </a:endParaRPr>
            </a:p>
          </p:txBody>
        </p:sp>
      </p:grpSp>
      <p:sp>
        <p:nvSpPr>
          <p:cNvPr id="9" name="箭头: 五边形 8">
            <a:extLst>
              <a:ext uri="{FF2B5EF4-FFF2-40B4-BE49-F238E27FC236}">
                <a16:creationId xmlns:a16="http://schemas.microsoft.com/office/drawing/2014/main" id="{5F3CC462-F9DE-4627-995E-86B4AE800DAC}"/>
              </a:ext>
            </a:extLst>
          </p:cNvPr>
          <p:cNvSpPr/>
          <p:nvPr/>
        </p:nvSpPr>
        <p:spPr>
          <a:xfrm>
            <a:off x="0" y="614135"/>
            <a:ext cx="3207657" cy="60844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箭头: 五边形 13">
            <a:extLst>
              <a:ext uri="{FF2B5EF4-FFF2-40B4-BE49-F238E27FC236}">
                <a16:creationId xmlns:a16="http://schemas.microsoft.com/office/drawing/2014/main" id="{F879D8A9-6149-4F92-A85B-E3273A9F529F}"/>
              </a:ext>
            </a:extLst>
          </p:cNvPr>
          <p:cNvSpPr/>
          <p:nvPr/>
        </p:nvSpPr>
        <p:spPr>
          <a:xfrm flipH="1">
            <a:off x="8984343" y="614135"/>
            <a:ext cx="3207657" cy="60844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TextBox 14"/>
          <p:cNvSpPr txBox="1"/>
          <p:nvPr/>
        </p:nvSpPr>
        <p:spPr>
          <a:xfrm>
            <a:off x="5441434" y="6235756"/>
            <a:ext cx="675056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black"/>
                </a:solidFill>
              </a:rPr>
              <a:t>演讲</a:t>
            </a:r>
            <a:r>
              <a:rPr kumimoji="0" lang="zh-CN" altLang="en-US" sz="2000" b="0" i="0" u="none" strike="noStrike" kern="0" cap="none" spc="0" normalizeH="0" baseline="0" noProof="0" dirty="0">
                <a:ln>
                  <a:noFill/>
                </a:ln>
                <a:solidFill>
                  <a:prstClr val="black"/>
                </a:solidFill>
                <a:effectLst/>
                <a:uLnTx/>
                <a:uFillTx/>
              </a:rPr>
              <a:t>人：</a:t>
            </a:r>
            <a:r>
              <a:rPr kumimoji="0" lang="en-US" altLang="zh-CN" sz="2000" b="0" i="0" u="none" strike="noStrike" kern="0" cap="none" spc="0" normalizeH="0" baseline="0" noProof="0" dirty="0">
                <a:ln>
                  <a:noFill/>
                </a:ln>
                <a:solidFill>
                  <a:prstClr val="black"/>
                </a:solidFill>
                <a:effectLst/>
                <a:uLnTx/>
                <a:uFillTx/>
              </a:rPr>
              <a:t>20</a:t>
            </a:r>
            <a:r>
              <a:rPr kumimoji="0" lang="zh-CN" altLang="en-US" sz="2000" b="0" i="0" u="none" strike="noStrike" kern="0" cap="none" spc="0" normalizeH="0" baseline="0" noProof="0" dirty="0">
                <a:ln>
                  <a:noFill/>
                </a:ln>
                <a:solidFill>
                  <a:prstClr val="black"/>
                </a:solidFill>
                <a:effectLst/>
                <a:uLnTx/>
                <a:uFillTx/>
              </a:rPr>
              <a:t>软信</a:t>
            </a:r>
            <a:r>
              <a:rPr kumimoji="0" lang="en-US" altLang="zh-CN" sz="2000" b="0" i="0" u="none" strike="noStrike" kern="0" cap="none" spc="0" normalizeH="0" baseline="0" noProof="0" dirty="0">
                <a:ln>
                  <a:noFill/>
                </a:ln>
                <a:solidFill>
                  <a:prstClr val="black"/>
                </a:solidFill>
                <a:effectLst/>
                <a:uLnTx/>
                <a:uFillTx/>
              </a:rPr>
              <a:t>(1)</a:t>
            </a:r>
            <a:r>
              <a:rPr kumimoji="0" lang="zh-CN" altLang="en-US" sz="2000" b="0" i="0" u="none" strike="noStrike" kern="0" cap="none" spc="0" normalizeH="0" baseline="0" noProof="0" dirty="0">
                <a:ln>
                  <a:noFill/>
                </a:ln>
                <a:solidFill>
                  <a:prstClr val="black"/>
                </a:solidFill>
                <a:effectLst/>
                <a:uLnTx/>
                <a:uFillTx/>
              </a:rPr>
              <a:t>班</a:t>
            </a:r>
            <a:r>
              <a:rPr lang="en-US" altLang="zh-CN" sz="2000" kern="0" dirty="0">
                <a:solidFill>
                  <a:prstClr val="black"/>
                </a:solidFill>
              </a:rPr>
              <a:t>——</a:t>
            </a:r>
            <a:r>
              <a:rPr kumimoji="0" lang="zh-CN" altLang="en-US" sz="2000" b="0" i="0" u="none" strike="noStrike" kern="0" cap="none" spc="0" normalizeH="0" baseline="0" noProof="0" dirty="0">
                <a:ln>
                  <a:noFill/>
                </a:ln>
                <a:solidFill>
                  <a:prstClr val="black"/>
                </a:solidFill>
                <a:effectLst/>
                <a:uLnTx/>
                <a:uFillTx/>
              </a:rPr>
              <a:t>张龙源 </a:t>
            </a:r>
            <a:r>
              <a:rPr kumimoji="0" lang="en-US" altLang="zh-CN" sz="2000" b="0" i="0" u="none" strike="noStrike" kern="0" cap="none" spc="0" normalizeH="0" baseline="0" noProof="0" dirty="0">
                <a:ln>
                  <a:noFill/>
                </a:ln>
                <a:solidFill>
                  <a:prstClr val="black"/>
                </a:solidFill>
                <a:effectLst/>
                <a:uLnTx/>
                <a:uFillTx/>
              </a:rPr>
              <a:t>	</a:t>
            </a:r>
            <a:r>
              <a:rPr kumimoji="0" lang="zh-CN" altLang="en-US" sz="2000" b="0" i="0" u="none" strike="noStrike" kern="0" cap="none" spc="0" normalizeH="0" baseline="0" noProof="0" dirty="0">
                <a:ln>
                  <a:noFill/>
                </a:ln>
                <a:solidFill>
                  <a:prstClr val="black"/>
                </a:solidFill>
                <a:effectLst/>
                <a:uLnTx/>
                <a:uFillTx/>
              </a:rPr>
              <a:t>时间：</a:t>
            </a:r>
            <a:r>
              <a:rPr kumimoji="0" lang="en-US" altLang="zh-CN" sz="2000" b="0" i="0" u="none" strike="noStrike" kern="0" cap="none" spc="0" normalizeH="0" baseline="0" noProof="0" dirty="0">
                <a:ln>
                  <a:noFill/>
                </a:ln>
                <a:solidFill>
                  <a:prstClr val="black"/>
                </a:solidFill>
                <a:effectLst/>
                <a:uLnTx/>
                <a:uFillTx/>
              </a:rPr>
              <a:t>2022.</a:t>
            </a:r>
            <a:r>
              <a:rPr lang="en-US" altLang="zh-CN" sz="2000" kern="0" dirty="0">
                <a:solidFill>
                  <a:prstClr val="black"/>
                </a:solidFill>
              </a:rPr>
              <a:t>3.21</a:t>
            </a:r>
            <a:endParaRPr kumimoji="0" lang="zh-CN" altLang="en-US" sz="20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9439362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箭头: 五边形 40">
            <a:extLst>
              <a:ext uri="{FF2B5EF4-FFF2-40B4-BE49-F238E27FC236}">
                <a16:creationId xmlns:a16="http://schemas.microsoft.com/office/drawing/2014/main" id="{2E160EF9-0ECA-4A6A-8311-0E75BD41E984}"/>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36" name="文本框 35">
            <a:extLst>
              <a:ext uri="{FF2B5EF4-FFF2-40B4-BE49-F238E27FC236}">
                <a16:creationId xmlns:a16="http://schemas.microsoft.com/office/drawing/2014/main" id="{A6477CB8-F9BF-464E-BC1D-3FE709845763}"/>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2</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39" name="文本框 38">
            <a:extLst>
              <a:ext uri="{FF2B5EF4-FFF2-40B4-BE49-F238E27FC236}">
                <a16:creationId xmlns:a16="http://schemas.microsoft.com/office/drawing/2014/main" id="{CB805CB1-515E-4334-B7B5-F4160066B084}"/>
              </a:ext>
            </a:extLst>
          </p:cNvPr>
          <p:cNvSpPr txBox="1"/>
          <p:nvPr/>
        </p:nvSpPr>
        <p:spPr>
          <a:xfrm>
            <a:off x="1468459" y="408602"/>
            <a:ext cx="4279198"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树形结构</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600" normalizeH="0" baseline="0" noProof="0" dirty="0">
              <a:ln>
                <a:noFill/>
              </a:ln>
              <a:solidFill>
                <a:prstClr val="black"/>
              </a:solidFill>
              <a:effectLst/>
              <a:uLnTx/>
              <a:uFillTx/>
              <a:cs typeface="+mn-ea"/>
              <a:sym typeface="+mn-lt"/>
            </a:endParaRPr>
          </a:p>
        </p:txBody>
      </p:sp>
      <p:sp>
        <p:nvSpPr>
          <p:cNvPr id="40" name="文本框 39">
            <a:extLst>
              <a:ext uri="{FF2B5EF4-FFF2-40B4-BE49-F238E27FC236}">
                <a16:creationId xmlns:a16="http://schemas.microsoft.com/office/drawing/2014/main" id="{C0D31419-8DEB-47D2-A9B8-FD9B6CC39AAF}"/>
              </a:ext>
            </a:extLst>
          </p:cNvPr>
          <p:cNvSpPr txBox="1"/>
          <p:nvPr/>
        </p:nvSpPr>
        <p:spPr>
          <a:xfrm>
            <a:off x="1481160" y="839007"/>
            <a:ext cx="1858940" cy="497380"/>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200" b="1" spc="300" dirty="0">
                <a:solidFill>
                  <a:prstClr val="black"/>
                </a:solidFill>
                <a:cs typeface="+mn-ea"/>
                <a:sym typeface="+mn-lt"/>
              </a:rPr>
              <a:t>Tree structure
</a:t>
            </a:r>
            <a:endParaRPr kumimoji="0" lang="en-US" altLang="zh-CN" sz="1200" b="1" i="0" u="none" strike="noStrike" kern="1200" cap="none" spc="300" normalizeH="0" baseline="0" noProof="0" dirty="0">
              <a:ln>
                <a:noFill/>
              </a:ln>
              <a:solidFill>
                <a:prstClr val="black"/>
              </a:solidFill>
              <a:effectLst/>
              <a:uLnTx/>
              <a:uFillTx/>
              <a:cs typeface="+mn-ea"/>
              <a:sym typeface="+mn-lt"/>
            </a:endParaRPr>
          </a:p>
        </p:txBody>
      </p:sp>
      <p:sp>
        <p:nvSpPr>
          <p:cNvPr id="4" name="AutoShape 4" descr="img">
            <a:extLst>
              <a:ext uri="{FF2B5EF4-FFF2-40B4-BE49-F238E27FC236}">
                <a16:creationId xmlns:a16="http://schemas.microsoft.com/office/drawing/2014/main" id="{7B202380-D1AB-462C-B831-350DD83591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8DCA7291-B6FC-4F82-B929-5D5DCD842F08}"/>
              </a:ext>
            </a:extLst>
          </p:cNvPr>
          <p:cNvPicPr>
            <a:picLocks noChangeAspect="1"/>
          </p:cNvPicPr>
          <p:nvPr/>
        </p:nvPicPr>
        <p:blipFill>
          <a:blip r:embed="rId3"/>
          <a:stretch>
            <a:fillRect/>
          </a:stretch>
        </p:blipFill>
        <p:spPr>
          <a:xfrm>
            <a:off x="5284787" y="1262743"/>
            <a:ext cx="6524625" cy="4514850"/>
          </a:xfrm>
          <a:prstGeom prst="rect">
            <a:avLst/>
          </a:prstGeom>
        </p:spPr>
      </p:pic>
      <p:sp>
        <p:nvSpPr>
          <p:cNvPr id="7" name="文本框 6">
            <a:extLst>
              <a:ext uri="{FF2B5EF4-FFF2-40B4-BE49-F238E27FC236}">
                <a16:creationId xmlns:a16="http://schemas.microsoft.com/office/drawing/2014/main" id="{86BE914D-AAA3-4C88-95FE-6A4F0D3BD039}"/>
              </a:ext>
            </a:extLst>
          </p:cNvPr>
          <p:cNvSpPr txBox="1"/>
          <p:nvPr/>
        </p:nvSpPr>
        <p:spPr>
          <a:xfrm>
            <a:off x="765665" y="1612900"/>
            <a:ext cx="4519121" cy="1477328"/>
          </a:xfrm>
          <a:prstGeom prst="rect">
            <a:avLst/>
          </a:prstGeom>
          <a:noFill/>
        </p:spPr>
        <p:txBody>
          <a:bodyPr wrap="square" rtlCol="0">
            <a:spAutoFit/>
          </a:bodyPr>
          <a:lstStyle/>
          <a:p>
            <a:r>
              <a:rPr lang="zh-CN" altLang="en-US" dirty="0"/>
              <a:t>组合模式一般用来描述 </a:t>
            </a:r>
            <a:r>
              <a:rPr lang="zh-CN" altLang="en-US" b="1" dirty="0"/>
              <a:t>整体</a:t>
            </a:r>
            <a:r>
              <a:rPr lang="zh-CN" altLang="en-US" dirty="0"/>
              <a:t> 与 </a:t>
            </a:r>
            <a:r>
              <a:rPr lang="zh-CN" altLang="en-US" b="1" dirty="0"/>
              <a:t>部分</a:t>
            </a:r>
            <a:r>
              <a:rPr lang="zh-CN" altLang="en-US" dirty="0"/>
              <a:t> 的关系，它将对象组织到树形结构中，最顶层的节点称为 </a:t>
            </a:r>
            <a:r>
              <a:rPr lang="zh-CN" altLang="en-US" b="1" dirty="0"/>
              <a:t>根节点</a:t>
            </a:r>
            <a:r>
              <a:rPr lang="zh-CN" altLang="en-US" dirty="0"/>
              <a:t>，根节点下面可以包含 </a:t>
            </a:r>
            <a:r>
              <a:rPr lang="zh-CN" altLang="en-US" b="1" dirty="0"/>
              <a:t>树枝节点</a:t>
            </a:r>
            <a:r>
              <a:rPr lang="zh-CN" altLang="en-US" dirty="0"/>
              <a:t> 和 </a:t>
            </a:r>
            <a:r>
              <a:rPr lang="zh-CN" altLang="en-US" b="1" dirty="0"/>
              <a:t>叶子节点</a:t>
            </a:r>
            <a:r>
              <a:rPr lang="zh-CN" altLang="en-US" dirty="0"/>
              <a:t>，树枝节点下面又可以包含 </a:t>
            </a:r>
            <a:r>
              <a:rPr lang="zh-CN" altLang="en-US" b="1" dirty="0"/>
              <a:t>树枝节点</a:t>
            </a:r>
            <a:r>
              <a:rPr lang="zh-CN" altLang="en-US" dirty="0"/>
              <a:t> 和 </a:t>
            </a:r>
            <a:r>
              <a:rPr lang="zh-CN" altLang="en-US" b="1" dirty="0"/>
              <a:t>叶子节点</a:t>
            </a:r>
            <a:r>
              <a:rPr lang="zh-CN" altLang="en-US" dirty="0"/>
              <a:t>。</a:t>
            </a:r>
          </a:p>
        </p:txBody>
      </p:sp>
      <p:sp>
        <p:nvSpPr>
          <p:cNvPr id="8" name="文本框 7">
            <a:extLst>
              <a:ext uri="{FF2B5EF4-FFF2-40B4-BE49-F238E27FC236}">
                <a16:creationId xmlns:a16="http://schemas.microsoft.com/office/drawing/2014/main" id="{8B20B2CC-CEE5-47B6-A59B-A81313C07AC2}"/>
              </a:ext>
            </a:extLst>
          </p:cNvPr>
          <p:cNvSpPr txBox="1"/>
          <p:nvPr/>
        </p:nvSpPr>
        <p:spPr>
          <a:xfrm>
            <a:off x="765665" y="3392141"/>
            <a:ext cx="4519121" cy="3139321"/>
          </a:xfrm>
          <a:prstGeom prst="rect">
            <a:avLst/>
          </a:prstGeom>
          <a:noFill/>
        </p:spPr>
        <p:txBody>
          <a:bodyPr wrap="square" rtlCol="0">
            <a:spAutoFit/>
          </a:bodyPr>
          <a:lstStyle/>
          <a:p>
            <a:r>
              <a:rPr lang="zh-CN" altLang="en-US" dirty="0"/>
              <a:t>由右图可以看出，其实 </a:t>
            </a:r>
            <a:r>
              <a:rPr lang="zh-CN" altLang="en-US" b="1" dirty="0"/>
              <a:t>根节点</a:t>
            </a:r>
            <a:r>
              <a:rPr lang="zh-CN" altLang="en-US" dirty="0"/>
              <a:t> 和 </a:t>
            </a:r>
            <a:r>
              <a:rPr lang="zh-CN" altLang="en-US" b="1" dirty="0"/>
              <a:t>树枝节点</a:t>
            </a:r>
            <a:r>
              <a:rPr lang="zh-CN" altLang="en-US" dirty="0"/>
              <a:t> 本质上是同一种数据类型（蓝色圆圈），可以作为容器使用；而 </a:t>
            </a:r>
            <a:r>
              <a:rPr lang="zh-CN" altLang="en-US" b="1" dirty="0"/>
              <a:t>叶子节点 </a:t>
            </a:r>
            <a:r>
              <a:rPr lang="zh-CN" altLang="en-US" dirty="0"/>
              <a:t>与 </a:t>
            </a:r>
            <a:r>
              <a:rPr lang="zh-CN" altLang="en-US" b="1" dirty="0"/>
              <a:t>树枝节点</a:t>
            </a:r>
            <a:r>
              <a:rPr lang="zh-CN" altLang="en-US" dirty="0"/>
              <a:t> 在语义上不属于同一种类型，但是在 组合模式 中，会把 </a:t>
            </a:r>
            <a:r>
              <a:rPr lang="zh-CN" altLang="en-US" b="1" dirty="0"/>
              <a:t>树枝节点</a:t>
            </a:r>
            <a:r>
              <a:rPr lang="zh-CN" altLang="en-US" dirty="0"/>
              <a:t> 和 </a:t>
            </a:r>
            <a:r>
              <a:rPr lang="zh-CN" altLang="en-US" b="1" dirty="0"/>
              <a:t>叶子节点</a:t>
            </a:r>
            <a:r>
              <a:rPr lang="zh-CN" altLang="en-US" dirty="0"/>
              <a:t> 认为是同一种数据类型（用同一接口定义），让它们具备一致行为。这样，在 组合模式中，整个树形结构中的对象都是同一种类型，带来的一个好处就是客户无需辨别 </a:t>
            </a:r>
            <a:r>
              <a:rPr lang="zh-CN" altLang="en-US" b="1" dirty="0"/>
              <a:t>树枝节点</a:t>
            </a:r>
            <a:r>
              <a:rPr lang="zh-CN" altLang="en-US" dirty="0"/>
              <a:t> 还是 </a:t>
            </a:r>
            <a:r>
              <a:rPr lang="zh-CN" altLang="en-US" b="1" dirty="0"/>
              <a:t>叶子节点</a:t>
            </a:r>
            <a:r>
              <a:rPr lang="zh-CN" altLang="en-US" dirty="0"/>
              <a:t>，而是可以直接进行操作，给客户使用带来极大的便利。</a:t>
            </a:r>
          </a:p>
        </p:txBody>
      </p:sp>
      <p:sp>
        <p:nvSpPr>
          <p:cNvPr id="9" name="文本框 8">
            <a:extLst>
              <a:ext uri="{FF2B5EF4-FFF2-40B4-BE49-F238E27FC236}">
                <a16:creationId xmlns:a16="http://schemas.microsoft.com/office/drawing/2014/main" id="{927527D5-DF2D-4E80-9AA0-235DC1764226}"/>
              </a:ext>
            </a:extLst>
          </p:cNvPr>
          <p:cNvSpPr txBox="1"/>
          <p:nvPr/>
        </p:nvSpPr>
        <p:spPr>
          <a:xfrm>
            <a:off x="5284786" y="5885131"/>
            <a:ext cx="6907214" cy="646331"/>
          </a:xfrm>
          <a:prstGeom prst="rect">
            <a:avLst/>
          </a:prstGeom>
          <a:noFill/>
        </p:spPr>
        <p:txBody>
          <a:bodyPr wrap="square" rtlCol="0">
            <a:spAutoFit/>
          </a:bodyPr>
          <a:lstStyle/>
          <a:p>
            <a:r>
              <a:rPr lang="zh-CN" altLang="en-US" dirty="0">
                <a:solidFill>
                  <a:srgbClr val="FF0000"/>
                </a:solidFill>
              </a:rPr>
              <a:t>组合模式核心</a:t>
            </a:r>
            <a:r>
              <a:rPr lang="zh-CN" altLang="en-US" dirty="0"/>
              <a:t>：</a:t>
            </a:r>
            <a:r>
              <a:rPr lang="zh-CN" altLang="en-US" b="1" dirty="0"/>
              <a:t>借助同一接口，使叶子节点和树枝节点的操作具备一致性。</a:t>
            </a:r>
          </a:p>
        </p:txBody>
      </p:sp>
    </p:spTree>
    <p:extLst>
      <p:ext uri="{BB962C8B-B14F-4D97-AF65-F5344CB8AC3E}">
        <p14:creationId xmlns:p14="http://schemas.microsoft.com/office/powerpoint/2010/main" val="1215817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0F4EABD8-C622-494D-8DAF-2BFE4BB38492}"/>
              </a:ext>
            </a:extLst>
          </p:cNvPr>
          <p:cNvGrpSpPr/>
          <p:nvPr/>
        </p:nvGrpSpPr>
        <p:grpSpPr>
          <a:xfrm>
            <a:off x="3529013" y="2671802"/>
            <a:ext cx="5623455" cy="2123658"/>
            <a:chOff x="3208357" y="530190"/>
            <a:chExt cx="4078571" cy="2123658"/>
          </a:xfrm>
        </p:grpSpPr>
        <p:sp>
          <p:nvSpPr>
            <p:cNvPr id="29" name="文本框 28">
              <a:extLst>
                <a:ext uri="{FF2B5EF4-FFF2-40B4-BE49-F238E27FC236}">
                  <a16:creationId xmlns:a16="http://schemas.microsoft.com/office/drawing/2014/main" id="{A58796D0-9C1D-4244-988B-3974B76851A6}"/>
                </a:ext>
              </a:extLst>
            </p:cNvPr>
            <p:cNvSpPr txBox="1"/>
            <p:nvPr/>
          </p:nvSpPr>
          <p:spPr>
            <a:xfrm>
              <a:off x="3208357" y="530190"/>
              <a:ext cx="4078571" cy="2123658"/>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600" normalizeH="0" baseline="0" noProof="0" dirty="0">
                  <a:ln>
                    <a:noFill/>
                  </a:ln>
                  <a:solidFill>
                    <a:prstClr val="black"/>
                  </a:solidFill>
                  <a:effectLst/>
                  <a:uLnTx/>
                  <a:uFillTx/>
                  <a:cs typeface="+mn-ea"/>
                  <a:sym typeface="+mn-lt"/>
                </a:rPr>
                <a:t>优点和缺点</a:t>
              </a:r>
            </a:p>
          </p:txBody>
        </p:sp>
        <p:sp>
          <p:nvSpPr>
            <p:cNvPr id="30" name="文本框 29">
              <a:extLst>
                <a:ext uri="{FF2B5EF4-FFF2-40B4-BE49-F238E27FC236}">
                  <a16:creationId xmlns:a16="http://schemas.microsoft.com/office/drawing/2014/main" id="{D945EA14-8AC2-40C6-9658-C01767A4EAB0}"/>
                </a:ext>
              </a:extLst>
            </p:cNvPr>
            <p:cNvSpPr txBox="1"/>
            <p:nvPr/>
          </p:nvSpPr>
          <p:spPr>
            <a:xfrm>
              <a:off x="3282631" y="1838211"/>
              <a:ext cx="3930022" cy="481350"/>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CN" sz="2400" b="1" spc="600" dirty="0">
                  <a:solidFill>
                    <a:srgbClr val="414D59"/>
                  </a:solidFill>
                  <a:cs typeface="+mn-ea"/>
                  <a:sym typeface="+mn-lt"/>
                </a:rPr>
                <a:t>merits and demerits</a:t>
              </a:r>
              <a:endParaRPr kumimoji="0" lang="en-US" altLang="zh-CN" sz="2400" b="1" i="0" u="none" strike="noStrike" kern="1200" cap="none" spc="600" normalizeH="0" baseline="0" noProof="0" dirty="0">
                <a:ln>
                  <a:noFill/>
                </a:ln>
                <a:solidFill>
                  <a:srgbClr val="414D59"/>
                </a:solidFill>
                <a:effectLst/>
                <a:uLnTx/>
                <a:uFillTx/>
                <a:cs typeface="+mn-ea"/>
                <a:sym typeface="+mn-lt"/>
              </a:endParaRPr>
            </a:p>
          </p:txBody>
        </p:sp>
      </p:grpSp>
      <p:grpSp>
        <p:nvGrpSpPr>
          <p:cNvPr id="10" name="组合 9">
            <a:extLst>
              <a:ext uri="{FF2B5EF4-FFF2-40B4-BE49-F238E27FC236}">
                <a16:creationId xmlns:a16="http://schemas.microsoft.com/office/drawing/2014/main" id="{9220648F-9E83-4FA2-B915-C7FF0522E439}"/>
              </a:ext>
            </a:extLst>
          </p:cNvPr>
          <p:cNvGrpSpPr/>
          <p:nvPr/>
        </p:nvGrpSpPr>
        <p:grpSpPr>
          <a:xfrm rot="16200000">
            <a:off x="1900206" y="-769901"/>
            <a:ext cx="951018" cy="4751426"/>
            <a:chOff x="5725934" y="175075"/>
            <a:chExt cx="734187" cy="1944870"/>
          </a:xfrm>
        </p:grpSpPr>
        <p:sp>
          <p:nvSpPr>
            <p:cNvPr id="11" name="箭头: 五边形 10">
              <a:extLst>
                <a:ext uri="{FF2B5EF4-FFF2-40B4-BE49-F238E27FC236}">
                  <a16:creationId xmlns:a16="http://schemas.microsoft.com/office/drawing/2014/main" id="{B821E7CA-E6E0-4913-844C-F5539189BE8B}"/>
                </a:ext>
              </a:extLst>
            </p:cNvPr>
            <p:cNvSpPr/>
            <p:nvPr/>
          </p:nvSpPr>
          <p:spPr>
            <a:xfrm rot="5400000" flipV="1">
              <a:off x="5120593" y="780416"/>
              <a:ext cx="1944870" cy="734187"/>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DAF42B67-3CCA-4263-96CD-D4678C0957EF}"/>
                </a:ext>
              </a:extLst>
            </p:cNvPr>
            <p:cNvSpPr txBox="1"/>
            <p:nvPr/>
          </p:nvSpPr>
          <p:spPr>
            <a:xfrm rot="5400000">
              <a:off x="5962080" y="1449818"/>
              <a:ext cx="261895" cy="7341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cs typeface="+mn-ea"/>
                  <a:sym typeface="+mn-lt"/>
                </a:rPr>
                <a:t>3</a:t>
              </a:r>
              <a:endParaRPr kumimoji="0" lang="zh-CN" altLang="en-US" sz="5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25563951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箭头: 五边形 33">
            <a:extLst>
              <a:ext uri="{FF2B5EF4-FFF2-40B4-BE49-F238E27FC236}">
                <a16:creationId xmlns:a16="http://schemas.microsoft.com/office/drawing/2014/main" id="{F71DD1CB-F9B0-4732-A2CC-BE240421AF4D}"/>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29702" name="矩形 7"/>
          <p:cNvSpPr>
            <a:spLocks noChangeArrowheads="1"/>
          </p:cNvSpPr>
          <p:nvPr/>
        </p:nvSpPr>
        <p:spPr bwMode="auto">
          <a:xfrm flipH="1">
            <a:off x="661478" y="1341132"/>
            <a:ext cx="5423892" cy="5108266"/>
          </a:xfrm>
          <a:prstGeom prst="snip2DiagRect">
            <a:avLst/>
          </a:prstGeom>
          <a:noFill/>
          <a:ln w="25400">
            <a:solidFill>
              <a:srgbClr val="55943A"/>
            </a:solidFill>
            <a:miter lim="800000"/>
            <a:headEnd/>
            <a:tailEnd/>
          </a:ln>
        </p:spPr>
        <p:txBody>
          <a:bodyPr anchor="ctr"/>
          <a:lstStyle/>
          <a:p>
            <a:pPr marL="0" marR="0" lvl="0" indent="0" algn="ctr" defTabSz="1216025" rtl="0" eaLnBrk="1" fontAlgn="base" latinLnBrk="0" hangingPunct="1">
              <a:lnSpc>
                <a:spcPct val="130000"/>
              </a:lnSpc>
              <a:spcBef>
                <a:spcPct val="0"/>
              </a:spcBef>
              <a:spcAft>
                <a:spcPct val="0"/>
              </a:spcAft>
              <a:buClrTx/>
              <a:buSzTx/>
              <a:buFont typeface="Arial" pitchFamily="34" charset="0"/>
              <a:buNone/>
              <a:tabLst/>
              <a:defRPr/>
            </a:pPr>
            <a:endParaRPr kumimoji="0" lang="zh-CN" altLang="en-US" sz="3100" b="0" i="0" u="none" strike="noStrike" kern="1200" cap="none" spc="0" normalizeH="0" baseline="0" noProof="0">
              <a:ln>
                <a:noFill/>
              </a:ln>
              <a:solidFill>
                <a:prstClr val="black"/>
              </a:solidFill>
              <a:effectLst/>
              <a:uLnTx/>
              <a:uFillTx/>
              <a:cs typeface="+mn-ea"/>
              <a:sym typeface="+mn-lt"/>
            </a:endParaRPr>
          </a:p>
        </p:txBody>
      </p:sp>
      <p:sp>
        <p:nvSpPr>
          <p:cNvPr id="29703" name="Pentagon 2355_6"/>
          <p:cNvSpPr>
            <a:spLocks noChangeArrowheads="1"/>
          </p:cNvSpPr>
          <p:nvPr/>
        </p:nvSpPr>
        <p:spPr bwMode="auto">
          <a:xfrm rot="5400000">
            <a:off x="2742066" y="-765358"/>
            <a:ext cx="1241469" cy="5423895"/>
          </a:xfrm>
          <a:prstGeom prst="snip2DiagRect">
            <a:avLst/>
          </a:prstGeom>
          <a:solidFill>
            <a:srgbClr val="55943A"/>
          </a:solidFill>
          <a:ln>
            <a:noFill/>
          </a:ln>
        </p:spPr>
        <p:txBody>
          <a:bodyPr anchor="ct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endParaRPr kumimoji="0" lang="id-ID" altLang="en-US" sz="2800" b="1" i="0" u="none" strike="noStrike" kern="1200" cap="none" spc="0" normalizeH="0" baseline="0" noProof="0">
              <a:ln>
                <a:noFill/>
              </a:ln>
              <a:solidFill>
                <a:prstClr val="black"/>
              </a:solidFill>
              <a:effectLst/>
              <a:uLnTx/>
              <a:uFillTx/>
              <a:cs typeface="+mn-ea"/>
              <a:sym typeface="+mn-lt"/>
            </a:endParaRPr>
          </a:p>
        </p:txBody>
      </p:sp>
      <p:sp>
        <p:nvSpPr>
          <p:cNvPr id="29704" name="Rounded Rectangle 2359"/>
          <p:cNvSpPr>
            <a:spLocks noChangeArrowheads="1"/>
          </p:cNvSpPr>
          <p:nvPr/>
        </p:nvSpPr>
        <p:spPr bwMode="auto">
          <a:xfrm flipH="1">
            <a:off x="768948" y="5435903"/>
            <a:ext cx="4671842" cy="840230"/>
          </a:xfrm>
          <a:prstGeom prst="snip2DiagRect">
            <a:avLst/>
          </a:prstGeom>
          <a:solidFill>
            <a:srgbClr val="55943A"/>
          </a:solidFill>
          <a:ln>
            <a:noFill/>
          </a:ln>
        </p:spPr>
        <p:txBody>
          <a:bodyPr anchor="ctr"/>
          <a:lstStyle/>
          <a:p>
            <a:pPr marL="0" marR="0" lvl="0" indent="0" algn="ctr" defTabSz="914400" rtl="0" eaLnBrk="1" fontAlgn="base" latinLnBrk="0" hangingPunct="1">
              <a:lnSpc>
                <a:spcPct val="130000"/>
              </a:lnSpc>
              <a:spcBef>
                <a:spcPct val="0"/>
              </a:spcBef>
              <a:spcAft>
                <a:spcPct val="0"/>
              </a:spcAft>
              <a:buClrTx/>
              <a:buSzTx/>
              <a:buFontTx/>
              <a:buNone/>
              <a:tabLst/>
              <a:defRPr/>
            </a:pPr>
            <a:r>
              <a:rPr lang="zh-CN" altLang="en-US" sz="1600" b="1" dirty="0">
                <a:solidFill>
                  <a:prstClr val="white"/>
                </a:solidFill>
                <a:cs typeface="+mn-ea"/>
                <a:sym typeface="+mn-lt"/>
              </a:rPr>
              <a:t>高层模块</a:t>
            </a:r>
            <a:r>
              <a:rPr lang="en-US" altLang="zh-CN" sz="1600" b="1" dirty="0">
                <a:solidFill>
                  <a:prstClr val="white"/>
                </a:solidFill>
                <a:cs typeface="+mn-ea"/>
                <a:sym typeface="+mn-lt"/>
              </a:rPr>
              <a:t>(</a:t>
            </a:r>
            <a:r>
              <a:rPr lang="zh-CN" altLang="en-US" sz="1600" b="1" dirty="0">
                <a:solidFill>
                  <a:prstClr val="white"/>
                </a:solidFill>
                <a:cs typeface="+mn-ea"/>
                <a:sym typeface="+mn-lt"/>
              </a:rPr>
              <a:t>客户端</a:t>
            </a:r>
            <a:r>
              <a:rPr lang="en-US" altLang="zh-CN" sz="1600" b="1" dirty="0">
                <a:solidFill>
                  <a:prstClr val="white"/>
                </a:solidFill>
                <a:cs typeface="+mn-ea"/>
                <a:sym typeface="+mn-lt"/>
              </a:rPr>
              <a:t>)</a:t>
            </a:r>
            <a:r>
              <a:rPr lang="zh-CN" altLang="en-US" sz="1600" b="1" dirty="0">
                <a:solidFill>
                  <a:prstClr val="white"/>
                </a:solidFill>
                <a:cs typeface="+mn-ea"/>
                <a:sym typeface="+mn-lt"/>
              </a:rPr>
              <a:t>调用简单</a:t>
            </a:r>
            <a:endParaRPr kumimoji="0" lang="en-US" sz="1600" b="1" i="0" u="none" strike="noStrike" kern="1200" cap="none" spc="0" normalizeH="0" baseline="0" noProof="0" dirty="0">
              <a:ln>
                <a:noFill/>
              </a:ln>
              <a:solidFill>
                <a:prstClr val="white"/>
              </a:solidFill>
              <a:effectLst/>
              <a:uLnTx/>
              <a:uFillTx/>
              <a:cs typeface="+mn-ea"/>
              <a:sym typeface="+mn-lt"/>
            </a:endParaRPr>
          </a:p>
        </p:txBody>
      </p:sp>
      <p:sp>
        <p:nvSpPr>
          <p:cNvPr id="29705" name="文本框 10"/>
          <p:cNvSpPr txBox="1">
            <a:spLocks noChangeArrowheads="1"/>
          </p:cNvSpPr>
          <p:nvPr/>
        </p:nvSpPr>
        <p:spPr bwMode="auto">
          <a:xfrm>
            <a:off x="2624398" y="1500314"/>
            <a:ext cx="140344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r>
              <a:rPr kumimoji="0" lang="en-US" altLang="zh-CN" sz="4000" b="1" i="0" u="none" strike="noStrike" kern="1200" cap="none" spc="0" normalizeH="0" baseline="0" noProof="0" dirty="0">
                <a:ln>
                  <a:noFill/>
                </a:ln>
                <a:solidFill>
                  <a:prstClr val="white"/>
                </a:solidFill>
                <a:effectLst/>
                <a:uLnTx/>
                <a:uFillTx/>
                <a:latin typeface="+mn-lt"/>
                <a:ea typeface="+mn-ea"/>
                <a:cs typeface="+mn-ea"/>
                <a:sym typeface="+mn-lt"/>
              </a:rPr>
              <a:t>01</a:t>
            </a:r>
            <a:endParaRPr kumimoji="0" lang="zh-CN" altLang="en-US" sz="40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29719" name="TextBox 13"/>
          <p:cNvSpPr txBox="1">
            <a:spLocks noChangeArrowheads="1"/>
          </p:cNvSpPr>
          <p:nvPr/>
        </p:nvSpPr>
        <p:spPr bwMode="auto">
          <a:xfrm>
            <a:off x="765666" y="3054173"/>
            <a:ext cx="5127134" cy="1873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defTabSz="1216025" rtl="0" eaLnBrk="1" fontAlgn="base" latinLnBrk="0" hangingPunct="1">
              <a:lnSpc>
                <a:spcPct val="130000"/>
              </a:lnSpc>
              <a:spcBef>
                <a:spcPct val="0"/>
              </a:spcBef>
              <a:spcAft>
                <a:spcPct val="0"/>
              </a:spcAft>
              <a:buClrTx/>
              <a:buSzTx/>
              <a:buFontTx/>
              <a:buNone/>
              <a:tabLst/>
              <a:defRPr/>
            </a:pPr>
            <a:r>
              <a:rPr lang="en-US" altLang="zh-CN" sz="2400" dirty="0">
                <a:solidFill>
                  <a:prstClr val="black"/>
                </a:solidFill>
                <a:latin typeface="+mn-lt"/>
                <a:ea typeface="+mn-ea"/>
                <a:cs typeface="+mn-ea"/>
                <a:sym typeface="+mn-lt"/>
              </a:rPr>
              <a:t>      </a:t>
            </a:r>
            <a:r>
              <a:rPr kumimoji="0" lang="zh-CN" altLang="en-US" sz="2400" b="0" i="0" u="none" strike="noStrike" kern="1200" cap="none" spc="0" normalizeH="0" baseline="0" noProof="0" dirty="0">
                <a:ln>
                  <a:noFill/>
                </a:ln>
                <a:solidFill>
                  <a:prstClr val="black"/>
                </a:solidFill>
                <a:effectLst/>
                <a:uLnTx/>
                <a:uFillTx/>
                <a:latin typeface="+mn-lt"/>
                <a:ea typeface="+mn-ea"/>
                <a:cs typeface="+mn-ea"/>
                <a:sym typeface="+mn-lt"/>
              </a:rPr>
              <a:t>组合模式使得客户端代码可以一致地处理单个对象和组合对象，无须关心自己处理的是单个对象，还是组合对象，这简化了客户端代码</a:t>
            </a:r>
            <a:endParaRPr kumimoji="0" lang="zh-CN" altLang="en-US" sz="2000" b="0"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30" name="文本框 29">
            <a:extLst>
              <a:ext uri="{FF2B5EF4-FFF2-40B4-BE49-F238E27FC236}">
                <a16:creationId xmlns:a16="http://schemas.microsoft.com/office/drawing/2014/main" id="{B5EA230E-EA62-4968-BBF8-B1D6C44C7BE9}"/>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3</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32" name="文本框 31">
            <a:extLst>
              <a:ext uri="{FF2B5EF4-FFF2-40B4-BE49-F238E27FC236}">
                <a16:creationId xmlns:a16="http://schemas.microsoft.com/office/drawing/2014/main" id="{07D58565-EA93-4505-BCC1-D9E91887422A}"/>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优点</a:t>
            </a:r>
          </a:p>
        </p:txBody>
      </p:sp>
      <p:sp>
        <p:nvSpPr>
          <p:cNvPr id="33" name="文本框 32">
            <a:extLst>
              <a:ext uri="{FF2B5EF4-FFF2-40B4-BE49-F238E27FC236}">
                <a16:creationId xmlns:a16="http://schemas.microsoft.com/office/drawing/2014/main" id="{C97FBF39-7E68-4A8C-A01B-8E5F7CAACFA8}"/>
              </a:ext>
            </a:extLst>
          </p:cNvPr>
          <p:cNvSpPr txBox="1"/>
          <p:nvPr/>
        </p:nvSpPr>
        <p:spPr>
          <a:xfrm>
            <a:off x="1481160" y="839007"/>
            <a:ext cx="4411640" cy="535146"/>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600" b="1" spc="300" dirty="0">
                <a:solidFill>
                  <a:prstClr val="black"/>
                </a:solidFill>
                <a:cs typeface="+mn-ea"/>
                <a:sym typeface="+mn-lt"/>
              </a:rPr>
              <a:t>merit</a:t>
            </a:r>
            <a:r>
              <a:rPr lang="en-US" altLang="zh-CN" sz="1000" b="1" spc="300" dirty="0">
                <a:solidFill>
                  <a:prstClr val="black"/>
                </a:solidFill>
                <a:cs typeface="+mn-ea"/>
                <a:sym typeface="+mn-lt"/>
              </a:rPr>
              <a:t>
</a:t>
            </a:r>
            <a:endParaRPr kumimoji="0" lang="en-US" altLang="zh-CN" sz="1000" b="1" i="0" u="none" strike="noStrike" kern="1200" cap="none" spc="300" normalizeH="0" baseline="0" noProof="0" dirty="0">
              <a:ln>
                <a:noFill/>
              </a:ln>
              <a:solidFill>
                <a:prstClr val="black"/>
              </a:solidFill>
              <a:effectLst/>
              <a:uLnTx/>
              <a:uFillTx/>
              <a:cs typeface="+mn-ea"/>
              <a:sym typeface="+mn-lt"/>
            </a:endParaRPr>
          </a:p>
        </p:txBody>
      </p:sp>
      <p:sp>
        <p:nvSpPr>
          <p:cNvPr id="40" name="矩形 7">
            <a:extLst>
              <a:ext uri="{FF2B5EF4-FFF2-40B4-BE49-F238E27FC236}">
                <a16:creationId xmlns:a16="http://schemas.microsoft.com/office/drawing/2014/main" id="{F5E953E6-8E22-404E-B667-360A77214BAD}"/>
              </a:ext>
            </a:extLst>
          </p:cNvPr>
          <p:cNvSpPr>
            <a:spLocks noChangeArrowheads="1"/>
          </p:cNvSpPr>
          <p:nvPr/>
        </p:nvSpPr>
        <p:spPr bwMode="auto">
          <a:xfrm flipH="1">
            <a:off x="6554278" y="1341132"/>
            <a:ext cx="5423892" cy="5108266"/>
          </a:xfrm>
          <a:prstGeom prst="snip2DiagRect">
            <a:avLst/>
          </a:prstGeom>
          <a:noFill/>
          <a:ln w="25400">
            <a:solidFill>
              <a:srgbClr val="55943A"/>
            </a:solidFill>
            <a:miter lim="800000"/>
            <a:headEnd/>
            <a:tailEnd/>
          </a:ln>
        </p:spPr>
        <p:txBody>
          <a:bodyPr anchor="ctr"/>
          <a:lstStyle/>
          <a:p>
            <a:pPr marL="0" marR="0" lvl="0" indent="0" algn="ctr" defTabSz="1216025" rtl="0" eaLnBrk="1" fontAlgn="base" latinLnBrk="0" hangingPunct="1">
              <a:lnSpc>
                <a:spcPct val="130000"/>
              </a:lnSpc>
              <a:spcBef>
                <a:spcPct val="0"/>
              </a:spcBef>
              <a:spcAft>
                <a:spcPct val="0"/>
              </a:spcAft>
              <a:buClrTx/>
              <a:buSzTx/>
              <a:buFont typeface="Arial" pitchFamily="34" charset="0"/>
              <a:buNone/>
              <a:tabLst/>
              <a:defRPr/>
            </a:pPr>
            <a:endParaRPr kumimoji="0" lang="zh-CN" altLang="en-US" sz="3100" b="0" i="0" u="none" strike="noStrike" kern="1200" cap="none" spc="0" normalizeH="0" baseline="0" noProof="0">
              <a:ln>
                <a:noFill/>
              </a:ln>
              <a:solidFill>
                <a:prstClr val="black"/>
              </a:solidFill>
              <a:effectLst/>
              <a:uLnTx/>
              <a:uFillTx/>
              <a:cs typeface="+mn-ea"/>
              <a:sym typeface="+mn-lt"/>
            </a:endParaRPr>
          </a:p>
        </p:txBody>
      </p:sp>
      <p:sp>
        <p:nvSpPr>
          <p:cNvPr id="41" name="Pentagon 2355_6">
            <a:extLst>
              <a:ext uri="{FF2B5EF4-FFF2-40B4-BE49-F238E27FC236}">
                <a16:creationId xmlns:a16="http://schemas.microsoft.com/office/drawing/2014/main" id="{676A0C8E-7E98-4817-AE0D-323CDEE6079E}"/>
              </a:ext>
            </a:extLst>
          </p:cNvPr>
          <p:cNvSpPr>
            <a:spLocks noChangeArrowheads="1"/>
          </p:cNvSpPr>
          <p:nvPr/>
        </p:nvSpPr>
        <p:spPr bwMode="auto">
          <a:xfrm rot="5400000">
            <a:off x="8634866" y="-765358"/>
            <a:ext cx="1241469" cy="5423895"/>
          </a:xfrm>
          <a:prstGeom prst="snip2DiagRect">
            <a:avLst/>
          </a:prstGeom>
          <a:solidFill>
            <a:srgbClr val="55943A"/>
          </a:solidFill>
          <a:ln>
            <a:noFill/>
          </a:ln>
        </p:spPr>
        <p:txBody>
          <a:bodyPr anchor="ct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endParaRPr kumimoji="0" lang="id-ID" altLang="en-US" sz="2800" b="1" i="0" u="none" strike="noStrike" kern="1200" cap="none" spc="0" normalizeH="0" baseline="0" noProof="0">
              <a:ln>
                <a:noFill/>
              </a:ln>
              <a:solidFill>
                <a:prstClr val="black"/>
              </a:solidFill>
              <a:effectLst/>
              <a:uLnTx/>
              <a:uFillTx/>
              <a:cs typeface="+mn-ea"/>
              <a:sym typeface="+mn-lt"/>
            </a:endParaRPr>
          </a:p>
        </p:txBody>
      </p:sp>
      <p:sp>
        <p:nvSpPr>
          <p:cNvPr id="42" name="Rounded Rectangle 2359">
            <a:extLst>
              <a:ext uri="{FF2B5EF4-FFF2-40B4-BE49-F238E27FC236}">
                <a16:creationId xmlns:a16="http://schemas.microsoft.com/office/drawing/2014/main" id="{887E12A3-CC7C-4CD7-8742-C89CE8D277E5}"/>
              </a:ext>
            </a:extLst>
          </p:cNvPr>
          <p:cNvSpPr>
            <a:spLocks noChangeArrowheads="1"/>
          </p:cNvSpPr>
          <p:nvPr/>
        </p:nvSpPr>
        <p:spPr bwMode="auto">
          <a:xfrm flipH="1">
            <a:off x="6661748" y="5435903"/>
            <a:ext cx="4671842" cy="840230"/>
          </a:xfrm>
          <a:prstGeom prst="snip2DiagRect">
            <a:avLst/>
          </a:prstGeom>
          <a:solidFill>
            <a:srgbClr val="55943A"/>
          </a:solidFill>
          <a:ln>
            <a:noFill/>
          </a:ln>
        </p:spPr>
        <p:txBody>
          <a:bodyPr anchor="ctr"/>
          <a:lstStyle/>
          <a:p>
            <a:pPr marL="0" marR="0" lvl="0" indent="0" algn="ctr" defTabSz="914400" rtl="0" eaLnBrk="1" fontAlgn="base" latinLnBrk="0" hangingPunct="1">
              <a:lnSpc>
                <a:spcPct val="130000"/>
              </a:lnSpc>
              <a:spcBef>
                <a:spcPct val="0"/>
              </a:spcBef>
              <a:spcAft>
                <a:spcPct val="0"/>
              </a:spcAft>
              <a:buClrTx/>
              <a:buSzTx/>
              <a:buFontTx/>
              <a:buNone/>
              <a:tabLst/>
              <a:defRPr/>
            </a:pPr>
            <a:r>
              <a:rPr lang="zh-CN" altLang="en-US" sz="1600" b="1" dirty="0">
                <a:solidFill>
                  <a:prstClr val="white"/>
                </a:solidFill>
                <a:cs typeface="+mn-ea"/>
                <a:sym typeface="+mn-lt"/>
              </a:rPr>
              <a:t>节点自由增加</a:t>
            </a:r>
            <a:endParaRPr kumimoji="0" lang="en-US" sz="1600" b="1" i="0" u="none" strike="noStrike" kern="1200" cap="none" spc="0" normalizeH="0" baseline="0" noProof="0" dirty="0">
              <a:ln>
                <a:noFill/>
              </a:ln>
              <a:solidFill>
                <a:prstClr val="white"/>
              </a:solidFill>
              <a:effectLst/>
              <a:uLnTx/>
              <a:uFillTx/>
              <a:cs typeface="+mn-ea"/>
              <a:sym typeface="+mn-lt"/>
            </a:endParaRPr>
          </a:p>
        </p:txBody>
      </p:sp>
      <p:sp>
        <p:nvSpPr>
          <p:cNvPr id="43" name="文本框 10">
            <a:extLst>
              <a:ext uri="{FF2B5EF4-FFF2-40B4-BE49-F238E27FC236}">
                <a16:creationId xmlns:a16="http://schemas.microsoft.com/office/drawing/2014/main" id="{56B4370A-67AC-4C26-B9AB-D44D7C057D07}"/>
              </a:ext>
            </a:extLst>
          </p:cNvPr>
          <p:cNvSpPr txBox="1">
            <a:spLocks noChangeArrowheads="1"/>
          </p:cNvSpPr>
          <p:nvPr/>
        </p:nvSpPr>
        <p:spPr bwMode="auto">
          <a:xfrm>
            <a:off x="8517198" y="1500314"/>
            <a:ext cx="1403442" cy="814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r>
              <a:rPr kumimoji="0" lang="en-US" altLang="zh-CN" sz="4000" b="1" i="0" u="none" strike="noStrike" kern="1200" cap="none" spc="0" normalizeH="0" baseline="0" noProof="0" dirty="0">
                <a:ln>
                  <a:noFill/>
                </a:ln>
                <a:solidFill>
                  <a:prstClr val="white"/>
                </a:solidFill>
                <a:effectLst/>
                <a:uLnTx/>
                <a:uFillTx/>
                <a:latin typeface="+mn-lt"/>
                <a:ea typeface="+mn-ea"/>
                <a:cs typeface="+mn-ea"/>
                <a:sym typeface="+mn-lt"/>
              </a:rPr>
              <a:t>02</a:t>
            </a:r>
            <a:endParaRPr kumimoji="0" lang="zh-CN" altLang="en-US" sz="40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44" name="TextBox 13">
            <a:extLst>
              <a:ext uri="{FF2B5EF4-FFF2-40B4-BE49-F238E27FC236}">
                <a16:creationId xmlns:a16="http://schemas.microsoft.com/office/drawing/2014/main" id="{0EE0239A-A0A1-4137-B220-886F74F361BA}"/>
              </a:ext>
            </a:extLst>
          </p:cNvPr>
          <p:cNvSpPr txBox="1">
            <a:spLocks noChangeArrowheads="1"/>
          </p:cNvSpPr>
          <p:nvPr/>
        </p:nvSpPr>
        <p:spPr bwMode="auto">
          <a:xfrm>
            <a:off x="6702657" y="3064754"/>
            <a:ext cx="5127134" cy="1873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defTabSz="1216025" rtl="0" eaLnBrk="1" fontAlgn="base" latinLnBrk="0" hangingPunct="1">
              <a:lnSpc>
                <a:spcPct val="130000"/>
              </a:lnSpc>
              <a:spcBef>
                <a:spcPct val="0"/>
              </a:spcBef>
              <a:spcAft>
                <a:spcPct val="0"/>
              </a:spcAft>
              <a:buClrTx/>
              <a:buSzTx/>
              <a:buFontTx/>
              <a:buNone/>
              <a:tabLst/>
              <a:defRPr/>
            </a:pPr>
            <a:r>
              <a:rPr lang="zh-CN" altLang="en-US" sz="2400" dirty="0">
                <a:solidFill>
                  <a:prstClr val="black"/>
                </a:solidFill>
                <a:latin typeface="+mn-lt"/>
                <a:ea typeface="+mn-ea"/>
                <a:cs typeface="+mn-ea"/>
                <a:sym typeface="+mn-lt"/>
              </a:rPr>
              <a:t>      在 组合模式可以很方便地增加 </a:t>
            </a:r>
            <a:r>
              <a:rPr lang="zh-CN" altLang="en-US" sz="2400" b="1" dirty="0">
                <a:solidFill>
                  <a:prstClr val="black"/>
                </a:solidFill>
                <a:latin typeface="+mn-lt"/>
                <a:ea typeface="+mn-ea"/>
                <a:cs typeface="+mn-ea"/>
                <a:sym typeface="+mn-lt"/>
              </a:rPr>
              <a:t>树枝节点</a:t>
            </a:r>
            <a:r>
              <a:rPr lang="zh-CN" altLang="en-US" sz="2400" dirty="0">
                <a:solidFill>
                  <a:prstClr val="black"/>
                </a:solidFill>
                <a:latin typeface="+mn-lt"/>
                <a:ea typeface="+mn-ea"/>
                <a:cs typeface="+mn-ea"/>
                <a:sym typeface="+mn-lt"/>
              </a:rPr>
              <a:t> 和 </a:t>
            </a:r>
            <a:r>
              <a:rPr lang="zh-CN" altLang="en-US" sz="2400" b="1" dirty="0">
                <a:solidFill>
                  <a:prstClr val="black"/>
                </a:solidFill>
                <a:latin typeface="+mn-lt"/>
                <a:ea typeface="+mn-ea"/>
                <a:cs typeface="+mn-ea"/>
                <a:sym typeface="+mn-lt"/>
              </a:rPr>
              <a:t>叶子节点</a:t>
            </a:r>
            <a:r>
              <a:rPr lang="zh-CN" altLang="en-US" sz="2400" dirty="0">
                <a:solidFill>
                  <a:prstClr val="black"/>
                </a:solidFill>
                <a:latin typeface="+mn-lt"/>
                <a:ea typeface="+mn-ea"/>
                <a:cs typeface="+mn-ea"/>
                <a:sym typeface="+mn-lt"/>
              </a:rPr>
              <a:t> 对象，客户端不会因为加入了新的对象而更改源代码，满足“</a:t>
            </a:r>
            <a:r>
              <a:rPr lang="zh-CN" altLang="en-US" sz="2400" b="1" dirty="0">
                <a:solidFill>
                  <a:prstClr val="black"/>
                </a:solidFill>
                <a:latin typeface="+mn-lt"/>
                <a:ea typeface="+mn-ea"/>
                <a:cs typeface="+mn-ea"/>
                <a:sym typeface="+mn-lt"/>
              </a:rPr>
              <a:t>开闭原则</a:t>
            </a:r>
            <a:r>
              <a:rPr lang="zh-CN" altLang="en-US" sz="2400" dirty="0">
                <a:solidFill>
                  <a:prstClr val="black"/>
                </a:solidFill>
                <a:latin typeface="+mn-lt"/>
                <a:ea typeface="+mn-ea"/>
                <a:cs typeface="+mn-ea"/>
                <a:sym typeface="+mn-lt"/>
              </a:rPr>
              <a:t>”</a:t>
            </a:r>
            <a:endParaRPr kumimoji="0" lang="zh-CN" altLang="en-US" sz="2000" b="0" i="0" u="none" strike="noStrike" kern="1200" cap="none" spc="0" normalizeH="0" baseline="0" noProof="0" dirty="0">
              <a:ln>
                <a:noFill/>
              </a:ln>
              <a:solidFill>
                <a:prstClr val="black"/>
              </a:solidFill>
              <a:effectLst/>
              <a:uLnTx/>
              <a:uFillTx/>
              <a:latin typeface="+mn-lt"/>
              <a:ea typeface="+mn-ea"/>
              <a:cs typeface="+mn-ea"/>
              <a:sym typeface="+mn-lt"/>
            </a:endParaRPr>
          </a:p>
        </p:txBody>
      </p:sp>
    </p:spTree>
    <p:extLst>
      <p:ext uri="{BB962C8B-B14F-4D97-AF65-F5344CB8AC3E}">
        <p14:creationId xmlns:p14="http://schemas.microsoft.com/office/powerpoint/2010/main" val="36224697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箭头: 五边形 33">
            <a:extLst>
              <a:ext uri="{FF2B5EF4-FFF2-40B4-BE49-F238E27FC236}">
                <a16:creationId xmlns:a16="http://schemas.microsoft.com/office/drawing/2014/main" id="{F71DD1CB-F9B0-4732-A2CC-BE240421AF4D}"/>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29702" name="矩形 7"/>
          <p:cNvSpPr>
            <a:spLocks noChangeArrowheads="1"/>
          </p:cNvSpPr>
          <p:nvPr/>
        </p:nvSpPr>
        <p:spPr bwMode="auto">
          <a:xfrm flipH="1">
            <a:off x="672104" y="1790510"/>
            <a:ext cx="2505349" cy="4333564"/>
          </a:xfrm>
          <a:prstGeom prst="snip2DiagRect">
            <a:avLst/>
          </a:prstGeom>
          <a:noFill/>
          <a:ln w="25400">
            <a:solidFill>
              <a:srgbClr val="55943A"/>
            </a:solidFill>
            <a:miter lim="800000"/>
            <a:headEnd/>
            <a:tailEnd/>
          </a:ln>
        </p:spPr>
        <p:txBody>
          <a:bodyPr anchor="ctr"/>
          <a:lstStyle/>
          <a:p>
            <a:pPr marL="0" marR="0" lvl="0" indent="0" algn="ctr" defTabSz="1216025" rtl="0" eaLnBrk="1" fontAlgn="base" latinLnBrk="0" hangingPunct="1">
              <a:lnSpc>
                <a:spcPct val="130000"/>
              </a:lnSpc>
              <a:spcBef>
                <a:spcPct val="0"/>
              </a:spcBef>
              <a:spcAft>
                <a:spcPct val="0"/>
              </a:spcAft>
              <a:buClrTx/>
              <a:buSzTx/>
              <a:buFont typeface="Arial" pitchFamily="34" charset="0"/>
              <a:buNone/>
              <a:tabLst/>
              <a:defRPr/>
            </a:pPr>
            <a:endParaRPr kumimoji="0" lang="zh-CN" altLang="en-US" sz="3100" b="0" i="0" u="none" strike="noStrike" kern="1200" cap="none" spc="0" normalizeH="0" baseline="0" noProof="0">
              <a:ln>
                <a:noFill/>
              </a:ln>
              <a:solidFill>
                <a:prstClr val="black"/>
              </a:solidFill>
              <a:effectLst/>
              <a:uLnTx/>
              <a:uFillTx/>
              <a:cs typeface="+mn-ea"/>
              <a:sym typeface="+mn-lt"/>
            </a:endParaRPr>
          </a:p>
        </p:txBody>
      </p:sp>
      <p:sp>
        <p:nvSpPr>
          <p:cNvPr id="29703" name="Pentagon 2355_6"/>
          <p:cNvSpPr>
            <a:spLocks noChangeArrowheads="1"/>
          </p:cNvSpPr>
          <p:nvPr/>
        </p:nvSpPr>
        <p:spPr bwMode="auto">
          <a:xfrm rot="5400000">
            <a:off x="1331117" y="1120872"/>
            <a:ext cx="1176703" cy="2515977"/>
          </a:xfrm>
          <a:prstGeom prst="snip2DiagRect">
            <a:avLst/>
          </a:prstGeom>
          <a:solidFill>
            <a:srgbClr val="55943A"/>
          </a:solidFill>
          <a:ln>
            <a:noFill/>
          </a:ln>
        </p:spPr>
        <p:txBody>
          <a:bodyPr anchor="ct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endParaRPr kumimoji="0" lang="id-ID" altLang="en-US" sz="2800" b="1" i="0" u="none" strike="noStrike" kern="1200" cap="none" spc="0" normalizeH="0" baseline="0" noProof="0">
              <a:ln>
                <a:noFill/>
              </a:ln>
              <a:solidFill>
                <a:prstClr val="black"/>
              </a:solidFill>
              <a:effectLst/>
              <a:uLnTx/>
              <a:uFillTx/>
              <a:cs typeface="+mn-ea"/>
              <a:sym typeface="+mn-lt"/>
            </a:endParaRPr>
          </a:p>
        </p:txBody>
      </p:sp>
      <p:sp>
        <p:nvSpPr>
          <p:cNvPr id="29705" name="文本框 10"/>
          <p:cNvSpPr txBox="1">
            <a:spLocks noChangeArrowheads="1"/>
          </p:cNvSpPr>
          <p:nvPr/>
        </p:nvSpPr>
        <p:spPr bwMode="auto">
          <a:xfrm>
            <a:off x="1202588" y="1851200"/>
            <a:ext cx="140344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r>
              <a:rPr kumimoji="0" lang="en-US" altLang="zh-CN" sz="4000" b="1" i="0" u="none" strike="noStrike" kern="1200" cap="none" spc="0" normalizeH="0" baseline="0" noProof="0" dirty="0">
                <a:ln>
                  <a:noFill/>
                </a:ln>
                <a:solidFill>
                  <a:prstClr val="white"/>
                </a:solidFill>
                <a:effectLst/>
                <a:uLnTx/>
                <a:uFillTx/>
                <a:latin typeface="+mn-lt"/>
                <a:ea typeface="+mn-ea"/>
                <a:cs typeface="+mn-ea"/>
                <a:sym typeface="+mn-lt"/>
              </a:rPr>
              <a:t>01</a:t>
            </a:r>
            <a:endParaRPr kumimoji="0" lang="zh-CN" altLang="en-US" sz="4000" b="1"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29706" name="矩形 11"/>
          <p:cNvSpPr>
            <a:spLocks noChangeArrowheads="1"/>
          </p:cNvSpPr>
          <p:nvPr/>
        </p:nvSpPr>
        <p:spPr bwMode="auto">
          <a:xfrm flipH="1">
            <a:off x="3471542" y="1790510"/>
            <a:ext cx="2505349" cy="4333564"/>
          </a:xfrm>
          <a:prstGeom prst="snip2DiagRect">
            <a:avLst/>
          </a:prstGeom>
          <a:noFill/>
          <a:ln w="25400">
            <a:solidFill>
              <a:srgbClr val="55943A"/>
            </a:solidFill>
            <a:miter lim="800000"/>
            <a:headEnd/>
            <a:tailEnd/>
          </a:ln>
        </p:spPr>
        <p:txBody>
          <a:bodyPr anchor="ctr"/>
          <a:lstStyle/>
          <a:p>
            <a:pPr marL="0" marR="0" lvl="0" indent="0" algn="ctr" defTabSz="1216025" rtl="0" eaLnBrk="1" fontAlgn="base" latinLnBrk="0" hangingPunct="1">
              <a:lnSpc>
                <a:spcPct val="130000"/>
              </a:lnSpc>
              <a:spcBef>
                <a:spcPct val="0"/>
              </a:spcBef>
              <a:spcAft>
                <a:spcPct val="0"/>
              </a:spcAft>
              <a:buClrTx/>
              <a:buSzTx/>
              <a:buFont typeface="Arial" pitchFamily="34" charset="0"/>
              <a:buNone/>
              <a:tabLst/>
              <a:defRPr/>
            </a:pPr>
            <a:endParaRPr kumimoji="0" lang="zh-CN" altLang="en-US" sz="3100" b="0" i="0" u="none" strike="noStrike" kern="1200" cap="none" spc="0" normalizeH="0" baseline="0" noProof="0">
              <a:ln>
                <a:noFill/>
              </a:ln>
              <a:solidFill>
                <a:prstClr val="black"/>
              </a:solidFill>
              <a:effectLst/>
              <a:uLnTx/>
              <a:uFillTx/>
              <a:cs typeface="+mn-ea"/>
              <a:sym typeface="+mn-lt"/>
            </a:endParaRPr>
          </a:p>
        </p:txBody>
      </p:sp>
      <p:sp>
        <p:nvSpPr>
          <p:cNvPr id="29707" name="Pentagon 2355_10"/>
          <p:cNvSpPr>
            <a:spLocks noChangeArrowheads="1"/>
          </p:cNvSpPr>
          <p:nvPr/>
        </p:nvSpPr>
        <p:spPr bwMode="auto">
          <a:xfrm rot="5400000">
            <a:off x="4130555" y="1120872"/>
            <a:ext cx="1176703" cy="2515978"/>
          </a:xfrm>
          <a:prstGeom prst="snip2DiagRect">
            <a:avLst/>
          </a:prstGeom>
          <a:solidFill>
            <a:srgbClr val="55943A"/>
          </a:solidFill>
          <a:ln>
            <a:noFill/>
          </a:ln>
        </p:spPr>
        <p:txBody>
          <a:bodyPr anchor="ct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endParaRPr kumimoji="0" lang="id-ID" altLang="en-US" sz="2800" b="1" i="0" u="none" strike="noStrike" kern="1200" cap="none" spc="0" normalizeH="0" baseline="0" noProof="0">
              <a:ln>
                <a:noFill/>
              </a:ln>
              <a:solidFill>
                <a:prstClr val="black"/>
              </a:solidFill>
              <a:effectLst/>
              <a:uLnTx/>
              <a:uFillTx/>
              <a:cs typeface="+mn-ea"/>
              <a:sym typeface="+mn-lt"/>
            </a:endParaRPr>
          </a:p>
        </p:txBody>
      </p:sp>
      <p:sp>
        <p:nvSpPr>
          <p:cNvPr id="29709" name="文本框 14"/>
          <p:cNvSpPr txBox="1">
            <a:spLocks noChangeArrowheads="1"/>
          </p:cNvSpPr>
          <p:nvPr/>
        </p:nvSpPr>
        <p:spPr bwMode="auto">
          <a:xfrm>
            <a:off x="4002026" y="1851200"/>
            <a:ext cx="1403442" cy="814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r>
              <a:rPr kumimoji="0" lang="en-US" altLang="zh-CN" sz="4000" b="1" i="0" u="none" strike="noStrike" kern="1200" cap="none" spc="0" normalizeH="0" baseline="0" noProof="0">
                <a:ln>
                  <a:noFill/>
                </a:ln>
                <a:solidFill>
                  <a:prstClr val="white"/>
                </a:solidFill>
                <a:effectLst/>
                <a:uLnTx/>
                <a:uFillTx/>
                <a:latin typeface="+mn-lt"/>
                <a:ea typeface="+mn-ea"/>
                <a:cs typeface="+mn-ea"/>
                <a:sym typeface="+mn-lt"/>
              </a:rPr>
              <a:t>02</a:t>
            </a:r>
            <a:endParaRPr kumimoji="0" lang="zh-CN" altLang="en-US" sz="4000" b="1" i="0" u="none" strike="noStrike" kern="1200" cap="none" spc="0" normalizeH="0" baseline="0" noProof="0">
              <a:ln>
                <a:noFill/>
              </a:ln>
              <a:solidFill>
                <a:prstClr val="white"/>
              </a:solidFill>
              <a:effectLst/>
              <a:uLnTx/>
              <a:uFillTx/>
              <a:latin typeface="+mn-lt"/>
              <a:ea typeface="+mn-ea"/>
              <a:cs typeface="+mn-ea"/>
              <a:sym typeface="+mn-lt"/>
            </a:endParaRPr>
          </a:p>
        </p:txBody>
      </p:sp>
      <p:sp>
        <p:nvSpPr>
          <p:cNvPr id="29710" name="矩形 15"/>
          <p:cNvSpPr>
            <a:spLocks noChangeArrowheads="1"/>
          </p:cNvSpPr>
          <p:nvPr/>
        </p:nvSpPr>
        <p:spPr bwMode="auto">
          <a:xfrm flipH="1">
            <a:off x="6270984" y="1790510"/>
            <a:ext cx="2507211" cy="3938484"/>
          </a:xfrm>
          <a:prstGeom prst="snip2DiagRect">
            <a:avLst/>
          </a:prstGeom>
          <a:noFill/>
          <a:ln w="25400">
            <a:solidFill>
              <a:srgbClr val="55943A"/>
            </a:solidFill>
            <a:miter lim="800000"/>
            <a:headEnd/>
            <a:tailEnd/>
          </a:ln>
        </p:spPr>
        <p:txBody>
          <a:bodyPr anchor="ctr"/>
          <a:lstStyle/>
          <a:p>
            <a:pPr marL="0" marR="0" lvl="0" indent="0" algn="ctr" defTabSz="1216025" rtl="0" eaLnBrk="1" fontAlgn="base" latinLnBrk="0" hangingPunct="1">
              <a:lnSpc>
                <a:spcPct val="130000"/>
              </a:lnSpc>
              <a:spcBef>
                <a:spcPct val="0"/>
              </a:spcBef>
              <a:spcAft>
                <a:spcPct val="0"/>
              </a:spcAft>
              <a:buClrTx/>
              <a:buSzTx/>
              <a:buFont typeface="Arial" pitchFamily="34" charset="0"/>
              <a:buNone/>
              <a:tabLst/>
              <a:defRPr/>
            </a:pPr>
            <a:endParaRPr kumimoji="0" lang="zh-CN" altLang="en-US" sz="3100" b="0" i="0" u="none" strike="noStrike" kern="1200" cap="none" spc="0" normalizeH="0" baseline="0" noProof="0">
              <a:ln>
                <a:noFill/>
              </a:ln>
              <a:solidFill>
                <a:prstClr val="black"/>
              </a:solidFill>
              <a:effectLst/>
              <a:uLnTx/>
              <a:uFillTx/>
              <a:cs typeface="+mn-ea"/>
              <a:sym typeface="+mn-lt"/>
            </a:endParaRPr>
          </a:p>
        </p:txBody>
      </p:sp>
      <p:sp>
        <p:nvSpPr>
          <p:cNvPr id="29711" name="Pentagon 2355"/>
          <p:cNvSpPr>
            <a:spLocks noChangeArrowheads="1"/>
          </p:cNvSpPr>
          <p:nvPr/>
        </p:nvSpPr>
        <p:spPr bwMode="auto">
          <a:xfrm rot="5400000">
            <a:off x="6933053" y="1122070"/>
            <a:ext cx="1176701" cy="2513583"/>
          </a:xfrm>
          <a:prstGeom prst="snip2DiagRect">
            <a:avLst/>
          </a:prstGeom>
          <a:solidFill>
            <a:srgbClr val="55943A"/>
          </a:solidFill>
          <a:ln>
            <a:noFill/>
          </a:ln>
        </p:spPr>
        <p:txBody>
          <a:bodyPr anchor="ct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endParaRPr kumimoji="0" lang="id-ID" altLang="en-US" sz="2800" b="1" i="0" u="none" strike="noStrike" kern="1200" cap="none" spc="0" normalizeH="0" baseline="0" noProof="0">
              <a:ln>
                <a:noFill/>
              </a:ln>
              <a:solidFill>
                <a:prstClr val="black"/>
              </a:solidFill>
              <a:effectLst/>
              <a:uLnTx/>
              <a:uFillTx/>
              <a:cs typeface="+mn-ea"/>
              <a:sym typeface="+mn-lt"/>
            </a:endParaRPr>
          </a:p>
        </p:txBody>
      </p:sp>
      <p:sp>
        <p:nvSpPr>
          <p:cNvPr id="29713" name="文本框 18"/>
          <p:cNvSpPr txBox="1">
            <a:spLocks noChangeArrowheads="1"/>
          </p:cNvSpPr>
          <p:nvPr/>
        </p:nvSpPr>
        <p:spPr bwMode="auto">
          <a:xfrm>
            <a:off x="6801465" y="1851200"/>
            <a:ext cx="1405303" cy="814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r>
              <a:rPr kumimoji="0" lang="en-US" altLang="zh-CN" sz="4000" b="1" i="0" u="none" strike="noStrike" kern="1200" cap="none" spc="0" normalizeH="0" baseline="0" noProof="0">
                <a:ln>
                  <a:noFill/>
                </a:ln>
                <a:solidFill>
                  <a:prstClr val="white"/>
                </a:solidFill>
                <a:effectLst/>
                <a:uLnTx/>
                <a:uFillTx/>
                <a:latin typeface="+mn-lt"/>
                <a:ea typeface="+mn-ea"/>
                <a:cs typeface="+mn-ea"/>
                <a:sym typeface="+mn-lt"/>
              </a:rPr>
              <a:t>03</a:t>
            </a:r>
            <a:endParaRPr kumimoji="0" lang="zh-CN" altLang="en-US" sz="4000" b="1" i="0" u="none" strike="noStrike" kern="1200" cap="none" spc="0" normalizeH="0" baseline="0" noProof="0">
              <a:ln>
                <a:noFill/>
              </a:ln>
              <a:solidFill>
                <a:prstClr val="white"/>
              </a:solidFill>
              <a:effectLst/>
              <a:uLnTx/>
              <a:uFillTx/>
              <a:latin typeface="+mn-lt"/>
              <a:ea typeface="+mn-ea"/>
              <a:cs typeface="+mn-ea"/>
              <a:sym typeface="+mn-lt"/>
            </a:endParaRPr>
          </a:p>
        </p:txBody>
      </p:sp>
      <p:sp>
        <p:nvSpPr>
          <p:cNvPr id="29714" name="矩形 19"/>
          <p:cNvSpPr>
            <a:spLocks noChangeArrowheads="1"/>
          </p:cNvSpPr>
          <p:nvPr/>
        </p:nvSpPr>
        <p:spPr bwMode="auto">
          <a:xfrm flipH="1">
            <a:off x="9072284" y="1790510"/>
            <a:ext cx="2505349" cy="3938484"/>
          </a:xfrm>
          <a:prstGeom prst="snip2DiagRect">
            <a:avLst/>
          </a:prstGeom>
          <a:noFill/>
          <a:ln w="25400">
            <a:solidFill>
              <a:srgbClr val="55943A"/>
            </a:solidFill>
            <a:miter lim="800000"/>
            <a:headEnd/>
            <a:tailEnd/>
          </a:ln>
        </p:spPr>
        <p:txBody>
          <a:bodyPr anchor="ctr"/>
          <a:lstStyle/>
          <a:p>
            <a:pPr marL="0" marR="0" lvl="0" indent="0" algn="ctr" defTabSz="1216025" rtl="0" eaLnBrk="1" fontAlgn="base" latinLnBrk="0" hangingPunct="1">
              <a:lnSpc>
                <a:spcPct val="130000"/>
              </a:lnSpc>
              <a:spcBef>
                <a:spcPct val="0"/>
              </a:spcBef>
              <a:spcAft>
                <a:spcPct val="0"/>
              </a:spcAft>
              <a:buClrTx/>
              <a:buSzTx/>
              <a:buFont typeface="Arial" pitchFamily="34" charset="0"/>
              <a:buNone/>
              <a:tabLst/>
              <a:defRPr/>
            </a:pPr>
            <a:endParaRPr kumimoji="0" lang="zh-CN" altLang="en-US" sz="3100" b="0" i="0" u="none" strike="noStrike" kern="1200" cap="none" spc="0" normalizeH="0" baseline="0" noProof="0">
              <a:ln>
                <a:noFill/>
              </a:ln>
              <a:solidFill>
                <a:prstClr val="black"/>
              </a:solidFill>
              <a:effectLst/>
              <a:uLnTx/>
              <a:uFillTx/>
              <a:cs typeface="+mn-ea"/>
              <a:sym typeface="+mn-lt"/>
            </a:endParaRPr>
          </a:p>
        </p:txBody>
      </p:sp>
      <p:sp>
        <p:nvSpPr>
          <p:cNvPr id="29715" name="Pentagon 2355_18"/>
          <p:cNvSpPr>
            <a:spLocks noChangeArrowheads="1"/>
          </p:cNvSpPr>
          <p:nvPr/>
        </p:nvSpPr>
        <p:spPr bwMode="auto">
          <a:xfrm rot="5400000">
            <a:off x="9743283" y="1132861"/>
            <a:ext cx="1176702" cy="2492001"/>
          </a:xfrm>
          <a:prstGeom prst="snip2DiagRect">
            <a:avLst/>
          </a:prstGeom>
          <a:solidFill>
            <a:srgbClr val="55943A"/>
          </a:solidFill>
          <a:ln>
            <a:noFill/>
          </a:ln>
        </p:spPr>
        <p:txBody>
          <a:bodyPr anchor="ct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endParaRPr kumimoji="0" lang="id-ID" altLang="en-US" sz="2800" b="1" i="0" u="none" strike="noStrike" kern="1200" cap="none" spc="0" normalizeH="0" baseline="0" noProof="0">
              <a:ln>
                <a:noFill/>
              </a:ln>
              <a:solidFill>
                <a:prstClr val="black"/>
              </a:solidFill>
              <a:effectLst/>
              <a:uLnTx/>
              <a:uFillTx/>
              <a:cs typeface="+mn-ea"/>
              <a:sym typeface="+mn-lt"/>
            </a:endParaRPr>
          </a:p>
        </p:txBody>
      </p:sp>
      <p:sp>
        <p:nvSpPr>
          <p:cNvPr id="29717" name="文本框 22"/>
          <p:cNvSpPr txBox="1">
            <a:spLocks noChangeArrowheads="1"/>
          </p:cNvSpPr>
          <p:nvPr/>
        </p:nvSpPr>
        <p:spPr bwMode="auto">
          <a:xfrm>
            <a:off x="9602764" y="1851200"/>
            <a:ext cx="140344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30000"/>
              </a:lnSpc>
              <a:spcBef>
                <a:spcPct val="0"/>
              </a:spcBef>
              <a:spcAft>
                <a:spcPct val="0"/>
              </a:spcAft>
              <a:buClrTx/>
              <a:buSzTx/>
              <a:buFont typeface="Arial" pitchFamily="34" charset="0"/>
              <a:buNone/>
              <a:tabLst/>
              <a:defRPr/>
            </a:pPr>
            <a:r>
              <a:rPr kumimoji="0" lang="en-US" altLang="zh-CN" sz="4000" b="1" i="0" u="none" strike="noStrike" kern="1200" cap="none" spc="0" normalizeH="0" baseline="0" noProof="0">
                <a:ln>
                  <a:noFill/>
                </a:ln>
                <a:solidFill>
                  <a:prstClr val="white"/>
                </a:solidFill>
                <a:effectLst/>
                <a:uLnTx/>
                <a:uFillTx/>
                <a:latin typeface="+mn-lt"/>
                <a:ea typeface="+mn-ea"/>
                <a:cs typeface="+mn-ea"/>
                <a:sym typeface="+mn-lt"/>
              </a:rPr>
              <a:t>04</a:t>
            </a:r>
            <a:endParaRPr kumimoji="0" lang="zh-CN" altLang="en-US" sz="4000" b="1" i="0" u="none" strike="noStrike" kern="1200" cap="none" spc="0" normalizeH="0" baseline="0" noProof="0">
              <a:ln>
                <a:noFill/>
              </a:ln>
              <a:solidFill>
                <a:prstClr val="white"/>
              </a:solidFill>
              <a:effectLst/>
              <a:uLnTx/>
              <a:uFillTx/>
              <a:latin typeface="+mn-lt"/>
              <a:ea typeface="+mn-ea"/>
              <a:cs typeface="+mn-ea"/>
              <a:sym typeface="+mn-lt"/>
            </a:endParaRPr>
          </a:p>
        </p:txBody>
      </p:sp>
      <p:sp>
        <p:nvSpPr>
          <p:cNvPr id="29719" name="TextBox 13"/>
          <p:cNvSpPr txBox="1">
            <a:spLocks noChangeArrowheads="1"/>
          </p:cNvSpPr>
          <p:nvPr/>
        </p:nvSpPr>
        <p:spPr bwMode="auto">
          <a:xfrm>
            <a:off x="736333" y="2967212"/>
            <a:ext cx="2383384" cy="283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defTabSz="1216025" rtl="0" eaLnBrk="1" fontAlgn="base" latinLnBrk="0" hangingPunct="1">
              <a:lnSpc>
                <a:spcPct val="13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mn-lt"/>
                <a:ea typeface="+mn-ea"/>
                <a:cs typeface="+mn-ea"/>
                <a:sym typeface="+mn-lt"/>
              </a:rPr>
              <a:t>在使用组合模式时，其叶子和树枝的声明都是实现类，而不是接口，</a:t>
            </a:r>
            <a:r>
              <a:rPr kumimoji="0" lang="zh-CN" altLang="en-US" sz="2400" b="1" i="0" u="none" strike="noStrike" kern="1200" cap="none" spc="0" normalizeH="0" baseline="0" noProof="0" dirty="0">
                <a:ln>
                  <a:noFill/>
                </a:ln>
                <a:solidFill>
                  <a:prstClr val="black"/>
                </a:solidFill>
                <a:effectLst/>
                <a:uLnTx/>
                <a:uFillTx/>
                <a:latin typeface="+mn-lt"/>
                <a:ea typeface="+mn-ea"/>
                <a:cs typeface="+mn-ea"/>
                <a:sym typeface="+mn-lt"/>
              </a:rPr>
              <a:t>违反了依赖倒置原则</a:t>
            </a:r>
            <a:endParaRPr kumimoji="0" lang="en-US" sz="2400" b="1" i="0" u="none" strike="noStrike" kern="1200" cap="none" spc="0" normalizeH="0" baseline="0" noProof="0" dirty="0">
              <a:ln>
                <a:noFill/>
              </a:ln>
              <a:solidFill>
                <a:prstClr val="black"/>
              </a:solidFill>
              <a:effectLst/>
              <a:uLnTx/>
              <a:uFillTx/>
              <a:latin typeface="+mn-lt"/>
              <a:ea typeface="+mn-ea"/>
              <a:cs typeface="+mn-ea"/>
              <a:sym typeface="+mn-lt"/>
            </a:endParaRPr>
          </a:p>
        </p:txBody>
      </p:sp>
      <p:sp>
        <p:nvSpPr>
          <p:cNvPr id="29721" name="TextBox 13"/>
          <p:cNvSpPr txBox="1">
            <a:spLocks noChangeArrowheads="1"/>
          </p:cNvSpPr>
          <p:nvPr/>
        </p:nvSpPr>
        <p:spPr bwMode="auto">
          <a:xfrm>
            <a:off x="3577695" y="2967212"/>
            <a:ext cx="2315105" cy="27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defTabSz="1216025" rtl="0" eaLnBrk="1" fontAlgn="base" latinLnBrk="0" hangingPunct="1">
              <a:lnSpc>
                <a:spcPct val="13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mn-lt"/>
                <a:ea typeface="+mn-ea"/>
                <a:cs typeface="+mn-ea"/>
                <a:sym typeface="+mn-lt"/>
              </a:rPr>
              <a:t>设计较复杂</a:t>
            </a:r>
            <a:r>
              <a:rPr kumimoji="0" lang="zh-CN" altLang="en-US" sz="2000" b="0" i="0" u="none" strike="noStrike" kern="1200" cap="none" spc="0" normalizeH="0" baseline="0" noProof="0" dirty="0">
                <a:ln>
                  <a:noFill/>
                </a:ln>
                <a:solidFill>
                  <a:prstClr val="black"/>
                </a:solidFill>
                <a:effectLst/>
                <a:uLnTx/>
                <a:uFillTx/>
                <a:latin typeface="+mn-lt"/>
                <a:ea typeface="+mn-ea"/>
                <a:cs typeface="+mn-ea"/>
                <a:sym typeface="+mn-lt"/>
              </a:rPr>
              <a:t>，如果类系统（树形结构）过于庞大，虽然对不同层次都提供一致性操作，客户端需要花更多时间理清类之间的层次关系</a:t>
            </a:r>
          </a:p>
        </p:txBody>
      </p:sp>
      <p:sp>
        <p:nvSpPr>
          <p:cNvPr id="29723" name="TextBox 13"/>
          <p:cNvSpPr txBox="1">
            <a:spLocks noChangeArrowheads="1"/>
          </p:cNvSpPr>
          <p:nvPr/>
        </p:nvSpPr>
        <p:spPr bwMode="auto">
          <a:xfrm>
            <a:off x="6341367" y="2967212"/>
            <a:ext cx="2325497" cy="9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defTabSz="1216025" rtl="0" eaLnBrk="1" fontAlgn="base" latinLnBrk="0" hangingPunct="1">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mn-lt"/>
                <a:ea typeface="+mn-ea"/>
                <a:cs typeface="+mn-ea"/>
                <a:sym typeface="+mn-lt"/>
              </a:rPr>
              <a:t>不容易限制容器中的构件</a:t>
            </a:r>
          </a:p>
        </p:txBody>
      </p:sp>
      <p:sp>
        <p:nvSpPr>
          <p:cNvPr id="29725" name="TextBox 13"/>
          <p:cNvSpPr txBox="1">
            <a:spLocks noChangeArrowheads="1"/>
          </p:cNvSpPr>
          <p:nvPr/>
        </p:nvSpPr>
        <p:spPr bwMode="auto">
          <a:xfrm>
            <a:off x="9106901" y="2967212"/>
            <a:ext cx="2395168" cy="139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defTabSz="1216025" rtl="0" eaLnBrk="1" fontAlgn="base" latinLnBrk="0" hangingPunct="1">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mn-lt"/>
                <a:ea typeface="+mn-ea"/>
                <a:cs typeface="+mn-ea"/>
                <a:sym typeface="+mn-lt"/>
              </a:rPr>
              <a:t>不容易用继承</a:t>
            </a:r>
            <a:r>
              <a:rPr kumimoji="0" lang="zh-CN" altLang="en-US" sz="2400" b="0" i="0" u="none" strike="noStrike" kern="1200" cap="none" spc="0" normalizeH="0" baseline="0" noProof="0" dirty="0">
                <a:ln>
                  <a:noFill/>
                </a:ln>
                <a:solidFill>
                  <a:prstClr val="black"/>
                </a:solidFill>
                <a:effectLst/>
                <a:uLnTx/>
                <a:uFillTx/>
                <a:latin typeface="+mn-lt"/>
                <a:ea typeface="+mn-ea"/>
                <a:cs typeface="+mn-ea"/>
                <a:sym typeface="+mn-lt"/>
              </a:rPr>
              <a:t>的方法来增加构件的新功能</a:t>
            </a:r>
          </a:p>
        </p:txBody>
      </p:sp>
      <p:sp>
        <p:nvSpPr>
          <p:cNvPr id="30" name="文本框 29">
            <a:extLst>
              <a:ext uri="{FF2B5EF4-FFF2-40B4-BE49-F238E27FC236}">
                <a16:creationId xmlns:a16="http://schemas.microsoft.com/office/drawing/2014/main" id="{B5EA230E-EA62-4968-BBF8-B1D6C44C7BE9}"/>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3</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32" name="文本框 31">
            <a:extLst>
              <a:ext uri="{FF2B5EF4-FFF2-40B4-BE49-F238E27FC236}">
                <a16:creationId xmlns:a16="http://schemas.microsoft.com/office/drawing/2014/main" id="{07D58565-EA93-4505-BCC1-D9E91887422A}"/>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缺点</a:t>
            </a:r>
          </a:p>
        </p:txBody>
      </p:sp>
      <p:sp>
        <p:nvSpPr>
          <p:cNvPr id="33" name="文本框 32">
            <a:extLst>
              <a:ext uri="{FF2B5EF4-FFF2-40B4-BE49-F238E27FC236}">
                <a16:creationId xmlns:a16="http://schemas.microsoft.com/office/drawing/2014/main" id="{C97FBF39-7E68-4A8C-A01B-8E5F7CAACFA8}"/>
              </a:ext>
            </a:extLst>
          </p:cNvPr>
          <p:cNvSpPr txBox="1"/>
          <p:nvPr/>
        </p:nvSpPr>
        <p:spPr>
          <a:xfrm>
            <a:off x="1481160" y="839007"/>
            <a:ext cx="4411640" cy="535146"/>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600" b="1" spc="600" dirty="0">
                <a:solidFill>
                  <a:srgbClr val="414D59"/>
                </a:solidFill>
                <a:cs typeface="+mn-ea"/>
                <a:sym typeface="+mn-lt"/>
              </a:rPr>
              <a:t>demerits</a:t>
            </a:r>
            <a:r>
              <a:rPr lang="en-US" altLang="zh-CN" sz="1000" b="1" spc="600" dirty="0">
                <a:solidFill>
                  <a:srgbClr val="414D59"/>
                </a:solidFill>
                <a:cs typeface="+mn-ea"/>
                <a:sym typeface="+mn-lt"/>
              </a:rPr>
              <a:t> </a:t>
            </a:r>
            <a:r>
              <a:rPr lang="en-US" altLang="zh-CN" sz="1000" b="1" spc="300" dirty="0">
                <a:solidFill>
                  <a:prstClr val="black"/>
                </a:solidFill>
                <a:cs typeface="+mn-ea"/>
                <a:sym typeface="+mn-lt"/>
              </a:rPr>
              <a:t>
</a:t>
            </a:r>
            <a:endParaRPr kumimoji="0" lang="en-US" altLang="zh-CN" sz="1000" b="1" i="0" u="none" strike="noStrike" kern="1200" cap="none" spc="30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37245797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0F4EABD8-C622-494D-8DAF-2BFE4BB38492}"/>
              </a:ext>
            </a:extLst>
          </p:cNvPr>
          <p:cNvGrpSpPr/>
          <p:nvPr/>
        </p:nvGrpSpPr>
        <p:grpSpPr>
          <a:xfrm>
            <a:off x="3677066" y="2639214"/>
            <a:ext cx="5847934" cy="2123658"/>
            <a:chOff x="2969983" y="-44095"/>
            <a:chExt cx="3803680" cy="2123658"/>
          </a:xfrm>
        </p:grpSpPr>
        <p:sp>
          <p:nvSpPr>
            <p:cNvPr id="29" name="文本框 28">
              <a:extLst>
                <a:ext uri="{FF2B5EF4-FFF2-40B4-BE49-F238E27FC236}">
                  <a16:creationId xmlns:a16="http://schemas.microsoft.com/office/drawing/2014/main" id="{A58796D0-9C1D-4244-988B-3974B76851A6}"/>
                </a:ext>
              </a:extLst>
            </p:cNvPr>
            <p:cNvSpPr txBox="1"/>
            <p:nvPr/>
          </p:nvSpPr>
          <p:spPr>
            <a:xfrm>
              <a:off x="2969983" y="-44095"/>
              <a:ext cx="3803680" cy="2123658"/>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600" normalizeH="0" baseline="0" noProof="0" dirty="0">
                  <a:ln>
                    <a:noFill/>
                  </a:ln>
                  <a:solidFill>
                    <a:prstClr val="black"/>
                  </a:solidFill>
                  <a:effectLst/>
                  <a:uLnTx/>
                  <a:uFillTx/>
                  <a:cs typeface="+mn-ea"/>
                  <a:sym typeface="+mn-lt"/>
                </a:rPr>
                <a:t>两种组合模式</a:t>
              </a:r>
            </a:p>
          </p:txBody>
        </p:sp>
        <p:sp>
          <p:nvSpPr>
            <p:cNvPr id="30" name="文本框 29">
              <a:extLst>
                <a:ext uri="{FF2B5EF4-FFF2-40B4-BE49-F238E27FC236}">
                  <a16:creationId xmlns:a16="http://schemas.microsoft.com/office/drawing/2014/main" id="{D945EA14-8AC2-40C6-9658-C01767A4EAB0}"/>
                </a:ext>
              </a:extLst>
            </p:cNvPr>
            <p:cNvSpPr txBox="1"/>
            <p:nvPr/>
          </p:nvSpPr>
          <p:spPr>
            <a:xfrm>
              <a:off x="2979168" y="1253691"/>
              <a:ext cx="3794495" cy="481350"/>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CN" sz="2400" b="1" spc="600" dirty="0">
                  <a:solidFill>
                    <a:srgbClr val="414D59"/>
                  </a:solidFill>
                  <a:cs typeface="+mn-ea"/>
                  <a:sym typeface="+mn-lt"/>
                </a:rPr>
                <a:t>Two combination modes</a:t>
              </a:r>
              <a:endParaRPr kumimoji="0" lang="en-US" altLang="zh-CN" sz="2400" b="1" i="0" u="none" strike="noStrike" kern="1200" cap="none" spc="600" normalizeH="0" baseline="0" noProof="0" dirty="0">
                <a:ln>
                  <a:noFill/>
                </a:ln>
                <a:solidFill>
                  <a:srgbClr val="414D59"/>
                </a:solidFill>
                <a:effectLst/>
                <a:uLnTx/>
                <a:uFillTx/>
                <a:cs typeface="+mn-ea"/>
                <a:sym typeface="+mn-lt"/>
              </a:endParaRPr>
            </a:p>
          </p:txBody>
        </p:sp>
      </p:grpSp>
      <p:grpSp>
        <p:nvGrpSpPr>
          <p:cNvPr id="10" name="组合 9">
            <a:extLst>
              <a:ext uri="{FF2B5EF4-FFF2-40B4-BE49-F238E27FC236}">
                <a16:creationId xmlns:a16="http://schemas.microsoft.com/office/drawing/2014/main" id="{11F9CDC6-34AD-48F5-93CB-8A2345392FCB}"/>
              </a:ext>
            </a:extLst>
          </p:cNvPr>
          <p:cNvGrpSpPr/>
          <p:nvPr/>
        </p:nvGrpSpPr>
        <p:grpSpPr>
          <a:xfrm rot="16200000">
            <a:off x="1900206" y="-769901"/>
            <a:ext cx="951018" cy="4751426"/>
            <a:chOff x="5725934" y="175075"/>
            <a:chExt cx="734187" cy="1944870"/>
          </a:xfrm>
        </p:grpSpPr>
        <p:sp>
          <p:nvSpPr>
            <p:cNvPr id="11" name="箭头: 五边形 10">
              <a:extLst>
                <a:ext uri="{FF2B5EF4-FFF2-40B4-BE49-F238E27FC236}">
                  <a16:creationId xmlns:a16="http://schemas.microsoft.com/office/drawing/2014/main" id="{5D7DE56B-34D9-4700-8F06-155D5D322927}"/>
                </a:ext>
              </a:extLst>
            </p:cNvPr>
            <p:cNvSpPr/>
            <p:nvPr/>
          </p:nvSpPr>
          <p:spPr>
            <a:xfrm rot="5400000" flipV="1">
              <a:off x="5120593" y="780416"/>
              <a:ext cx="1944870" cy="734187"/>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CE100F55-E6D6-4FF8-9459-2AC7E5A6B120}"/>
                </a:ext>
              </a:extLst>
            </p:cNvPr>
            <p:cNvSpPr txBox="1"/>
            <p:nvPr/>
          </p:nvSpPr>
          <p:spPr>
            <a:xfrm rot="5400000">
              <a:off x="5962080" y="1449818"/>
              <a:ext cx="261895" cy="7341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cs typeface="+mn-ea"/>
                  <a:sym typeface="+mn-lt"/>
                </a:rPr>
                <a:t>4</a:t>
              </a:r>
              <a:endParaRPr kumimoji="0" lang="zh-CN" altLang="en-US" sz="5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29978832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箭头: 五边形 33">
            <a:extLst>
              <a:ext uri="{FF2B5EF4-FFF2-40B4-BE49-F238E27FC236}">
                <a16:creationId xmlns:a16="http://schemas.microsoft.com/office/drawing/2014/main" id="{24897726-68C7-4F79-977B-790F98B23135}"/>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30" name="文本框 29">
            <a:extLst>
              <a:ext uri="{FF2B5EF4-FFF2-40B4-BE49-F238E27FC236}">
                <a16:creationId xmlns:a16="http://schemas.microsoft.com/office/drawing/2014/main" id="{4718D95F-7729-4086-A118-9205355143FB}"/>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4</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32" name="文本框 31">
            <a:extLst>
              <a:ext uri="{FF2B5EF4-FFF2-40B4-BE49-F238E27FC236}">
                <a16:creationId xmlns:a16="http://schemas.microsoft.com/office/drawing/2014/main" id="{C3894AA3-595D-4F3B-8D3B-7F2A33CDD262}"/>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spc="600" dirty="0">
                <a:solidFill>
                  <a:prstClr val="black"/>
                </a:solidFill>
                <a:cs typeface="+mn-ea"/>
                <a:sym typeface="+mn-lt"/>
              </a:rPr>
              <a:t>透明</a:t>
            </a:r>
            <a:r>
              <a:rPr kumimoji="0" lang="zh-CN" altLang="en-US" sz="2400" b="1" i="0" u="none" strike="noStrike" kern="1200" cap="none" spc="600" normalizeH="0" baseline="0" noProof="0" dirty="0">
                <a:ln>
                  <a:noFill/>
                </a:ln>
                <a:solidFill>
                  <a:prstClr val="black"/>
                </a:solidFill>
                <a:effectLst/>
                <a:uLnTx/>
                <a:uFillTx/>
                <a:cs typeface="+mn-ea"/>
                <a:sym typeface="+mn-lt"/>
              </a:rPr>
              <a:t>模式</a:t>
            </a:r>
          </a:p>
        </p:txBody>
      </p:sp>
      <p:sp>
        <p:nvSpPr>
          <p:cNvPr id="33" name="文本框 32">
            <a:extLst>
              <a:ext uri="{FF2B5EF4-FFF2-40B4-BE49-F238E27FC236}">
                <a16:creationId xmlns:a16="http://schemas.microsoft.com/office/drawing/2014/main" id="{FB59D875-0319-427D-9512-A33B1201964B}"/>
              </a:ext>
            </a:extLst>
          </p:cNvPr>
          <p:cNvSpPr txBox="1"/>
          <p:nvPr/>
        </p:nvSpPr>
        <p:spPr>
          <a:xfrm>
            <a:off x="1481160" y="839007"/>
            <a:ext cx="4411640" cy="286873"/>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200" b="1" spc="600">
                <a:solidFill>
                  <a:srgbClr val="414D59"/>
                </a:solidFill>
                <a:cs typeface="+mn-ea"/>
                <a:sym typeface="+mn-lt"/>
              </a:rPr>
              <a:t>Transparent mode</a:t>
            </a:r>
            <a:endParaRPr kumimoji="0" lang="en-US" altLang="zh-CN" sz="1200" b="1" i="0" u="none" strike="noStrike" kern="1200" cap="none" spc="600" normalizeH="0" baseline="0" noProof="0" dirty="0">
              <a:ln>
                <a:noFill/>
              </a:ln>
              <a:solidFill>
                <a:srgbClr val="414D59"/>
              </a:solidFill>
              <a:effectLst/>
              <a:uLnTx/>
              <a:uFillTx/>
              <a:cs typeface="+mn-ea"/>
              <a:sym typeface="+mn-lt"/>
            </a:endParaRPr>
          </a:p>
        </p:txBody>
      </p:sp>
      <p:sp>
        <p:nvSpPr>
          <p:cNvPr id="3" name="文本框 2">
            <a:extLst>
              <a:ext uri="{FF2B5EF4-FFF2-40B4-BE49-F238E27FC236}">
                <a16:creationId xmlns:a16="http://schemas.microsoft.com/office/drawing/2014/main" id="{50D7F129-DBB4-42B2-A40D-2AFC009EC83C}"/>
              </a:ext>
            </a:extLst>
          </p:cNvPr>
          <p:cNvSpPr txBox="1"/>
          <p:nvPr/>
        </p:nvSpPr>
        <p:spPr>
          <a:xfrm>
            <a:off x="712625" y="1418224"/>
            <a:ext cx="11136473" cy="954107"/>
          </a:xfrm>
          <a:prstGeom prst="rect">
            <a:avLst/>
          </a:prstGeom>
          <a:noFill/>
        </p:spPr>
        <p:txBody>
          <a:bodyPr wrap="square" rtlCol="0">
            <a:spAutoFit/>
          </a:bodyPr>
          <a:lstStyle/>
          <a:p>
            <a:r>
              <a:rPr lang="zh-CN" altLang="en-US" sz="2800" b="1" dirty="0"/>
              <a:t>透明模式</a:t>
            </a:r>
            <a:r>
              <a:rPr lang="zh-CN" altLang="en-US" sz="2800" dirty="0"/>
              <a:t>：把组合（树节点）使用的方法放到统一行为（</a:t>
            </a:r>
            <a:r>
              <a:rPr lang="en-US" altLang="zh-CN" sz="2800" dirty="0"/>
              <a:t>Component</a:t>
            </a:r>
            <a:r>
              <a:rPr lang="zh-CN" altLang="en-US" sz="2800" dirty="0"/>
              <a:t>）中，让不同层次（树节点，叶子节点）的结构都具备一致行为</a:t>
            </a:r>
          </a:p>
        </p:txBody>
      </p:sp>
      <p:sp>
        <p:nvSpPr>
          <p:cNvPr id="4" name="文本框 3">
            <a:extLst>
              <a:ext uri="{FF2B5EF4-FFF2-40B4-BE49-F238E27FC236}">
                <a16:creationId xmlns:a16="http://schemas.microsoft.com/office/drawing/2014/main" id="{E990AF44-A381-4281-9A9A-02033D2EE5B4}"/>
              </a:ext>
            </a:extLst>
          </p:cNvPr>
          <p:cNvSpPr txBox="1"/>
          <p:nvPr/>
        </p:nvSpPr>
        <p:spPr>
          <a:xfrm>
            <a:off x="773602" y="2803358"/>
            <a:ext cx="11075496" cy="830997"/>
          </a:xfrm>
          <a:prstGeom prst="rect">
            <a:avLst/>
          </a:prstGeom>
          <a:noFill/>
        </p:spPr>
        <p:txBody>
          <a:bodyPr wrap="square" rtlCol="0">
            <a:spAutoFit/>
          </a:bodyPr>
          <a:lstStyle/>
          <a:p>
            <a:r>
              <a:rPr lang="zh-CN" altLang="en-US" sz="2800" dirty="0"/>
              <a:t>透明组合模式 把所有公共方法都定义在 </a:t>
            </a:r>
            <a:r>
              <a:rPr lang="en-US" altLang="zh-CN" sz="2800" dirty="0"/>
              <a:t>Component </a:t>
            </a:r>
            <a:r>
              <a:rPr lang="zh-CN" altLang="en-US" sz="2800" dirty="0"/>
              <a:t>中</a:t>
            </a:r>
            <a:endParaRPr lang="en-US" altLang="zh-CN" sz="2800" dirty="0"/>
          </a:p>
          <a:p>
            <a:r>
              <a:rPr lang="zh-CN" altLang="en-US" sz="2000" dirty="0"/>
              <a:t>       </a:t>
            </a:r>
            <a:endParaRPr lang="en-US" altLang="zh-CN" sz="2000" dirty="0"/>
          </a:p>
        </p:txBody>
      </p:sp>
      <p:sp>
        <p:nvSpPr>
          <p:cNvPr id="5" name="文本框 4">
            <a:extLst>
              <a:ext uri="{FF2B5EF4-FFF2-40B4-BE49-F238E27FC236}">
                <a16:creationId xmlns:a16="http://schemas.microsoft.com/office/drawing/2014/main" id="{BE04DB34-AFD6-40BF-AA67-AAECB4E2905E}"/>
              </a:ext>
            </a:extLst>
          </p:cNvPr>
          <p:cNvSpPr txBox="1"/>
          <p:nvPr/>
        </p:nvSpPr>
        <p:spPr>
          <a:xfrm>
            <a:off x="5549899" y="4054642"/>
            <a:ext cx="6299199" cy="1815882"/>
          </a:xfrm>
          <a:prstGeom prst="rect">
            <a:avLst/>
          </a:prstGeom>
          <a:noFill/>
        </p:spPr>
        <p:txBody>
          <a:bodyPr wrap="square" rtlCol="0">
            <a:spAutoFit/>
          </a:bodyPr>
          <a:lstStyle/>
          <a:p>
            <a:r>
              <a:rPr lang="en-US" altLang="zh-CN" sz="2800" dirty="0"/>
              <a:t> </a:t>
            </a:r>
            <a:r>
              <a:rPr lang="zh-CN" altLang="en-US" sz="2800" b="1" dirty="0"/>
              <a:t>缺点</a:t>
            </a:r>
            <a:r>
              <a:rPr lang="zh-CN" altLang="en-US" sz="2800" dirty="0"/>
              <a:t>是叶子节点（</a:t>
            </a:r>
            <a:r>
              <a:rPr lang="en-US" altLang="zh-CN" sz="2800" dirty="0"/>
              <a:t>Leaf</a:t>
            </a:r>
            <a:r>
              <a:rPr lang="zh-CN" altLang="en-US" sz="2800" dirty="0"/>
              <a:t>）会继承得到一些它所不需要（管理子类操作的方法）的方法，这与设计模式  </a:t>
            </a:r>
            <a:r>
              <a:rPr lang="zh-CN" altLang="en-US" sz="2800" b="1" dirty="0"/>
              <a:t>接口隔离原则</a:t>
            </a:r>
            <a:r>
              <a:rPr lang="zh-CN" altLang="en-US" sz="2800" dirty="0"/>
              <a:t>  相违背。</a:t>
            </a:r>
          </a:p>
        </p:txBody>
      </p:sp>
      <p:sp>
        <p:nvSpPr>
          <p:cNvPr id="6" name="文本框 5">
            <a:extLst>
              <a:ext uri="{FF2B5EF4-FFF2-40B4-BE49-F238E27FC236}">
                <a16:creationId xmlns:a16="http://schemas.microsoft.com/office/drawing/2014/main" id="{6AEDBD09-7681-490B-86C1-EC0603E6A3E4}"/>
              </a:ext>
            </a:extLst>
          </p:cNvPr>
          <p:cNvSpPr txBox="1"/>
          <p:nvPr/>
        </p:nvSpPr>
        <p:spPr>
          <a:xfrm>
            <a:off x="712625" y="4054642"/>
            <a:ext cx="4584700" cy="1815882"/>
          </a:xfrm>
          <a:prstGeom prst="rect">
            <a:avLst/>
          </a:prstGeom>
          <a:noFill/>
        </p:spPr>
        <p:txBody>
          <a:bodyPr wrap="square" rtlCol="0">
            <a:spAutoFit/>
          </a:bodyPr>
          <a:lstStyle/>
          <a:p>
            <a:r>
              <a:rPr lang="zh-CN" altLang="en-US" sz="2800" b="1" dirty="0"/>
              <a:t>好处</a:t>
            </a:r>
            <a:r>
              <a:rPr lang="zh-CN" altLang="en-US" sz="2800" dirty="0"/>
              <a:t>是客户端无需分辨是叶子节点（</a:t>
            </a:r>
            <a:r>
              <a:rPr lang="en-US" altLang="zh-CN" sz="2800" dirty="0"/>
              <a:t>Leaf</a:t>
            </a:r>
            <a:r>
              <a:rPr lang="zh-CN" altLang="en-US" sz="2800" dirty="0"/>
              <a:t>）和树枝节点（</a:t>
            </a:r>
            <a:r>
              <a:rPr lang="en-US" altLang="zh-CN" sz="2800" dirty="0"/>
              <a:t>Composite</a:t>
            </a:r>
            <a:r>
              <a:rPr lang="zh-CN" altLang="en-US" sz="2800" dirty="0"/>
              <a:t>），它们具备完全一致的接口</a:t>
            </a:r>
          </a:p>
        </p:txBody>
      </p:sp>
    </p:spTree>
    <p:extLst>
      <p:ext uri="{BB962C8B-B14F-4D97-AF65-F5344CB8AC3E}">
        <p14:creationId xmlns:p14="http://schemas.microsoft.com/office/powerpoint/2010/main" val="18492146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箭头: 五边形 33">
            <a:extLst>
              <a:ext uri="{FF2B5EF4-FFF2-40B4-BE49-F238E27FC236}">
                <a16:creationId xmlns:a16="http://schemas.microsoft.com/office/drawing/2014/main" id="{24897726-68C7-4F79-977B-790F98B23135}"/>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30" name="文本框 29">
            <a:extLst>
              <a:ext uri="{FF2B5EF4-FFF2-40B4-BE49-F238E27FC236}">
                <a16:creationId xmlns:a16="http://schemas.microsoft.com/office/drawing/2014/main" id="{4718D95F-7729-4086-A118-9205355143FB}"/>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4</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32" name="文本框 31">
            <a:extLst>
              <a:ext uri="{FF2B5EF4-FFF2-40B4-BE49-F238E27FC236}">
                <a16:creationId xmlns:a16="http://schemas.microsoft.com/office/drawing/2014/main" id="{C3894AA3-595D-4F3B-8D3B-7F2A33CDD262}"/>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安全模式</a:t>
            </a:r>
          </a:p>
        </p:txBody>
      </p:sp>
      <p:sp>
        <p:nvSpPr>
          <p:cNvPr id="33" name="文本框 32">
            <a:extLst>
              <a:ext uri="{FF2B5EF4-FFF2-40B4-BE49-F238E27FC236}">
                <a16:creationId xmlns:a16="http://schemas.microsoft.com/office/drawing/2014/main" id="{FB59D875-0319-427D-9512-A33B1201964B}"/>
              </a:ext>
            </a:extLst>
          </p:cNvPr>
          <p:cNvSpPr txBox="1"/>
          <p:nvPr/>
        </p:nvSpPr>
        <p:spPr>
          <a:xfrm>
            <a:off x="1481160" y="839007"/>
            <a:ext cx="4411640" cy="286873"/>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200" b="1" spc="600" dirty="0">
                <a:solidFill>
                  <a:srgbClr val="414D59"/>
                </a:solidFill>
                <a:cs typeface="+mn-ea"/>
                <a:sym typeface="+mn-lt"/>
              </a:rPr>
              <a:t>safe mode</a:t>
            </a:r>
            <a:endParaRPr kumimoji="0" lang="en-US" altLang="zh-CN" sz="1200" b="1" i="0" u="none" strike="noStrike" kern="1200" cap="none" spc="600" normalizeH="0" baseline="0" noProof="0" dirty="0">
              <a:ln>
                <a:noFill/>
              </a:ln>
              <a:solidFill>
                <a:srgbClr val="414D59"/>
              </a:solidFill>
              <a:effectLst/>
              <a:uLnTx/>
              <a:uFillTx/>
              <a:cs typeface="+mn-ea"/>
              <a:sym typeface="+mn-lt"/>
            </a:endParaRPr>
          </a:p>
        </p:txBody>
      </p:sp>
      <p:sp>
        <p:nvSpPr>
          <p:cNvPr id="3" name="文本框 2">
            <a:extLst>
              <a:ext uri="{FF2B5EF4-FFF2-40B4-BE49-F238E27FC236}">
                <a16:creationId xmlns:a16="http://schemas.microsoft.com/office/drawing/2014/main" id="{50D7F129-DBB4-42B2-A40D-2AFC009EC83C}"/>
              </a:ext>
            </a:extLst>
          </p:cNvPr>
          <p:cNvSpPr txBox="1"/>
          <p:nvPr/>
        </p:nvSpPr>
        <p:spPr>
          <a:xfrm>
            <a:off x="765665" y="1663700"/>
            <a:ext cx="11083433" cy="1384995"/>
          </a:xfrm>
          <a:prstGeom prst="rect">
            <a:avLst/>
          </a:prstGeom>
          <a:noFill/>
        </p:spPr>
        <p:txBody>
          <a:bodyPr wrap="square" rtlCol="0">
            <a:spAutoFit/>
          </a:bodyPr>
          <a:lstStyle/>
          <a:p>
            <a:r>
              <a:rPr lang="zh-CN" altLang="en-US" sz="2800" b="1" dirty="0"/>
              <a:t>安全模式：</a:t>
            </a:r>
            <a:r>
              <a:rPr lang="zh-CN" altLang="en-US" sz="2800" dirty="0"/>
              <a:t>统一行为（</a:t>
            </a:r>
            <a:r>
              <a:rPr lang="en-US" altLang="zh-CN" sz="2800" dirty="0"/>
              <a:t>Component</a:t>
            </a:r>
            <a:r>
              <a:rPr lang="zh-CN" altLang="en-US" sz="2800" dirty="0"/>
              <a:t>）只规定系统各个层次的最基础的一致行为，而把组合（树节点）本身的方法（管理子类对象的添加，删除等）放到自身当中</a:t>
            </a:r>
          </a:p>
        </p:txBody>
      </p:sp>
      <p:sp>
        <p:nvSpPr>
          <p:cNvPr id="4" name="文本框 3">
            <a:extLst>
              <a:ext uri="{FF2B5EF4-FFF2-40B4-BE49-F238E27FC236}">
                <a16:creationId xmlns:a16="http://schemas.microsoft.com/office/drawing/2014/main" id="{E990AF44-A381-4281-9A9A-02033D2EE5B4}"/>
              </a:ext>
            </a:extLst>
          </p:cNvPr>
          <p:cNvSpPr txBox="1"/>
          <p:nvPr/>
        </p:nvSpPr>
        <p:spPr>
          <a:xfrm>
            <a:off x="765665" y="3149630"/>
            <a:ext cx="10544018" cy="830997"/>
          </a:xfrm>
          <a:prstGeom prst="rect">
            <a:avLst/>
          </a:prstGeom>
          <a:noFill/>
        </p:spPr>
        <p:txBody>
          <a:bodyPr wrap="square" rtlCol="0">
            <a:spAutoFit/>
          </a:bodyPr>
          <a:lstStyle/>
          <a:p>
            <a:r>
              <a:rPr lang="zh-CN" altLang="en-US" sz="2400" dirty="0"/>
              <a:t>安全组合模式 把系统各层次公有的行为定义在 </a:t>
            </a:r>
            <a:r>
              <a:rPr lang="en-US" altLang="zh-CN" sz="2400" dirty="0"/>
              <a:t>Component </a:t>
            </a:r>
            <a:r>
              <a:rPr lang="zh-CN" altLang="en-US" sz="2400" dirty="0"/>
              <a:t>中，把组合（树节点）特有的行为（管理子类增加，删除等）放到自身（</a:t>
            </a:r>
            <a:r>
              <a:rPr lang="en-US" altLang="zh-CN" sz="2400" dirty="0"/>
              <a:t>Composite</a:t>
            </a:r>
            <a:r>
              <a:rPr lang="zh-CN" altLang="en-US" sz="2400" dirty="0"/>
              <a:t>）中</a:t>
            </a:r>
            <a:endParaRPr lang="en-US" altLang="zh-CN" sz="2400" dirty="0"/>
          </a:p>
        </p:txBody>
      </p:sp>
      <p:sp>
        <p:nvSpPr>
          <p:cNvPr id="5" name="文本框 4">
            <a:extLst>
              <a:ext uri="{FF2B5EF4-FFF2-40B4-BE49-F238E27FC236}">
                <a16:creationId xmlns:a16="http://schemas.microsoft.com/office/drawing/2014/main" id="{BE04DB34-AFD6-40BF-AA67-AAECB4E2905E}"/>
              </a:ext>
            </a:extLst>
          </p:cNvPr>
          <p:cNvSpPr txBox="1"/>
          <p:nvPr/>
        </p:nvSpPr>
        <p:spPr>
          <a:xfrm>
            <a:off x="5549899" y="4203110"/>
            <a:ext cx="6299199" cy="2246769"/>
          </a:xfrm>
          <a:prstGeom prst="rect">
            <a:avLst/>
          </a:prstGeom>
          <a:noFill/>
        </p:spPr>
        <p:txBody>
          <a:bodyPr wrap="square" rtlCol="0">
            <a:spAutoFit/>
          </a:bodyPr>
          <a:lstStyle/>
          <a:p>
            <a:r>
              <a:rPr lang="zh-CN" altLang="en-US" sz="2800" b="1" dirty="0"/>
              <a:t>缺点</a:t>
            </a:r>
            <a:r>
              <a:rPr lang="zh-CN" altLang="en-US" sz="2800" dirty="0"/>
              <a:t>是客户需要区分树枝节点（</a:t>
            </a:r>
            <a:r>
              <a:rPr lang="en-US" altLang="zh-CN" sz="2800" dirty="0"/>
              <a:t>Composite</a:t>
            </a:r>
            <a:r>
              <a:rPr lang="zh-CN" altLang="en-US" sz="2800" dirty="0"/>
              <a:t>）和叶子节点（</a:t>
            </a:r>
            <a:r>
              <a:rPr lang="en-US" altLang="zh-CN" sz="2800" dirty="0"/>
              <a:t>Leaf</a:t>
            </a:r>
            <a:r>
              <a:rPr lang="zh-CN" altLang="en-US" sz="2800" dirty="0"/>
              <a:t>），这样才能正确处理各个层次的操作，客户端无法依赖抽象（</a:t>
            </a:r>
            <a:r>
              <a:rPr lang="en-US" altLang="zh-CN" sz="2800" dirty="0"/>
              <a:t>Component</a:t>
            </a:r>
            <a:r>
              <a:rPr lang="zh-CN" altLang="en-US" sz="2800" dirty="0"/>
              <a:t>），违背了设计模式 </a:t>
            </a:r>
            <a:r>
              <a:rPr lang="zh-CN" altLang="en-US" sz="2800" b="1" dirty="0"/>
              <a:t>依赖倒置原则</a:t>
            </a:r>
            <a:r>
              <a:rPr lang="zh-CN" altLang="en-US" sz="2800" dirty="0"/>
              <a:t>。</a:t>
            </a:r>
          </a:p>
        </p:txBody>
      </p:sp>
      <p:sp>
        <p:nvSpPr>
          <p:cNvPr id="6" name="文本框 5">
            <a:extLst>
              <a:ext uri="{FF2B5EF4-FFF2-40B4-BE49-F238E27FC236}">
                <a16:creationId xmlns:a16="http://schemas.microsoft.com/office/drawing/2014/main" id="{6AEDBD09-7681-490B-86C1-EC0603E6A3E4}"/>
              </a:ext>
            </a:extLst>
          </p:cNvPr>
          <p:cNvSpPr txBox="1"/>
          <p:nvPr/>
        </p:nvSpPr>
        <p:spPr>
          <a:xfrm>
            <a:off x="765665" y="4203110"/>
            <a:ext cx="4584700" cy="1384995"/>
          </a:xfrm>
          <a:prstGeom prst="rect">
            <a:avLst/>
          </a:prstGeom>
          <a:noFill/>
        </p:spPr>
        <p:txBody>
          <a:bodyPr wrap="square" rtlCol="0">
            <a:spAutoFit/>
          </a:bodyPr>
          <a:lstStyle/>
          <a:p>
            <a:r>
              <a:rPr lang="zh-CN" altLang="en-US" sz="2800" b="1" dirty="0"/>
              <a:t>好处是</a:t>
            </a:r>
            <a:r>
              <a:rPr lang="zh-CN" altLang="en-US" sz="2800" dirty="0"/>
              <a:t>接口定义职责清晰，符合设计模式 </a:t>
            </a:r>
            <a:r>
              <a:rPr lang="zh-CN" altLang="en-US" sz="2800" b="1" dirty="0"/>
              <a:t>单一职责原则 </a:t>
            </a:r>
            <a:r>
              <a:rPr lang="zh-CN" altLang="en-US" sz="2800" dirty="0"/>
              <a:t>和 </a:t>
            </a:r>
            <a:r>
              <a:rPr lang="zh-CN" altLang="en-US" sz="2800" b="1" dirty="0"/>
              <a:t>接口隔离原则</a:t>
            </a:r>
          </a:p>
        </p:txBody>
      </p:sp>
    </p:spTree>
    <p:extLst>
      <p:ext uri="{BB962C8B-B14F-4D97-AF65-F5344CB8AC3E}">
        <p14:creationId xmlns:p14="http://schemas.microsoft.com/office/powerpoint/2010/main" val="6549470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箭头: 五边形 21">
            <a:extLst>
              <a:ext uri="{FF2B5EF4-FFF2-40B4-BE49-F238E27FC236}">
                <a16:creationId xmlns:a16="http://schemas.microsoft.com/office/drawing/2014/main" id="{54571340-3496-4A9C-9134-6664AD1FA140}"/>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B586B7BD-A0AC-42AD-A4EC-DB2154CF3183}"/>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4</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20" name="文本框 19">
            <a:extLst>
              <a:ext uri="{FF2B5EF4-FFF2-40B4-BE49-F238E27FC236}">
                <a16:creationId xmlns:a16="http://schemas.microsoft.com/office/drawing/2014/main" id="{13709C14-D320-49AE-B65E-20EC0D9034D5}"/>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模式选择</a:t>
            </a:r>
          </a:p>
        </p:txBody>
      </p:sp>
      <p:sp>
        <p:nvSpPr>
          <p:cNvPr id="21" name="文本框 20">
            <a:extLst>
              <a:ext uri="{FF2B5EF4-FFF2-40B4-BE49-F238E27FC236}">
                <a16:creationId xmlns:a16="http://schemas.microsoft.com/office/drawing/2014/main" id="{C5DECE35-DE51-4CF6-BB45-7FFCEF97556D}"/>
              </a:ext>
            </a:extLst>
          </p:cNvPr>
          <p:cNvSpPr txBox="1"/>
          <p:nvPr/>
        </p:nvSpPr>
        <p:spPr>
          <a:xfrm>
            <a:off x="1481160" y="839007"/>
            <a:ext cx="4411640" cy="497380"/>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200" b="1" spc="300" dirty="0">
                <a:solidFill>
                  <a:prstClr val="black"/>
                </a:solidFill>
                <a:cs typeface="+mn-ea"/>
                <a:sym typeface="+mn-lt"/>
              </a:rPr>
              <a:t>Mode selection
</a:t>
            </a:r>
            <a:endParaRPr kumimoji="0" lang="en-US" altLang="zh-CN" sz="1200" b="1" i="0" u="none" strike="noStrike" kern="1200" cap="none" spc="300" normalizeH="0" baseline="0" noProof="0" dirty="0">
              <a:ln>
                <a:noFill/>
              </a:ln>
              <a:solidFill>
                <a:prstClr val="black"/>
              </a:solidFill>
              <a:effectLst/>
              <a:uLnTx/>
              <a:uFillTx/>
              <a:cs typeface="+mn-ea"/>
              <a:sym typeface="+mn-lt"/>
            </a:endParaRPr>
          </a:p>
        </p:txBody>
      </p:sp>
      <p:sp>
        <p:nvSpPr>
          <p:cNvPr id="10" name="文本框 9">
            <a:extLst>
              <a:ext uri="{FF2B5EF4-FFF2-40B4-BE49-F238E27FC236}">
                <a16:creationId xmlns:a16="http://schemas.microsoft.com/office/drawing/2014/main" id="{15E305D9-C0FC-41A8-8F66-1FAAEC99A296}"/>
              </a:ext>
            </a:extLst>
          </p:cNvPr>
          <p:cNvSpPr txBox="1"/>
          <p:nvPr/>
        </p:nvSpPr>
        <p:spPr>
          <a:xfrm>
            <a:off x="1079500" y="1531193"/>
            <a:ext cx="10325100" cy="830997"/>
          </a:xfrm>
          <a:prstGeom prst="rect">
            <a:avLst/>
          </a:prstGeom>
          <a:noFill/>
        </p:spPr>
        <p:txBody>
          <a:bodyPr wrap="square" rtlCol="0">
            <a:spAutoFit/>
          </a:bodyPr>
          <a:lstStyle/>
          <a:p>
            <a:r>
              <a:rPr lang="zh-CN" altLang="en-US" sz="2400" dirty="0"/>
              <a:t>透明组合模式 和 安全组合模式 都有各自的优点和缺点，那么我们应该优先选择哪一种呢？</a:t>
            </a:r>
          </a:p>
        </p:txBody>
      </p:sp>
      <p:sp>
        <p:nvSpPr>
          <p:cNvPr id="11" name="文本框 10">
            <a:extLst>
              <a:ext uri="{FF2B5EF4-FFF2-40B4-BE49-F238E27FC236}">
                <a16:creationId xmlns:a16="http://schemas.microsoft.com/office/drawing/2014/main" id="{B3B74E61-75D9-403A-A4C2-262EEF944D7F}"/>
              </a:ext>
            </a:extLst>
          </p:cNvPr>
          <p:cNvSpPr txBox="1"/>
          <p:nvPr/>
        </p:nvSpPr>
        <p:spPr>
          <a:xfrm>
            <a:off x="785729" y="2556996"/>
            <a:ext cx="10620542" cy="332398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3000" dirty="0"/>
              <a:t>透明组合模式 将公共接口封装到抽象根节点（</a:t>
            </a:r>
            <a:r>
              <a:rPr lang="en-US" altLang="zh-CN" sz="3000" dirty="0"/>
              <a:t>Component</a:t>
            </a:r>
            <a:r>
              <a:rPr lang="zh-CN" altLang="en-US" sz="3000" dirty="0"/>
              <a:t>）中，那么系统所有节点就具备一致行为，所以如果当系统绝大多数层次具备相同的公共行为时，采用 透明组合模式 也许会更好</a:t>
            </a:r>
            <a:r>
              <a:rPr lang="en-US" altLang="zh-CN" sz="3000" dirty="0"/>
              <a:t>(</a:t>
            </a:r>
            <a:r>
              <a:rPr lang="zh-CN" altLang="en-US" sz="3000" dirty="0"/>
              <a:t>代价：为剩下少数层次节点引入不需要的方法</a:t>
            </a:r>
            <a:r>
              <a:rPr lang="en-US" altLang="zh-CN" sz="3000" dirty="0"/>
              <a:t>);</a:t>
            </a:r>
          </a:p>
          <a:p>
            <a:pPr marL="457200" indent="-457200">
              <a:buFont typeface="Wingdings" panose="05000000000000000000" pitchFamily="2" charset="2"/>
              <a:buChar char="Ø"/>
            </a:pPr>
            <a:endParaRPr lang="en-US" altLang="zh-CN" sz="3000" dirty="0"/>
          </a:p>
          <a:p>
            <a:pPr marL="457200" indent="-457200">
              <a:buFont typeface="Wingdings" panose="05000000000000000000" pitchFamily="2" charset="2"/>
              <a:buChar char="Ø"/>
            </a:pPr>
            <a:r>
              <a:rPr lang="zh-CN" altLang="en-US" sz="3000" dirty="0"/>
              <a:t>而如果当系统各个层次差异性行为较多或者树节点层次相对稳定（健壮）时，采用 安全组合模式</a:t>
            </a:r>
          </a:p>
        </p:txBody>
      </p:sp>
    </p:spTree>
    <p:extLst>
      <p:ext uri="{BB962C8B-B14F-4D97-AF65-F5344CB8AC3E}">
        <p14:creationId xmlns:p14="http://schemas.microsoft.com/office/powerpoint/2010/main" val="35772631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箭头: 五边形 21">
            <a:extLst>
              <a:ext uri="{FF2B5EF4-FFF2-40B4-BE49-F238E27FC236}">
                <a16:creationId xmlns:a16="http://schemas.microsoft.com/office/drawing/2014/main" id="{54571340-3496-4A9C-9134-6664AD1FA140}"/>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B586B7BD-A0AC-42AD-A4EC-DB2154CF3183}"/>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4</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20" name="文本框 19">
            <a:extLst>
              <a:ext uri="{FF2B5EF4-FFF2-40B4-BE49-F238E27FC236}">
                <a16:creationId xmlns:a16="http://schemas.microsoft.com/office/drawing/2014/main" id="{13709C14-D320-49AE-B65E-20EC0D9034D5}"/>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模式选择</a:t>
            </a:r>
          </a:p>
        </p:txBody>
      </p:sp>
      <p:sp>
        <p:nvSpPr>
          <p:cNvPr id="21" name="文本框 20">
            <a:extLst>
              <a:ext uri="{FF2B5EF4-FFF2-40B4-BE49-F238E27FC236}">
                <a16:creationId xmlns:a16="http://schemas.microsoft.com/office/drawing/2014/main" id="{C5DECE35-DE51-4CF6-BB45-7FFCEF97556D}"/>
              </a:ext>
            </a:extLst>
          </p:cNvPr>
          <p:cNvSpPr txBox="1"/>
          <p:nvPr/>
        </p:nvSpPr>
        <p:spPr>
          <a:xfrm>
            <a:off x="1481160" y="839007"/>
            <a:ext cx="4411640" cy="497380"/>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200" b="1" spc="300" dirty="0">
                <a:solidFill>
                  <a:prstClr val="black"/>
                </a:solidFill>
                <a:cs typeface="+mn-ea"/>
                <a:sym typeface="+mn-lt"/>
              </a:rPr>
              <a:t>Mode selection
</a:t>
            </a:r>
            <a:endParaRPr kumimoji="0" lang="en-US" altLang="zh-CN" sz="1200" b="1" i="0" u="none" strike="noStrike" kern="1200" cap="none" spc="300" normalizeH="0" baseline="0" noProof="0" dirty="0">
              <a:ln>
                <a:noFill/>
              </a:ln>
              <a:solidFill>
                <a:prstClr val="black"/>
              </a:solidFill>
              <a:effectLst/>
              <a:uLnTx/>
              <a:uFillTx/>
              <a:cs typeface="+mn-ea"/>
              <a:sym typeface="+mn-lt"/>
            </a:endParaRPr>
          </a:p>
        </p:txBody>
      </p:sp>
      <p:sp>
        <p:nvSpPr>
          <p:cNvPr id="12" name="文本框 11">
            <a:extLst>
              <a:ext uri="{FF2B5EF4-FFF2-40B4-BE49-F238E27FC236}">
                <a16:creationId xmlns:a16="http://schemas.microsoft.com/office/drawing/2014/main" id="{29E5FDA0-6450-4B31-A19D-51576758EC22}"/>
              </a:ext>
            </a:extLst>
          </p:cNvPr>
          <p:cNvSpPr txBox="1"/>
          <p:nvPr/>
        </p:nvSpPr>
        <p:spPr>
          <a:xfrm>
            <a:off x="1181102" y="1693148"/>
            <a:ext cx="10236200" cy="4401205"/>
          </a:xfrm>
          <a:prstGeom prst="rect">
            <a:avLst/>
          </a:prstGeom>
          <a:noFill/>
        </p:spPr>
        <p:txBody>
          <a:bodyPr wrap="square" rtlCol="0">
            <a:spAutoFit/>
          </a:bodyPr>
          <a:lstStyle/>
          <a:p>
            <a:r>
              <a:rPr lang="zh-CN" altLang="en-US" sz="2800" dirty="0"/>
              <a:t>注：设计模式的出现并不是说我们要写的代码一定要遵循设计模式所要求的方方面面，这是不现实同时也是不可能的。设计模式的出现，其实只是强调好的代码所具备的一些特征（六大设计原则），这些特征对于项目开发是具备积极效应的，但不是说我们每实现一个类就一定要全部满足设计模式的要求，如果真的存在完全满足设计模式的要求，反而可能存在过度设计的嫌疑。同时，</a:t>
            </a:r>
            <a:r>
              <a:rPr lang="en-US" altLang="zh-CN" sz="2800" dirty="0"/>
              <a:t>23</a:t>
            </a:r>
            <a:r>
              <a:rPr lang="zh-CN" altLang="en-US" sz="2800" dirty="0"/>
              <a:t>种设计模式，其实都是严格依循设计模式六大原则进行设计，只是不同的模式在不同的场景中会更加适用。</a:t>
            </a:r>
            <a:r>
              <a:rPr lang="zh-CN" altLang="en-US" sz="2800" b="1" dirty="0"/>
              <a:t>设计模式的理解应该重于意而不是形，真正编码时，经常使用的是某种设计模式的变形体，真正切合项目的模式才是正确的模式。</a:t>
            </a:r>
          </a:p>
        </p:txBody>
      </p:sp>
    </p:spTree>
    <p:extLst>
      <p:ext uri="{BB962C8B-B14F-4D97-AF65-F5344CB8AC3E}">
        <p14:creationId xmlns:p14="http://schemas.microsoft.com/office/powerpoint/2010/main" val="1846491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0F4EABD8-C622-494D-8DAF-2BFE4BB38492}"/>
              </a:ext>
            </a:extLst>
          </p:cNvPr>
          <p:cNvGrpSpPr/>
          <p:nvPr/>
        </p:nvGrpSpPr>
        <p:grpSpPr>
          <a:xfrm>
            <a:off x="2073657" y="2675790"/>
            <a:ext cx="8509000" cy="1605639"/>
            <a:chOff x="3199569" y="-7519"/>
            <a:chExt cx="3294284" cy="1605639"/>
          </a:xfrm>
        </p:grpSpPr>
        <p:sp>
          <p:nvSpPr>
            <p:cNvPr id="29" name="文本框 28">
              <a:extLst>
                <a:ext uri="{FF2B5EF4-FFF2-40B4-BE49-F238E27FC236}">
                  <a16:creationId xmlns:a16="http://schemas.microsoft.com/office/drawing/2014/main" id="{A58796D0-9C1D-4244-988B-3974B76851A6}"/>
                </a:ext>
              </a:extLst>
            </p:cNvPr>
            <p:cNvSpPr txBox="1"/>
            <p:nvPr/>
          </p:nvSpPr>
          <p:spPr>
            <a:xfrm>
              <a:off x="3199569" y="-7519"/>
              <a:ext cx="3294284" cy="110799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600" normalizeH="0" baseline="0" noProof="0" dirty="0">
                  <a:ln>
                    <a:noFill/>
                  </a:ln>
                  <a:solidFill>
                    <a:prstClr val="black"/>
                  </a:solidFill>
                  <a:effectLst/>
                  <a:uLnTx/>
                  <a:uFillTx/>
                  <a:cs typeface="+mn-ea"/>
                  <a:sym typeface="+mn-lt"/>
                </a:rPr>
                <a:t>案例代码</a:t>
              </a:r>
            </a:p>
          </p:txBody>
        </p:sp>
        <p:sp>
          <p:nvSpPr>
            <p:cNvPr id="30" name="文本框 29">
              <a:extLst>
                <a:ext uri="{FF2B5EF4-FFF2-40B4-BE49-F238E27FC236}">
                  <a16:creationId xmlns:a16="http://schemas.microsoft.com/office/drawing/2014/main" id="{D945EA14-8AC2-40C6-9658-C01767A4EAB0}"/>
                </a:ext>
              </a:extLst>
            </p:cNvPr>
            <p:cNvSpPr txBox="1"/>
            <p:nvPr/>
          </p:nvSpPr>
          <p:spPr>
            <a:xfrm>
              <a:off x="3199569" y="1246357"/>
              <a:ext cx="3294284" cy="351763"/>
            </a:xfrm>
            <a:prstGeom prst="rect">
              <a:avLst/>
            </a:prstGeom>
            <a:noFill/>
          </p:spPr>
          <p:txBody>
            <a:bodyPr wrap="square" rtlCol="0">
              <a:spAutoFit/>
              <a:scene3d>
                <a:camera prst="orthographicFront"/>
                <a:lightRig rig="threePt" dir="t"/>
              </a:scene3d>
              <a:sp3d contourW="12700"/>
            </a:bodyPr>
            <a:lstStyle/>
            <a:p>
              <a:pPr lvl="0" algn="ctr">
                <a:lnSpc>
                  <a:spcPct val="114000"/>
                </a:lnSpc>
                <a:defRPr/>
              </a:pPr>
              <a:r>
                <a:rPr lang="en-US" altLang="zh-CN" sz="1600" b="1" spc="600" dirty="0">
                  <a:solidFill>
                    <a:prstClr val="black">
                      <a:lumMod val="95000"/>
                      <a:lumOff val="5000"/>
                    </a:prstClr>
                  </a:solidFill>
                  <a:cs typeface="+mn-ea"/>
                  <a:sym typeface="+mn-lt"/>
                </a:rPr>
                <a:t>Case code</a:t>
              </a:r>
              <a:endParaRPr kumimoji="0" lang="en-US" altLang="zh-CN" sz="1600" b="1" i="0" u="none" strike="noStrike" kern="1200" cap="none" spc="600" normalizeH="0" baseline="0" noProof="0" dirty="0">
                <a:ln>
                  <a:noFill/>
                </a:ln>
                <a:solidFill>
                  <a:prstClr val="black">
                    <a:lumMod val="95000"/>
                    <a:lumOff val="5000"/>
                  </a:prstClr>
                </a:solidFill>
                <a:effectLst/>
                <a:uLnTx/>
                <a:uFillTx/>
                <a:cs typeface="+mn-ea"/>
                <a:sym typeface="+mn-lt"/>
              </a:endParaRPr>
            </a:p>
          </p:txBody>
        </p:sp>
      </p:grpSp>
      <p:grpSp>
        <p:nvGrpSpPr>
          <p:cNvPr id="10" name="组合 9">
            <a:extLst>
              <a:ext uri="{FF2B5EF4-FFF2-40B4-BE49-F238E27FC236}">
                <a16:creationId xmlns:a16="http://schemas.microsoft.com/office/drawing/2014/main" id="{4A061C8E-41A1-4A86-AE26-EA1080D1C0F3}"/>
              </a:ext>
            </a:extLst>
          </p:cNvPr>
          <p:cNvGrpSpPr/>
          <p:nvPr/>
        </p:nvGrpSpPr>
        <p:grpSpPr>
          <a:xfrm rot="16200000">
            <a:off x="1900206" y="-769901"/>
            <a:ext cx="951018" cy="4751426"/>
            <a:chOff x="5725934" y="175075"/>
            <a:chExt cx="734187" cy="1944870"/>
          </a:xfrm>
        </p:grpSpPr>
        <p:sp>
          <p:nvSpPr>
            <p:cNvPr id="11" name="箭头: 五边形 10">
              <a:extLst>
                <a:ext uri="{FF2B5EF4-FFF2-40B4-BE49-F238E27FC236}">
                  <a16:creationId xmlns:a16="http://schemas.microsoft.com/office/drawing/2014/main" id="{6AFEB834-D565-4089-832D-6A54AEEACD7D}"/>
                </a:ext>
              </a:extLst>
            </p:cNvPr>
            <p:cNvSpPr/>
            <p:nvPr/>
          </p:nvSpPr>
          <p:spPr>
            <a:xfrm rot="5400000" flipV="1">
              <a:off x="5120593" y="780416"/>
              <a:ext cx="1944870" cy="734187"/>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A58B7077-77A0-40F0-8520-28F76FB15C6C}"/>
                </a:ext>
              </a:extLst>
            </p:cNvPr>
            <p:cNvSpPr txBox="1"/>
            <p:nvPr/>
          </p:nvSpPr>
          <p:spPr>
            <a:xfrm rot="5400000">
              <a:off x="5962080" y="1449818"/>
              <a:ext cx="261895" cy="7341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cs typeface="+mn-ea"/>
                  <a:sym typeface="+mn-lt"/>
                </a:rPr>
                <a:t>5</a:t>
              </a:r>
              <a:endParaRPr kumimoji="0" lang="zh-CN" altLang="en-US" sz="5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0073367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F2E15031-C6DA-4B64-BD99-44283CF0F47D}"/>
              </a:ext>
            </a:extLst>
          </p:cNvPr>
          <p:cNvSpPr/>
          <p:nvPr/>
        </p:nvSpPr>
        <p:spPr>
          <a:xfrm>
            <a:off x="0" y="0"/>
            <a:ext cx="5826567" cy="6858000"/>
          </a:xfrm>
          <a:prstGeom prst="rect">
            <a:avLst/>
          </a:prstGeom>
          <a:solidFill>
            <a:srgbClr val="272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4" name="组合 3">
            <a:extLst>
              <a:ext uri="{FF2B5EF4-FFF2-40B4-BE49-F238E27FC236}">
                <a16:creationId xmlns:a16="http://schemas.microsoft.com/office/drawing/2014/main" id="{7B2DA22E-D54C-4ADB-9B78-8D21D868D5E2}"/>
              </a:ext>
            </a:extLst>
          </p:cNvPr>
          <p:cNvGrpSpPr/>
          <p:nvPr/>
        </p:nvGrpSpPr>
        <p:grpSpPr>
          <a:xfrm>
            <a:off x="6638772" y="1338516"/>
            <a:ext cx="4881323" cy="703105"/>
            <a:chOff x="3797608" y="395292"/>
            <a:chExt cx="3837845" cy="703105"/>
          </a:xfrm>
        </p:grpSpPr>
        <p:sp>
          <p:nvSpPr>
            <p:cNvPr id="5" name="文本框 4">
              <a:extLst>
                <a:ext uri="{FF2B5EF4-FFF2-40B4-BE49-F238E27FC236}">
                  <a16:creationId xmlns:a16="http://schemas.microsoft.com/office/drawing/2014/main" id="{642C5651-4783-4291-84A3-303D1530AFBC}"/>
                </a:ext>
              </a:extLst>
            </p:cNvPr>
            <p:cNvSpPr txBox="1"/>
            <p:nvPr/>
          </p:nvSpPr>
          <p:spPr>
            <a:xfrm>
              <a:off x="3797608" y="395292"/>
              <a:ext cx="1516429" cy="52322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600" normalizeH="0" baseline="0" noProof="0" dirty="0">
                  <a:ln>
                    <a:noFill/>
                  </a:ln>
                  <a:solidFill>
                    <a:prstClr val="black"/>
                  </a:solidFill>
                  <a:effectLst/>
                  <a:uLnTx/>
                  <a:uFillTx/>
                  <a:cs typeface="+mn-ea"/>
                  <a:sym typeface="+mn-lt"/>
                </a:rPr>
                <a:t>模式介绍</a:t>
              </a:r>
            </a:p>
          </p:txBody>
        </p:sp>
        <p:sp>
          <p:nvSpPr>
            <p:cNvPr id="6" name="文本框 5">
              <a:extLst>
                <a:ext uri="{FF2B5EF4-FFF2-40B4-BE49-F238E27FC236}">
                  <a16:creationId xmlns:a16="http://schemas.microsoft.com/office/drawing/2014/main" id="{FA9A55E4-953A-46C2-8A73-27CFC8D048AF}"/>
                </a:ext>
              </a:extLst>
            </p:cNvPr>
            <p:cNvSpPr txBox="1"/>
            <p:nvPr/>
          </p:nvSpPr>
          <p:spPr>
            <a:xfrm>
              <a:off x="3827562" y="827682"/>
              <a:ext cx="3807891"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1" i="0" u="none" strike="noStrike" kern="1200" cap="none" spc="600" normalizeH="0" baseline="0" noProof="0" dirty="0">
                  <a:ln>
                    <a:noFill/>
                  </a:ln>
                  <a:solidFill>
                    <a:srgbClr val="414D59"/>
                  </a:solidFill>
                  <a:effectLst/>
                  <a:uLnTx/>
                  <a:uFillTx/>
                  <a:cs typeface="+mn-ea"/>
                  <a:sym typeface="+mn-lt"/>
                </a:rPr>
                <a:t>Mode introduction</a:t>
              </a:r>
            </a:p>
          </p:txBody>
        </p:sp>
      </p:grpSp>
      <p:grpSp>
        <p:nvGrpSpPr>
          <p:cNvPr id="7" name="组合 6">
            <a:extLst>
              <a:ext uri="{FF2B5EF4-FFF2-40B4-BE49-F238E27FC236}">
                <a16:creationId xmlns:a16="http://schemas.microsoft.com/office/drawing/2014/main" id="{734085E8-477F-4554-B05E-BA22F248F9D1}"/>
              </a:ext>
            </a:extLst>
          </p:cNvPr>
          <p:cNvGrpSpPr/>
          <p:nvPr/>
        </p:nvGrpSpPr>
        <p:grpSpPr>
          <a:xfrm>
            <a:off x="6638772" y="2324667"/>
            <a:ext cx="4881321" cy="703105"/>
            <a:chOff x="3797608" y="395292"/>
            <a:chExt cx="3837844" cy="703105"/>
          </a:xfrm>
        </p:grpSpPr>
        <p:sp>
          <p:nvSpPr>
            <p:cNvPr id="8" name="文本框 7">
              <a:extLst>
                <a:ext uri="{FF2B5EF4-FFF2-40B4-BE49-F238E27FC236}">
                  <a16:creationId xmlns:a16="http://schemas.microsoft.com/office/drawing/2014/main" id="{936C7534-22D6-40BE-929E-E83E058B5E69}"/>
                </a:ext>
              </a:extLst>
            </p:cNvPr>
            <p:cNvSpPr txBox="1"/>
            <p:nvPr/>
          </p:nvSpPr>
          <p:spPr>
            <a:xfrm>
              <a:off x="3797608" y="395292"/>
              <a:ext cx="1516429" cy="52322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600" normalizeH="0" baseline="0" noProof="0" dirty="0">
                  <a:ln>
                    <a:noFill/>
                  </a:ln>
                  <a:solidFill>
                    <a:prstClr val="black"/>
                  </a:solidFill>
                  <a:effectLst/>
                  <a:uLnTx/>
                  <a:uFillTx/>
                  <a:cs typeface="+mn-ea"/>
                  <a:sym typeface="+mn-lt"/>
                </a:rPr>
                <a:t>三种角色</a:t>
              </a:r>
            </a:p>
          </p:txBody>
        </p:sp>
        <p:sp>
          <p:nvSpPr>
            <p:cNvPr id="9" name="文本框 8">
              <a:extLst>
                <a:ext uri="{FF2B5EF4-FFF2-40B4-BE49-F238E27FC236}">
                  <a16:creationId xmlns:a16="http://schemas.microsoft.com/office/drawing/2014/main" id="{CC760FD5-EA6B-4CD1-9F38-7A7AE50ACC6A}"/>
                </a:ext>
              </a:extLst>
            </p:cNvPr>
            <p:cNvSpPr txBox="1"/>
            <p:nvPr/>
          </p:nvSpPr>
          <p:spPr>
            <a:xfrm>
              <a:off x="3827561" y="827682"/>
              <a:ext cx="3807891" cy="270715"/>
            </a:xfrm>
            <a:prstGeom prst="rect">
              <a:avLst/>
            </a:prstGeom>
            <a:noFill/>
          </p:spPr>
          <p:txBody>
            <a:bodyPr wrap="square" rtlCol="0">
              <a:spAutoFit/>
              <a:scene3d>
                <a:camera prst="orthographicFront"/>
                <a:lightRig rig="threePt" dir="t"/>
              </a:scene3d>
              <a:sp3d contourW="12700"/>
            </a:bodyPr>
            <a:lstStyle/>
            <a:p>
              <a:pPr>
                <a:lnSpc>
                  <a:spcPct val="114000"/>
                </a:lnSpc>
                <a:defRPr/>
              </a:pPr>
              <a:r>
                <a:rPr lang="en-US" altLang="zh-CN" sz="1100" b="1" spc="600" dirty="0">
                  <a:solidFill>
                    <a:srgbClr val="414D59"/>
                  </a:solidFill>
                  <a:cs typeface="+mn-ea"/>
                </a:rPr>
                <a:t>Three roles</a:t>
              </a:r>
            </a:p>
          </p:txBody>
        </p:sp>
      </p:grpSp>
      <p:grpSp>
        <p:nvGrpSpPr>
          <p:cNvPr id="10" name="组合 9">
            <a:extLst>
              <a:ext uri="{FF2B5EF4-FFF2-40B4-BE49-F238E27FC236}">
                <a16:creationId xmlns:a16="http://schemas.microsoft.com/office/drawing/2014/main" id="{B9D0CFC6-6B77-498C-BCBD-0F03566E88ED}"/>
              </a:ext>
            </a:extLst>
          </p:cNvPr>
          <p:cNvGrpSpPr/>
          <p:nvPr/>
        </p:nvGrpSpPr>
        <p:grpSpPr>
          <a:xfrm>
            <a:off x="6638772" y="3310818"/>
            <a:ext cx="4881323" cy="703105"/>
            <a:chOff x="3797608" y="395292"/>
            <a:chExt cx="3837845" cy="703105"/>
          </a:xfrm>
        </p:grpSpPr>
        <p:sp>
          <p:nvSpPr>
            <p:cNvPr id="11" name="文本框 10">
              <a:extLst>
                <a:ext uri="{FF2B5EF4-FFF2-40B4-BE49-F238E27FC236}">
                  <a16:creationId xmlns:a16="http://schemas.microsoft.com/office/drawing/2014/main" id="{4C367C9B-E4BE-4C92-B755-51619B1295B7}"/>
                </a:ext>
              </a:extLst>
            </p:cNvPr>
            <p:cNvSpPr txBox="1"/>
            <p:nvPr/>
          </p:nvSpPr>
          <p:spPr>
            <a:xfrm>
              <a:off x="3797608" y="395292"/>
              <a:ext cx="1173619" cy="52322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600" normalizeH="0" baseline="0" noProof="0" dirty="0">
                  <a:ln>
                    <a:noFill/>
                  </a:ln>
                  <a:solidFill>
                    <a:prstClr val="black"/>
                  </a:solidFill>
                  <a:effectLst/>
                  <a:uLnTx/>
                  <a:uFillTx/>
                  <a:cs typeface="+mn-ea"/>
                  <a:sym typeface="+mn-lt"/>
                </a:rPr>
                <a:t>优缺点</a:t>
              </a:r>
            </a:p>
          </p:txBody>
        </p:sp>
        <p:sp>
          <p:nvSpPr>
            <p:cNvPr id="12" name="文本框 11">
              <a:extLst>
                <a:ext uri="{FF2B5EF4-FFF2-40B4-BE49-F238E27FC236}">
                  <a16:creationId xmlns:a16="http://schemas.microsoft.com/office/drawing/2014/main" id="{88E49498-8DFF-48FA-BC99-185DCA5A0C25}"/>
                </a:ext>
              </a:extLst>
            </p:cNvPr>
            <p:cNvSpPr txBox="1"/>
            <p:nvPr/>
          </p:nvSpPr>
          <p:spPr>
            <a:xfrm>
              <a:off x="3827562" y="827682"/>
              <a:ext cx="3807891" cy="270715"/>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100" b="1" spc="600" dirty="0">
                  <a:solidFill>
                    <a:srgbClr val="414D59"/>
                  </a:solidFill>
                  <a:cs typeface="+mn-ea"/>
                  <a:sym typeface="+mn-lt"/>
                </a:rPr>
                <a:t>Pros and Cons</a:t>
              </a:r>
              <a:endParaRPr kumimoji="0" lang="en-US" altLang="zh-CN" sz="1100" b="1" i="0" u="none" strike="noStrike" kern="1200" cap="none" spc="600" normalizeH="0" baseline="0" noProof="0" dirty="0">
                <a:ln>
                  <a:noFill/>
                </a:ln>
                <a:solidFill>
                  <a:srgbClr val="414D59"/>
                </a:solidFill>
                <a:effectLst/>
                <a:uLnTx/>
                <a:uFillTx/>
                <a:cs typeface="+mn-ea"/>
                <a:sym typeface="+mn-lt"/>
              </a:endParaRPr>
            </a:p>
          </p:txBody>
        </p:sp>
      </p:grpSp>
      <p:grpSp>
        <p:nvGrpSpPr>
          <p:cNvPr id="13" name="组合 12">
            <a:extLst>
              <a:ext uri="{FF2B5EF4-FFF2-40B4-BE49-F238E27FC236}">
                <a16:creationId xmlns:a16="http://schemas.microsoft.com/office/drawing/2014/main" id="{06E2C73F-2064-4ECA-A85C-715F9A686784}"/>
              </a:ext>
            </a:extLst>
          </p:cNvPr>
          <p:cNvGrpSpPr/>
          <p:nvPr/>
        </p:nvGrpSpPr>
        <p:grpSpPr>
          <a:xfrm>
            <a:off x="6638772" y="4296969"/>
            <a:ext cx="5166659" cy="703105"/>
            <a:chOff x="3797608" y="395292"/>
            <a:chExt cx="4062185" cy="703105"/>
          </a:xfrm>
        </p:grpSpPr>
        <p:sp>
          <p:nvSpPr>
            <p:cNvPr id="14" name="文本框 13">
              <a:extLst>
                <a:ext uri="{FF2B5EF4-FFF2-40B4-BE49-F238E27FC236}">
                  <a16:creationId xmlns:a16="http://schemas.microsoft.com/office/drawing/2014/main" id="{860CE526-CEB7-4057-A9F9-9E97CA1E3415}"/>
                </a:ext>
              </a:extLst>
            </p:cNvPr>
            <p:cNvSpPr txBox="1"/>
            <p:nvPr/>
          </p:nvSpPr>
          <p:spPr>
            <a:xfrm>
              <a:off x="3797608" y="395292"/>
              <a:ext cx="2202048" cy="52322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600" normalizeH="0" baseline="0" noProof="0" dirty="0">
                  <a:ln>
                    <a:noFill/>
                  </a:ln>
                  <a:solidFill>
                    <a:prstClr val="black"/>
                  </a:solidFill>
                  <a:effectLst/>
                  <a:uLnTx/>
                  <a:uFillTx/>
                  <a:cs typeface="+mn-ea"/>
                  <a:sym typeface="+mn-lt"/>
                </a:rPr>
                <a:t>两种组合模式</a:t>
              </a:r>
            </a:p>
          </p:txBody>
        </p:sp>
        <p:sp>
          <p:nvSpPr>
            <p:cNvPr id="15" name="文本框 14">
              <a:extLst>
                <a:ext uri="{FF2B5EF4-FFF2-40B4-BE49-F238E27FC236}">
                  <a16:creationId xmlns:a16="http://schemas.microsoft.com/office/drawing/2014/main" id="{8AA8BDAE-8063-4927-AFD9-FC1CF07BBD65}"/>
                </a:ext>
              </a:extLst>
            </p:cNvPr>
            <p:cNvSpPr txBox="1"/>
            <p:nvPr/>
          </p:nvSpPr>
          <p:spPr>
            <a:xfrm>
              <a:off x="3827562" y="827682"/>
              <a:ext cx="4032231" cy="270715"/>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100" b="1" spc="600" dirty="0">
                  <a:solidFill>
                    <a:srgbClr val="414D59"/>
                  </a:solidFill>
                  <a:cs typeface="+mn-ea"/>
                  <a:sym typeface="+mn-lt"/>
                </a:rPr>
                <a:t>merits and demerits</a:t>
              </a:r>
              <a:endParaRPr kumimoji="0" lang="en-US" altLang="zh-CN" sz="1100" b="1" i="0" u="none" strike="noStrike" kern="1200" cap="none" spc="600" normalizeH="0" baseline="0" noProof="0" dirty="0">
                <a:ln>
                  <a:noFill/>
                </a:ln>
                <a:solidFill>
                  <a:srgbClr val="414D59"/>
                </a:solidFill>
                <a:effectLst/>
                <a:uLnTx/>
                <a:uFillTx/>
                <a:cs typeface="+mn-ea"/>
                <a:sym typeface="+mn-lt"/>
              </a:endParaRPr>
            </a:p>
          </p:txBody>
        </p:sp>
      </p:grpSp>
      <p:grpSp>
        <p:nvGrpSpPr>
          <p:cNvPr id="35" name="组合 34">
            <a:extLst>
              <a:ext uri="{FF2B5EF4-FFF2-40B4-BE49-F238E27FC236}">
                <a16:creationId xmlns:a16="http://schemas.microsoft.com/office/drawing/2014/main" id="{8F18C37F-ED54-4824-9CBA-0EC46EC02A3F}"/>
              </a:ext>
            </a:extLst>
          </p:cNvPr>
          <p:cNvGrpSpPr/>
          <p:nvPr/>
        </p:nvGrpSpPr>
        <p:grpSpPr>
          <a:xfrm>
            <a:off x="5562291" y="0"/>
            <a:ext cx="543856" cy="1710522"/>
            <a:chOff x="5829597" y="175074"/>
            <a:chExt cx="543856" cy="1710522"/>
          </a:xfrm>
        </p:grpSpPr>
        <p:sp>
          <p:nvSpPr>
            <p:cNvPr id="22" name="箭头: 五边形 21">
              <a:extLst>
                <a:ext uri="{FF2B5EF4-FFF2-40B4-BE49-F238E27FC236}">
                  <a16:creationId xmlns:a16="http://schemas.microsoft.com/office/drawing/2014/main" id="{84109E38-DE67-4982-AC16-B4DEABFC1F7E}"/>
                </a:ext>
              </a:extLst>
            </p:cNvPr>
            <p:cNvSpPr/>
            <p:nvPr/>
          </p:nvSpPr>
          <p:spPr>
            <a:xfrm rot="5400000" flipV="1">
              <a:off x="5226924" y="777747"/>
              <a:ext cx="1710522"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25" name="文本框 24">
              <a:extLst>
                <a:ext uri="{FF2B5EF4-FFF2-40B4-BE49-F238E27FC236}">
                  <a16:creationId xmlns:a16="http://schemas.microsoft.com/office/drawing/2014/main" id="{75E8B479-F581-4C6C-ABDF-445827C38F82}"/>
                </a:ext>
              </a:extLst>
            </p:cNvPr>
            <p:cNvSpPr txBox="1"/>
            <p:nvPr/>
          </p:nvSpPr>
          <p:spPr>
            <a:xfrm>
              <a:off x="5879509" y="1194187"/>
              <a:ext cx="493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cs typeface="+mn-ea"/>
                  <a:sym typeface="+mn-lt"/>
                </a:rPr>
                <a:t>1</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42" name="组合 41">
            <a:extLst>
              <a:ext uri="{FF2B5EF4-FFF2-40B4-BE49-F238E27FC236}">
                <a16:creationId xmlns:a16="http://schemas.microsoft.com/office/drawing/2014/main" id="{64F741DD-7E55-4D17-B8C3-66CEB8B2F6F9}"/>
              </a:ext>
            </a:extLst>
          </p:cNvPr>
          <p:cNvGrpSpPr/>
          <p:nvPr/>
        </p:nvGrpSpPr>
        <p:grpSpPr>
          <a:xfrm>
            <a:off x="5561079" y="2459753"/>
            <a:ext cx="556087" cy="523220"/>
            <a:chOff x="5828385" y="2586753"/>
            <a:chExt cx="556087" cy="523220"/>
          </a:xfrm>
        </p:grpSpPr>
        <p:sp>
          <p:nvSpPr>
            <p:cNvPr id="17" name="矩形: 圆角 16">
              <a:extLst>
                <a:ext uri="{FF2B5EF4-FFF2-40B4-BE49-F238E27FC236}">
                  <a16:creationId xmlns:a16="http://schemas.microsoft.com/office/drawing/2014/main" id="{6DB3C376-5E17-4791-B6C1-9BC8B16898E8}"/>
                </a:ext>
              </a:extLst>
            </p:cNvPr>
            <p:cNvSpPr/>
            <p:nvPr/>
          </p:nvSpPr>
          <p:spPr>
            <a:xfrm rot="2700000">
              <a:off x="5828385" y="2591670"/>
              <a:ext cx="506388" cy="506388"/>
            </a:xfrm>
            <a:prstGeom prst="roundRect">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26" name="文本框 25">
              <a:extLst>
                <a:ext uri="{FF2B5EF4-FFF2-40B4-BE49-F238E27FC236}">
                  <a16:creationId xmlns:a16="http://schemas.microsoft.com/office/drawing/2014/main" id="{44A68FA0-4FAB-4CBB-8545-EB9EE103DD51}"/>
                </a:ext>
              </a:extLst>
            </p:cNvPr>
            <p:cNvSpPr txBox="1"/>
            <p:nvPr/>
          </p:nvSpPr>
          <p:spPr>
            <a:xfrm>
              <a:off x="5890528" y="2586753"/>
              <a:ext cx="493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cs typeface="+mn-ea"/>
                  <a:sym typeface="+mn-lt"/>
                </a:rPr>
                <a:t>2</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43" name="组合 42">
            <a:extLst>
              <a:ext uri="{FF2B5EF4-FFF2-40B4-BE49-F238E27FC236}">
                <a16:creationId xmlns:a16="http://schemas.microsoft.com/office/drawing/2014/main" id="{EB1B072F-C958-44D9-B3A7-BD9C4C869B57}"/>
              </a:ext>
            </a:extLst>
          </p:cNvPr>
          <p:cNvGrpSpPr/>
          <p:nvPr/>
        </p:nvGrpSpPr>
        <p:grpSpPr>
          <a:xfrm>
            <a:off x="5561079" y="3415927"/>
            <a:ext cx="556087" cy="531959"/>
            <a:chOff x="5828385" y="3669927"/>
            <a:chExt cx="556087" cy="531959"/>
          </a:xfrm>
        </p:grpSpPr>
        <p:sp>
          <p:nvSpPr>
            <p:cNvPr id="18" name="矩形: 圆角 17">
              <a:extLst>
                <a:ext uri="{FF2B5EF4-FFF2-40B4-BE49-F238E27FC236}">
                  <a16:creationId xmlns:a16="http://schemas.microsoft.com/office/drawing/2014/main" id="{35A13EE1-64E3-4FF0-9C38-64D6424D37C9}"/>
                </a:ext>
              </a:extLst>
            </p:cNvPr>
            <p:cNvSpPr/>
            <p:nvPr/>
          </p:nvSpPr>
          <p:spPr>
            <a:xfrm rot="2700000">
              <a:off x="5828385" y="3669927"/>
              <a:ext cx="506388" cy="506388"/>
            </a:xfrm>
            <a:prstGeom prst="roundRect">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27" name="文本框 26">
              <a:extLst>
                <a:ext uri="{FF2B5EF4-FFF2-40B4-BE49-F238E27FC236}">
                  <a16:creationId xmlns:a16="http://schemas.microsoft.com/office/drawing/2014/main" id="{D68C11C6-5302-47B6-96F5-651C5C1F0B97}"/>
                </a:ext>
              </a:extLst>
            </p:cNvPr>
            <p:cNvSpPr txBox="1"/>
            <p:nvPr/>
          </p:nvSpPr>
          <p:spPr>
            <a:xfrm>
              <a:off x="5890528" y="3678666"/>
              <a:ext cx="493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cs typeface="+mn-ea"/>
                  <a:sym typeface="+mn-lt"/>
                </a:rPr>
                <a:t>3</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sp>
        <p:nvSpPr>
          <p:cNvPr id="31" name="TextBox 18">
            <a:extLst>
              <a:ext uri="{FF2B5EF4-FFF2-40B4-BE49-F238E27FC236}">
                <a16:creationId xmlns:a16="http://schemas.microsoft.com/office/drawing/2014/main" id="{F5E7CB2A-66D2-4E27-B27C-174978F9C5B3}"/>
              </a:ext>
            </a:extLst>
          </p:cNvPr>
          <p:cNvSpPr txBox="1"/>
          <p:nvPr/>
        </p:nvSpPr>
        <p:spPr>
          <a:xfrm>
            <a:off x="1107504" y="2459753"/>
            <a:ext cx="3394953" cy="1077218"/>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white"/>
                </a:solidFill>
                <a:effectLst/>
                <a:uLnTx/>
                <a:uFillTx/>
                <a:cs typeface="+mn-ea"/>
                <a:sym typeface="+mn-lt"/>
              </a:rPr>
              <a:t>组合模式</a:t>
            </a:r>
            <a:r>
              <a:rPr lang="en-US" altLang="zh-CN" b="0" i="0" dirty="0">
                <a:solidFill>
                  <a:schemeClr val="bg1"/>
                </a:solidFill>
                <a:effectLst/>
                <a:latin typeface="Helvetica Neue"/>
              </a:rPr>
              <a:t>Composite Pattern</a:t>
            </a:r>
            <a:endParaRPr kumimoji="0" lang="zh-CN" altLang="en-US" sz="1800" b="0" i="0" u="none" strike="noStrike" kern="1200" cap="none" spc="0" normalizeH="0" baseline="0" noProof="0" dirty="0">
              <a:ln>
                <a:noFill/>
              </a:ln>
              <a:solidFill>
                <a:schemeClr val="bg1"/>
              </a:solidFill>
              <a:effectLst/>
              <a:uLnTx/>
              <a:uFillTx/>
              <a:cs typeface="+mn-ea"/>
              <a:sym typeface="+mn-lt"/>
            </a:endParaRPr>
          </a:p>
        </p:txBody>
      </p:sp>
      <p:grpSp>
        <p:nvGrpSpPr>
          <p:cNvPr id="39" name="组合 38">
            <a:extLst>
              <a:ext uri="{FF2B5EF4-FFF2-40B4-BE49-F238E27FC236}">
                <a16:creationId xmlns:a16="http://schemas.microsoft.com/office/drawing/2014/main" id="{A0ACEE31-65B1-40C3-94EA-59ACFB85DB66}"/>
              </a:ext>
            </a:extLst>
          </p:cNvPr>
          <p:cNvGrpSpPr/>
          <p:nvPr/>
        </p:nvGrpSpPr>
        <p:grpSpPr>
          <a:xfrm>
            <a:off x="6676869" y="5283953"/>
            <a:ext cx="5002801" cy="703105"/>
            <a:chOff x="3797608" y="395292"/>
            <a:chExt cx="3308954" cy="703105"/>
          </a:xfrm>
        </p:grpSpPr>
        <p:sp>
          <p:nvSpPr>
            <p:cNvPr id="40" name="文本框 39">
              <a:extLst>
                <a:ext uri="{FF2B5EF4-FFF2-40B4-BE49-F238E27FC236}">
                  <a16:creationId xmlns:a16="http://schemas.microsoft.com/office/drawing/2014/main" id="{B084C01D-401C-4F91-A81A-FA0114C6D126}"/>
                </a:ext>
              </a:extLst>
            </p:cNvPr>
            <p:cNvSpPr txBox="1"/>
            <p:nvPr/>
          </p:nvSpPr>
          <p:spPr>
            <a:xfrm>
              <a:off x="3797608" y="395292"/>
              <a:ext cx="1275703" cy="52322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600" normalizeH="0" baseline="0" noProof="0" dirty="0">
                  <a:ln>
                    <a:noFill/>
                  </a:ln>
                  <a:solidFill>
                    <a:prstClr val="black"/>
                  </a:solidFill>
                  <a:effectLst/>
                  <a:uLnTx/>
                  <a:uFillTx/>
                  <a:cs typeface="+mn-ea"/>
                  <a:sym typeface="+mn-lt"/>
                </a:rPr>
                <a:t>案例代码</a:t>
              </a:r>
            </a:p>
          </p:txBody>
        </p:sp>
        <p:sp>
          <p:nvSpPr>
            <p:cNvPr id="41" name="文本框 40">
              <a:extLst>
                <a:ext uri="{FF2B5EF4-FFF2-40B4-BE49-F238E27FC236}">
                  <a16:creationId xmlns:a16="http://schemas.microsoft.com/office/drawing/2014/main" id="{95DDE6A0-FBE6-4626-9C3C-4139D002E21C}"/>
                </a:ext>
              </a:extLst>
            </p:cNvPr>
            <p:cNvSpPr txBox="1"/>
            <p:nvPr/>
          </p:nvSpPr>
          <p:spPr>
            <a:xfrm>
              <a:off x="3827562" y="827682"/>
              <a:ext cx="3279000" cy="270715"/>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100" b="1" spc="600" dirty="0">
                  <a:solidFill>
                    <a:prstClr val="black">
                      <a:lumMod val="95000"/>
                      <a:lumOff val="5000"/>
                    </a:prstClr>
                  </a:solidFill>
                  <a:cs typeface="+mn-ea"/>
                  <a:sym typeface="+mn-lt"/>
                </a:rPr>
                <a:t>Case code</a:t>
              </a:r>
              <a:endParaRPr kumimoji="0" lang="en-US" altLang="zh-CN" sz="1100" b="1" i="0" u="none" strike="noStrike" kern="1200" cap="none" spc="600" normalizeH="0" baseline="0" noProof="0" dirty="0">
                <a:ln>
                  <a:noFill/>
                </a:ln>
                <a:solidFill>
                  <a:prstClr val="black">
                    <a:lumMod val="95000"/>
                    <a:lumOff val="5000"/>
                  </a:prstClr>
                </a:solidFill>
                <a:effectLst/>
                <a:uLnTx/>
                <a:uFillTx/>
                <a:cs typeface="+mn-ea"/>
                <a:sym typeface="+mn-lt"/>
              </a:endParaRPr>
            </a:p>
          </p:txBody>
        </p:sp>
      </p:grpSp>
      <p:grpSp>
        <p:nvGrpSpPr>
          <p:cNvPr id="44" name="组合 43">
            <a:extLst>
              <a:ext uri="{FF2B5EF4-FFF2-40B4-BE49-F238E27FC236}">
                <a16:creationId xmlns:a16="http://schemas.microsoft.com/office/drawing/2014/main" id="{E7344CC9-E41B-4661-B189-8CC25FE63BD4}"/>
              </a:ext>
            </a:extLst>
          </p:cNvPr>
          <p:cNvGrpSpPr/>
          <p:nvPr/>
        </p:nvGrpSpPr>
        <p:grpSpPr>
          <a:xfrm>
            <a:off x="5561079" y="4373021"/>
            <a:ext cx="556087" cy="531959"/>
            <a:chOff x="5828385" y="3669927"/>
            <a:chExt cx="556087" cy="531959"/>
          </a:xfrm>
        </p:grpSpPr>
        <p:sp>
          <p:nvSpPr>
            <p:cNvPr id="45" name="矩形: 圆角 44">
              <a:extLst>
                <a:ext uri="{FF2B5EF4-FFF2-40B4-BE49-F238E27FC236}">
                  <a16:creationId xmlns:a16="http://schemas.microsoft.com/office/drawing/2014/main" id="{7115A42C-9C91-4B17-8AA4-7C02B5D4C1AF}"/>
                </a:ext>
              </a:extLst>
            </p:cNvPr>
            <p:cNvSpPr/>
            <p:nvPr/>
          </p:nvSpPr>
          <p:spPr>
            <a:xfrm rot="2700000">
              <a:off x="5828385" y="3669927"/>
              <a:ext cx="506388" cy="506388"/>
            </a:xfrm>
            <a:prstGeom prst="roundRect">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46" name="文本框 45">
              <a:extLst>
                <a:ext uri="{FF2B5EF4-FFF2-40B4-BE49-F238E27FC236}">
                  <a16:creationId xmlns:a16="http://schemas.microsoft.com/office/drawing/2014/main" id="{585019F5-3C10-4380-AD4B-862FECF17304}"/>
                </a:ext>
              </a:extLst>
            </p:cNvPr>
            <p:cNvSpPr txBox="1"/>
            <p:nvPr/>
          </p:nvSpPr>
          <p:spPr>
            <a:xfrm>
              <a:off x="5890528" y="3678666"/>
              <a:ext cx="493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cs typeface="+mn-ea"/>
                  <a:sym typeface="+mn-lt"/>
                </a:rPr>
                <a:t>4</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grpSp>
        <p:nvGrpSpPr>
          <p:cNvPr id="48" name="组合 47">
            <a:extLst>
              <a:ext uri="{FF2B5EF4-FFF2-40B4-BE49-F238E27FC236}">
                <a16:creationId xmlns:a16="http://schemas.microsoft.com/office/drawing/2014/main" id="{E42C41DF-E496-46FF-AAB7-32BC36943413}"/>
              </a:ext>
            </a:extLst>
          </p:cNvPr>
          <p:cNvGrpSpPr/>
          <p:nvPr/>
        </p:nvGrpSpPr>
        <p:grpSpPr>
          <a:xfrm flipV="1">
            <a:off x="5587247" y="5160264"/>
            <a:ext cx="543856" cy="1710522"/>
            <a:chOff x="5829597" y="175074"/>
            <a:chExt cx="543856" cy="1710522"/>
          </a:xfrm>
        </p:grpSpPr>
        <p:sp>
          <p:nvSpPr>
            <p:cNvPr id="49" name="箭头: 五边形 48">
              <a:extLst>
                <a:ext uri="{FF2B5EF4-FFF2-40B4-BE49-F238E27FC236}">
                  <a16:creationId xmlns:a16="http://schemas.microsoft.com/office/drawing/2014/main" id="{03EBA8A0-E6FC-424F-B048-58CDE61D6703}"/>
                </a:ext>
              </a:extLst>
            </p:cNvPr>
            <p:cNvSpPr/>
            <p:nvPr/>
          </p:nvSpPr>
          <p:spPr>
            <a:xfrm rot="5400000" flipV="1">
              <a:off x="5226924" y="777747"/>
              <a:ext cx="1710522"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50" name="文本框 49">
              <a:extLst>
                <a:ext uri="{FF2B5EF4-FFF2-40B4-BE49-F238E27FC236}">
                  <a16:creationId xmlns:a16="http://schemas.microsoft.com/office/drawing/2014/main" id="{583A7216-9C51-4C67-BE1B-521F2167EA84}"/>
                </a:ext>
              </a:extLst>
            </p:cNvPr>
            <p:cNvSpPr txBox="1"/>
            <p:nvPr/>
          </p:nvSpPr>
          <p:spPr>
            <a:xfrm rot="10800000">
              <a:off x="5879509" y="1194187"/>
              <a:ext cx="4939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cs typeface="+mn-ea"/>
                  <a:sym typeface="+mn-lt"/>
                </a:rPr>
                <a:t>5</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8253037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E0E0E0"/>
        </a:solidFill>
        <a:effectLst/>
      </p:bgPr>
    </p:bg>
    <p:spTree>
      <p:nvGrpSpPr>
        <p:cNvPr id="1" name=""/>
        <p:cNvGrpSpPr/>
        <p:nvPr/>
      </p:nvGrpSpPr>
      <p:grpSpPr>
        <a:xfrm>
          <a:off x="0" y="0"/>
          <a:ext cx="0" cy="0"/>
          <a:chOff x="0" y="0"/>
          <a:chExt cx="0" cy="0"/>
        </a:xfrm>
      </p:grpSpPr>
      <p:sp>
        <p:nvSpPr>
          <p:cNvPr id="57" name="箭头: 五边形 56">
            <a:extLst>
              <a:ext uri="{FF2B5EF4-FFF2-40B4-BE49-F238E27FC236}">
                <a16:creationId xmlns:a16="http://schemas.microsoft.com/office/drawing/2014/main" id="{58F5A95A-1B24-4E05-A390-0D9B270A6D92}"/>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53" name="文本框 52">
            <a:extLst>
              <a:ext uri="{FF2B5EF4-FFF2-40B4-BE49-F238E27FC236}">
                <a16:creationId xmlns:a16="http://schemas.microsoft.com/office/drawing/2014/main" id="{522BAD7F-2CEE-4BA9-95D0-02A617CBBDF9}"/>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5</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55" name="文本框 54">
            <a:extLst>
              <a:ext uri="{FF2B5EF4-FFF2-40B4-BE49-F238E27FC236}">
                <a16:creationId xmlns:a16="http://schemas.microsoft.com/office/drawing/2014/main" id="{74AA2189-BFC1-4079-AA05-93D34CC2674F}"/>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案例代码</a:t>
            </a:r>
          </a:p>
        </p:txBody>
      </p:sp>
      <p:sp>
        <p:nvSpPr>
          <p:cNvPr id="56" name="文本框 55">
            <a:extLst>
              <a:ext uri="{FF2B5EF4-FFF2-40B4-BE49-F238E27FC236}">
                <a16:creationId xmlns:a16="http://schemas.microsoft.com/office/drawing/2014/main" id="{5870EE88-A0D7-4B94-A219-B98C1A5EF265}"/>
              </a:ext>
            </a:extLst>
          </p:cNvPr>
          <p:cNvSpPr txBox="1"/>
          <p:nvPr/>
        </p:nvSpPr>
        <p:spPr>
          <a:xfrm>
            <a:off x="1481160" y="839007"/>
            <a:ext cx="4411640" cy="286873"/>
          </a:xfrm>
          <a:prstGeom prst="rect">
            <a:avLst/>
          </a:prstGeom>
          <a:noFill/>
        </p:spPr>
        <p:txBody>
          <a:bodyPr wrap="square" rtlCol="0">
            <a:spAutoFit/>
            <a:scene3d>
              <a:camera prst="orthographicFront"/>
              <a:lightRig rig="threePt" dir="t"/>
            </a:scene3d>
            <a:sp3d contourW="12700"/>
          </a:bodyPr>
          <a:lstStyle/>
          <a:p>
            <a:pPr lvl="0">
              <a:lnSpc>
                <a:spcPct val="114000"/>
              </a:lnSpc>
              <a:defRPr/>
            </a:pPr>
            <a:r>
              <a:rPr lang="en-US" altLang="zh-CN" sz="1200" b="1" spc="600" dirty="0">
                <a:solidFill>
                  <a:prstClr val="black">
                    <a:lumMod val="95000"/>
                    <a:lumOff val="5000"/>
                  </a:prstClr>
                </a:solidFill>
                <a:cs typeface="+mn-ea"/>
                <a:sym typeface="+mn-lt"/>
              </a:rPr>
              <a:t>Case code</a:t>
            </a:r>
            <a:endParaRPr kumimoji="0" lang="en-US" altLang="zh-CN" sz="1200" b="1" i="0" u="none" strike="noStrike" kern="1200" cap="none" spc="600" normalizeH="0" baseline="0" noProof="0" dirty="0">
              <a:ln>
                <a:noFill/>
              </a:ln>
              <a:solidFill>
                <a:prstClr val="black">
                  <a:lumMod val="95000"/>
                  <a:lumOff val="5000"/>
                </a:prstClr>
              </a:solidFill>
              <a:effectLst/>
              <a:uLnTx/>
              <a:uFillTx/>
              <a:cs typeface="+mn-ea"/>
              <a:sym typeface="+mn-lt"/>
            </a:endParaRPr>
          </a:p>
        </p:txBody>
      </p:sp>
      <p:pic>
        <p:nvPicPr>
          <p:cNvPr id="3" name="图片 2">
            <a:extLst>
              <a:ext uri="{FF2B5EF4-FFF2-40B4-BE49-F238E27FC236}">
                <a16:creationId xmlns:a16="http://schemas.microsoft.com/office/drawing/2014/main" id="{8ADCF279-7FC6-4525-A36E-0E814FA1B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99" y="622371"/>
            <a:ext cx="7115602" cy="5717645"/>
          </a:xfrm>
          <a:prstGeom prst="rect">
            <a:avLst/>
          </a:prstGeom>
        </p:spPr>
      </p:pic>
      <p:sp>
        <p:nvSpPr>
          <p:cNvPr id="4" name="文本框 3">
            <a:extLst>
              <a:ext uri="{FF2B5EF4-FFF2-40B4-BE49-F238E27FC236}">
                <a16:creationId xmlns:a16="http://schemas.microsoft.com/office/drawing/2014/main" id="{F64A011E-2B7F-41BF-BD51-CCC893A896F1}"/>
              </a:ext>
            </a:extLst>
          </p:cNvPr>
          <p:cNvSpPr txBox="1"/>
          <p:nvPr/>
        </p:nvSpPr>
        <p:spPr>
          <a:xfrm>
            <a:off x="562466" y="1596135"/>
            <a:ext cx="5330334" cy="1077218"/>
          </a:xfrm>
          <a:prstGeom prst="rect">
            <a:avLst/>
          </a:prstGeom>
          <a:noFill/>
        </p:spPr>
        <p:txBody>
          <a:bodyPr wrap="square" rtlCol="0">
            <a:spAutoFit/>
          </a:bodyPr>
          <a:lstStyle/>
          <a:p>
            <a:r>
              <a:rPr lang="zh-CN" altLang="en-US" sz="3200" b="0" i="0" dirty="0">
                <a:solidFill>
                  <a:srgbClr val="4D4D4D"/>
                </a:solidFill>
                <a:effectLst/>
                <a:latin typeface="-apple-system"/>
              </a:rPr>
              <a:t>假设我们要建立一个公司的销售部门层次结构</a:t>
            </a:r>
            <a:endParaRPr lang="zh-CN" altLang="en-US" sz="3200" dirty="0"/>
          </a:p>
        </p:txBody>
      </p:sp>
      <p:pic>
        <p:nvPicPr>
          <p:cNvPr id="8" name="图片 7">
            <a:extLst>
              <a:ext uri="{FF2B5EF4-FFF2-40B4-BE49-F238E27FC236}">
                <a16:creationId xmlns:a16="http://schemas.microsoft.com/office/drawing/2014/main" id="{19D27120-D4E2-471B-9429-757BBFDBD3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666" y="4112249"/>
            <a:ext cx="6990859" cy="2430360"/>
          </a:xfrm>
          <a:prstGeom prst="rect">
            <a:avLst/>
          </a:prstGeom>
        </p:spPr>
      </p:pic>
    </p:spTree>
    <p:extLst>
      <p:ext uri="{BB962C8B-B14F-4D97-AF65-F5344CB8AC3E}">
        <p14:creationId xmlns:p14="http://schemas.microsoft.com/office/powerpoint/2010/main" val="576255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E0E0E0"/>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D4C1D71-93C1-47B3-ABB8-219A88885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98" y="0"/>
            <a:ext cx="10496404" cy="6858000"/>
          </a:xfrm>
          <a:prstGeom prst="rect">
            <a:avLst/>
          </a:prstGeom>
        </p:spPr>
      </p:pic>
    </p:spTree>
    <p:extLst>
      <p:ext uri="{BB962C8B-B14F-4D97-AF65-F5344CB8AC3E}">
        <p14:creationId xmlns:p14="http://schemas.microsoft.com/office/powerpoint/2010/main" val="3742318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E0E0E0"/>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BAD160A-3F07-4FD0-A80F-3F07AA6C0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553" y="0"/>
            <a:ext cx="10628894" cy="6858000"/>
          </a:xfrm>
          <a:prstGeom prst="rect">
            <a:avLst/>
          </a:prstGeom>
        </p:spPr>
      </p:pic>
    </p:spTree>
    <p:extLst>
      <p:ext uri="{BB962C8B-B14F-4D97-AF65-F5344CB8AC3E}">
        <p14:creationId xmlns:p14="http://schemas.microsoft.com/office/powerpoint/2010/main" val="389623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E0E0E0"/>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0DA55F1-4E66-4241-AC93-ECAEC96B5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0506075" cy="3263816"/>
          </a:xfrm>
          <a:prstGeom prst="rect">
            <a:avLst/>
          </a:prstGeom>
        </p:spPr>
      </p:pic>
      <p:pic>
        <p:nvPicPr>
          <p:cNvPr id="5" name="图片 4">
            <a:extLst>
              <a:ext uri="{FF2B5EF4-FFF2-40B4-BE49-F238E27FC236}">
                <a16:creationId xmlns:a16="http://schemas.microsoft.com/office/drawing/2014/main" id="{9E2D8C06-C4C4-4345-93DC-BFDEF2BC5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5076"/>
            <a:ext cx="11153775" cy="3642924"/>
          </a:xfrm>
          <a:prstGeom prst="rect">
            <a:avLst/>
          </a:prstGeom>
        </p:spPr>
      </p:pic>
    </p:spTree>
    <p:extLst>
      <p:ext uri="{BB962C8B-B14F-4D97-AF65-F5344CB8AC3E}">
        <p14:creationId xmlns:p14="http://schemas.microsoft.com/office/powerpoint/2010/main" val="2489086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E0E0E0"/>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33F6366-FC3A-4314-BFB2-A7C5D9B61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5337270"/>
          </a:xfrm>
          <a:prstGeom prst="rect">
            <a:avLst/>
          </a:prstGeom>
        </p:spPr>
      </p:pic>
      <p:pic>
        <p:nvPicPr>
          <p:cNvPr id="8" name="图片 7">
            <a:extLst>
              <a:ext uri="{FF2B5EF4-FFF2-40B4-BE49-F238E27FC236}">
                <a16:creationId xmlns:a16="http://schemas.microsoft.com/office/drawing/2014/main" id="{0FB412B0-A8FE-48DA-9944-8C83E8A8F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5993" y="4600260"/>
            <a:ext cx="4706007" cy="2257740"/>
          </a:xfrm>
          <a:prstGeom prst="rect">
            <a:avLst/>
          </a:prstGeom>
        </p:spPr>
      </p:pic>
    </p:spTree>
    <p:extLst>
      <p:ext uri="{BB962C8B-B14F-4D97-AF65-F5344CB8AC3E}">
        <p14:creationId xmlns:p14="http://schemas.microsoft.com/office/powerpoint/2010/main" val="2331735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574CBF3-E7FA-490B-B711-9CAE15A4F521}"/>
              </a:ext>
            </a:extLst>
          </p:cNvPr>
          <p:cNvSpPr/>
          <p:nvPr/>
        </p:nvSpPr>
        <p:spPr>
          <a:xfrm>
            <a:off x="0" y="0"/>
            <a:ext cx="12192000" cy="918358"/>
          </a:xfrm>
          <a:prstGeom prst="rect">
            <a:avLst/>
          </a:prstGeom>
          <a:solidFill>
            <a:srgbClr val="272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1" name="组合 10">
            <a:extLst>
              <a:ext uri="{FF2B5EF4-FFF2-40B4-BE49-F238E27FC236}">
                <a16:creationId xmlns:a16="http://schemas.microsoft.com/office/drawing/2014/main" id="{D126935A-394D-4D09-BD80-6AF04226A9E5}"/>
              </a:ext>
            </a:extLst>
          </p:cNvPr>
          <p:cNvGrpSpPr/>
          <p:nvPr/>
        </p:nvGrpSpPr>
        <p:grpSpPr>
          <a:xfrm>
            <a:off x="660400" y="3146514"/>
            <a:ext cx="10883900" cy="1378418"/>
            <a:chOff x="628649" y="2496018"/>
            <a:chExt cx="10883900" cy="1378418"/>
          </a:xfrm>
        </p:grpSpPr>
        <p:sp>
          <p:nvSpPr>
            <p:cNvPr id="12" name="文本框 11">
              <a:extLst>
                <a:ext uri="{FF2B5EF4-FFF2-40B4-BE49-F238E27FC236}">
                  <a16:creationId xmlns:a16="http://schemas.microsoft.com/office/drawing/2014/main" id="{56A500B1-2AB5-4295-9C85-B7DB57993EEB}"/>
                </a:ext>
              </a:extLst>
            </p:cNvPr>
            <p:cNvSpPr txBox="1"/>
            <p:nvPr/>
          </p:nvSpPr>
          <p:spPr>
            <a:xfrm>
              <a:off x="628649" y="2496018"/>
              <a:ext cx="1088390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600" normalizeH="0" baseline="0" noProof="0" dirty="0">
                  <a:ln>
                    <a:noFill/>
                  </a:ln>
                  <a:solidFill>
                    <a:prstClr val="black"/>
                  </a:solidFill>
                  <a:effectLst>
                    <a:innerShdw>
                      <a:prstClr val="white">
                        <a:lumMod val="65000"/>
                      </a:prstClr>
                    </a:innerShdw>
                  </a:effectLst>
                  <a:uLnTx/>
                  <a:uFillTx/>
                  <a:cs typeface="+mn-ea"/>
                  <a:sym typeface="+mn-lt"/>
                </a:rPr>
                <a:t>感谢您的耐心聆听</a:t>
              </a:r>
            </a:p>
          </p:txBody>
        </p:sp>
        <p:sp>
          <p:nvSpPr>
            <p:cNvPr id="13" name="文本框 12">
              <a:extLst>
                <a:ext uri="{FF2B5EF4-FFF2-40B4-BE49-F238E27FC236}">
                  <a16:creationId xmlns:a16="http://schemas.microsoft.com/office/drawing/2014/main" id="{BBA2C9F2-3189-41C1-89C2-D13BCCF4DD56}"/>
                </a:ext>
              </a:extLst>
            </p:cNvPr>
            <p:cNvSpPr txBox="1"/>
            <p:nvPr/>
          </p:nvSpPr>
          <p:spPr>
            <a:xfrm>
              <a:off x="4151896" y="3505104"/>
              <a:ext cx="3850105" cy="369332"/>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95000"/>
                      <a:lumOff val="5000"/>
                    </a:prstClr>
                  </a:solidFill>
                  <a:effectLst/>
                  <a:uLnTx/>
                  <a:uFillTx/>
                  <a:cs typeface="+mn-ea"/>
                  <a:sym typeface="+mn-lt"/>
                </a:rPr>
                <a:t>THANKS FOR WATCHING</a:t>
              </a:r>
              <a:endParaRPr kumimoji="0" lang="zh-CN" altLang="en-US" sz="1800" b="1" i="0" u="none" strike="noStrike" kern="1200" cap="none" spc="0" normalizeH="0" baseline="0" noProof="0" dirty="0">
                <a:ln>
                  <a:noFill/>
                </a:ln>
                <a:solidFill>
                  <a:prstClr val="black">
                    <a:lumMod val="95000"/>
                    <a:lumOff val="5000"/>
                  </a:prstClr>
                </a:solidFill>
                <a:effectLst/>
                <a:uLnTx/>
                <a:uFillTx/>
                <a:cs typeface="+mn-ea"/>
                <a:sym typeface="+mn-lt"/>
              </a:endParaRPr>
            </a:p>
          </p:txBody>
        </p:sp>
      </p:grpSp>
      <p:sp>
        <p:nvSpPr>
          <p:cNvPr id="9" name="箭头: 五边形 8">
            <a:extLst>
              <a:ext uri="{FF2B5EF4-FFF2-40B4-BE49-F238E27FC236}">
                <a16:creationId xmlns:a16="http://schemas.microsoft.com/office/drawing/2014/main" id="{5F3CC462-F9DE-4627-995E-86B4AE800DAC}"/>
              </a:ext>
            </a:extLst>
          </p:cNvPr>
          <p:cNvSpPr/>
          <p:nvPr/>
        </p:nvSpPr>
        <p:spPr>
          <a:xfrm>
            <a:off x="0" y="614135"/>
            <a:ext cx="3207657" cy="60844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箭头: 五边形 13">
            <a:extLst>
              <a:ext uri="{FF2B5EF4-FFF2-40B4-BE49-F238E27FC236}">
                <a16:creationId xmlns:a16="http://schemas.microsoft.com/office/drawing/2014/main" id="{F879D8A9-6149-4F92-A85B-E3273A9F529F}"/>
              </a:ext>
            </a:extLst>
          </p:cNvPr>
          <p:cNvSpPr/>
          <p:nvPr/>
        </p:nvSpPr>
        <p:spPr>
          <a:xfrm flipH="1">
            <a:off x="8984343" y="614135"/>
            <a:ext cx="3207657" cy="60844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extLst>
      <p:ext uri="{BB962C8B-B14F-4D97-AF65-F5344CB8AC3E}">
        <p14:creationId xmlns:p14="http://schemas.microsoft.com/office/powerpoint/2010/main" val="19969577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0F4EABD8-C622-494D-8DAF-2BFE4BB38492}"/>
              </a:ext>
            </a:extLst>
          </p:cNvPr>
          <p:cNvGrpSpPr/>
          <p:nvPr/>
        </p:nvGrpSpPr>
        <p:grpSpPr>
          <a:xfrm>
            <a:off x="3877055" y="2697098"/>
            <a:ext cx="4437890" cy="1649301"/>
            <a:chOff x="3503041" y="214279"/>
            <a:chExt cx="3489205" cy="1317808"/>
          </a:xfrm>
        </p:grpSpPr>
        <p:sp>
          <p:nvSpPr>
            <p:cNvPr id="29" name="文本框 28">
              <a:extLst>
                <a:ext uri="{FF2B5EF4-FFF2-40B4-BE49-F238E27FC236}">
                  <a16:creationId xmlns:a16="http://schemas.microsoft.com/office/drawing/2014/main" id="{A58796D0-9C1D-4244-988B-3974B76851A6}"/>
                </a:ext>
              </a:extLst>
            </p:cNvPr>
            <p:cNvSpPr txBox="1"/>
            <p:nvPr/>
          </p:nvSpPr>
          <p:spPr>
            <a:xfrm>
              <a:off x="3503041" y="214279"/>
              <a:ext cx="3489205" cy="110799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600" normalizeH="0" baseline="0" noProof="0" dirty="0">
                  <a:ln>
                    <a:noFill/>
                  </a:ln>
                  <a:solidFill>
                    <a:prstClr val="black"/>
                  </a:solidFill>
                  <a:effectLst/>
                  <a:uLnTx/>
                  <a:uFillTx/>
                  <a:cs typeface="+mn-ea"/>
                  <a:sym typeface="+mn-lt"/>
                </a:rPr>
                <a:t> 模式介绍</a:t>
              </a:r>
            </a:p>
          </p:txBody>
        </p:sp>
        <p:sp>
          <p:nvSpPr>
            <p:cNvPr id="30" name="文本框 29">
              <a:extLst>
                <a:ext uri="{FF2B5EF4-FFF2-40B4-BE49-F238E27FC236}">
                  <a16:creationId xmlns:a16="http://schemas.microsoft.com/office/drawing/2014/main" id="{D945EA14-8AC2-40C6-9658-C01767A4EAB0}"/>
                </a:ext>
              </a:extLst>
            </p:cNvPr>
            <p:cNvSpPr txBox="1"/>
            <p:nvPr/>
          </p:nvSpPr>
          <p:spPr>
            <a:xfrm>
              <a:off x="3503041" y="1147484"/>
              <a:ext cx="3489205" cy="384603"/>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2400" b="1" i="0" u="none" strike="noStrike" kern="1200" cap="none" spc="600" normalizeH="0" baseline="0" noProof="0" dirty="0">
                  <a:ln>
                    <a:noFill/>
                  </a:ln>
                  <a:solidFill>
                    <a:srgbClr val="414D59"/>
                  </a:solidFill>
                  <a:effectLst/>
                  <a:uLnTx/>
                  <a:uFillTx/>
                  <a:cs typeface="+mn-ea"/>
                  <a:sym typeface="+mn-lt"/>
                </a:rPr>
                <a:t>Mode introduction</a:t>
              </a:r>
            </a:p>
          </p:txBody>
        </p:sp>
      </p:grpSp>
      <p:grpSp>
        <p:nvGrpSpPr>
          <p:cNvPr id="10" name="组合 9">
            <a:extLst>
              <a:ext uri="{FF2B5EF4-FFF2-40B4-BE49-F238E27FC236}">
                <a16:creationId xmlns:a16="http://schemas.microsoft.com/office/drawing/2014/main" id="{0DE418F4-24E5-4047-9C6D-0350E8C67F16}"/>
              </a:ext>
            </a:extLst>
          </p:cNvPr>
          <p:cNvGrpSpPr/>
          <p:nvPr/>
        </p:nvGrpSpPr>
        <p:grpSpPr>
          <a:xfrm rot="16200000">
            <a:off x="1900206" y="-769901"/>
            <a:ext cx="951018" cy="4751426"/>
            <a:chOff x="5725934" y="175075"/>
            <a:chExt cx="734187" cy="1944870"/>
          </a:xfrm>
        </p:grpSpPr>
        <p:sp>
          <p:nvSpPr>
            <p:cNvPr id="11" name="箭头: 五边形 10">
              <a:extLst>
                <a:ext uri="{FF2B5EF4-FFF2-40B4-BE49-F238E27FC236}">
                  <a16:creationId xmlns:a16="http://schemas.microsoft.com/office/drawing/2014/main" id="{8981B761-7031-4A82-9A88-BDA2AC341438}"/>
                </a:ext>
              </a:extLst>
            </p:cNvPr>
            <p:cNvSpPr/>
            <p:nvPr/>
          </p:nvSpPr>
          <p:spPr>
            <a:xfrm rot="5400000" flipV="1">
              <a:off x="5120593" y="780416"/>
              <a:ext cx="1944870" cy="734187"/>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BFCE5473-3C06-4ADD-AE8A-532FAA79929E}"/>
                </a:ext>
              </a:extLst>
            </p:cNvPr>
            <p:cNvSpPr txBox="1"/>
            <p:nvPr/>
          </p:nvSpPr>
          <p:spPr>
            <a:xfrm rot="5400000">
              <a:off x="5962080" y="1449818"/>
              <a:ext cx="261895" cy="7341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cs typeface="+mn-ea"/>
                  <a:sym typeface="+mn-lt"/>
                </a:rPr>
                <a:t>1</a:t>
              </a:r>
              <a:endParaRPr kumimoji="0" lang="zh-CN" altLang="en-US" sz="5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42639653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箭头: 五边形 21">
            <a:extLst>
              <a:ext uri="{FF2B5EF4-FFF2-40B4-BE49-F238E27FC236}">
                <a16:creationId xmlns:a16="http://schemas.microsoft.com/office/drawing/2014/main" id="{2DA33F59-0A13-4B78-8C9D-AB359CF6B878}"/>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2" name="TextBox 49"/>
          <p:cNvSpPr txBox="1"/>
          <p:nvPr/>
        </p:nvSpPr>
        <p:spPr>
          <a:xfrm>
            <a:off x="532364" y="1300672"/>
            <a:ext cx="11127272" cy="3108529"/>
          </a:xfrm>
          <a:prstGeom prst="rect">
            <a:avLst/>
          </a:prstGeom>
          <a:noFill/>
        </p:spPr>
        <p:txBody>
          <a:bodyPr wrap="square" lIns="91428" tIns="45713" rIns="91428" bIns="45713" rtlCol="0">
            <a:spAutoFit/>
          </a:bodyPr>
          <a:lstStyle/>
          <a:p>
            <a:pPr algn="l" latinLnBrk="1"/>
            <a:r>
              <a:rPr lang="en-US" altLang="zh-CN" sz="2800" dirty="0">
                <a:solidFill>
                  <a:srgbClr val="333333"/>
                </a:solidFill>
                <a:latin typeface="Helvetica Neue"/>
              </a:rPr>
              <a:t>       </a:t>
            </a:r>
            <a:r>
              <a:rPr lang="zh-CN" altLang="en-US" sz="2800" b="1" i="0" dirty="0">
                <a:solidFill>
                  <a:srgbClr val="333333"/>
                </a:solidFill>
                <a:effectLst/>
                <a:latin typeface="Helvetica Neue"/>
              </a:rPr>
              <a:t>组合模式</a:t>
            </a:r>
            <a:r>
              <a:rPr lang="zh-CN" altLang="en-US" sz="2800" b="0" i="0" dirty="0">
                <a:solidFill>
                  <a:srgbClr val="333333"/>
                </a:solidFill>
                <a:effectLst/>
                <a:latin typeface="Helvetica Neue"/>
              </a:rPr>
              <a:t>（</a:t>
            </a:r>
            <a:r>
              <a:rPr lang="en-US" altLang="zh-CN" sz="2800" b="0" i="0" dirty="0">
                <a:solidFill>
                  <a:srgbClr val="0F6D0F"/>
                </a:solidFill>
                <a:effectLst/>
                <a:latin typeface="Helvetica Neue"/>
              </a:rPr>
              <a:t>Composite Pattern</a:t>
            </a:r>
            <a:r>
              <a:rPr lang="zh-CN" altLang="en-US" sz="2800" b="0" i="0" dirty="0">
                <a:solidFill>
                  <a:srgbClr val="333333"/>
                </a:solidFill>
                <a:effectLst/>
                <a:latin typeface="Helvetica Neue"/>
              </a:rPr>
              <a:t>），又叫</a:t>
            </a:r>
            <a:r>
              <a:rPr lang="zh-CN" altLang="en-US" sz="2800" b="1" i="0" dirty="0">
                <a:solidFill>
                  <a:srgbClr val="333333"/>
                </a:solidFill>
                <a:effectLst/>
                <a:latin typeface="Helvetica Neue"/>
              </a:rPr>
              <a:t>部分整体模式 </a:t>
            </a:r>
            <a:r>
              <a:rPr lang="en-US" altLang="zh-CN" sz="2800" b="0" i="0" dirty="0">
                <a:solidFill>
                  <a:srgbClr val="006400"/>
                </a:solidFill>
                <a:effectLst/>
                <a:latin typeface="Helvetica Neue"/>
              </a:rPr>
              <a:t>(Part-Whole</a:t>
            </a:r>
            <a:r>
              <a:rPr lang="en-US" altLang="zh-CN" sz="2800" dirty="0">
                <a:solidFill>
                  <a:srgbClr val="006400"/>
                </a:solidFill>
                <a:latin typeface="Helvetica Neue"/>
              </a:rPr>
              <a:t>)</a:t>
            </a:r>
            <a:r>
              <a:rPr lang="zh-CN" altLang="en-US" sz="2800" b="0" i="0" dirty="0">
                <a:solidFill>
                  <a:srgbClr val="333333"/>
                </a:solidFill>
                <a:effectLst/>
                <a:latin typeface="Helvetica Neue"/>
              </a:rPr>
              <a:t>，是用于把一组相似的对象当作一个单一的对象。组合模式依据树形结构来组合对象，用来表示部分以及整体层次。这种类型的设计模式属于结构型模式，它创建了对象组的树形结构。</a:t>
            </a:r>
            <a:endParaRPr lang="en-US" altLang="zh-CN" sz="2800" b="0" i="0" dirty="0">
              <a:solidFill>
                <a:srgbClr val="333333"/>
              </a:solidFill>
              <a:effectLst/>
              <a:latin typeface="Helvetica Neue"/>
            </a:endParaRPr>
          </a:p>
          <a:p>
            <a:pPr algn="l" latinLnBrk="1"/>
            <a:endParaRPr lang="zh-CN" altLang="en-US" sz="2800" b="0" i="0" dirty="0">
              <a:solidFill>
                <a:srgbClr val="333333"/>
              </a:solidFill>
              <a:effectLst/>
              <a:latin typeface="Helvetica Neue"/>
            </a:endParaRPr>
          </a:p>
          <a:p>
            <a:pPr algn="l" latinLnBrk="1"/>
            <a:r>
              <a:rPr lang="zh-CN" altLang="en-US" sz="2800" b="0" i="0" dirty="0">
                <a:solidFill>
                  <a:srgbClr val="333333"/>
                </a:solidFill>
                <a:effectLst/>
                <a:latin typeface="Helvetica Neue"/>
              </a:rPr>
              <a:t>这种模式创建了一个包含自己对象组的类。该类提供了修改相同对象组的方式。</a:t>
            </a:r>
          </a:p>
        </p:txBody>
      </p:sp>
      <p:sp>
        <p:nvSpPr>
          <p:cNvPr id="18" name="文本框 17">
            <a:extLst>
              <a:ext uri="{FF2B5EF4-FFF2-40B4-BE49-F238E27FC236}">
                <a16:creationId xmlns:a16="http://schemas.microsoft.com/office/drawing/2014/main" id="{5CFE2B06-702A-4D14-85DC-5389748D6D53}"/>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1</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20" name="文本框 19">
            <a:extLst>
              <a:ext uri="{FF2B5EF4-FFF2-40B4-BE49-F238E27FC236}">
                <a16:creationId xmlns:a16="http://schemas.microsoft.com/office/drawing/2014/main" id="{F8E0959E-29B6-4882-918E-9B604D632907}"/>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 模式介绍</a:t>
            </a:r>
          </a:p>
        </p:txBody>
      </p:sp>
      <p:sp>
        <p:nvSpPr>
          <p:cNvPr id="21" name="文本框 20">
            <a:extLst>
              <a:ext uri="{FF2B5EF4-FFF2-40B4-BE49-F238E27FC236}">
                <a16:creationId xmlns:a16="http://schemas.microsoft.com/office/drawing/2014/main" id="{CD26F983-B340-43B6-B8C2-12A044CE5431}"/>
              </a:ext>
            </a:extLst>
          </p:cNvPr>
          <p:cNvSpPr txBox="1"/>
          <p:nvPr/>
        </p:nvSpPr>
        <p:spPr>
          <a:xfrm>
            <a:off x="1481160" y="839007"/>
            <a:ext cx="4411640" cy="2544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000" b="1" i="0" u="none" strike="noStrike" kern="1200" cap="none" spc="600" normalizeH="0" baseline="0" noProof="0" dirty="0">
                <a:ln>
                  <a:noFill/>
                </a:ln>
                <a:solidFill>
                  <a:srgbClr val="414D59"/>
                </a:solidFill>
                <a:effectLst/>
                <a:uLnTx/>
                <a:uFillTx/>
                <a:cs typeface="+mn-ea"/>
                <a:sym typeface="+mn-lt"/>
              </a:rPr>
              <a:t>Mode introduction</a:t>
            </a:r>
          </a:p>
        </p:txBody>
      </p:sp>
      <p:sp>
        <p:nvSpPr>
          <p:cNvPr id="2" name="文本框 1">
            <a:extLst>
              <a:ext uri="{FF2B5EF4-FFF2-40B4-BE49-F238E27FC236}">
                <a16:creationId xmlns:a16="http://schemas.microsoft.com/office/drawing/2014/main" id="{2C9ACA8F-BB6D-4E52-A615-8A4F796C2852}"/>
              </a:ext>
            </a:extLst>
          </p:cNvPr>
          <p:cNvSpPr txBox="1"/>
          <p:nvPr/>
        </p:nvSpPr>
        <p:spPr>
          <a:xfrm>
            <a:off x="765666" y="4910997"/>
            <a:ext cx="10791334" cy="954107"/>
          </a:xfrm>
          <a:prstGeom prst="rect">
            <a:avLst/>
          </a:prstGeom>
          <a:noFill/>
        </p:spPr>
        <p:txBody>
          <a:bodyPr wrap="square" rtlCol="0">
            <a:spAutoFit/>
          </a:bodyPr>
          <a:lstStyle/>
          <a:p>
            <a:r>
              <a:rPr lang="zh-CN" altLang="en-US" sz="2800" dirty="0"/>
              <a:t>定义：</a:t>
            </a:r>
            <a:r>
              <a:rPr lang="zh-CN" altLang="en-US" sz="2800" b="0" i="0" dirty="0">
                <a:solidFill>
                  <a:srgbClr val="000000"/>
                </a:solidFill>
                <a:effectLst/>
                <a:latin typeface="-apple-system"/>
              </a:rPr>
              <a:t>将对象组合成树形结构来表示“部分</a:t>
            </a:r>
            <a:r>
              <a:rPr lang="en-US" altLang="zh-CN" sz="2800" b="0" i="0" dirty="0">
                <a:solidFill>
                  <a:srgbClr val="000000"/>
                </a:solidFill>
                <a:effectLst/>
                <a:latin typeface="-apple-system"/>
              </a:rPr>
              <a:t>-</a:t>
            </a:r>
            <a:r>
              <a:rPr lang="zh-CN" altLang="en-US" sz="2800" b="0" i="0" dirty="0">
                <a:solidFill>
                  <a:srgbClr val="000000"/>
                </a:solidFill>
                <a:effectLst/>
                <a:latin typeface="-apple-system"/>
              </a:rPr>
              <a:t>整体”的层次结构。组合模式使得客户能以一致的方式处理个别对象和组合对象。</a:t>
            </a:r>
            <a:endParaRPr lang="zh-CN" altLang="en-US" sz="2800" dirty="0"/>
          </a:p>
        </p:txBody>
      </p:sp>
    </p:spTree>
    <p:extLst>
      <p:ext uri="{BB962C8B-B14F-4D97-AF65-F5344CB8AC3E}">
        <p14:creationId xmlns:p14="http://schemas.microsoft.com/office/powerpoint/2010/main" val="21639704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箭头: 五边形 21">
            <a:extLst>
              <a:ext uri="{FF2B5EF4-FFF2-40B4-BE49-F238E27FC236}">
                <a16:creationId xmlns:a16="http://schemas.microsoft.com/office/drawing/2014/main" id="{2DA33F59-0A13-4B78-8C9D-AB359CF6B878}"/>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8" name="文本框 17">
            <a:extLst>
              <a:ext uri="{FF2B5EF4-FFF2-40B4-BE49-F238E27FC236}">
                <a16:creationId xmlns:a16="http://schemas.microsoft.com/office/drawing/2014/main" id="{5CFE2B06-702A-4D14-85DC-5389748D6D53}"/>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1</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20" name="文本框 19">
            <a:extLst>
              <a:ext uri="{FF2B5EF4-FFF2-40B4-BE49-F238E27FC236}">
                <a16:creationId xmlns:a16="http://schemas.microsoft.com/office/drawing/2014/main" id="{F8E0959E-29B6-4882-918E-9B604D632907}"/>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 模式介绍</a:t>
            </a:r>
          </a:p>
        </p:txBody>
      </p:sp>
      <p:sp>
        <p:nvSpPr>
          <p:cNvPr id="21" name="文本框 20">
            <a:extLst>
              <a:ext uri="{FF2B5EF4-FFF2-40B4-BE49-F238E27FC236}">
                <a16:creationId xmlns:a16="http://schemas.microsoft.com/office/drawing/2014/main" id="{CD26F983-B340-43B6-B8C2-12A044CE5431}"/>
              </a:ext>
            </a:extLst>
          </p:cNvPr>
          <p:cNvSpPr txBox="1"/>
          <p:nvPr/>
        </p:nvSpPr>
        <p:spPr>
          <a:xfrm>
            <a:off x="1481160" y="839007"/>
            <a:ext cx="4411640" cy="2544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000" b="1" i="0" u="none" strike="noStrike" kern="1200" cap="none" spc="600" normalizeH="0" baseline="0" noProof="0" dirty="0">
                <a:ln>
                  <a:noFill/>
                </a:ln>
                <a:solidFill>
                  <a:srgbClr val="414D59"/>
                </a:solidFill>
                <a:effectLst/>
                <a:uLnTx/>
                <a:uFillTx/>
                <a:cs typeface="+mn-ea"/>
                <a:sym typeface="+mn-lt"/>
              </a:rPr>
              <a:t>Mode introduction</a:t>
            </a:r>
          </a:p>
        </p:txBody>
      </p:sp>
      <p:pic>
        <p:nvPicPr>
          <p:cNvPr id="14" name="图片 13">
            <a:extLst>
              <a:ext uri="{FF2B5EF4-FFF2-40B4-BE49-F238E27FC236}">
                <a16:creationId xmlns:a16="http://schemas.microsoft.com/office/drawing/2014/main" id="{227CBF60-EDD9-448A-BEE5-0C4C959CE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3" y="1370143"/>
            <a:ext cx="5924046" cy="5487857"/>
          </a:xfrm>
          <a:prstGeom prst="rect">
            <a:avLst/>
          </a:prstGeom>
        </p:spPr>
      </p:pic>
      <p:pic>
        <p:nvPicPr>
          <p:cNvPr id="3" name="图片 2">
            <a:extLst>
              <a:ext uri="{FF2B5EF4-FFF2-40B4-BE49-F238E27FC236}">
                <a16:creationId xmlns:a16="http://schemas.microsoft.com/office/drawing/2014/main" id="{1AEEEA08-9E8C-420D-8981-73FA9D6DA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541" y="2583751"/>
            <a:ext cx="4108045" cy="4108045"/>
          </a:xfrm>
          <a:prstGeom prst="rect">
            <a:avLst/>
          </a:prstGeom>
        </p:spPr>
      </p:pic>
      <p:sp>
        <p:nvSpPr>
          <p:cNvPr id="4" name="文本框 3">
            <a:extLst>
              <a:ext uri="{FF2B5EF4-FFF2-40B4-BE49-F238E27FC236}">
                <a16:creationId xmlns:a16="http://schemas.microsoft.com/office/drawing/2014/main" id="{EF8D7961-6519-4D3B-AE2B-56B5AC16CCEA}"/>
              </a:ext>
            </a:extLst>
          </p:cNvPr>
          <p:cNvSpPr txBox="1"/>
          <p:nvPr/>
        </p:nvSpPr>
        <p:spPr>
          <a:xfrm>
            <a:off x="5981799" y="315391"/>
            <a:ext cx="6107787" cy="2862322"/>
          </a:xfrm>
          <a:prstGeom prst="rect">
            <a:avLst/>
          </a:prstGeom>
          <a:noFill/>
        </p:spPr>
        <p:txBody>
          <a:bodyPr wrap="square" rtlCol="0">
            <a:spAutoFit/>
          </a:bodyPr>
          <a:lstStyle/>
          <a:p>
            <a:r>
              <a:rPr lang="zh-CN" altLang="en-US" sz="3000" b="0" i="0" dirty="0">
                <a:solidFill>
                  <a:srgbClr val="4D4D4D"/>
                </a:solidFill>
                <a:effectLst/>
                <a:latin typeface="-apple-system"/>
              </a:rPr>
              <a:t>假如我们在网上购物买了很多的东西，仓库收到订单后按照订单明细给我们的东西打包，由于东西很多他们用了很多的包装盒，并最终用一个巨大的盒子来包裹每一个订单的商品</a:t>
            </a:r>
            <a:endParaRPr lang="zh-CN" altLang="en-US" sz="3000" dirty="0"/>
          </a:p>
        </p:txBody>
      </p:sp>
    </p:spTree>
    <p:extLst>
      <p:ext uri="{BB962C8B-B14F-4D97-AF65-F5344CB8AC3E}">
        <p14:creationId xmlns:p14="http://schemas.microsoft.com/office/powerpoint/2010/main" val="1364933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0F4EABD8-C622-494D-8DAF-2BFE4BB38492}"/>
              </a:ext>
            </a:extLst>
          </p:cNvPr>
          <p:cNvGrpSpPr/>
          <p:nvPr/>
        </p:nvGrpSpPr>
        <p:grpSpPr>
          <a:xfrm>
            <a:off x="3588341" y="2631162"/>
            <a:ext cx="5015317" cy="1605722"/>
            <a:chOff x="3258904" y="191693"/>
            <a:chExt cx="3943196" cy="1368297"/>
          </a:xfrm>
        </p:grpSpPr>
        <p:sp>
          <p:nvSpPr>
            <p:cNvPr id="29" name="文本框 28">
              <a:extLst>
                <a:ext uri="{FF2B5EF4-FFF2-40B4-BE49-F238E27FC236}">
                  <a16:creationId xmlns:a16="http://schemas.microsoft.com/office/drawing/2014/main" id="{A58796D0-9C1D-4244-988B-3974B76851A6}"/>
                </a:ext>
              </a:extLst>
            </p:cNvPr>
            <p:cNvSpPr txBox="1"/>
            <p:nvPr/>
          </p:nvSpPr>
          <p:spPr>
            <a:xfrm>
              <a:off x="3591289" y="191693"/>
              <a:ext cx="3312707" cy="94416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600" normalizeH="0" baseline="0" noProof="0" dirty="0">
                  <a:ln>
                    <a:noFill/>
                  </a:ln>
                  <a:solidFill>
                    <a:prstClr val="black"/>
                  </a:solidFill>
                  <a:effectLst/>
                  <a:uLnTx/>
                  <a:uFillTx/>
                  <a:cs typeface="+mn-ea"/>
                  <a:sym typeface="+mn-lt"/>
                </a:rPr>
                <a:t>三种角色</a:t>
              </a:r>
            </a:p>
          </p:txBody>
        </p:sp>
        <p:sp>
          <p:nvSpPr>
            <p:cNvPr id="30" name="文本框 29">
              <a:extLst>
                <a:ext uri="{FF2B5EF4-FFF2-40B4-BE49-F238E27FC236}">
                  <a16:creationId xmlns:a16="http://schemas.microsoft.com/office/drawing/2014/main" id="{D945EA14-8AC2-40C6-9658-C01767A4EAB0}"/>
                </a:ext>
              </a:extLst>
            </p:cNvPr>
            <p:cNvSpPr txBox="1"/>
            <p:nvPr/>
          </p:nvSpPr>
          <p:spPr>
            <a:xfrm>
              <a:off x="3258904" y="1149813"/>
              <a:ext cx="3943196" cy="410177"/>
            </a:xfrm>
            <a:prstGeom prst="rect">
              <a:avLst/>
            </a:prstGeom>
            <a:noFill/>
          </p:spPr>
          <p:txBody>
            <a:bodyPr wrap="square" rtlCol="0">
              <a:spAutoFit/>
              <a:scene3d>
                <a:camera prst="orthographicFront"/>
                <a:lightRig rig="threePt" dir="t"/>
              </a:scene3d>
              <a:sp3d contourW="12700"/>
            </a:bodyPr>
            <a:lstStyle/>
            <a:p>
              <a:pPr algn="ctr">
                <a:lnSpc>
                  <a:spcPct val="114000"/>
                </a:lnSpc>
                <a:defRPr/>
              </a:pPr>
              <a:r>
                <a:rPr lang="en-US" altLang="zh-CN" sz="2400" b="1" spc="600" dirty="0">
                  <a:solidFill>
                    <a:srgbClr val="414D59"/>
                  </a:solidFill>
                  <a:cs typeface="+mn-ea"/>
                </a:rPr>
                <a:t>Three roles</a:t>
              </a:r>
            </a:p>
          </p:txBody>
        </p:sp>
      </p:grpSp>
      <p:grpSp>
        <p:nvGrpSpPr>
          <p:cNvPr id="10" name="组合 9">
            <a:extLst>
              <a:ext uri="{FF2B5EF4-FFF2-40B4-BE49-F238E27FC236}">
                <a16:creationId xmlns:a16="http://schemas.microsoft.com/office/drawing/2014/main" id="{9BE7C9BB-57B4-4A5D-9E60-7D00D7D9814C}"/>
              </a:ext>
            </a:extLst>
          </p:cNvPr>
          <p:cNvGrpSpPr/>
          <p:nvPr/>
        </p:nvGrpSpPr>
        <p:grpSpPr>
          <a:xfrm rot="16200000">
            <a:off x="1900206" y="-769901"/>
            <a:ext cx="951018" cy="4751426"/>
            <a:chOff x="5725934" y="175075"/>
            <a:chExt cx="734187" cy="1944870"/>
          </a:xfrm>
        </p:grpSpPr>
        <p:sp>
          <p:nvSpPr>
            <p:cNvPr id="11" name="箭头: 五边形 10">
              <a:extLst>
                <a:ext uri="{FF2B5EF4-FFF2-40B4-BE49-F238E27FC236}">
                  <a16:creationId xmlns:a16="http://schemas.microsoft.com/office/drawing/2014/main" id="{56A88F2B-4F9B-4CC8-9AA7-3DAA48B0A579}"/>
                </a:ext>
              </a:extLst>
            </p:cNvPr>
            <p:cNvSpPr/>
            <p:nvPr/>
          </p:nvSpPr>
          <p:spPr>
            <a:xfrm rot="5400000" flipV="1">
              <a:off x="5120593" y="780416"/>
              <a:ext cx="1944870" cy="734187"/>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12" name="文本框 11">
              <a:extLst>
                <a:ext uri="{FF2B5EF4-FFF2-40B4-BE49-F238E27FC236}">
                  <a16:creationId xmlns:a16="http://schemas.microsoft.com/office/drawing/2014/main" id="{170AABFD-6403-4516-B3BB-C6F19861178E}"/>
                </a:ext>
              </a:extLst>
            </p:cNvPr>
            <p:cNvSpPr txBox="1"/>
            <p:nvPr/>
          </p:nvSpPr>
          <p:spPr>
            <a:xfrm rot="5400000">
              <a:off x="5962080" y="1449818"/>
              <a:ext cx="261895" cy="7341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cs typeface="+mn-ea"/>
                  <a:sym typeface="+mn-lt"/>
                </a:rPr>
                <a:t>2</a:t>
              </a:r>
              <a:endParaRPr kumimoji="0" lang="zh-CN" altLang="en-US" sz="5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9947197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4EBEC0B-A54C-401C-B471-5A00D574D5BE}"/>
              </a:ext>
            </a:extLst>
          </p:cNvPr>
          <p:cNvGrpSpPr/>
          <p:nvPr/>
        </p:nvGrpSpPr>
        <p:grpSpPr>
          <a:xfrm>
            <a:off x="765666" y="-18001"/>
            <a:ext cx="5127134" cy="1280744"/>
            <a:chOff x="765666" y="-18001"/>
            <a:chExt cx="5127134" cy="1280744"/>
          </a:xfrm>
        </p:grpSpPr>
        <p:sp>
          <p:nvSpPr>
            <p:cNvPr id="46" name="箭头: 五边形 45">
              <a:extLst>
                <a:ext uri="{FF2B5EF4-FFF2-40B4-BE49-F238E27FC236}">
                  <a16:creationId xmlns:a16="http://schemas.microsoft.com/office/drawing/2014/main" id="{2DFE29C5-57B2-430C-B542-8B1AF48F5383}"/>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42" name="文本框 41">
              <a:extLst>
                <a:ext uri="{FF2B5EF4-FFF2-40B4-BE49-F238E27FC236}">
                  <a16:creationId xmlns:a16="http://schemas.microsoft.com/office/drawing/2014/main" id="{DE7DB66E-DB83-4D59-B31A-2F5402BD5183}"/>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2</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44" name="文本框 43">
              <a:extLst>
                <a:ext uri="{FF2B5EF4-FFF2-40B4-BE49-F238E27FC236}">
                  <a16:creationId xmlns:a16="http://schemas.microsoft.com/office/drawing/2014/main" id="{8ABF3553-C860-4CD1-BD8D-2576E8BE846F}"/>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三种角色</a:t>
              </a:r>
            </a:p>
          </p:txBody>
        </p:sp>
        <p:sp>
          <p:nvSpPr>
            <p:cNvPr id="45" name="文本框 44">
              <a:extLst>
                <a:ext uri="{FF2B5EF4-FFF2-40B4-BE49-F238E27FC236}">
                  <a16:creationId xmlns:a16="http://schemas.microsoft.com/office/drawing/2014/main" id="{664AE007-A124-4ECE-B265-0B21A97A54F0}"/>
                </a:ext>
              </a:extLst>
            </p:cNvPr>
            <p:cNvSpPr txBox="1"/>
            <p:nvPr/>
          </p:nvSpPr>
          <p:spPr>
            <a:xfrm>
              <a:off x="1481160" y="839007"/>
              <a:ext cx="4411640" cy="254429"/>
            </a:xfrm>
            <a:prstGeom prst="rect">
              <a:avLst/>
            </a:prstGeom>
            <a:noFill/>
          </p:spPr>
          <p:txBody>
            <a:bodyPr wrap="square" rtlCol="0">
              <a:spAutoFit/>
              <a:scene3d>
                <a:camera prst="orthographicFront"/>
                <a:lightRig rig="threePt" dir="t"/>
              </a:scene3d>
              <a:sp3d contourW="12700"/>
            </a:bodyPr>
            <a:lstStyle/>
            <a:p>
              <a:pPr>
                <a:lnSpc>
                  <a:spcPct val="114000"/>
                </a:lnSpc>
                <a:defRPr/>
              </a:pPr>
              <a:r>
                <a:rPr lang="en-US" altLang="zh-CN" sz="1000" b="1" spc="600" dirty="0">
                  <a:solidFill>
                    <a:srgbClr val="414D59"/>
                  </a:solidFill>
                  <a:cs typeface="+mn-ea"/>
                </a:rPr>
                <a:t>Three roles</a:t>
              </a:r>
            </a:p>
          </p:txBody>
        </p:sp>
      </p:grpSp>
      <p:sp>
        <p:nvSpPr>
          <p:cNvPr id="43" name="TextBox 42"/>
          <p:cNvSpPr txBox="1"/>
          <p:nvPr/>
        </p:nvSpPr>
        <p:spPr>
          <a:xfrm>
            <a:off x="153598" y="6576039"/>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 </a:t>
            </a:r>
            <a:r>
              <a:rPr kumimoji="0" lang="en-US" altLang="zh-CN" sz="100" b="0" i="0" u="none" strike="noStrike" kern="0" cap="none" spc="0" normalizeH="0" baseline="0" noProof="0" dirty="0">
                <a:ln>
                  <a:noFill/>
                </a:ln>
                <a:solidFill>
                  <a:schemeClr val="bg1">
                    <a:lumMod val="95000"/>
                  </a:schemeClr>
                </a:solidFill>
                <a:effectLst/>
                <a:uLnTx/>
                <a:uFillTx/>
              </a:rPr>
              <a:t>http://www.1ppt.com/xiazai/</a:t>
            </a:r>
          </a:p>
        </p:txBody>
      </p:sp>
      <p:pic>
        <p:nvPicPr>
          <p:cNvPr id="4" name="图片 3">
            <a:extLst>
              <a:ext uri="{FF2B5EF4-FFF2-40B4-BE49-F238E27FC236}">
                <a16:creationId xmlns:a16="http://schemas.microsoft.com/office/drawing/2014/main" id="{689CC1A3-89B8-4E93-B5C7-605D65231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124" y="1420250"/>
            <a:ext cx="9076166" cy="5155789"/>
          </a:xfrm>
          <a:prstGeom prst="rect">
            <a:avLst/>
          </a:prstGeom>
        </p:spPr>
      </p:pic>
    </p:spTree>
    <p:extLst>
      <p:ext uri="{BB962C8B-B14F-4D97-AF65-F5344CB8AC3E}">
        <p14:creationId xmlns:p14="http://schemas.microsoft.com/office/powerpoint/2010/main" val="11137722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4EBEC0B-A54C-401C-B471-5A00D574D5BE}"/>
              </a:ext>
            </a:extLst>
          </p:cNvPr>
          <p:cNvGrpSpPr/>
          <p:nvPr/>
        </p:nvGrpSpPr>
        <p:grpSpPr>
          <a:xfrm>
            <a:off x="765666" y="-18001"/>
            <a:ext cx="5127134" cy="1280744"/>
            <a:chOff x="765666" y="-18001"/>
            <a:chExt cx="5127134" cy="1280744"/>
          </a:xfrm>
        </p:grpSpPr>
        <p:sp>
          <p:nvSpPr>
            <p:cNvPr id="46" name="箭头: 五边形 45">
              <a:extLst>
                <a:ext uri="{FF2B5EF4-FFF2-40B4-BE49-F238E27FC236}">
                  <a16:creationId xmlns:a16="http://schemas.microsoft.com/office/drawing/2014/main" id="{2DFE29C5-57B2-430C-B542-8B1AF48F5383}"/>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42" name="文本框 41">
              <a:extLst>
                <a:ext uri="{FF2B5EF4-FFF2-40B4-BE49-F238E27FC236}">
                  <a16:creationId xmlns:a16="http://schemas.microsoft.com/office/drawing/2014/main" id="{DE7DB66E-DB83-4D59-B31A-2F5402BD5183}"/>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2</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44" name="文本框 43">
              <a:extLst>
                <a:ext uri="{FF2B5EF4-FFF2-40B4-BE49-F238E27FC236}">
                  <a16:creationId xmlns:a16="http://schemas.microsoft.com/office/drawing/2014/main" id="{8ABF3553-C860-4CD1-BD8D-2576E8BE846F}"/>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三种角色</a:t>
              </a:r>
            </a:p>
          </p:txBody>
        </p:sp>
        <p:sp>
          <p:nvSpPr>
            <p:cNvPr id="45" name="文本框 44">
              <a:extLst>
                <a:ext uri="{FF2B5EF4-FFF2-40B4-BE49-F238E27FC236}">
                  <a16:creationId xmlns:a16="http://schemas.microsoft.com/office/drawing/2014/main" id="{664AE007-A124-4ECE-B265-0B21A97A54F0}"/>
                </a:ext>
              </a:extLst>
            </p:cNvPr>
            <p:cNvSpPr txBox="1"/>
            <p:nvPr/>
          </p:nvSpPr>
          <p:spPr>
            <a:xfrm>
              <a:off x="1481160" y="839007"/>
              <a:ext cx="4411640" cy="254429"/>
            </a:xfrm>
            <a:prstGeom prst="rect">
              <a:avLst/>
            </a:prstGeom>
            <a:noFill/>
          </p:spPr>
          <p:txBody>
            <a:bodyPr wrap="square" rtlCol="0">
              <a:spAutoFit/>
              <a:scene3d>
                <a:camera prst="orthographicFront"/>
                <a:lightRig rig="threePt" dir="t"/>
              </a:scene3d>
              <a:sp3d contourW="12700"/>
            </a:bodyPr>
            <a:lstStyle/>
            <a:p>
              <a:pPr>
                <a:lnSpc>
                  <a:spcPct val="114000"/>
                </a:lnSpc>
                <a:defRPr/>
              </a:pPr>
              <a:r>
                <a:rPr lang="en-US" altLang="zh-CN" sz="1000" b="1" spc="600" dirty="0">
                  <a:solidFill>
                    <a:srgbClr val="414D59"/>
                  </a:solidFill>
                  <a:cs typeface="+mn-ea"/>
                </a:rPr>
                <a:t>Three roles</a:t>
              </a:r>
            </a:p>
          </p:txBody>
        </p:sp>
      </p:grpSp>
      <p:sp>
        <p:nvSpPr>
          <p:cNvPr id="43" name="TextBox 42"/>
          <p:cNvSpPr txBox="1"/>
          <p:nvPr/>
        </p:nvSpPr>
        <p:spPr>
          <a:xfrm>
            <a:off x="153598" y="6576039"/>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 </a:t>
            </a:r>
            <a:r>
              <a:rPr kumimoji="0" lang="en-US" altLang="zh-CN" sz="100" b="0" i="0" u="none" strike="noStrike" kern="0" cap="none" spc="0" normalizeH="0" baseline="0" noProof="0" dirty="0">
                <a:ln>
                  <a:noFill/>
                </a:ln>
                <a:solidFill>
                  <a:schemeClr val="bg1">
                    <a:lumMod val="95000"/>
                  </a:schemeClr>
                </a:solidFill>
                <a:effectLst/>
                <a:uLnTx/>
                <a:uFillTx/>
              </a:rPr>
              <a:t>http://www.1ppt.com/xiazai/</a:t>
            </a:r>
          </a:p>
        </p:txBody>
      </p:sp>
      <p:sp>
        <p:nvSpPr>
          <p:cNvPr id="39" name="文本框 38">
            <a:extLst>
              <a:ext uri="{FF2B5EF4-FFF2-40B4-BE49-F238E27FC236}">
                <a16:creationId xmlns:a16="http://schemas.microsoft.com/office/drawing/2014/main" id="{3C0AFB8A-D2C6-4867-AE63-CA094B7BDB9A}"/>
              </a:ext>
            </a:extLst>
          </p:cNvPr>
          <p:cNvSpPr txBox="1"/>
          <p:nvPr/>
        </p:nvSpPr>
        <p:spPr>
          <a:xfrm>
            <a:off x="173566" y="1411762"/>
            <a:ext cx="11844867" cy="4401205"/>
          </a:xfrm>
          <a:prstGeom prst="rect">
            <a:avLst/>
          </a:prstGeom>
          <a:noFill/>
        </p:spPr>
        <p:txBody>
          <a:bodyPr wrap="square" rtlCol="0">
            <a:spAutoFit/>
          </a:bodyPr>
          <a:lstStyle/>
          <a:p>
            <a:r>
              <a:rPr lang="en-US" altLang="zh-CN" sz="2800" dirty="0"/>
              <a:t>Component(</a:t>
            </a:r>
            <a:r>
              <a:rPr lang="zh-CN" altLang="en-US" sz="2800" dirty="0"/>
              <a:t>抽象构件</a:t>
            </a:r>
            <a:r>
              <a:rPr lang="en-US" altLang="zh-CN" sz="2800" dirty="0"/>
              <a:t>)</a:t>
            </a:r>
            <a:r>
              <a:rPr lang="zh-CN" altLang="en-US" sz="2800" dirty="0"/>
              <a:t>：叶子构件与容器构件共同继承的父类或者是共同实现的接口，该角色中包含所有子类共有方法的声明和实现，在抽象构件中定义了管理子构件的方法，新增构件、删除构件、获取构件。</a:t>
            </a:r>
          </a:p>
          <a:p>
            <a:endParaRPr lang="zh-CN" altLang="en-US" sz="2800" dirty="0"/>
          </a:p>
          <a:p>
            <a:r>
              <a:rPr lang="en-US" altLang="zh-CN" sz="2800" dirty="0"/>
              <a:t>Leaf(</a:t>
            </a:r>
            <a:r>
              <a:rPr lang="zh-CN" altLang="en-US" sz="2800" dirty="0"/>
              <a:t>叶子构件</a:t>
            </a:r>
            <a:r>
              <a:rPr lang="en-US" altLang="zh-CN" sz="2800" dirty="0"/>
              <a:t>)</a:t>
            </a:r>
            <a:r>
              <a:rPr lang="zh-CN" altLang="en-US" sz="2800" dirty="0"/>
              <a:t>：表示叶子节点，没有子节点，对于继承父类的管理子节点的方法以抛出异常的方式处理。</a:t>
            </a:r>
          </a:p>
          <a:p>
            <a:endParaRPr lang="zh-CN" altLang="en-US" sz="2800" dirty="0"/>
          </a:p>
          <a:p>
            <a:r>
              <a:rPr lang="en-US" altLang="zh-CN" sz="2800" dirty="0"/>
              <a:t> Composite(</a:t>
            </a:r>
            <a:r>
              <a:rPr lang="zh-CN" altLang="en-US" sz="2800" dirty="0"/>
              <a:t>容器构件</a:t>
            </a:r>
            <a:r>
              <a:rPr lang="en-US" altLang="zh-CN" sz="2800" dirty="0"/>
              <a:t>)</a:t>
            </a:r>
            <a:r>
              <a:rPr lang="zh-CN" altLang="en-US" sz="2800" dirty="0"/>
              <a:t>：表示容器节点，包含子节点，子节点可以是容器节点也可以是叶子节点，其提供一个集合来对子节点进行维护，以迭代的方式对子节点进行处理。</a:t>
            </a:r>
          </a:p>
        </p:txBody>
      </p:sp>
    </p:spTree>
    <p:extLst>
      <p:ext uri="{BB962C8B-B14F-4D97-AF65-F5344CB8AC3E}">
        <p14:creationId xmlns:p14="http://schemas.microsoft.com/office/powerpoint/2010/main" val="450981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4EBEC0B-A54C-401C-B471-5A00D574D5BE}"/>
              </a:ext>
            </a:extLst>
          </p:cNvPr>
          <p:cNvGrpSpPr/>
          <p:nvPr/>
        </p:nvGrpSpPr>
        <p:grpSpPr>
          <a:xfrm>
            <a:off x="765666" y="-18001"/>
            <a:ext cx="5127134" cy="1280744"/>
            <a:chOff x="765666" y="-18001"/>
            <a:chExt cx="5127134" cy="1280744"/>
          </a:xfrm>
        </p:grpSpPr>
        <p:sp>
          <p:nvSpPr>
            <p:cNvPr id="46" name="箭头: 五边形 45">
              <a:extLst>
                <a:ext uri="{FF2B5EF4-FFF2-40B4-BE49-F238E27FC236}">
                  <a16:creationId xmlns:a16="http://schemas.microsoft.com/office/drawing/2014/main" id="{2DFE29C5-57B2-430C-B542-8B1AF48F5383}"/>
                </a:ext>
              </a:extLst>
            </p:cNvPr>
            <p:cNvSpPr/>
            <p:nvPr/>
          </p:nvSpPr>
          <p:spPr>
            <a:xfrm rot="5400000" flipV="1">
              <a:off x="381164" y="369783"/>
              <a:ext cx="1280744" cy="505176"/>
            </a:xfrm>
            <a:prstGeom prst="homePlate">
              <a:avLst/>
            </a:prstGeom>
            <a:solidFill>
              <a:srgbClr val="5594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prstClr val="white"/>
                </a:solidFill>
                <a:effectLst/>
                <a:uLnTx/>
                <a:uFillTx/>
                <a:cs typeface="+mn-ea"/>
                <a:sym typeface="+mn-lt"/>
              </a:endParaRPr>
            </a:p>
          </p:txBody>
        </p:sp>
        <p:sp>
          <p:nvSpPr>
            <p:cNvPr id="42" name="文本框 41">
              <a:extLst>
                <a:ext uri="{FF2B5EF4-FFF2-40B4-BE49-F238E27FC236}">
                  <a16:creationId xmlns:a16="http://schemas.microsoft.com/office/drawing/2014/main" id="{DE7DB66E-DB83-4D59-B31A-2F5402BD5183}"/>
                </a:ext>
              </a:extLst>
            </p:cNvPr>
            <p:cNvSpPr txBox="1"/>
            <p:nvPr/>
          </p:nvSpPr>
          <p:spPr>
            <a:xfrm>
              <a:off x="765666" y="315391"/>
              <a:ext cx="49394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cs typeface="+mn-ea"/>
                  <a:sym typeface="+mn-lt"/>
                </a:rPr>
                <a:t>2</a:t>
              </a:r>
              <a:endParaRPr kumimoji="0" lang="zh-CN" altLang="en-US" sz="4400" b="0" i="0" u="none" strike="noStrike" kern="1200" cap="none" spc="0" normalizeH="0" baseline="0" noProof="0" dirty="0">
                <a:ln>
                  <a:noFill/>
                </a:ln>
                <a:solidFill>
                  <a:prstClr val="white"/>
                </a:solidFill>
                <a:effectLst/>
                <a:uLnTx/>
                <a:uFillTx/>
                <a:cs typeface="+mn-ea"/>
                <a:sym typeface="+mn-lt"/>
              </a:endParaRPr>
            </a:p>
          </p:txBody>
        </p:sp>
        <p:sp>
          <p:nvSpPr>
            <p:cNvPr id="44" name="文本框 43">
              <a:extLst>
                <a:ext uri="{FF2B5EF4-FFF2-40B4-BE49-F238E27FC236}">
                  <a16:creationId xmlns:a16="http://schemas.microsoft.com/office/drawing/2014/main" id="{8ABF3553-C860-4CD1-BD8D-2576E8BE846F}"/>
                </a:ext>
              </a:extLst>
            </p:cNvPr>
            <p:cNvSpPr txBox="1"/>
            <p:nvPr/>
          </p:nvSpPr>
          <p:spPr>
            <a:xfrm>
              <a:off x="1468459" y="408602"/>
              <a:ext cx="4279198" cy="46166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600" normalizeH="0" baseline="0" noProof="0" dirty="0">
                  <a:ln>
                    <a:noFill/>
                  </a:ln>
                  <a:solidFill>
                    <a:prstClr val="black"/>
                  </a:solidFill>
                  <a:effectLst/>
                  <a:uLnTx/>
                  <a:uFillTx/>
                  <a:cs typeface="+mn-ea"/>
                  <a:sym typeface="+mn-lt"/>
                </a:rPr>
                <a:t>三种角色</a:t>
              </a:r>
            </a:p>
          </p:txBody>
        </p:sp>
        <p:sp>
          <p:nvSpPr>
            <p:cNvPr id="45" name="文本框 44">
              <a:extLst>
                <a:ext uri="{FF2B5EF4-FFF2-40B4-BE49-F238E27FC236}">
                  <a16:creationId xmlns:a16="http://schemas.microsoft.com/office/drawing/2014/main" id="{664AE007-A124-4ECE-B265-0B21A97A54F0}"/>
                </a:ext>
              </a:extLst>
            </p:cNvPr>
            <p:cNvSpPr txBox="1"/>
            <p:nvPr/>
          </p:nvSpPr>
          <p:spPr>
            <a:xfrm>
              <a:off x="1481160" y="839007"/>
              <a:ext cx="4411640" cy="254429"/>
            </a:xfrm>
            <a:prstGeom prst="rect">
              <a:avLst/>
            </a:prstGeom>
            <a:noFill/>
          </p:spPr>
          <p:txBody>
            <a:bodyPr wrap="square" rtlCol="0">
              <a:spAutoFit/>
              <a:scene3d>
                <a:camera prst="orthographicFront"/>
                <a:lightRig rig="threePt" dir="t"/>
              </a:scene3d>
              <a:sp3d contourW="12700"/>
            </a:bodyPr>
            <a:lstStyle/>
            <a:p>
              <a:pPr>
                <a:lnSpc>
                  <a:spcPct val="114000"/>
                </a:lnSpc>
                <a:defRPr/>
              </a:pPr>
              <a:r>
                <a:rPr lang="en-US" altLang="zh-CN" sz="1000" b="1" spc="600" dirty="0">
                  <a:solidFill>
                    <a:srgbClr val="414D59"/>
                  </a:solidFill>
                  <a:cs typeface="+mn-ea"/>
                </a:rPr>
                <a:t>Three roles</a:t>
              </a:r>
            </a:p>
          </p:txBody>
        </p:sp>
      </p:grpSp>
      <p:sp>
        <p:nvSpPr>
          <p:cNvPr id="43" name="TextBox 42"/>
          <p:cNvSpPr txBox="1"/>
          <p:nvPr/>
        </p:nvSpPr>
        <p:spPr>
          <a:xfrm>
            <a:off x="153598" y="6576039"/>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 </a:t>
            </a:r>
            <a:r>
              <a:rPr kumimoji="0" lang="en-US" altLang="zh-CN" sz="100" b="0" i="0" u="none" strike="noStrike" kern="0" cap="none" spc="0" normalizeH="0" baseline="0" noProof="0" dirty="0">
                <a:ln>
                  <a:noFill/>
                </a:ln>
                <a:solidFill>
                  <a:schemeClr val="bg1">
                    <a:lumMod val="95000"/>
                  </a:schemeClr>
                </a:solidFill>
                <a:effectLst/>
                <a:uLnTx/>
                <a:uFillTx/>
              </a:rPr>
              <a:t>http://www.1ppt.com/xiazai/</a:t>
            </a:r>
          </a:p>
        </p:txBody>
      </p:sp>
      <p:sp>
        <p:nvSpPr>
          <p:cNvPr id="48" name="文本框 47">
            <a:extLst>
              <a:ext uri="{FF2B5EF4-FFF2-40B4-BE49-F238E27FC236}">
                <a16:creationId xmlns:a16="http://schemas.microsoft.com/office/drawing/2014/main" id="{A347B73A-142B-4893-B6F6-6CC80061A42C}"/>
              </a:ext>
            </a:extLst>
          </p:cNvPr>
          <p:cNvSpPr txBox="1"/>
          <p:nvPr/>
        </p:nvSpPr>
        <p:spPr>
          <a:xfrm>
            <a:off x="288465" y="2038684"/>
            <a:ext cx="11615069" cy="2554545"/>
          </a:xfrm>
          <a:prstGeom prst="rect">
            <a:avLst/>
          </a:prstGeom>
          <a:noFill/>
        </p:spPr>
        <p:txBody>
          <a:bodyPr wrap="square" rtlCol="0">
            <a:spAutoFit/>
          </a:bodyPr>
          <a:lstStyle/>
          <a:p>
            <a:r>
              <a:rPr lang="zh-CN" altLang="en-US" sz="3200" dirty="0"/>
              <a:t>组合模式的关键是抽象构件类，它既可以表示叶子节点也可以表示容器节点，对于客户端而言是统一对抽象构件进行处理的，抽象构件类和容器构件类是聚合关联的关系，抽象构件类是容器构件类的一部分，这样容器构件类对子构件进行处理时不用区分是叶子节点还是容器节点，能够统一的做处理。</a:t>
            </a:r>
          </a:p>
        </p:txBody>
      </p:sp>
    </p:spTree>
    <p:extLst>
      <p:ext uri="{BB962C8B-B14F-4D97-AF65-F5344CB8AC3E}">
        <p14:creationId xmlns:p14="http://schemas.microsoft.com/office/powerpoint/2010/main" val="14557768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dzwczz">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稻壳儿：耗崽设计">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dzwczz">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1508</Words>
  <Application>Microsoft Office PowerPoint</Application>
  <PresentationFormat>宽屏</PresentationFormat>
  <Paragraphs>142</Paragraphs>
  <Slides>25</Slides>
  <Notes>21</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25</vt:i4>
      </vt:variant>
    </vt:vector>
  </HeadingPairs>
  <TitlesOfParts>
    <vt:vector size="35" baseType="lpstr">
      <vt:lpstr>微软雅黑</vt:lpstr>
      <vt:lpstr>Helvetica Neue</vt:lpstr>
      <vt:lpstr>-apple-system</vt:lpstr>
      <vt:lpstr>Calibri</vt:lpstr>
      <vt:lpstr>等线</vt:lpstr>
      <vt:lpstr>Arial</vt:lpstr>
      <vt:lpstr>Wingdings</vt:lpstr>
      <vt:lpstr>第一PPT，www.1ppt.com</vt:lpstr>
      <vt:lpstr>稻壳儿：耗崽设计</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教师授课</dc:title>
  <dc:creator>第一PPT</dc:creator>
  <cp:keywords>www.1ppt.com</cp:keywords>
  <dc:description>www.1ppt.com</dc:description>
  <cp:lastModifiedBy>源 小源</cp:lastModifiedBy>
  <cp:revision>55</cp:revision>
  <dcterms:created xsi:type="dcterms:W3CDTF">2021-11-03T09:27:16Z</dcterms:created>
  <dcterms:modified xsi:type="dcterms:W3CDTF">2022-04-08T08:20:21Z</dcterms:modified>
</cp:coreProperties>
</file>