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48" r:id="rId2"/>
    <p:sldId id="355" r:id="rId3"/>
    <p:sldId id="268" r:id="rId4"/>
    <p:sldId id="356" r:id="rId5"/>
    <p:sldId id="334" r:id="rId6"/>
    <p:sldId id="310" r:id="rId7"/>
    <p:sldId id="325" r:id="rId8"/>
    <p:sldId id="313" r:id="rId9"/>
    <p:sldId id="368" r:id="rId10"/>
    <p:sldId id="299" r:id="rId11"/>
    <p:sldId id="370" r:id="rId12"/>
    <p:sldId id="371" r:id="rId13"/>
    <p:sldId id="372" r:id="rId14"/>
    <p:sldId id="373" r:id="rId15"/>
    <p:sldId id="374" r:id="rId16"/>
    <p:sldId id="288" r:id="rId17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C7E0"/>
    <a:srgbClr val="E5B704"/>
    <a:srgbClr val="282728"/>
    <a:srgbClr val="886B02"/>
    <a:srgbClr val="C89E04"/>
    <a:srgbClr val="62A0CA"/>
    <a:srgbClr val="FF7182"/>
    <a:srgbClr val="FFB0BA"/>
    <a:srgbClr val="F2001D"/>
    <a:srgbClr val="FF85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31" autoAdjust="0"/>
    <p:restoredTop sz="94660"/>
  </p:normalViewPr>
  <p:slideViewPr>
    <p:cSldViewPr snapToGrid="0">
      <p:cViewPr varScale="1">
        <p:scale>
          <a:sx n="85" d="100"/>
          <a:sy n="85" d="100"/>
        </p:scale>
        <p:origin x="398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-852"/>
    </p:cViewPr>
  </p:sorterViewPr>
  <p:notesViewPr>
    <p:cSldViewPr snapToGrid="0">
      <p:cViewPr varScale="1">
        <p:scale>
          <a:sx n="60" d="100"/>
          <a:sy n="60" d="100"/>
        </p:scale>
        <p:origin x="1632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0DE84-7540-4BAE-93D5-32991EEC6BB9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B71138-478F-4AEB-9727-F1F86C7B2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7328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7928EC-C307-4355-BD2A-8EA0425DE4BE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A0389-68DE-4DAA-A876-A2D284F6F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888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图文框 6"/>
          <p:cNvSpPr/>
          <p:nvPr userDrawn="1"/>
        </p:nvSpPr>
        <p:spPr>
          <a:xfrm>
            <a:off x="3611128" y="4622104"/>
            <a:ext cx="4969744" cy="826718"/>
          </a:xfrm>
          <a:prstGeom prst="frame">
            <a:avLst>
              <a:gd name="adj1" fmla="val 7305"/>
            </a:avLst>
          </a:prstGeom>
          <a:solidFill>
            <a:srgbClr val="E5B7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2951549" y="1189973"/>
            <a:ext cx="6288903" cy="1974769"/>
            <a:chOff x="2951550" y="1189973"/>
            <a:chExt cx="6288903" cy="1974769"/>
          </a:xfrm>
          <a:solidFill>
            <a:schemeClr val="bg1">
              <a:lumMod val="50000"/>
            </a:schemeClr>
          </a:solidFill>
        </p:grpSpPr>
        <p:sp>
          <p:nvSpPr>
            <p:cNvPr id="8" name="L 形 7"/>
            <p:cNvSpPr/>
            <p:nvPr userDrawn="1"/>
          </p:nvSpPr>
          <p:spPr>
            <a:xfrm rot="16200000">
              <a:off x="8544841" y="2469131"/>
              <a:ext cx="701457" cy="689766"/>
            </a:xfrm>
            <a:prstGeom prst="corner">
              <a:avLst>
                <a:gd name="adj1" fmla="val 19863"/>
                <a:gd name="adj2" fmla="val 2123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L 形 8"/>
            <p:cNvSpPr/>
            <p:nvPr userDrawn="1"/>
          </p:nvSpPr>
          <p:spPr>
            <a:xfrm rot="5400000">
              <a:off x="2945704" y="1195819"/>
              <a:ext cx="701457" cy="689766"/>
            </a:xfrm>
            <a:prstGeom prst="corner">
              <a:avLst>
                <a:gd name="adj1" fmla="val 19863"/>
                <a:gd name="adj2" fmla="val 2123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等于号 27"/>
          <p:cNvSpPr/>
          <p:nvPr userDrawn="1"/>
        </p:nvSpPr>
        <p:spPr>
          <a:xfrm>
            <a:off x="2507294" y="1436988"/>
            <a:ext cx="7177413" cy="5012580"/>
          </a:xfrm>
          <a:prstGeom prst="mathEqual">
            <a:avLst>
              <a:gd name="adj1" fmla="val 0"/>
              <a:gd name="adj2" fmla="val 1176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104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271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76200" y="76199"/>
            <a:ext cx="12192000" cy="6858000"/>
          </a:xfrm>
          <a:prstGeom prst="rect">
            <a:avLst/>
          </a:prstGeom>
          <a:solidFill>
            <a:srgbClr val="E5B7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292608" y="268223"/>
            <a:ext cx="11759184" cy="6473952"/>
          </a:xfrm>
          <a:prstGeom prst="rect">
            <a:avLst/>
          </a:prstGeom>
          <a:solidFill>
            <a:srgbClr val="28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63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7785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9506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4460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5DF084-378A-4C58-B603-380AFBB4388B}" type="datetimeFigureOut">
              <a:rPr lang="zh-CN" altLang="en-US"/>
              <a:pPr>
                <a:defRPr/>
              </a:pPr>
              <a:t>2022/3/29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AD3DE0-B2CB-43EB-AE94-F8E254FFCA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473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3E5D48-FA31-460B-9DC8-1EA4E463DC25}" type="datetimeFigureOut">
              <a:rPr lang="zh-CN" altLang="en-US"/>
              <a:pPr>
                <a:defRPr/>
              </a:pPr>
              <a:t>2022/3/29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CB3923-671B-4437-A54D-412C0AB270E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450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2940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3" r:id="rId2"/>
    <p:sldLayoutId id="2147483675" r:id="rId3"/>
    <p:sldLayoutId id="2147483676" r:id="rId4"/>
    <p:sldLayoutId id="2147483650" r:id="rId5"/>
    <p:sldLayoutId id="2147483671" r:id="rId6"/>
    <p:sldLayoutId id="2147483678" r:id="rId7"/>
    <p:sldLayoutId id="214748367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1062318" y="1049737"/>
            <a:ext cx="1070834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500" dirty="0">
                <a:solidFill>
                  <a:srgbClr val="E5B7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装饰者设计模式</a:t>
            </a:r>
            <a:endParaRPr lang="en-US" altLang="zh-CN" sz="11500" dirty="0">
              <a:solidFill>
                <a:srgbClr val="E5B70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697848" y="2721114"/>
            <a:ext cx="45990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PowerPoint Template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006113" y="4867797"/>
            <a:ext cx="3503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制作人：王泽鹏 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2022.03.22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 rot="5400000">
            <a:off x="7805283" y="4929398"/>
            <a:ext cx="285511" cy="246130"/>
          </a:xfrm>
          <a:prstGeom prst="triangle">
            <a:avLst/>
          </a:prstGeom>
          <a:solidFill>
            <a:srgbClr val="E5B7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355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BC5BE760-CB7E-486A-8187-4684997499E8}"/>
              </a:ext>
            </a:extLst>
          </p:cNvPr>
          <p:cNvGrpSpPr/>
          <p:nvPr/>
        </p:nvGrpSpPr>
        <p:grpSpPr>
          <a:xfrm>
            <a:off x="739132" y="517136"/>
            <a:ext cx="885453" cy="773112"/>
            <a:chOff x="638456" y="495146"/>
            <a:chExt cx="885453" cy="773112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DC781CED-6C3D-42AB-83C6-3E2BB6F9DBF5}"/>
                </a:ext>
              </a:extLst>
            </p:cNvPr>
            <p:cNvSpPr/>
            <p:nvPr/>
          </p:nvSpPr>
          <p:spPr>
            <a:xfrm>
              <a:off x="638456" y="495146"/>
              <a:ext cx="688975" cy="688975"/>
            </a:xfrm>
            <a:prstGeom prst="ellipse">
              <a:avLst/>
            </a:prstGeom>
            <a:solidFill>
              <a:srgbClr val="E5B70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0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zh-CN" sz="2400" dirty="0">
                  <a:solidFill>
                    <a:srgbClr val="28272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07</a:t>
              </a:r>
              <a:endParaRPr lang="zh-CN" altLang="en-US" sz="2400" dirty="0">
                <a:solidFill>
                  <a:srgbClr val="28272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2A9A665F-C44E-4492-BE73-E6709CB8ACEA}"/>
                </a:ext>
              </a:extLst>
            </p:cNvPr>
            <p:cNvSpPr/>
            <p:nvPr/>
          </p:nvSpPr>
          <p:spPr>
            <a:xfrm>
              <a:off x="1234984" y="950758"/>
              <a:ext cx="288925" cy="317500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502AB613-7FAA-4093-8460-8D1F364446A7}"/>
                </a:ext>
              </a:extLst>
            </p:cNvPr>
            <p:cNvSpPr/>
            <p:nvPr/>
          </p:nvSpPr>
          <p:spPr>
            <a:xfrm>
              <a:off x="1136372" y="1099983"/>
              <a:ext cx="168275" cy="16827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/>
            </a:p>
          </p:txBody>
        </p:sp>
      </p:grpSp>
      <p:sp>
        <p:nvSpPr>
          <p:cNvPr id="21" name="Rectangle 5">
            <a:extLst>
              <a:ext uri="{FF2B5EF4-FFF2-40B4-BE49-F238E27FC236}">
                <a16:creationId xmlns:a16="http://schemas.microsoft.com/office/drawing/2014/main" id="{0A6C126B-3E01-4BEA-9081-A16DD3D9A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8640" y="972748"/>
            <a:ext cx="2660650" cy="641350"/>
          </a:xfrm>
          <a:prstGeom prst="rect">
            <a:avLst/>
          </a:prstGeom>
          <a:solidFill>
            <a:srgbClr val="E5B704"/>
          </a:solidFill>
          <a:ln>
            <a:noFill/>
          </a:ln>
        </p:spPr>
        <p:txBody>
          <a:bodyPr rIns="108000" bIns="108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40000"/>
              </a:lnSpc>
              <a:defRPr/>
            </a:pPr>
            <a:r>
              <a:rPr lang="zh-CN" altLang="en-US" sz="2400" b="1" dirty="0">
                <a:solidFill>
                  <a:srgbClr val="2827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继承机制</a:t>
            </a:r>
          </a:p>
        </p:txBody>
      </p:sp>
      <p:sp>
        <p:nvSpPr>
          <p:cNvPr id="23" name="矩形 7">
            <a:extLst>
              <a:ext uri="{FF2B5EF4-FFF2-40B4-BE49-F238E27FC236}">
                <a16:creationId xmlns:a16="http://schemas.microsoft.com/office/drawing/2014/main" id="{8831A9AD-F726-4104-8AAB-61DB9C8291F7}"/>
              </a:ext>
            </a:extLst>
          </p:cNvPr>
          <p:cNvSpPr/>
          <p:nvPr/>
        </p:nvSpPr>
        <p:spPr>
          <a:xfrm>
            <a:off x="2918640" y="1968319"/>
            <a:ext cx="7084698" cy="641351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0 h 0"/>
              <a:gd name="connsiteX1" fmla="*/ 2520280 w 2520280"/>
              <a:gd name="connsiteY1" fmla="*/ 0 h 0"/>
              <a:gd name="connsiteX2" fmla="*/ 0 w 2520280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0280"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12700" cap="sq">
            <a:solidFill>
              <a:srgbClr val="E5B704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08000" rIns="0" bIns="0">
            <a:no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1600" dirty="0">
                <a:solidFill>
                  <a:srgbClr val="E5B70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就是继承一个现有类，在其子类进行扩展功能。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defRPr/>
            </a:pPr>
            <a:endParaRPr lang="zh-CN" altLang="en-US" sz="1600" dirty="0">
              <a:solidFill>
                <a:srgbClr val="E5B70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defRPr/>
            </a:pPr>
            <a:endParaRPr lang="zh-CN" altLang="en-US" sz="1600" dirty="0">
              <a:solidFill>
                <a:srgbClr val="E5B70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defRPr/>
            </a:pPr>
            <a:endParaRPr lang="zh-CN" altLang="en-US" sz="1600" dirty="0">
              <a:solidFill>
                <a:srgbClr val="E5B70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defRPr/>
            </a:pPr>
            <a:endParaRPr lang="zh-CN" altLang="en-US" sz="1600" dirty="0">
              <a:solidFill>
                <a:srgbClr val="E5B70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defRPr/>
            </a:pPr>
            <a:endParaRPr lang="zh-CN" altLang="en-US" sz="1600" dirty="0">
              <a:solidFill>
                <a:srgbClr val="E5B70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defRPr/>
            </a:pPr>
            <a:endParaRPr lang="zh-CN" altLang="en-US" sz="1600" spc="300" dirty="0">
              <a:solidFill>
                <a:srgbClr val="E5B70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5092A6D5-7AAF-4BAB-80AC-AFC591970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8640" y="3108325"/>
            <a:ext cx="2660650" cy="641350"/>
          </a:xfrm>
          <a:prstGeom prst="rect">
            <a:avLst/>
          </a:prstGeom>
          <a:solidFill>
            <a:srgbClr val="E5B704"/>
          </a:solidFill>
          <a:ln>
            <a:noFill/>
          </a:ln>
        </p:spPr>
        <p:txBody>
          <a:bodyPr rIns="108000" bIns="108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40000"/>
              </a:lnSpc>
              <a:defRPr/>
            </a:pPr>
            <a:r>
              <a:rPr lang="zh-CN" altLang="en-US" sz="2400" b="1" dirty="0">
                <a:solidFill>
                  <a:srgbClr val="2827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关联机制</a:t>
            </a:r>
          </a:p>
        </p:txBody>
      </p:sp>
      <p:sp>
        <p:nvSpPr>
          <p:cNvPr id="25" name="矩形 7">
            <a:extLst>
              <a:ext uri="{FF2B5EF4-FFF2-40B4-BE49-F238E27FC236}">
                <a16:creationId xmlns:a16="http://schemas.microsoft.com/office/drawing/2014/main" id="{175BDB1D-99E8-4CE9-AFCF-6A8ACE54EE7B}"/>
              </a:ext>
            </a:extLst>
          </p:cNvPr>
          <p:cNvSpPr/>
          <p:nvPr/>
        </p:nvSpPr>
        <p:spPr>
          <a:xfrm>
            <a:off x="2918640" y="4031988"/>
            <a:ext cx="7084698" cy="95199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0 h 0"/>
              <a:gd name="connsiteX1" fmla="*/ 2520280 w 2520280"/>
              <a:gd name="connsiteY1" fmla="*/ 0 h 0"/>
              <a:gd name="connsiteX2" fmla="*/ 0 w 2520280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0280"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12700" cap="sq">
            <a:solidFill>
              <a:srgbClr val="E5B704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08000" rIns="0" bIns="0">
            <a:no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1600" dirty="0">
                <a:solidFill>
                  <a:srgbClr val="E5B70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就是把一个类的对象嵌入到另一个对象中，相当于把机器人嵌入到箱子里来，给他套一个外壳，来扩展功能。那么，这个壳子就是我们说的装饰器，所以第二种方式也成为装饰器模式。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defRPr/>
            </a:pPr>
            <a:endParaRPr lang="zh-CN" altLang="en-US" sz="1600" dirty="0">
              <a:solidFill>
                <a:srgbClr val="E5B70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defRPr/>
            </a:pPr>
            <a:endParaRPr lang="zh-CN" altLang="en-US" sz="1600" dirty="0">
              <a:solidFill>
                <a:srgbClr val="E5B70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defRPr/>
            </a:pPr>
            <a:endParaRPr lang="zh-CN" altLang="en-US" sz="1600" dirty="0">
              <a:solidFill>
                <a:srgbClr val="E5B70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defRPr/>
            </a:pPr>
            <a:endParaRPr lang="zh-CN" altLang="en-US" sz="1600" dirty="0">
              <a:solidFill>
                <a:srgbClr val="E5B70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defRPr/>
            </a:pPr>
            <a:endParaRPr lang="zh-CN" altLang="en-US" sz="1600" dirty="0">
              <a:solidFill>
                <a:srgbClr val="E5B70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defRPr/>
            </a:pPr>
            <a:endParaRPr lang="zh-CN" altLang="en-US" sz="1600" spc="300" dirty="0">
              <a:solidFill>
                <a:srgbClr val="E5B70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1611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矩形 76"/>
          <p:cNvSpPr/>
          <p:nvPr/>
        </p:nvSpPr>
        <p:spPr>
          <a:xfrm>
            <a:off x="1574104" y="3485325"/>
            <a:ext cx="9151938" cy="24669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0" tIns="720000" rIns="1080000" bIns="360000"/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第一种方式：当我们使用第一种继承的方式的时候，这种方式是静态的，它一定要写一个新的子类，对类层级进行扩展。</a:t>
            </a:r>
            <a:endParaRPr lang="en-US" altLang="zh-CN" sz="20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第二种方式：第二种方法它是动态的，我们拿到一个对象就可以对其进行扩展，不需要修改原有的逻辑。</a:t>
            </a:r>
            <a:endParaRPr lang="en-US" altLang="zh-CN" sz="20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endParaRPr lang="zh-CN" altLang="en-US" sz="24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任意多边形 49"/>
          <p:cNvSpPr/>
          <p:nvPr/>
        </p:nvSpPr>
        <p:spPr>
          <a:xfrm>
            <a:off x="3083818" y="2480438"/>
            <a:ext cx="841375" cy="1317625"/>
          </a:xfrm>
          <a:custGeom>
            <a:avLst/>
            <a:gdLst>
              <a:gd name="connsiteX0" fmla="*/ 0 w 841830"/>
              <a:gd name="connsiteY0" fmla="*/ 0 h 1318547"/>
              <a:gd name="connsiteX1" fmla="*/ 841830 w 841830"/>
              <a:gd name="connsiteY1" fmla="*/ 0 h 1318547"/>
              <a:gd name="connsiteX2" fmla="*/ 841830 w 841830"/>
              <a:gd name="connsiteY2" fmla="*/ 897632 h 1318547"/>
              <a:gd name="connsiteX3" fmla="*/ 420915 w 841830"/>
              <a:gd name="connsiteY3" fmla="*/ 1318547 h 1318547"/>
              <a:gd name="connsiteX4" fmla="*/ 0 w 841830"/>
              <a:gd name="connsiteY4" fmla="*/ 897632 h 1318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1830" h="1318547">
                <a:moveTo>
                  <a:pt x="0" y="0"/>
                </a:moveTo>
                <a:lnTo>
                  <a:pt x="841830" y="0"/>
                </a:lnTo>
                <a:lnTo>
                  <a:pt x="841830" y="897632"/>
                </a:lnTo>
                <a:lnTo>
                  <a:pt x="420915" y="1318547"/>
                </a:lnTo>
                <a:lnTo>
                  <a:pt x="0" y="897632"/>
                </a:lnTo>
                <a:close/>
              </a:path>
            </a:pathLst>
          </a:custGeom>
          <a:solidFill>
            <a:srgbClr val="E5B704"/>
          </a:solidFill>
          <a:ln w="101600"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216000" anchor="ctr">
            <a:norm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b="1" dirty="0">
                <a:solidFill>
                  <a:srgbClr val="2827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51" name="任意多边形 50"/>
          <p:cNvSpPr/>
          <p:nvPr/>
        </p:nvSpPr>
        <p:spPr>
          <a:xfrm>
            <a:off x="4861818" y="2480438"/>
            <a:ext cx="841375" cy="1317625"/>
          </a:xfrm>
          <a:custGeom>
            <a:avLst/>
            <a:gdLst>
              <a:gd name="connsiteX0" fmla="*/ 0 w 841830"/>
              <a:gd name="connsiteY0" fmla="*/ 0 h 1318547"/>
              <a:gd name="connsiteX1" fmla="*/ 841830 w 841830"/>
              <a:gd name="connsiteY1" fmla="*/ 0 h 1318547"/>
              <a:gd name="connsiteX2" fmla="*/ 841830 w 841830"/>
              <a:gd name="connsiteY2" fmla="*/ 897632 h 1318547"/>
              <a:gd name="connsiteX3" fmla="*/ 420915 w 841830"/>
              <a:gd name="connsiteY3" fmla="*/ 1318547 h 1318547"/>
              <a:gd name="connsiteX4" fmla="*/ 0 w 841830"/>
              <a:gd name="connsiteY4" fmla="*/ 897632 h 1318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1830" h="1318547">
                <a:moveTo>
                  <a:pt x="0" y="0"/>
                </a:moveTo>
                <a:lnTo>
                  <a:pt x="841830" y="0"/>
                </a:lnTo>
                <a:lnTo>
                  <a:pt x="841830" y="897632"/>
                </a:lnTo>
                <a:lnTo>
                  <a:pt x="420915" y="1318547"/>
                </a:lnTo>
                <a:lnTo>
                  <a:pt x="0" y="897632"/>
                </a:lnTo>
                <a:close/>
              </a:path>
            </a:pathLst>
          </a:custGeom>
          <a:solidFill>
            <a:srgbClr val="E5B704"/>
          </a:solidFill>
          <a:ln w="101600"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216000" anchor="ctr">
            <a:norm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b="1" dirty="0">
                <a:solidFill>
                  <a:srgbClr val="2827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52" name="任意多边形 51"/>
          <p:cNvSpPr/>
          <p:nvPr/>
        </p:nvSpPr>
        <p:spPr>
          <a:xfrm>
            <a:off x="6639818" y="2480438"/>
            <a:ext cx="841375" cy="1317625"/>
          </a:xfrm>
          <a:custGeom>
            <a:avLst/>
            <a:gdLst>
              <a:gd name="connsiteX0" fmla="*/ 0 w 841830"/>
              <a:gd name="connsiteY0" fmla="*/ 0 h 1318549"/>
              <a:gd name="connsiteX1" fmla="*/ 841830 w 841830"/>
              <a:gd name="connsiteY1" fmla="*/ 0 h 1318549"/>
              <a:gd name="connsiteX2" fmla="*/ 841830 w 841830"/>
              <a:gd name="connsiteY2" fmla="*/ 897634 h 1318549"/>
              <a:gd name="connsiteX3" fmla="*/ 420915 w 841830"/>
              <a:gd name="connsiteY3" fmla="*/ 1318549 h 1318549"/>
              <a:gd name="connsiteX4" fmla="*/ 0 w 841830"/>
              <a:gd name="connsiteY4" fmla="*/ 897634 h 1318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1830" h="1318549">
                <a:moveTo>
                  <a:pt x="0" y="0"/>
                </a:moveTo>
                <a:lnTo>
                  <a:pt x="841830" y="0"/>
                </a:lnTo>
                <a:lnTo>
                  <a:pt x="841830" y="897634"/>
                </a:lnTo>
                <a:lnTo>
                  <a:pt x="420915" y="1318549"/>
                </a:lnTo>
                <a:lnTo>
                  <a:pt x="0" y="897634"/>
                </a:lnTo>
                <a:close/>
              </a:path>
            </a:pathLst>
          </a:custGeom>
          <a:solidFill>
            <a:srgbClr val="E5B704"/>
          </a:solidFill>
          <a:ln w="101600"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216000" anchor="ctr">
            <a:norm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b="1" dirty="0">
                <a:solidFill>
                  <a:srgbClr val="2827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53" name="任意多边形 52"/>
          <p:cNvSpPr/>
          <p:nvPr/>
        </p:nvSpPr>
        <p:spPr>
          <a:xfrm>
            <a:off x="8417818" y="2480438"/>
            <a:ext cx="841375" cy="1317625"/>
          </a:xfrm>
          <a:custGeom>
            <a:avLst/>
            <a:gdLst>
              <a:gd name="connsiteX0" fmla="*/ 0 w 841830"/>
              <a:gd name="connsiteY0" fmla="*/ 0 h 1318547"/>
              <a:gd name="connsiteX1" fmla="*/ 841830 w 841830"/>
              <a:gd name="connsiteY1" fmla="*/ 0 h 1318547"/>
              <a:gd name="connsiteX2" fmla="*/ 841830 w 841830"/>
              <a:gd name="connsiteY2" fmla="*/ 897632 h 1318547"/>
              <a:gd name="connsiteX3" fmla="*/ 420915 w 841830"/>
              <a:gd name="connsiteY3" fmla="*/ 1318547 h 1318547"/>
              <a:gd name="connsiteX4" fmla="*/ 0 w 841830"/>
              <a:gd name="connsiteY4" fmla="*/ 897632 h 1318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1830" h="1318547">
                <a:moveTo>
                  <a:pt x="0" y="0"/>
                </a:moveTo>
                <a:lnTo>
                  <a:pt x="841830" y="0"/>
                </a:lnTo>
                <a:lnTo>
                  <a:pt x="841830" y="897632"/>
                </a:lnTo>
                <a:lnTo>
                  <a:pt x="420915" y="1318547"/>
                </a:lnTo>
                <a:lnTo>
                  <a:pt x="0" y="897632"/>
                </a:lnTo>
                <a:close/>
              </a:path>
            </a:pathLst>
          </a:custGeom>
          <a:solidFill>
            <a:srgbClr val="E5B704"/>
          </a:solidFill>
          <a:ln w="101600"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216000" anchor="ctr">
            <a:norm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b="1" dirty="0">
                <a:solidFill>
                  <a:srgbClr val="2827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8" name="矩形 7"/>
          <p:cNvSpPr/>
          <p:nvPr/>
        </p:nvSpPr>
        <p:spPr>
          <a:xfrm>
            <a:off x="3800711" y="1213566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两种方式的区别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矩形 7"/>
          <p:cNvSpPr/>
          <p:nvPr/>
        </p:nvSpPr>
        <p:spPr>
          <a:xfrm>
            <a:off x="2252727" y="3839528"/>
            <a:ext cx="7794691" cy="2071306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0 h 0"/>
              <a:gd name="connsiteX1" fmla="*/ 2520280 w 2520280"/>
              <a:gd name="connsiteY1" fmla="*/ 0 h 0"/>
              <a:gd name="connsiteX2" fmla="*/ 0 w 2520280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0280"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12700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08000" rIns="0" bIns="0">
            <a:no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  <a:defRPr/>
            </a:pPr>
            <a:endParaRPr lang="zh-CN" altLang="en-US" sz="1600" dirty="0">
              <a:solidFill>
                <a:srgbClr val="28272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defRPr/>
            </a:pPr>
            <a:endParaRPr lang="zh-CN" altLang="en-US" sz="1600" dirty="0">
              <a:solidFill>
                <a:srgbClr val="28272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defRPr/>
            </a:pPr>
            <a:endParaRPr lang="zh-CN" altLang="en-US" sz="1600" dirty="0">
              <a:solidFill>
                <a:srgbClr val="28272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defRPr/>
            </a:pPr>
            <a:endParaRPr lang="zh-CN" altLang="en-US" sz="1600" dirty="0">
              <a:solidFill>
                <a:srgbClr val="28272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defRPr/>
            </a:pPr>
            <a:endParaRPr lang="zh-CN" altLang="en-US" sz="1600" dirty="0">
              <a:solidFill>
                <a:srgbClr val="28272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1600" spc="300" dirty="0">
                <a:solidFill>
                  <a:srgbClr val="2827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6428F59-FA4F-40B6-89A8-735604C7BED6}"/>
              </a:ext>
            </a:extLst>
          </p:cNvPr>
          <p:cNvGrpSpPr/>
          <p:nvPr/>
        </p:nvGrpSpPr>
        <p:grpSpPr>
          <a:xfrm>
            <a:off x="739132" y="517136"/>
            <a:ext cx="885453" cy="773112"/>
            <a:chOff x="638456" y="495146"/>
            <a:chExt cx="885453" cy="773112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D27DC61B-3DB3-4401-B2FE-94512309DEEA}"/>
                </a:ext>
              </a:extLst>
            </p:cNvPr>
            <p:cNvSpPr/>
            <p:nvPr/>
          </p:nvSpPr>
          <p:spPr>
            <a:xfrm>
              <a:off x="638456" y="495146"/>
              <a:ext cx="688975" cy="688975"/>
            </a:xfrm>
            <a:prstGeom prst="ellipse">
              <a:avLst/>
            </a:prstGeom>
            <a:solidFill>
              <a:srgbClr val="E5B70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0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zh-CN" sz="2400" dirty="0">
                  <a:solidFill>
                    <a:srgbClr val="28272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08</a:t>
              </a:r>
              <a:endParaRPr lang="zh-CN" altLang="en-US" sz="2400" dirty="0">
                <a:solidFill>
                  <a:srgbClr val="28272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5E9839A4-8922-4685-8EBC-FAC87DF53629}"/>
                </a:ext>
              </a:extLst>
            </p:cNvPr>
            <p:cNvSpPr/>
            <p:nvPr/>
          </p:nvSpPr>
          <p:spPr>
            <a:xfrm>
              <a:off x="1234984" y="950758"/>
              <a:ext cx="288925" cy="317500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36A7A975-84DF-4359-A96B-D2DA6E47298F}"/>
                </a:ext>
              </a:extLst>
            </p:cNvPr>
            <p:cNvSpPr/>
            <p:nvPr/>
          </p:nvSpPr>
          <p:spPr>
            <a:xfrm>
              <a:off x="1136372" y="1099983"/>
              <a:ext cx="168275" cy="16827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2966941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ABDF84C-FC65-4E0F-AB30-AB6A49B6B5B3}"/>
              </a:ext>
            </a:extLst>
          </p:cNvPr>
          <p:cNvGrpSpPr/>
          <p:nvPr/>
        </p:nvGrpSpPr>
        <p:grpSpPr>
          <a:xfrm>
            <a:off x="739132" y="517136"/>
            <a:ext cx="885453" cy="773112"/>
            <a:chOff x="638456" y="495146"/>
            <a:chExt cx="885453" cy="773112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80538137-09C4-48D9-A5A1-193ED87A9D29}"/>
                </a:ext>
              </a:extLst>
            </p:cNvPr>
            <p:cNvSpPr/>
            <p:nvPr/>
          </p:nvSpPr>
          <p:spPr>
            <a:xfrm>
              <a:off x="638456" y="495146"/>
              <a:ext cx="688975" cy="688975"/>
            </a:xfrm>
            <a:prstGeom prst="ellipse">
              <a:avLst/>
            </a:prstGeom>
            <a:solidFill>
              <a:srgbClr val="E5B70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0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zh-CN" sz="2400" dirty="0">
                  <a:solidFill>
                    <a:srgbClr val="28272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09</a:t>
              </a:r>
              <a:endParaRPr lang="zh-CN" altLang="en-US" sz="2400" dirty="0">
                <a:solidFill>
                  <a:srgbClr val="28272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D080C980-9937-4E1C-9B67-CB36A2E4DD8F}"/>
                </a:ext>
              </a:extLst>
            </p:cNvPr>
            <p:cNvSpPr/>
            <p:nvPr/>
          </p:nvSpPr>
          <p:spPr>
            <a:xfrm>
              <a:off x="1234984" y="950758"/>
              <a:ext cx="288925" cy="317500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D9BB6B6B-B108-4D6A-AFD4-863C71A11441}"/>
                </a:ext>
              </a:extLst>
            </p:cNvPr>
            <p:cNvSpPr/>
            <p:nvPr/>
          </p:nvSpPr>
          <p:spPr>
            <a:xfrm>
              <a:off x="1136372" y="1099983"/>
              <a:ext cx="168275" cy="16827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1A824B87-04D7-4AC9-BA59-18A8BDEA0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4635" y="1206111"/>
            <a:ext cx="999919" cy="641350"/>
          </a:xfrm>
          <a:prstGeom prst="rect">
            <a:avLst/>
          </a:prstGeom>
          <a:solidFill>
            <a:srgbClr val="E5B704"/>
          </a:solidFill>
          <a:ln>
            <a:noFill/>
          </a:ln>
        </p:spPr>
        <p:txBody>
          <a:bodyPr rIns="108000" bIns="108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40000"/>
              </a:lnSpc>
              <a:defRPr/>
            </a:pPr>
            <a:r>
              <a:rPr lang="zh-CN" altLang="en-US" sz="2400" b="1" dirty="0">
                <a:solidFill>
                  <a:srgbClr val="2827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EF84056-A769-4A4A-8985-26DEE33483B0}"/>
              </a:ext>
            </a:extLst>
          </p:cNvPr>
          <p:cNvSpPr/>
          <p:nvPr/>
        </p:nvSpPr>
        <p:spPr>
          <a:xfrm>
            <a:off x="1885603" y="2269474"/>
            <a:ext cx="9151938" cy="24669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0" tIns="720000" rIns="1080000" bIns="360000"/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动态地给一个对象添加一些额外的功能。就增加功能来说，装饰者模式比生成子类更为灵活。</a:t>
            </a:r>
            <a:endParaRPr lang="en-US" altLang="zh-CN" sz="20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endParaRPr lang="zh-CN" altLang="en-US" sz="24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086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E9E8535F-F051-4F5E-9C18-2FD351DE4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3621" y="904660"/>
            <a:ext cx="567840" cy="641350"/>
          </a:xfrm>
          <a:prstGeom prst="rect">
            <a:avLst/>
          </a:prstGeom>
          <a:solidFill>
            <a:srgbClr val="E5B704"/>
          </a:solidFill>
          <a:ln>
            <a:noFill/>
          </a:ln>
        </p:spPr>
        <p:txBody>
          <a:bodyPr rIns="108000" bIns="108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40000"/>
              </a:lnSpc>
              <a:defRPr/>
            </a:pPr>
            <a:r>
              <a:rPr lang="zh-CN" altLang="en-US" sz="2400" b="1" dirty="0">
                <a:solidFill>
                  <a:srgbClr val="2827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C55425F-45BD-4F7E-9329-D91FE6BE24C4}"/>
              </a:ext>
            </a:extLst>
          </p:cNvPr>
          <p:cNvGrpSpPr/>
          <p:nvPr/>
        </p:nvGrpSpPr>
        <p:grpSpPr>
          <a:xfrm>
            <a:off x="628600" y="667862"/>
            <a:ext cx="885453" cy="773112"/>
            <a:chOff x="638456" y="495146"/>
            <a:chExt cx="885453" cy="773112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7284BA53-078B-4DC9-A6EC-B1A563621E84}"/>
                </a:ext>
              </a:extLst>
            </p:cNvPr>
            <p:cNvSpPr/>
            <p:nvPr/>
          </p:nvSpPr>
          <p:spPr>
            <a:xfrm>
              <a:off x="638456" y="495146"/>
              <a:ext cx="688975" cy="688975"/>
            </a:xfrm>
            <a:prstGeom prst="ellipse">
              <a:avLst/>
            </a:prstGeom>
            <a:solidFill>
              <a:srgbClr val="E5B70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0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zh-CN" sz="2400" dirty="0">
                  <a:solidFill>
                    <a:srgbClr val="28272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endParaRPr lang="zh-CN" altLang="en-US" sz="2400" dirty="0">
                <a:solidFill>
                  <a:srgbClr val="28272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DBFDB401-B7D3-46DB-BFFE-19F8A2B08A39}"/>
                </a:ext>
              </a:extLst>
            </p:cNvPr>
            <p:cNvSpPr/>
            <p:nvPr/>
          </p:nvSpPr>
          <p:spPr>
            <a:xfrm>
              <a:off x="1234984" y="950758"/>
              <a:ext cx="288925" cy="317500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C186FC60-8AD8-4345-8DD4-D95C89C2A98A}"/>
                </a:ext>
              </a:extLst>
            </p:cNvPr>
            <p:cNvSpPr/>
            <p:nvPr/>
          </p:nvSpPr>
          <p:spPr>
            <a:xfrm>
              <a:off x="1136372" y="1099983"/>
              <a:ext cx="168275" cy="16827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4761BF7-802F-4E2A-AFED-5B6827A6011D}"/>
              </a:ext>
            </a:extLst>
          </p:cNvPr>
          <p:cNvGrpSpPr/>
          <p:nvPr/>
        </p:nvGrpSpPr>
        <p:grpSpPr>
          <a:xfrm>
            <a:off x="4554070" y="720039"/>
            <a:ext cx="2743200" cy="1105319"/>
            <a:chOff x="3699134" y="1225335"/>
            <a:chExt cx="2743200" cy="1105319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C2D9075-9EFE-42AB-B897-9C3082678DF9}"/>
                </a:ext>
              </a:extLst>
            </p:cNvPr>
            <p:cNvSpPr/>
            <p:nvPr/>
          </p:nvSpPr>
          <p:spPr>
            <a:xfrm>
              <a:off x="3699134" y="1225335"/>
              <a:ext cx="2743200" cy="110531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7CA204DB-82C1-4E72-BBDF-DCDF2273E737}"/>
                </a:ext>
              </a:extLst>
            </p:cNvPr>
            <p:cNvCxnSpPr>
              <a:cxnSpLocks/>
              <a:stCxn id="7" idx="1"/>
              <a:endCxn id="7" idx="3"/>
            </p:cNvCxnSpPr>
            <p:nvPr/>
          </p:nvCxnSpPr>
          <p:spPr>
            <a:xfrm>
              <a:off x="3699134" y="1777995"/>
              <a:ext cx="2743200" cy="0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5C3F694-B212-4902-9948-131D900F5CED}"/>
              </a:ext>
            </a:extLst>
          </p:cNvPr>
          <p:cNvGrpSpPr/>
          <p:nvPr/>
        </p:nvGrpSpPr>
        <p:grpSpPr>
          <a:xfrm>
            <a:off x="2277035" y="2703363"/>
            <a:ext cx="2743200" cy="1105319"/>
            <a:chOff x="3699134" y="1225335"/>
            <a:chExt cx="2743200" cy="1105319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2612B5A-622F-4A2A-93CF-E53CA3BE8B66}"/>
                </a:ext>
              </a:extLst>
            </p:cNvPr>
            <p:cNvSpPr/>
            <p:nvPr/>
          </p:nvSpPr>
          <p:spPr>
            <a:xfrm>
              <a:off x="3699134" y="1225335"/>
              <a:ext cx="2743200" cy="110531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385D1D3D-40AC-473C-9EA8-50A26EE8BC8F}"/>
                </a:ext>
              </a:extLst>
            </p:cNvPr>
            <p:cNvCxnSpPr>
              <a:stCxn id="13" idx="1"/>
              <a:endCxn id="13" idx="3"/>
            </p:cNvCxnSpPr>
            <p:nvPr/>
          </p:nvCxnSpPr>
          <p:spPr>
            <a:xfrm>
              <a:off x="3699134" y="1777995"/>
              <a:ext cx="2743200" cy="0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0C326A3-7B69-4F6D-89B2-0B78B94A68C0}"/>
              </a:ext>
            </a:extLst>
          </p:cNvPr>
          <p:cNvGrpSpPr/>
          <p:nvPr/>
        </p:nvGrpSpPr>
        <p:grpSpPr>
          <a:xfrm>
            <a:off x="7297270" y="2703362"/>
            <a:ext cx="2743200" cy="1105319"/>
            <a:chOff x="3699134" y="1225335"/>
            <a:chExt cx="2743200" cy="1105319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4BFC4CC-9827-418B-996A-F0C98CAD93F3}"/>
                </a:ext>
              </a:extLst>
            </p:cNvPr>
            <p:cNvSpPr/>
            <p:nvPr/>
          </p:nvSpPr>
          <p:spPr>
            <a:xfrm>
              <a:off x="3699134" y="1225335"/>
              <a:ext cx="2743200" cy="110531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24BB7310-047B-4245-9F80-924C72B15971}"/>
                </a:ext>
              </a:extLst>
            </p:cNvPr>
            <p:cNvCxnSpPr>
              <a:stCxn id="16" idx="1"/>
              <a:endCxn id="16" idx="3"/>
            </p:cNvCxnSpPr>
            <p:nvPr/>
          </p:nvCxnSpPr>
          <p:spPr>
            <a:xfrm>
              <a:off x="3699134" y="1777995"/>
              <a:ext cx="2743200" cy="0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9A29AFA-9D0E-4DB8-B4EE-3956499EF391}"/>
              </a:ext>
            </a:extLst>
          </p:cNvPr>
          <p:cNvGrpSpPr/>
          <p:nvPr/>
        </p:nvGrpSpPr>
        <p:grpSpPr>
          <a:xfrm>
            <a:off x="7297270" y="4865185"/>
            <a:ext cx="2743200" cy="1105319"/>
            <a:chOff x="3699134" y="1225335"/>
            <a:chExt cx="2743200" cy="1105319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291192C3-5EAA-4355-B460-24CD0B2AA6F3}"/>
                </a:ext>
              </a:extLst>
            </p:cNvPr>
            <p:cNvSpPr/>
            <p:nvPr/>
          </p:nvSpPr>
          <p:spPr>
            <a:xfrm>
              <a:off x="3699134" y="1225335"/>
              <a:ext cx="2743200" cy="110531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36AAD11B-0375-417B-81AF-EC3CA6F172C9}"/>
                </a:ext>
              </a:extLst>
            </p:cNvPr>
            <p:cNvCxnSpPr>
              <a:stCxn id="19" idx="1"/>
              <a:endCxn id="19" idx="3"/>
            </p:cNvCxnSpPr>
            <p:nvPr/>
          </p:nvCxnSpPr>
          <p:spPr>
            <a:xfrm>
              <a:off x="3699134" y="1777995"/>
              <a:ext cx="2743200" cy="0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ED04DA3-7832-45F6-A059-2D1A98E20F27}"/>
              </a:ext>
            </a:extLst>
          </p:cNvPr>
          <p:cNvCxnSpPr>
            <a:stCxn id="7" idx="3"/>
            <a:endCxn id="7" idx="3"/>
          </p:cNvCxnSpPr>
          <p:nvPr/>
        </p:nvCxnSpPr>
        <p:spPr>
          <a:xfrm>
            <a:off x="7297270" y="1272699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37CFE39-6753-4029-9AB9-80FBBD866938}"/>
              </a:ext>
            </a:extLst>
          </p:cNvPr>
          <p:cNvCxnSpPr>
            <a:cxnSpLocks/>
          </p:cNvCxnSpPr>
          <p:nvPr/>
        </p:nvCxnSpPr>
        <p:spPr>
          <a:xfrm flipV="1">
            <a:off x="8686799" y="3899647"/>
            <a:ext cx="0" cy="9655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4F41487B-F5CE-42AB-9075-8B09634B97EE}"/>
              </a:ext>
            </a:extLst>
          </p:cNvPr>
          <p:cNvCxnSpPr/>
          <p:nvPr/>
        </p:nvCxnSpPr>
        <p:spPr>
          <a:xfrm rot="5400000" flipH="1" flipV="1">
            <a:off x="4195751" y="2031278"/>
            <a:ext cx="878004" cy="466164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1EE99EB7-77DD-4401-9370-F43ED999DC4D}"/>
              </a:ext>
            </a:extLst>
          </p:cNvPr>
          <p:cNvCxnSpPr/>
          <p:nvPr/>
        </p:nvCxnSpPr>
        <p:spPr>
          <a:xfrm rot="16200000" flipV="1">
            <a:off x="6773104" y="1937148"/>
            <a:ext cx="878004" cy="654424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69C9DBC6-FEC3-4FCE-9B5A-B275B23D100F}"/>
              </a:ext>
            </a:extLst>
          </p:cNvPr>
          <p:cNvCxnSpPr>
            <a:stCxn id="7" idx="3"/>
            <a:endCxn id="16" idx="0"/>
          </p:cNvCxnSpPr>
          <p:nvPr/>
        </p:nvCxnSpPr>
        <p:spPr>
          <a:xfrm>
            <a:off x="7297270" y="1272699"/>
            <a:ext cx="1371600" cy="1430663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等腰三角形 52">
            <a:extLst>
              <a:ext uri="{FF2B5EF4-FFF2-40B4-BE49-F238E27FC236}">
                <a16:creationId xmlns:a16="http://schemas.microsoft.com/office/drawing/2014/main" id="{D71035EA-CF1B-4029-98D2-38ABF6A5F3F4}"/>
              </a:ext>
            </a:extLst>
          </p:cNvPr>
          <p:cNvSpPr/>
          <p:nvPr/>
        </p:nvSpPr>
        <p:spPr>
          <a:xfrm>
            <a:off x="4738922" y="1819834"/>
            <a:ext cx="257825" cy="222263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等腰三角形 53">
            <a:extLst>
              <a:ext uri="{FF2B5EF4-FFF2-40B4-BE49-F238E27FC236}">
                <a16:creationId xmlns:a16="http://schemas.microsoft.com/office/drawing/2014/main" id="{CF706546-8321-41EB-9163-71251356D7A2}"/>
              </a:ext>
            </a:extLst>
          </p:cNvPr>
          <p:cNvSpPr/>
          <p:nvPr/>
        </p:nvSpPr>
        <p:spPr>
          <a:xfrm>
            <a:off x="6755982" y="1810045"/>
            <a:ext cx="257825" cy="222263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等腰三角形 54">
            <a:extLst>
              <a:ext uri="{FF2B5EF4-FFF2-40B4-BE49-F238E27FC236}">
                <a16:creationId xmlns:a16="http://schemas.microsoft.com/office/drawing/2014/main" id="{54F11BBE-800E-4F8A-8701-FEC88E46C3FB}"/>
              </a:ext>
            </a:extLst>
          </p:cNvPr>
          <p:cNvSpPr/>
          <p:nvPr/>
        </p:nvSpPr>
        <p:spPr>
          <a:xfrm rot="10800000">
            <a:off x="8539957" y="2481099"/>
            <a:ext cx="257825" cy="222263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等腰三角形 55">
            <a:extLst>
              <a:ext uri="{FF2B5EF4-FFF2-40B4-BE49-F238E27FC236}">
                <a16:creationId xmlns:a16="http://schemas.microsoft.com/office/drawing/2014/main" id="{121487CD-CE33-4117-A650-A85CFAFAB0BA}"/>
              </a:ext>
            </a:extLst>
          </p:cNvPr>
          <p:cNvSpPr/>
          <p:nvPr/>
        </p:nvSpPr>
        <p:spPr>
          <a:xfrm>
            <a:off x="8557886" y="3862746"/>
            <a:ext cx="257825" cy="222263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F53EE987-5F03-4F00-8845-254F256BDCE0}"/>
              </a:ext>
            </a:extLst>
          </p:cNvPr>
          <p:cNvSpPr txBox="1"/>
          <p:nvPr/>
        </p:nvSpPr>
        <p:spPr>
          <a:xfrm>
            <a:off x="4710953" y="867298"/>
            <a:ext cx="2442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Component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6EB3B398-EAFA-4F16-ADFA-07FC162A4C05}"/>
              </a:ext>
            </a:extLst>
          </p:cNvPr>
          <p:cNvSpPr txBox="1"/>
          <p:nvPr/>
        </p:nvSpPr>
        <p:spPr>
          <a:xfrm>
            <a:off x="4738922" y="1440154"/>
            <a:ext cx="2274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+method()</a:t>
            </a:r>
            <a:endParaRPr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169DD730-4E5D-4A5D-A61C-33C7E4B98159}"/>
              </a:ext>
            </a:extLst>
          </p:cNvPr>
          <p:cNvSpPr txBox="1"/>
          <p:nvPr/>
        </p:nvSpPr>
        <p:spPr>
          <a:xfrm>
            <a:off x="2381461" y="2870817"/>
            <a:ext cx="2486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ConcreteComponent</a:t>
            </a:r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4E480611-9133-4A62-8661-3F04CCACDBE1}"/>
              </a:ext>
            </a:extLst>
          </p:cNvPr>
          <p:cNvSpPr txBox="1"/>
          <p:nvPr/>
        </p:nvSpPr>
        <p:spPr>
          <a:xfrm>
            <a:off x="2405448" y="3396701"/>
            <a:ext cx="2486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+method()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6853DB10-4E0B-4149-AF63-3C8F0D83FDB9}"/>
              </a:ext>
            </a:extLst>
          </p:cNvPr>
          <p:cNvSpPr txBox="1"/>
          <p:nvPr/>
        </p:nvSpPr>
        <p:spPr>
          <a:xfrm>
            <a:off x="7428591" y="2851774"/>
            <a:ext cx="2486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Decorator</a:t>
            </a:r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6A183262-E137-48C2-A2A9-1A520B967734}"/>
              </a:ext>
            </a:extLst>
          </p:cNvPr>
          <p:cNvSpPr txBox="1"/>
          <p:nvPr/>
        </p:nvSpPr>
        <p:spPr>
          <a:xfrm>
            <a:off x="7443611" y="3380026"/>
            <a:ext cx="2486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+method()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2A4102C9-75DD-4553-8B04-67A075986E32}"/>
              </a:ext>
            </a:extLst>
          </p:cNvPr>
          <p:cNvSpPr txBox="1"/>
          <p:nvPr/>
        </p:nvSpPr>
        <p:spPr>
          <a:xfrm>
            <a:off x="7425682" y="5028047"/>
            <a:ext cx="2486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ConcreteDecorator</a:t>
            </a:r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588C18D-03DE-40D2-AD0E-A09AF8393E45}"/>
              </a:ext>
            </a:extLst>
          </p:cNvPr>
          <p:cNvSpPr txBox="1"/>
          <p:nvPr/>
        </p:nvSpPr>
        <p:spPr>
          <a:xfrm>
            <a:off x="7425682" y="5531892"/>
            <a:ext cx="2486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+method()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396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3D4608F-F405-4321-A478-217ECC8E52DE}"/>
              </a:ext>
            </a:extLst>
          </p:cNvPr>
          <p:cNvGrpSpPr/>
          <p:nvPr/>
        </p:nvGrpSpPr>
        <p:grpSpPr>
          <a:xfrm>
            <a:off x="512059" y="488568"/>
            <a:ext cx="885453" cy="773112"/>
            <a:chOff x="638456" y="495146"/>
            <a:chExt cx="885453" cy="773112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30E58E26-20E6-4276-AB82-4B0F544AD8F4}"/>
                </a:ext>
              </a:extLst>
            </p:cNvPr>
            <p:cNvSpPr/>
            <p:nvPr/>
          </p:nvSpPr>
          <p:spPr>
            <a:xfrm>
              <a:off x="638456" y="495146"/>
              <a:ext cx="688975" cy="688975"/>
            </a:xfrm>
            <a:prstGeom prst="ellipse">
              <a:avLst/>
            </a:prstGeom>
            <a:solidFill>
              <a:srgbClr val="E5B70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0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zh-CN" sz="2400" dirty="0">
                  <a:solidFill>
                    <a:srgbClr val="28272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11</a:t>
              </a:r>
              <a:endParaRPr lang="zh-CN" altLang="en-US" sz="2400" dirty="0">
                <a:solidFill>
                  <a:srgbClr val="28272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B2E61E9A-920A-402A-B8EF-7998AAE13863}"/>
                </a:ext>
              </a:extLst>
            </p:cNvPr>
            <p:cNvSpPr/>
            <p:nvPr/>
          </p:nvSpPr>
          <p:spPr>
            <a:xfrm>
              <a:off x="1234984" y="950758"/>
              <a:ext cx="288925" cy="317500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BDA9BDF9-8749-4E0E-AE77-7E14DCAF5514}"/>
                </a:ext>
              </a:extLst>
            </p:cNvPr>
            <p:cNvSpPr/>
            <p:nvPr/>
          </p:nvSpPr>
          <p:spPr>
            <a:xfrm>
              <a:off x="1136372" y="1099983"/>
              <a:ext cx="168275" cy="16827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/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385FB485-3420-43E8-827A-3CE7B3E865BA}"/>
              </a:ext>
            </a:extLst>
          </p:cNvPr>
          <p:cNvSpPr txBox="1"/>
          <p:nvPr/>
        </p:nvSpPr>
        <p:spPr>
          <a:xfrm>
            <a:off x="1828800" y="708212"/>
            <a:ext cx="434788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interface Robot{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    void  </a:t>
            </a:r>
            <a:r>
              <a:rPr lang="en-US" altLang="zh-CN" dirty="0" err="1">
                <a:solidFill>
                  <a:schemeClr val="accent2"/>
                </a:solidFill>
              </a:rPr>
              <a:t>doSomething</a:t>
            </a:r>
            <a:r>
              <a:rPr lang="en-US" altLang="zh-CN" dirty="0">
                <a:solidFill>
                  <a:schemeClr val="accent2"/>
                </a:solidFill>
              </a:rPr>
              <a:t>();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}</a:t>
            </a:r>
          </a:p>
          <a:p>
            <a:endParaRPr lang="en-US" altLang="zh-CN" dirty="0">
              <a:solidFill>
                <a:schemeClr val="accent2"/>
              </a:solidFill>
            </a:endParaRPr>
          </a:p>
          <a:p>
            <a:endParaRPr lang="en-US" altLang="zh-CN" dirty="0">
              <a:solidFill>
                <a:schemeClr val="accent2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class </a:t>
            </a:r>
            <a:r>
              <a:rPr lang="en-US" altLang="zh-CN" dirty="0" err="1">
                <a:solidFill>
                  <a:schemeClr val="accent2"/>
                </a:solidFill>
              </a:rPr>
              <a:t>FirstRobot</a:t>
            </a:r>
            <a:r>
              <a:rPr lang="en-US" altLang="zh-CN" dirty="0">
                <a:solidFill>
                  <a:schemeClr val="accent2"/>
                </a:solidFill>
              </a:rPr>
              <a:t>   implements  Robot{</a:t>
            </a:r>
          </a:p>
          <a:p>
            <a:endParaRPr lang="en-US" altLang="zh-CN" dirty="0">
              <a:solidFill>
                <a:schemeClr val="accent2"/>
              </a:solidFill>
            </a:endParaRPr>
          </a:p>
          <a:p>
            <a:r>
              <a:rPr lang="en-US" altLang="zh-CN" dirty="0">
                <a:solidFill>
                  <a:srgbClr val="FFFF00"/>
                </a:solidFill>
              </a:rPr>
              <a:t>@Override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Public   void  </a:t>
            </a:r>
            <a:r>
              <a:rPr lang="en-US" altLang="zh-CN" dirty="0" err="1">
                <a:solidFill>
                  <a:schemeClr val="accent2"/>
                </a:solidFill>
              </a:rPr>
              <a:t>doSomething</a:t>
            </a:r>
            <a:r>
              <a:rPr lang="en-US" altLang="zh-CN" dirty="0">
                <a:solidFill>
                  <a:schemeClr val="accent2"/>
                </a:solidFill>
              </a:rPr>
              <a:t>() {</a:t>
            </a:r>
          </a:p>
          <a:p>
            <a:r>
              <a:rPr lang="en-US" altLang="zh-CN" dirty="0" err="1">
                <a:solidFill>
                  <a:schemeClr val="accent2"/>
                </a:solidFill>
              </a:rPr>
              <a:t>System.out.println</a:t>
            </a:r>
            <a:r>
              <a:rPr lang="en-US" altLang="zh-CN" dirty="0">
                <a:solidFill>
                  <a:schemeClr val="accent2"/>
                </a:solidFill>
              </a:rPr>
              <a:t>(“</a:t>
            </a:r>
            <a:r>
              <a:rPr lang="zh-CN" altLang="en-US" dirty="0">
                <a:solidFill>
                  <a:schemeClr val="accent2"/>
                </a:solidFill>
              </a:rPr>
              <a:t>对话</a:t>
            </a:r>
            <a:r>
              <a:rPr lang="en-US" altLang="zh-CN" dirty="0">
                <a:solidFill>
                  <a:schemeClr val="accent2"/>
                </a:solidFill>
              </a:rPr>
              <a:t>”);</a:t>
            </a:r>
          </a:p>
          <a:p>
            <a:r>
              <a:rPr lang="en-US" altLang="zh-CN" dirty="0" err="1">
                <a:solidFill>
                  <a:schemeClr val="accent2"/>
                </a:solidFill>
              </a:rPr>
              <a:t>System.out.println</a:t>
            </a:r>
            <a:r>
              <a:rPr lang="en-US" altLang="zh-CN" dirty="0">
                <a:solidFill>
                  <a:schemeClr val="accent2"/>
                </a:solidFill>
              </a:rPr>
              <a:t>(“</a:t>
            </a:r>
            <a:r>
              <a:rPr lang="zh-CN" altLang="en-US" dirty="0">
                <a:solidFill>
                  <a:schemeClr val="accent2"/>
                </a:solidFill>
              </a:rPr>
              <a:t>唱歌</a:t>
            </a:r>
            <a:r>
              <a:rPr lang="en-US" altLang="zh-CN" dirty="0">
                <a:solidFill>
                  <a:schemeClr val="accent2"/>
                </a:solidFill>
              </a:rPr>
              <a:t>”);</a:t>
            </a:r>
          </a:p>
          <a:p>
            <a:r>
              <a:rPr lang="en-US" altLang="zh-CN" dirty="0" err="1">
                <a:solidFill>
                  <a:schemeClr val="accent2"/>
                </a:solidFill>
              </a:rPr>
              <a:t>System.out.println</a:t>
            </a:r>
            <a:r>
              <a:rPr lang="en-US" altLang="zh-CN" dirty="0">
                <a:solidFill>
                  <a:schemeClr val="accent2"/>
                </a:solidFill>
              </a:rPr>
              <a:t>(“</a:t>
            </a:r>
            <a:r>
              <a:rPr lang="zh-CN" altLang="en-US" dirty="0">
                <a:solidFill>
                  <a:schemeClr val="accent2"/>
                </a:solidFill>
              </a:rPr>
              <a:t>放音乐</a:t>
            </a:r>
            <a:r>
              <a:rPr lang="en-US" altLang="zh-CN" dirty="0">
                <a:solidFill>
                  <a:schemeClr val="accent2"/>
                </a:solidFill>
              </a:rPr>
              <a:t>”);</a:t>
            </a:r>
          </a:p>
          <a:p>
            <a:endParaRPr lang="en-US" altLang="zh-CN" dirty="0">
              <a:solidFill>
                <a:schemeClr val="accent2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    }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} </a:t>
            </a:r>
          </a:p>
          <a:p>
            <a:endParaRPr lang="en-US" altLang="zh-CN" dirty="0">
              <a:solidFill>
                <a:schemeClr val="accent2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class </a:t>
            </a:r>
            <a:r>
              <a:rPr lang="en-US" altLang="zh-CN" dirty="0" err="1">
                <a:solidFill>
                  <a:schemeClr val="accent2"/>
                </a:solidFill>
              </a:rPr>
              <a:t>RobotDecorator</a:t>
            </a:r>
            <a:r>
              <a:rPr lang="en-US" altLang="zh-CN" dirty="0">
                <a:solidFill>
                  <a:schemeClr val="accent2"/>
                </a:solidFill>
              </a:rPr>
              <a:t>  implements Robot {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   private  Robot  </a:t>
            </a:r>
            <a:r>
              <a:rPr lang="en-US" altLang="zh-CN" dirty="0" err="1">
                <a:solidFill>
                  <a:schemeClr val="accent2"/>
                </a:solidFill>
              </a:rPr>
              <a:t>robot</a:t>
            </a:r>
            <a:r>
              <a:rPr lang="en-US" altLang="zh-CN" dirty="0">
                <a:solidFill>
                  <a:schemeClr val="accent2"/>
                </a:solidFill>
              </a:rPr>
              <a:t>;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   public </a:t>
            </a:r>
            <a:r>
              <a:rPr lang="en-US" altLang="zh-CN" dirty="0" err="1">
                <a:solidFill>
                  <a:schemeClr val="accent2"/>
                </a:solidFill>
              </a:rPr>
              <a:t>RobotDecorator</a:t>
            </a:r>
            <a:r>
              <a:rPr lang="en-US" altLang="zh-CN" dirty="0">
                <a:solidFill>
                  <a:schemeClr val="accent2"/>
                </a:solidFill>
              </a:rPr>
              <a:t>(Robot  robot) {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        </a:t>
            </a:r>
            <a:r>
              <a:rPr lang="en-US" altLang="zh-CN" dirty="0" err="1">
                <a:solidFill>
                  <a:schemeClr val="accent2"/>
                </a:solidFill>
              </a:rPr>
              <a:t>this.robot</a:t>
            </a:r>
            <a:r>
              <a:rPr lang="en-US" altLang="zh-CN" dirty="0">
                <a:solidFill>
                  <a:schemeClr val="accent2"/>
                </a:solidFill>
              </a:rPr>
              <a:t> = robot;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      }</a:t>
            </a:r>
          </a:p>
          <a:p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04BB451-7093-4FF6-8E62-F11844553BCA}"/>
              </a:ext>
            </a:extLst>
          </p:cNvPr>
          <p:cNvSpPr txBox="1"/>
          <p:nvPr/>
        </p:nvSpPr>
        <p:spPr>
          <a:xfrm>
            <a:off x="6827232" y="708212"/>
            <a:ext cx="44285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</a:rPr>
              <a:t>@Override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public  void  </a:t>
            </a:r>
            <a:r>
              <a:rPr lang="en-US" altLang="zh-CN" dirty="0" err="1">
                <a:solidFill>
                  <a:schemeClr val="accent2"/>
                </a:solidFill>
              </a:rPr>
              <a:t>doSomething</a:t>
            </a:r>
            <a:r>
              <a:rPr lang="en-US" altLang="zh-CN" dirty="0">
                <a:solidFill>
                  <a:schemeClr val="accent2"/>
                </a:solidFill>
              </a:rPr>
              <a:t>()  {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en-US" altLang="zh-CN" dirty="0" err="1">
                <a:solidFill>
                  <a:schemeClr val="accent2"/>
                </a:solidFill>
              </a:rPr>
              <a:t>robot.doSomething</a:t>
            </a:r>
            <a:r>
              <a:rPr lang="en-US" altLang="zh-CN" dirty="0">
                <a:solidFill>
                  <a:schemeClr val="accent2"/>
                </a:solidFill>
              </a:rPr>
              <a:t>();</a:t>
            </a:r>
          </a:p>
          <a:p>
            <a:endParaRPr lang="en-US" altLang="zh-CN" dirty="0">
              <a:solidFill>
                <a:schemeClr val="accent2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}  </a:t>
            </a:r>
          </a:p>
          <a:p>
            <a:endParaRPr lang="en-US" altLang="zh-CN" dirty="0">
              <a:solidFill>
                <a:schemeClr val="accent2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public  void  </a:t>
            </a:r>
            <a:r>
              <a:rPr lang="en-US" altLang="zh-CN" dirty="0" err="1">
                <a:solidFill>
                  <a:schemeClr val="accent2"/>
                </a:solidFill>
              </a:rPr>
              <a:t>doMoreThing</a:t>
            </a:r>
            <a:r>
              <a:rPr lang="en-US" altLang="zh-CN" dirty="0">
                <a:solidFill>
                  <a:schemeClr val="accent2"/>
                </a:solidFill>
              </a:rPr>
              <a:t>()  {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en-US" altLang="zh-CN" dirty="0" err="1">
                <a:solidFill>
                  <a:schemeClr val="accent2"/>
                </a:solidFill>
              </a:rPr>
              <a:t>robot.doSomething</a:t>
            </a:r>
            <a:r>
              <a:rPr lang="en-US" altLang="zh-CN" dirty="0">
                <a:solidFill>
                  <a:schemeClr val="accent2"/>
                </a:solidFill>
              </a:rPr>
              <a:t>();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en-US" altLang="zh-CN" dirty="0" err="1">
                <a:solidFill>
                  <a:schemeClr val="accent2"/>
                </a:solidFill>
              </a:rPr>
              <a:t>System.out.println</a:t>
            </a:r>
            <a:r>
              <a:rPr lang="en-US" altLang="zh-CN" dirty="0">
                <a:solidFill>
                  <a:schemeClr val="accent2"/>
                </a:solidFill>
              </a:rPr>
              <a:t>(“</a:t>
            </a:r>
            <a:r>
              <a:rPr lang="zh-CN" altLang="en-US" dirty="0">
                <a:solidFill>
                  <a:schemeClr val="accent2"/>
                </a:solidFill>
              </a:rPr>
              <a:t>跳舞，扫地</a:t>
            </a:r>
            <a:r>
              <a:rPr lang="en-US" altLang="zh-CN" dirty="0">
                <a:solidFill>
                  <a:schemeClr val="accent2"/>
                </a:solidFill>
              </a:rPr>
              <a:t>”)</a:t>
            </a:r>
            <a:r>
              <a:rPr lang="zh-CN" altLang="en-US" dirty="0">
                <a:solidFill>
                  <a:schemeClr val="accent2"/>
                </a:solidFill>
              </a:rPr>
              <a:t>；</a:t>
            </a:r>
            <a:endParaRPr lang="en-US" altLang="zh-CN" dirty="0">
              <a:solidFill>
                <a:schemeClr val="accent2"/>
              </a:solidFill>
            </a:endParaRPr>
          </a:p>
          <a:p>
            <a:endParaRPr lang="en-US" altLang="zh-CN" dirty="0">
              <a:solidFill>
                <a:schemeClr val="accent2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}  </a:t>
            </a:r>
          </a:p>
          <a:p>
            <a:endParaRPr lang="en-US" altLang="zh-CN" dirty="0">
              <a:solidFill>
                <a:schemeClr val="accent2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}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DF425F5-1C10-4620-8496-29DE3B1E8160}"/>
              </a:ext>
            </a:extLst>
          </p:cNvPr>
          <p:cNvCxnSpPr/>
          <p:nvPr/>
        </p:nvCxnSpPr>
        <p:spPr>
          <a:xfrm rot="5400000">
            <a:off x="4378821" y="2677730"/>
            <a:ext cx="3467100" cy="0"/>
          </a:xfrm>
          <a:prstGeom prst="line">
            <a:avLst/>
          </a:prstGeom>
          <a:ln>
            <a:solidFill>
              <a:srgbClr val="E5B7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1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6DF738C4-A0D6-4098-8279-F573A7158071}"/>
              </a:ext>
            </a:extLst>
          </p:cNvPr>
          <p:cNvGrpSpPr/>
          <p:nvPr/>
        </p:nvGrpSpPr>
        <p:grpSpPr>
          <a:xfrm>
            <a:off x="512059" y="488568"/>
            <a:ext cx="885453" cy="773112"/>
            <a:chOff x="638456" y="495146"/>
            <a:chExt cx="885453" cy="773112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DE41C3AD-B101-4E1D-BBFA-2FE6CF8257DB}"/>
                </a:ext>
              </a:extLst>
            </p:cNvPr>
            <p:cNvSpPr/>
            <p:nvPr/>
          </p:nvSpPr>
          <p:spPr>
            <a:xfrm>
              <a:off x="638456" y="495146"/>
              <a:ext cx="688975" cy="688975"/>
            </a:xfrm>
            <a:prstGeom prst="ellipse">
              <a:avLst/>
            </a:prstGeom>
            <a:solidFill>
              <a:srgbClr val="E5B70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0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zh-CN" sz="2400" dirty="0">
                  <a:solidFill>
                    <a:srgbClr val="28272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</a:t>
              </a:r>
              <a:endParaRPr lang="zh-CN" altLang="en-US" sz="2400" dirty="0">
                <a:solidFill>
                  <a:srgbClr val="28272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D6CEA9F1-F508-4322-83EC-9A139B7B04E0}"/>
                </a:ext>
              </a:extLst>
            </p:cNvPr>
            <p:cNvSpPr/>
            <p:nvPr/>
          </p:nvSpPr>
          <p:spPr>
            <a:xfrm>
              <a:off x="1234984" y="950758"/>
              <a:ext cx="288925" cy="317500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5A81C4F0-8137-4329-882F-9197713D65A7}"/>
                </a:ext>
              </a:extLst>
            </p:cNvPr>
            <p:cNvSpPr/>
            <p:nvPr/>
          </p:nvSpPr>
          <p:spPr>
            <a:xfrm>
              <a:off x="1136372" y="1099983"/>
              <a:ext cx="168275" cy="16827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/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6A2347E7-2604-466D-BFBC-040144E5663D}"/>
              </a:ext>
            </a:extLst>
          </p:cNvPr>
          <p:cNvSpPr txBox="1"/>
          <p:nvPr/>
        </p:nvSpPr>
        <p:spPr>
          <a:xfrm>
            <a:off x="2052918" y="851647"/>
            <a:ext cx="71448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Public  class </a:t>
            </a:r>
            <a:r>
              <a:rPr lang="en-US" altLang="zh-CN" dirty="0" err="1">
                <a:solidFill>
                  <a:schemeClr val="accent2"/>
                </a:solidFill>
              </a:rPr>
              <a:t>DecoratorPattern</a:t>
            </a:r>
            <a:r>
              <a:rPr lang="en-US" altLang="zh-CN" dirty="0">
                <a:solidFill>
                  <a:schemeClr val="accent2"/>
                </a:solidFill>
              </a:rPr>
              <a:t>{</a:t>
            </a:r>
          </a:p>
          <a:p>
            <a:r>
              <a:rPr lang="en-US" altLang="zh-CN" dirty="0">
                <a:solidFill>
                  <a:srgbClr val="FFC000"/>
                </a:solidFill>
              </a:rPr>
              <a:t>       public static void  main(String []  </a:t>
            </a:r>
            <a:r>
              <a:rPr lang="en-US" altLang="zh-CN" dirty="0" err="1">
                <a:solidFill>
                  <a:srgbClr val="FFC000"/>
                </a:solidFill>
              </a:rPr>
              <a:t>args</a:t>
            </a:r>
            <a:r>
              <a:rPr lang="en-US" altLang="zh-CN" dirty="0">
                <a:solidFill>
                  <a:srgbClr val="FFC000"/>
                </a:solidFill>
              </a:rPr>
              <a:t>) {</a:t>
            </a:r>
          </a:p>
          <a:p>
            <a:r>
              <a:rPr lang="en-US" altLang="zh-CN" dirty="0">
                <a:solidFill>
                  <a:srgbClr val="FFC000"/>
                </a:solidFill>
              </a:rPr>
              <a:t>             new  </a:t>
            </a:r>
            <a:r>
              <a:rPr lang="en-US" altLang="zh-CN" dirty="0" err="1">
                <a:solidFill>
                  <a:srgbClr val="FFC000"/>
                </a:solidFill>
              </a:rPr>
              <a:t>RobotDecorator</a:t>
            </a:r>
            <a:r>
              <a:rPr lang="en-US" altLang="zh-CN" dirty="0">
                <a:solidFill>
                  <a:srgbClr val="FFC000"/>
                </a:solidFill>
              </a:rPr>
              <a:t>(new   </a:t>
            </a:r>
            <a:r>
              <a:rPr lang="en-US" altLang="zh-CN" dirty="0" err="1">
                <a:solidFill>
                  <a:srgbClr val="FFC000"/>
                </a:solidFill>
              </a:rPr>
              <a:t>FirstRobot</a:t>
            </a:r>
            <a:r>
              <a:rPr lang="en-US" altLang="zh-CN" dirty="0">
                <a:solidFill>
                  <a:srgbClr val="FFC000"/>
                </a:solidFill>
              </a:rPr>
              <a:t>()) .</a:t>
            </a:r>
            <a:r>
              <a:rPr lang="en-US" altLang="zh-CN" dirty="0" err="1">
                <a:solidFill>
                  <a:srgbClr val="FFC000"/>
                </a:solidFill>
              </a:rPr>
              <a:t>doMoreThing</a:t>
            </a:r>
            <a:r>
              <a:rPr lang="en-US" altLang="zh-CN" dirty="0">
                <a:solidFill>
                  <a:srgbClr val="FFC000"/>
                </a:solidFill>
              </a:rPr>
              <a:t>()</a:t>
            </a:r>
          </a:p>
          <a:p>
            <a:r>
              <a:rPr lang="en-US" altLang="zh-CN" dirty="0">
                <a:solidFill>
                  <a:srgbClr val="FFC000"/>
                </a:solidFill>
              </a:rPr>
              <a:t>    }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}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4299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3394659" y="1021841"/>
            <a:ext cx="540268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dirty="0">
                <a:solidFill>
                  <a:srgbClr val="E5B7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</a:t>
            </a:r>
          </a:p>
        </p:txBody>
      </p:sp>
      <p:sp>
        <p:nvSpPr>
          <p:cNvPr id="15" name="矩形 14"/>
          <p:cNvSpPr/>
          <p:nvPr/>
        </p:nvSpPr>
        <p:spPr>
          <a:xfrm>
            <a:off x="3796460" y="2529946"/>
            <a:ext cx="45990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PowerPoint Template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006113" y="4867797"/>
            <a:ext cx="3503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汇报人：王泽鹏  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2022.03.22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等腰三角形 17"/>
          <p:cNvSpPr/>
          <p:nvPr/>
        </p:nvSpPr>
        <p:spPr>
          <a:xfrm rot="5400000">
            <a:off x="7805283" y="4929398"/>
            <a:ext cx="285511" cy="246130"/>
          </a:xfrm>
          <a:prstGeom prst="triangle">
            <a:avLst/>
          </a:prstGeom>
          <a:solidFill>
            <a:srgbClr val="E5B7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005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5138703" y="820267"/>
            <a:ext cx="1914597" cy="3045017"/>
          </a:xfrm>
          <a:prstGeom prst="rect">
            <a:avLst/>
          </a:prstGeom>
          <a:noFill/>
          <a:ln w="19050" cap="flat" cmpd="sng" algn="ctr">
            <a:solidFill>
              <a:srgbClr val="E5B70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311703" y="3318041"/>
            <a:ext cx="1568597" cy="484289"/>
          </a:xfrm>
          <a:prstGeom prst="rect">
            <a:avLst/>
          </a:prstGeom>
          <a:noFill/>
        </p:spPr>
        <p:txBody>
          <a:bodyPr vert="horz" wrap="none" rtlCol="0">
            <a:noAutofit/>
          </a:bodyPr>
          <a:lstStyle/>
          <a:p>
            <a:r>
              <a:rPr lang="zh-CN" altLang="en-US" sz="2400" b="1" spc="400" dirty="0">
                <a:solidFill>
                  <a:srgbClr val="E5B70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一 章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4015429" y="2654776"/>
            <a:ext cx="4161142" cy="393954"/>
          </a:xfrm>
          <a:prstGeom prst="rect">
            <a:avLst/>
          </a:prstGeom>
          <a:solidFill>
            <a:srgbClr val="E5B704"/>
          </a:solidFill>
        </p:spPr>
        <p:txBody>
          <a:bodyPr wrap="square" rtlCol="0"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 sz="1600" kern="0" spc="2000" dirty="0">
              <a:solidFill>
                <a:srgbClr val="282728"/>
              </a:solidFill>
              <a:latin typeface="Mistral" panose="03090702030407020403" pitchFamily="66" charset="0"/>
              <a:ea typeface="幼圆" panose="02010509060101010101" pitchFamily="49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138702" y="6626004"/>
            <a:ext cx="1914597" cy="231996"/>
          </a:xfrm>
          <a:prstGeom prst="rect">
            <a:avLst/>
          </a:prstGeom>
          <a:solidFill>
            <a:srgbClr val="E5B70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165195" y="4182030"/>
            <a:ext cx="5584358" cy="1559935"/>
          </a:xfrm>
          <a:prstGeom prst="rect">
            <a:avLst/>
          </a:prstGeom>
          <a:noFill/>
        </p:spPr>
        <p:txBody>
          <a:bodyPr/>
          <a:lstStyle/>
          <a:p>
            <a:pPr algn="r">
              <a:lnSpc>
                <a:spcPct val="150000"/>
              </a:lnSpc>
              <a:defRPr/>
            </a:pPr>
            <a:r>
              <a:rPr lang="zh-CN" altLang="en-US" sz="1400" b="1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在程序开发设计中，有一个特别重要的原则是，类应该对扩展开放，对修改关闭，虽然这一原则听起来很矛盾，但是在一些比较优秀的设计模式中，是完全可以达成这一原则的，比如装饰者模式。</a:t>
            </a:r>
            <a:endParaRPr lang="en-US" altLang="zh-CN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4745624" y="2576633"/>
            <a:ext cx="2700753" cy="458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800" dirty="0">
                <a:solidFill>
                  <a:srgbClr val="282728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rPr>
              <a:t>前言</a:t>
            </a:r>
            <a:endParaRPr lang="en-US" altLang="zh-CN" sz="1800" dirty="0">
              <a:solidFill>
                <a:srgbClr val="282728"/>
              </a:solidFill>
              <a:latin typeface="Franklin Gothic Book" panose="020B0503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492496" y="1137013"/>
            <a:ext cx="1274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E5B70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   one</a:t>
            </a:r>
            <a:endParaRPr lang="zh-CN" altLang="en-US" sz="4000" b="1" dirty="0">
              <a:solidFill>
                <a:srgbClr val="E5B70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14434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15"/>
          <p:cNvSpPr txBox="1"/>
          <p:nvPr/>
        </p:nvSpPr>
        <p:spPr>
          <a:xfrm>
            <a:off x="5034039" y="1687866"/>
            <a:ext cx="6082196" cy="3889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E5B70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装饰者模式：在不改变原类文件以及不使用继承的情况下，动态地将责任附加到对象上，从而实现动态拓展一个对象的功能。它是通过创建一个包装对象，也就是装饰来包裹真实的对象</a:t>
            </a:r>
            <a:r>
              <a:rPr lang="zh-CN" altLang="en-US" sz="2800" dirty="0">
                <a:solidFill>
                  <a:srgbClr val="333333"/>
                </a:solidFill>
                <a:latin typeface="pingfang SC"/>
                <a:ea typeface="微软雅黑" panose="020B0503020204020204" pitchFamily="34" charset="-122"/>
              </a:rPr>
              <a:t>。</a:t>
            </a:r>
            <a:endParaRPr lang="zh-CN" altLang="en-US" sz="2800" dirty="0">
              <a:solidFill>
                <a:srgbClr val="E5B70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034039" y="641162"/>
            <a:ext cx="4127890" cy="5847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什么是装饰者模式？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6" b="4871"/>
          <a:stretch/>
        </p:blipFill>
        <p:spPr>
          <a:xfrm>
            <a:off x="691801" y="716873"/>
            <a:ext cx="3504977" cy="220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80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4403ABBF-E60E-4673-B91C-FF6DF2D3FDAD}"/>
              </a:ext>
            </a:extLst>
          </p:cNvPr>
          <p:cNvGrpSpPr/>
          <p:nvPr/>
        </p:nvGrpSpPr>
        <p:grpSpPr>
          <a:xfrm>
            <a:off x="638456" y="495146"/>
            <a:ext cx="885453" cy="773112"/>
            <a:chOff x="638456" y="495146"/>
            <a:chExt cx="885453" cy="773112"/>
          </a:xfrm>
        </p:grpSpPr>
        <p:sp>
          <p:nvSpPr>
            <p:cNvPr id="4" name="椭圆 3"/>
            <p:cNvSpPr/>
            <p:nvPr/>
          </p:nvSpPr>
          <p:spPr>
            <a:xfrm>
              <a:off x="638456" y="495146"/>
              <a:ext cx="688975" cy="688975"/>
            </a:xfrm>
            <a:prstGeom prst="ellipse">
              <a:avLst/>
            </a:prstGeom>
            <a:solidFill>
              <a:srgbClr val="E5B70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0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zh-CN" sz="2400" dirty="0">
                  <a:solidFill>
                    <a:srgbClr val="28272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400" dirty="0">
                <a:solidFill>
                  <a:srgbClr val="28272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1234984" y="950758"/>
              <a:ext cx="288925" cy="317500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/>
            </a:p>
          </p:txBody>
        </p:sp>
        <p:sp>
          <p:nvSpPr>
            <p:cNvPr id="6" name="椭圆 5"/>
            <p:cNvSpPr/>
            <p:nvPr/>
          </p:nvSpPr>
          <p:spPr>
            <a:xfrm>
              <a:off x="1136372" y="1099983"/>
              <a:ext cx="168275" cy="16827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/>
            </a:p>
          </p:txBody>
        </p:sp>
      </p:grpSp>
      <p:sp>
        <p:nvSpPr>
          <p:cNvPr id="36" name="矩形 35"/>
          <p:cNvSpPr/>
          <p:nvPr/>
        </p:nvSpPr>
        <p:spPr>
          <a:xfrm>
            <a:off x="1622521" y="709398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E5B70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B821AF5-6257-45FB-B672-CC3C769A7B9B}"/>
              </a:ext>
            </a:extLst>
          </p:cNvPr>
          <p:cNvSpPr txBox="1"/>
          <p:nvPr/>
        </p:nvSpPr>
        <p:spPr>
          <a:xfrm>
            <a:off x="1220509" y="1485358"/>
            <a:ext cx="63911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E5B70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小朱在某宝买了一个小贾机器人，它有三个功能</a:t>
            </a:r>
            <a:r>
              <a:rPr lang="en-US" altLang="zh-CN" sz="2800" dirty="0">
                <a:solidFill>
                  <a:srgbClr val="E5B70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lang="zh-CN" altLang="en-US" sz="2800" dirty="0">
                <a:solidFill>
                  <a:srgbClr val="E5B70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对话，唱歌，放音乐。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FB439A68-9FDB-4462-B321-2FDB4028F710}"/>
              </a:ext>
            </a:extLst>
          </p:cNvPr>
          <p:cNvGrpSpPr/>
          <p:nvPr/>
        </p:nvGrpSpPr>
        <p:grpSpPr>
          <a:xfrm>
            <a:off x="8546320" y="803593"/>
            <a:ext cx="1652757" cy="2091581"/>
            <a:chOff x="1523909" y="2924070"/>
            <a:chExt cx="1902579" cy="2539632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689EDF74-34F7-41F7-8F7E-E3EB2D8B670B}"/>
                </a:ext>
              </a:extLst>
            </p:cNvPr>
            <p:cNvSpPr/>
            <p:nvPr/>
          </p:nvSpPr>
          <p:spPr>
            <a:xfrm>
              <a:off x="2063667" y="2924070"/>
              <a:ext cx="830258" cy="83025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DFEE7C23-E862-46F2-A500-EAE684C07371}"/>
                </a:ext>
              </a:extLst>
            </p:cNvPr>
            <p:cNvSpPr/>
            <p:nvPr/>
          </p:nvSpPr>
          <p:spPr>
            <a:xfrm>
              <a:off x="1523909" y="4197609"/>
              <a:ext cx="1902579" cy="1266093"/>
            </a:xfrm>
            <a:prstGeom prst="ellipse">
              <a:avLst/>
            </a:prstGeom>
            <a:solidFill>
              <a:schemeClr val="accent2"/>
            </a:solidFill>
            <a:ln w="57150"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C7D44BE-016C-4742-A4BA-933E8469107E}"/>
                </a:ext>
              </a:extLst>
            </p:cNvPr>
            <p:cNvSpPr/>
            <p:nvPr/>
          </p:nvSpPr>
          <p:spPr>
            <a:xfrm>
              <a:off x="1523909" y="3754329"/>
              <a:ext cx="1902579" cy="1028686"/>
            </a:xfrm>
            <a:prstGeom prst="rect">
              <a:avLst/>
            </a:prstGeom>
            <a:solidFill>
              <a:schemeClr val="accent2"/>
            </a:solidFill>
            <a:ln w="57150"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笑脸 11">
              <a:extLst>
                <a:ext uri="{FF2B5EF4-FFF2-40B4-BE49-F238E27FC236}">
                  <a16:creationId xmlns:a16="http://schemas.microsoft.com/office/drawing/2014/main" id="{30B0A884-3606-48DD-A384-4DACE07351CF}"/>
                </a:ext>
              </a:extLst>
            </p:cNvPr>
            <p:cNvSpPr/>
            <p:nvPr/>
          </p:nvSpPr>
          <p:spPr>
            <a:xfrm>
              <a:off x="2229013" y="3083084"/>
              <a:ext cx="492369" cy="449605"/>
            </a:xfrm>
            <a:prstGeom prst="smileyFac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椭圆 13">
            <a:extLst>
              <a:ext uri="{FF2B5EF4-FFF2-40B4-BE49-F238E27FC236}">
                <a16:creationId xmlns:a16="http://schemas.microsoft.com/office/drawing/2014/main" id="{84F07467-85BD-4943-AEBD-5CBC297014F6}"/>
              </a:ext>
            </a:extLst>
          </p:cNvPr>
          <p:cNvSpPr/>
          <p:nvPr/>
        </p:nvSpPr>
        <p:spPr>
          <a:xfrm>
            <a:off x="1843094" y="3214317"/>
            <a:ext cx="6495633" cy="260367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如果有一天，我希望这个机器人可以帮我扫地，跳舞那怎么办呢？</a:t>
            </a:r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814392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20B25C3F-14BA-455C-89B7-4EF2B25DFBEC}"/>
              </a:ext>
            </a:extLst>
          </p:cNvPr>
          <p:cNvGrpSpPr/>
          <p:nvPr/>
        </p:nvGrpSpPr>
        <p:grpSpPr>
          <a:xfrm>
            <a:off x="638456" y="495146"/>
            <a:ext cx="885453" cy="773112"/>
            <a:chOff x="638456" y="495146"/>
            <a:chExt cx="885453" cy="773112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626AF405-9CAB-4EDC-99F3-6A62F6C7D4E3}"/>
                </a:ext>
              </a:extLst>
            </p:cNvPr>
            <p:cNvSpPr/>
            <p:nvPr/>
          </p:nvSpPr>
          <p:spPr>
            <a:xfrm>
              <a:off x="638456" y="495146"/>
              <a:ext cx="688975" cy="688975"/>
            </a:xfrm>
            <a:prstGeom prst="ellipse">
              <a:avLst/>
            </a:prstGeom>
            <a:solidFill>
              <a:srgbClr val="E5B70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0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zh-CN" sz="2400" dirty="0">
                  <a:solidFill>
                    <a:srgbClr val="28272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400" dirty="0">
                <a:solidFill>
                  <a:srgbClr val="28272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01F15EEB-8F05-4B40-88C7-886FDC721EFF}"/>
                </a:ext>
              </a:extLst>
            </p:cNvPr>
            <p:cNvSpPr/>
            <p:nvPr/>
          </p:nvSpPr>
          <p:spPr>
            <a:xfrm>
              <a:off x="1234984" y="950758"/>
              <a:ext cx="288925" cy="317500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B43AB127-C06C-45FE-B8F1-EFC7C8587219}"/>
                </a:ext>
              </a:extLst>
            </p:cNvPr>
            <p:cNvSpPr/>
            <p:nvPr/>
          </p:nvSpPr>
          <p:spPr>
            <a:xfrm>
              <a:off x="1136372" y="1099983"/>
              <a:ext cx="168275" cy="16827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/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77606CE1-1C46-47BB-B209-D8074CFBEB5C}"/>
              </a:ext>
            </a:extLst>
          </p:cNvPr>
          <p:cNvSpPr txBox="1"/>
          <p:nvPr/>
        </p:nvSpPr>
        <p:spPr>
          <a:xfrm>
            <a:off x="2295683" y="950758"/>
            <a:ext cx="63911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E5B70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这个时候小朱可以打电话给厂家说明情况，但是厂家说我们这个小贾机器人在设计的时候只有这三个功能，但是我们可以扩展新功能，他们在第一代小贾机器人上扩展了新功能。。。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DB2BE962-6E44-429F-9002-935E9A8A12D6}"/>
              </a:ext>
            </a:extLst>
          </p:cNvPr>
          <p:cNvGrpSpPr/>
          <p:nvPr/>
        </p:nvGrpSpPr>
        <p:grpSpPr>
          <a:xfrm>
            <a:off x="1379446" y="3429000"/>
            <a:ext cx="1652757" cy="2091581"/>
            <a:chOff x="1523909" y="2924070"/>
            <a:chExt cx="1902579" cy="2539632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3419F484-5322-4150-9E0B-BD23B6B3FDC2}"/>
                </a:ext>
              </a:extLst>
            </p:cNvPr>
            <p:cNvSpPr/>
            <p:nvPr/>
          </p:nvSpPr>
          <p:spPr>
            <a:xfrm>
              <a:off x="2063667" y="2924070"/>
              <a:ext cx="830258" cy="83025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9888EE17-D081-4DD1-AE02-DBF0630DAB07}"/>
                </a:ext>
              </a:extLst>
            </p:cNvPr>
            <p:cNvSpPr/>
            <p:nvPr/>
          </p:nvSpPr>
          <p:spPr>
            <a:xfrm>
              <a:off x="1523909" y="4197609"/>
              <a:ext cx="1902579" cy="1266093"/>
            </a:xfrm>
            <a:prstGeom prst="ellipse">
              <a:avLst/>
            </a:prstGeom>
            <a:solidFill>
              <a:schemeClr val="accent2"/>
            </a:solidFill>
            <a:ln w="57150"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BC238526-8D2D-4643-875E-C1BE7B4D6E9F}"/>
                </a:ext>
              </a:extLst>
            </p:cNvPr>
            <p:cNvSpPr/>
            <p:nvPr/>
          </p:nvSpPr>
          <p:spPr>
            <a:xfrm>
              <a:off x="1523909" y="3754329"/>
              <a:ext cx="1902579" cy="1028686"/>
            </a:xfrm>
            <a:prstGeom prst="rect">
              <a:avLst/>
            </a:prstGeom>
            <a:solidFill>
              <a:schemeClr val="accent2"/>
            </a:solidFill>
            <a:ln w="57150"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笑脸 27">
              <a:extLst>
                <a:ext uri="{FF2B5EF4-FFF2-40B4-BE49-F238E27FC236}">
                  <a16:creationId xmlns:a16="http://schemas.microsoft.com/office/drawing/2014/main" id="{4FCE85D0-537E-42B4-B636-8AE21425658F}"/>
                </a:ext>
              </a:extLst>
            </p:cNvPr>
            <p:cNvSpPr/>
            <p:nvPr/>
          </p:nvSpPr>
          <p:spPr>
            <a:xfrm>
              <a:off x="2229013" y="3083084"/>
              <a:ext cx="492369" cy="449605"/>
            </a:xfrm>
            <a:prstGeom prst="smileyFac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2877FBAE-BD05-4849-8D2D-C8B6CD5C9797}"/>
              </a:ext>
            </a:extLst>
          </p:cNvPr>
          <p:cNvCxnSpPr/>
          <p:nvPr/>
        </p:nvCxnSpPr>
        <p:spPr>
          <a:xfrm>
            <a:off x="3607358" y="4536383"/>
            <a:ext cx="268291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:a16="http://schemas.microsoft.com/office/drawing/2014/main" id="{7843AFD1-7359-4619-BE38-78B003E290F7}"/>
              </a:ext>
            </a:extLst>
          </p:cNvPr>
          <p:cNvGrpSpPr/>
          <p:nvPr/>
        </p:nvGrpSpPr>
        <p:grpSpPr>
          <a:xfrm>
            <a:off x="6355960" y="3490592"/>
            <a:ext cx="3502671" cy="2521382"/>
            <a:chOff x="6355960" y="3490592"/>
            <a:chExt cx="3502671" cy="252138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292BB2C-665E-4950-8A36-C5FBE2DEE969}"/>
                </a:ext>
              </a:extLst>
            </p:cNvPr>
            <p:cNvSpPr/>
            <p:nvPr/>
          </p:nvSpPr>
          <p:spPr>
            <a:xfrm rot="19130153">
              <a:off x="6355960" y="4733909"/>
              <a:ext cx="1099669" cy="199972"/>
            </a:xfrm>
            <a:prstGeom prst="rect">
              <a:avLst/>
            </a:prstGeom>
            <a:ln>
              <a:solidFill>
                <a:srgbClr val="A3C7E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A8C0FB26-F137-424F-8281-3A51390AFB27}"/>
                </a:ext>
              </a:extLst>
            </p:cNvPr>
            <p:cNvGrpSpPr/>
            <p:nvPr/>
          </p:nvGrpSpPr>
          <p:grpSpPr>
            <a:xfrm>
              <a:off x="7279504" y="3490592"/>
              <a:ext cx="2579127" cy="2521382"/>
              <a:chOff x="7279504" y="3490592"/>
              <a:chExt cx="2579127" cy="2521382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A45654DC-7F9C-4D11-BCBB-863CD7422CAE}"/>
                  </a:ext>
                </a:extLst>
              </p:cNvPr>
              <p:cNvSpPr/>
              <p:nvPr/>
            </p:nvSpPr>
            <p:spPr>
              <a:xfrm rot="2503456">
                <a:off x="8758962" y="4681340"/>
                <a:ext cx="1099669" cy="199972"/>
              </a:xfrm>
              <a:prstGeom prst="rect">
                <a:avLst/>
              </a:prstGeom>
              <a:ln>
                <a:solidFill>
                  <a:srgbClr val="A3C7E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72633234-7C94-43EC-900D-F2D7D9C1A73F}"/>
                  </a:ext>
                </a:extLst>
              </p:cNvPr>
              <p:cNvSpPr/>
              <p:nvPr/>
            </p:nvSpPr>
            <p:spPr>
              <a:xfrm>
                <a:off x="7517276" y="5549750"/>
                <a:ext cx="462224" cy="462224"/>
              </a:xfrm>
              <a:prstGeom prst="ellipse">
                <a:avLst/>
              </a:prstGeom>
              <a:ln>
                <a:solidFill>
                  <a:srgbClr val="A3C7E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9FFF655B-FF54-47CB-AB16-76FC5E0A7A3B}"/>
                  </a:ext>
                </a:extLst>
              </p:cNvPr>
              <p:cNvSpPr/>
              <p:nvPr/>
            </p:nvSpPr>
            <p:spPr>
              <a:xfrm>
                <a:off x="8319740" y="5520581"/>
                <a:ext cx="462224" cy="462224"/>
              </a:xfrm>
              <a:prstGeom prst="ellipse">
                <a:avLst/>
              </a:prstGeom>
              <a:ln>
                <a:solidFill>
                  <a:srgbClr val="A3C7E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0" name="组合 29">
                <a:extLst>
                  <a:ext uri="{FF2B5EF4-FFF2-40B4-BE49-F238E27FC236}">
                    <a16:creationId xmlns:a16="http://schemas.microsoft.com/office/drawing/2014/main" id="{862E6FB0-F539-4673-9DE7-B159A28C622B}"/>
                  </a:ext>
                </a:extLst>
              </p:cNvPr>
              <p:cNvGrpSpPr/>
              <p:nvPr/>
            </p:nvGrpSpPr>
            <p:grpSpPr>
              <a:xfrm>
                <a:off x="7279504" y="3490592"/>
                <a:ext cx="1652757" cy="2091581"/>
                <a:chOff x="1523909" y="2924070"/>
                <a:chExt cx="1902579" cy="2539632"/>
              </a:xfrm>
            </p:grpSpPr>
            <p:sp>
              <p:nvSpPr>
                <p:cNvPr id="31" name="椭圆 30">
                  <a:extLst>
                    <a:ext uri="{FF2B5EF4-FFF2-40B4-BE49-F238E27FC236}">
                      <a16:creationId xmlns:a16="http://schemas.microsoft.com/office/drawing/2014/main" id="{4EAF099E-4D1F-482F-BFAA-E2A015A9FFD3}"/>
                    </a:ext>
                  </a:extLst>
                </p:cNvPr>
                <p:cNvSpPr/>
                <p:nvPr/>
              </p:nvSpPr>
              <p:spPr>
                <a:xfrm>
                  <a:off x="2063667" y="2924070"/>
                  <a:ext cx="830258" cy="830258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2" name="椭圆 31">
                  <a:extLst>
                    <a:ext uri="{FF2B5EF4-FFF2-40B4-BE49-F238E27FC236}">
                      <a16:creationId xmlns:a16="http://schemas.microsoft.com/office/drawing/2014/main" id="{979085AA-DD5D-4A78-A140-43B3A60A0641}"/>
                    </a:ext>
                  </a:extLst>
                </p:cNvPr>
                <p:cNvSpPr/>
                <p:nvPr/>
              </p:nvSpPr>
              <p:spPr>
                <a:xfrm>
                  <a:off x="1523909" y="4197609"/>
                  <a:ext cx="1902579" cy="1266093"/>
                </a:xfrm>
                <a:prstGeom prst="ellipse">
                  <a:avLst/>
                </a:prstGeom>
                <a:solidFill>
                  <a:schemeClr val="accent2"/>
                </a:solidFill>
                <a:ln w="57150"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BF90094B-8C65-4CE5-8670-0A56BF846EF5}"/>
                    </a:ext>
                  </a:extLst>
                </p:cNvPr>
                <p:cNvSpPr/>
                <p:nvPr/>
              </p:nvSpPr>
              <p:spPr>
                <a:xfrm>
                  <a:off x="1523909" y="3754329"/>
                  <a:ext cx="1902579" cy="1028686"/>
                </a:xfrm>
                <a:prstGeom prst="rect">
                  <a:avLst/>
                </a:prstGeom>
                <a:solidFill>
                  <a:schemeClr val="accent2"/>
                </a:solidFill>
                <a:ln w="57150"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" name="笑脸 33">
                  <a:extLst>
                    <a:ext uri="{FF2B5EF4-FFF2-40B4-BE49-F238E27FC236}">
                      <a16:creationId xmlns:a16="http://schemas.microsoft.com/office/drawing/2014/main" id="{86810551-8C9E-4659-9E91-A403D5B4E272}"/>
                    </a:ext>
                  </a:extLst>
                </p:cNvPr>
                <p:cNvSpPr/>
                <p:nvPr/>
              </p:nvSpPr>
              <p:spPr>
                <a:xfrm>
                  <a:off x="2229013" y="3083084"/>
                  <a:ext cx="492369" cy="449605"/>
                </a:xfrm>
                <a:prstGeom prst="smileyFac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2236608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FF910C9A-4B0C-4D09-B443-518DD859CC31}"/>
              </a:ext>
            </a:extLst>
          </p:cNvPr>
          <p:cNvGrpSpPr/>
          <p:nvPr/>
        </p:nvGrpSpPr>
        <p:grpSpPr>
          <a:xfrm>
            <a:off x="638456" y="495146"/>
            <a:ext cx="885453" cy="773112"/>
            <a:chOff x="638456" y="495146"/>
            <a:chExt cx="885453" cy="773112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8B395938-7216-4AB9-A105-F0EEAA450468}"/>
                </a:ext>
              </a:extLst>
            </p:cNvPr>
            <p:cNvSpPr/>
            <p:nvPr/>
          </p:nvSpPr>
          <p:spPr>
            <a:xfrm>
              <a:off x="638456" y="495146"/>
              <a:ext cx="688975" cy="688975"/>
            </a:xfrm>
            <a:prstGeom prst="ellipse">
              <a:avLst/>
            </a:prstGeom>
            <a:solidFill>
              <a:srgbClr val="E5B70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0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zh-CN" sz="2400" dirty="0">
                  <a:solidFill>
                    <a:srgbClr val="28272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400" dirty="0">
                <a:solidFill>
                  <a:srgbClr val="28272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D1FB4089-FA47-4440-AFAC-7EEEB87744A8}"/>
                </a:ext>
              </a:extLst>
            </p:cNvPr>
            <p:cNvSpPr/>
            <p:nvPr/>
          </p:nvSpPr>
          <p:spPr>
            <a:xfrm>
              <a:off x="1234984" y="950758"/>
              <a:ext cx="288925" cy="317500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B9608E66-EBA6-41BC-BE34-E04A3DABC8A9}"/>
                </a:ext>
              </a:extLst>
            </p:cNvPr>
            <p:cNvSpPr/>
            <p:nvPr/>
          </p:nvSpPr>
          <p:spPr>
            <a:xfrm>
              <a:off x="1136372" y="1099983"/>
              <a:ext cx="168275" cy="16827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/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A2E5E30A-DB2B-443A-90AA-02A3ACFD508C}"/>
              </a:ext>
            </a:extLst>
          </p:cNvPr>
          <p:cNvSpPr txBox="1"/>
          <p:nvPr/>
        </p:nvSpPr>
        <p:spPr>
          <a:xfrm>
            <a:off x="5380527" y="668093"/>
            <a:ext cx="6391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E5B70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当第二代小贾机器人研究成功后，商家给小朱邮寄了一台，至此商家开始贩卖第二代小贾机器人。。。</a:t>
            </a:r>
          </a:p>
        </p:txBody>
      </p:sp>
      <p:sp>
        <p:nvSpPr>
          <p:cNvPr id="6" name="云形 5">
            <a:extLst>
              <a:ext uri="{FF2B5EF4-FFF2-40B4-BE49-F238E27FC236}">
                <a16:creationId xmlns:a16="http://schemas.microsoft.com/office/drawing/2014/main" id="{7DCDFB91-E3FE-4541-9780-E8132F96F9D8}"/>
              </a:ext>
            </a:extLst>
          </p:cNvPr>
          <p:cNvSpPr/>
          <p:nvPr/>
        </p:nvSpPr>
        <p:spPr>
          <a:xfrm>
            <a:off x="1136372" y="2473259"/>
            <a:ext cx="6531428" cy="329585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但是呢，小朱是一个手艺狂人，他等不了第二代机器人发售，所以他干脆自己在第一代的机器人升级改造。。。</a:t>
            </a:r>
          </a:p>
        </p:txBody>
      </p:sp>
    </p:spTree>
    <p:extLst>
      <p:ext uri="{BB962C8B-B14F-4D97-AF65-F5344CB8AC3E}">
        <p14:creationId xmlns:p14="http://schemas.microsoft.com/office/powerpoint/2010/main" val="2284590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3B1FE22E-899C-4B47-8101-916506D322C7}"/>
              </a:ext>
            </a:extLst>
          </p:cNvPr>
          <p:cNvGrpSpPr/>
          <p:nvPr/>
        </p:nvGrpSpPr>
        <p:grpSpPr>
          <a:xfrm>
            <a:off x="638456" y="495146"/>
            <a:ext cx="885453" cy="773112"/>
            <a:chOff x="638456" y="495146"/>
            <a:chExt cx="885453" cy="773112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494F5984-D09B-4E52-AFD6-8CF332E4C77C}"/>
                </a:ext>
              </a:extLst>
            </p:cNvPr>
            <p:cNvSpPr/>
            <p:nvPr/>
          </p:nvSpPr>
          <p:spPr>
            <a:xfrm>
              <a:off x="638456" y="495146"/>
              <a:ext cx="688975" cy="688975"/>
            </a:xfrm>
            <a:prstGeom prst="ellipse">
              <a:avLst/>
            </a:prstGeom>
            <a:solidFill>
              <a:srgbClr val="E5B70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0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zh-CN" sz="2400" dirty="0">
                  <a:solidFill>
                    <a:srgbClr val="28272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2400" dirty="0">
                <a:solidFill>
                  <a:srgbClr val="28272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839F9F2B-9764-457B-9FB4-996F471EB4BA}"/>
                </a:ext>
              </a:extLst>
            </p:cNvPr>
            <p:cNvSpPr/>
            <p:nvPr/>
          </p:nvSpPr>
          <p:spPr>
            <a:xfrm>
              <a:off x="1234984" y="950758"/>
              <a:ext cx="288925" cy="317500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AF429B2C-59C7-4977-B6F8-51FE72F099BB}"/>
                </a:ext>
              </a:extLst>
            </p:cNvPr>
            <p:cNvSpPr/>
            <p:nvPr/>
          </p:nvSpPr>
          <p:spPr>
            <a:xfrm>
              <a:off x="1136372" y="1099983"/>
              <a:ext cx="168275" cy="16827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/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31A13152-A7EA-4CE0-817F-80439FFAC4CA}"/>
              </a:ext>
            </a:extLst>
          </p:cNvPr>
          <p:cNvSpPr txBox="1"/>
          <p:nvPr/>
        </p:nvSpPr>
        <p:spPr>
          <a:xfrm>
            <a:off x="1553019" y="1468926"/>
            <a:ext cx="6391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E5B70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至此第二代简陋版的小贾机器人诞生了。。</a:t>
            </a: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3B57E9F1-D0EB-414C-9A03-86CC9F5FEEC2}"/>
              </a:ext>
            </a:extLst>
          </p:cNvPr>
          <p:cNvGrpSpPr/>
          <p:nvPr/>
        </p:nvGrpSpPr>
        <p:grpSpPr>
          <a:xfrm>
            <a:off x="1523909" y="2403912"/>
            <a:ext cx="4053862" cy="2774426"/>
            <a:chOff x="3759487" y="2052220"/>
            <a:chExt cx="4053862" cy="2774426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954AC19E-AFD5-45F1-BD0B-BDC5E7047559}"/>
                </a:ext>
              </a:extLst>
            </p:cNvPr>
            <p:cNvGrpSpPr/>
            <p:nvPr/>
          </p:nvGrpSpPr>
          <p:grpSpPr>
            <a:xfrm>
              <a:off x="3759487" y="2094815"/>
              <a:ext cx="4053862" cy="2731831"/>
              <a:chOff x="6060561" y="3446529"/>
              <a:chExt cx="4053862" cy="2731831"/>
            </a:xfrm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8FCA3961-B688-4734-AD2A-AC1BEDC19E8B}"/>
                  </a:ext>
                </a:extLst>
              </p:cNvPr>
              <p:cNvSpPr/>
              <p:nvPr/>
            </p:nvSpPr>
            <p:spPr>
              <a:xfrm rot="19130153">
                <a:off x="6060561" y="4824785"/>
                <a:ext cx="1099669" cy="199972"/>
              </a:xfrm>
              <a:prstGeom prst="rect">
                <a:avLst/>
              </a:prstGeom>
              <a:ln>
                <a:solidFill>
                  <a:srgbClr val="A3C7E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9" name="组合 38">
                <a:extLst>
                  <a:ext uri="{FF2B5EF4-FFF2-40B4-BE49-F238E27FC236}">
                    <a16:creationId xmlns:a16="http://schemas.microsoft.com/office/drawing/2014/main" id="{BB3E7561-67F8-4A82-9D59-7610B442C4B9}"/>
                  </a:ext>
                </a:extLst>
              </p:cNvPr>
              <p:cNvGrpSpPr/>
              <p:nvPr/>
            </p:nvGrpSpPr>
            <p:grpSpPr>
              <a:xfrm>
                <a:off x="7279504" y="3446529"/>
                <a:ext cx="2834919" cy="2731831"/>
                <a:chOff x="7279504" y="3446529"/>
                <a:chExt cx="2834919" cy="2731831"/>
              </a:xfrm>
            </p:grpSpPr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7136489B-BE31-40A4-81C3-B283D8595CCD}"/>
                    </a:ext>
                  </a:extLst>
                </p:cNvPr>
                <p:cNvSpPr/>
                <p:nvPr/>
              </p:nvSpPr>
              <p:spPr>
                <a:xfrm rot="2503456">
                  <a:off x="9014754" y="4779954"/>
                  <a:ext cx="1099669" cy="199972"/>
                </a:xfrm>
                <a:prstGeom prst="rect">
                  <a:avLst/>
                </a:prstGeom>
                <a:ln>
                  <a:solidFill>
                    <a:srgbClr val="A3C7E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" name="椭圆 40">
                  <a:extLst>
                    <a:ext uri="{FF2B5EF4-FFF2-40B4-BE49-F238E27FC236}">
                      <a16:creationId xmlns:a16="http://schemas.microsoft.com/office/drawing/2014/main" id="{84550C5D-2ADE-43FF-92EF-390A2EE9E78A}"/>
                    </a:ext>
                  </a:extLst>
                </p:cNvPr>
                <p:cNvSpPr/>
                <p:nvPr/>
              </p:nvSpPr>
              <p:spPr>
                <a:xfrm>
                  <a:off x="7429797" y="5716136"/>
                  <a:ext cx="462224" cy="462224"/>
                </a:xfrm>
                <a:prstGeom prst="ellipse">
                  <a:avLst/>
                </a:prstGeom>
                <a:ln>
                  <a:solidFill>
                    <a:srgbClr val="A3C7E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" name="椭圆 41">
                  <a:extLst>
                    <a:ext uri="{FF2B5EF4-FFF2-40B4-BE49-F238E27FC236}">
                      <a16:creationId xmlns:a16="http://schemas.microsoft.com/office/drawing/2014/main" id="{ABA98900-DC91-4963-A894-4C7066981EB4}"/>
                    </a:ext>
                  </a:extLst>
                </p:cNvPr>
                <p:cNvSpPr/>
                <p:nvPr/>
              </p:nvSpPr>
              <p:spPr>
                <a:xfrm>
                  <a:off x="8369268" y="5716136"/>
                  <a:ext cx="462224" cy="462224"/>
                </a:xfrm>
                <a:prstGeom prst="ellipse">
                  <a:avLst/>
                </a:prstGeom>
                <a:ln>
                  <a:solidFill>
                    <a:srgbClr val="A3C7E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43" name="组合 42">
                  <a:extLst>
                    <a:ext uri="{FF2B5EF4-FFF2-40B4-BE49-F238E27FC236}">
                      <a16:creationId xmlns:a16="http://schemas.microsoft.com/office/drawing/2014/main" id="{215BB0CC-940F-4D7D-BD72-82A03E2DD90A}"/>
                    </a:ext>
                  </a:extLst>
                </p:cNvPr>
                <p:cNvGrpSpPr/>
                <p:nvPr/>
              </p:nvGrpSpPr>
              <p:grpSpPr>
                <a:xfrm>
                  <a:off x="7279504" y="3446529"/>
                  <a:ext cx="1652757" cy="2135644"/>
                  <a:chOff x="1523909" y="2870568"/>
                  <a:chExt cx="1902579" cy="2593134"/>
                </a:xfrm>
              </p:grpSpPr>
              <p:sp>
                <p:nvSpPr>
                  <p:cNvPr id="44" name="椭圆 43">
                    <a:extLst>
                      <a:ext uri="{FF2B5EF4-FFF2-40B4-BE49-F238E27FC236}">
                        <a16:creationId xmlns:a16="http://schemas.microsoft.com/office/drawing/2014/main" id="{4826B9E7-C8AB-4278-92ED-7F67E69B2A65}"/>
                      </a:ext>
                    </a:extLst>
                  </p:cNvPr>
                  <p:cNvSpPr/>
                  <p:nvPr/>
                </p:nvSpPr>
                <p:spPr>
                  <a:xfrm>
                    <a:off x="2060067" y="2870568"/>
                    <a:ext cx="830258" cy="830258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571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45" name="椭圆 44">
                    <a:extLst>
                      <a:ext uri="{FF2B5EF4-FFF2-40B4-BE49-F238E27FC236}">
                        <a16:creationId xmlns:a16="http://schemas.microsoft.com/office/drawing/2014/main" id="{6F876964-9DAD-4016-9F49-3E270201361C}"/>
                      </a:ext>
                    </a:extLst>
                  </p:cNvPr>
                  <p:cNvSpPr/>
                  <p:nvPr/>
                </p:nvSpPr>
                <p:spPr>
                  <a:xfrm>
                    <a:off x="1523909" y="4197609"/>
                    <a:ext cx="1902579" cy="1266093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57150">
                    <a:solidFill>
                      <a:schemeClr val="accent4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6" name="矩形 45">
                    <a:extLst>
                      <a:ext uri="{FF2B5EF4-FFF2-40B4-BE49-F238E27FC236}">
                        <a16:creationId xmlns:a16="http://schemas.microsoft.com/office/drawing/2014/main" id="{3C322142-3A9C-4865-9A25-0B0A51312AB6}"/>
                      </a:ext>
                    </a:extLst>
                  </p:cNvPr>
                  <p:cNvSpPr/>
                  <p:nvPr/>
                </p:nvSpPr>
                <p:spPr>
                  <a:xfrm>
                    <a:off x="1523909" y="3754329"/>
                    <a:ext cx="1902579" cy="1028686"/>
                  </a:xfrm>
                  <a:prstGeom prst="rect">
                    <a:avLst/>
                  </a:prstGeom>
                  <a:solidFill>
                    <a:schemeClr val="accent2"/>
                  </a:solidFill>
                  <a:ln w="57150">
                    <a:solidFill>
                      <a:schemeClr val="accent4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7" name="笑脸 46">
                    <a:extLst>
                      <a:ext uri="{FF2B5EF4-FFF2-40B4-BE49-F238E27FC236}">
                        <a16:creationId xmlns:a16="http://schemas.microsoft.com/office/drawing/2014/main" id="{173DFBD6-7268-4344-8637-46009A022144}"/>
                      </a:ext>
                    </a:extLst>
                  </p:cNvPr>
                  <p:cNvSpPr/>
                  <p:nvPr/>
                </p:nvSpPr>
                <p:spPr>
                  <a:xfrm>
                    <a:off x="2229011" y="3053170"/>
                    <a:ext cx="492368" cy="449605"/>
                  </a:xfrm>
                  <a:prstGeom prst="smileyFac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sp>
          <p:nvSpPr>
            <p:cNvPr id="49" name="矩形: 圆角 48">
              <a:extLst>
                <a:ext uri="{FF2B5EF4-FFF2-40B4-BE49-F238E27FC236}">
                  <a16:creationId xmlns:a16="http://schemas.microsoft.com/office/drawing/2014/main" id="{82D1F8F0-4F32-4A83-B70B-16780A6B0945}"/>
                </a:ext>
              </a:extLst>
            </p:cNvPr>
            <p:cNvSpPr/>
            <p:nvPr/>
          </p:nvSpPr>
          <p:spPr>
            <a:xfrm>
              <a:off x="4823020" y="2052220"/>
              <a:ext cx="1929620" cy="2271030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1" name="泪滴形 50">
            <a:extLst>
              <a:ext uri="{FF2B5EF4-FFF2-40B4-BE49-F238E27FC236}">
                <a16:creationId xmlns:a16="http://schemas.microsoft.com/office/drawing/2014/main" id="{95692A3C-7874-4FA7-912C-8E11BFFA978D}"/>
              </a:ext>
            </a:extLst>
          </p:cNvPr>
          <p:cNvSpPr/>
          <p:nvPr/>
        </p:nvSpPr>
        <p:spPr>
          <a:xfrm>
            <a:off x="6581956" y="2145710"/>
            <a:ext cx="3597310" cy="3223165"/>
          </a:xfrm>
          <a:prstGeom prst="teardrop">
            <a:avLst/>
          </a:prstGeom>
          <a:noFill/>
          <a:ln w="381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我们可以看到小朱在第一代机器人的基础上加了一个箱子，再加上了两条腿和两只脚，这样它就可以灵活的扩展原有的功能，而不需要等厂家重新研发。</a:t>
            </a:r>
          </a:p>
        </p:txBody>
      </p:sp>
    </p:spTree>
    <p:extLst>
      <p:ext uri="{BB962C8B-B14F-4D97-AF65-F5344CB8AC3E}">
        <p14:creationId xmlns:p14="http://schemas.microsoft.com/office/powerpoint/2010/main" val="335300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3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5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5138702" y="6626004"/>
            <a:ext cx="1914597" cy="231996"/>
          </a:xfrm>
          <a:prstGeom prst="rect">
            <a:avLst/>
          </a:prstGeom>
          <a:solidFill>
            <a:srgbClr val="E5B70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FE61534A-D8C9-4A60-9125-63DE56440E39}"/>
              </a:ext>
            </a:extLst>
          </p:cNvPr>
          <p:cNvGrpSpPr/>
          <p:nvPr/>
        </p:nvGrpSpPr>
        <p:grpSpPr>
          <a:xfrm>
            <a:off x="4200212" y="411707"/>
            <a:ext cx="2180492" cy="2472170"/>
            <a:chOff x="1523909" y="2924070"/>
            <a:chExt cx="1902579" cy="2539632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2EEDC77A-24FA-403B-8DD3-80144FCED497}"/>
                </a:ext>
              </a:extLst>
            </p:cNvPr>
            <p:cNvSpPr/>
            <p:nvPr/>
          </p:nvSpPr>
          <p:spPr>
            <a:xfrm>
              <a:off x="2063667" y="2924070"/>
              <a:ext cx="830258" cy="83025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04FE50C5-42F7-47FC-B3BA-B474BBC09C77}"/>
                </a:ext>
              </a:extLst>
            </p:cNvPr>
            <p:cNvSpPr/>
            <p:nvPr/>
          </p:nvSpPr>
          <p:spPr>
            <a:xfrm>
              <a:off x="1523909" y="4197609"/>
              <a:ext cx="1902579" cy="1266093"/>
            </a:xfrm>
            <a:prstGeom prst="ellipse">
              <a:avLst/>
            </a:prstGeom>
            <a:solidFill>
              <a:schemeClr val="accent2"/>
            </a:solidFill>
            <a:ln w="57150"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8EA971B-51CA-4859-B793-A7E92C064E20}"/>
                </a:ext>
              </a:extLst>
            </p:cNvPr>
            <p:cNvSpPr/>
            <p:nvPr/>
          </p:nvSpPr>
          <p:spPr>
            <a:xfrm>
              <a:off x="1523909" y="3754329"/>
              <a:ext cx="1902579" cy="1028686"/>
            </a:xfrm>
            <a:prstGeom prst="rect">
              <a:avLst/>
            </a:prstGeom>
            <a:solidFill>
              <a:schemeClr val="accent2"/>
            </a:solidFill>
            <a:ln w="57150"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笑脸 12">
              <a:extLst>
                <a:ext uri="{FF2B5EF4-FFF2-40B4-BE49-F238E27FC236}">
                  <a16:creationId xmlns:a16="http://schemas.microsoft.com/office/drawing/2014/main" id="{977E06A6-4F02-4F1D-9891-CCC9FEC18089}"/>
                </a:ext>
              </a:extLst>
            </p:cNvPr>
            <p:cNvSpPr/>
            <p:nvPr/>
          </p:nvSpPr>
          <p:spPr>
            <a:xfrm>
              <a:off x="2229013" y="3083084"/>
              <a:ext cx="492369" cy="449605"/>
            </a:xfrm>
            <a:prstGeom prst="smileyFac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6345EFDF-6ECD-4A51-88FA-67DA85915E56}"/>
              </a:ext>
            </a:extLst>
          </p:cNvPr>
          <p:cNvGrpSpPr/>
          <p:nvPr/>
        </p:nvGrpSpPr>
        <p:grpSpPr>
          <a:xfrm>
            <a:off x="6913266" y="513567"/>
            <a:ext cx="2049864" cy="2281123"/>
            <a:chOff x="6913266" y="513567"/>
            <a:chExt cx="2049864" cy="2281123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C43B4089-F8C2-4059-91BC-EDC375A67EEC}"/>
                </a:ext>
              </a:extLst>
            </p:cNvPr>
            <p:cNvSpPr/>
            <p:nvPr/>
          </p:nvSpPr>
          <p:spPr>
            <a:xfrm>
              <a:off x="6913266" y="513567"/>
              <a:ext cx="2049864" cy="582805"/>
            </a:xfrm>
            <a:prstGeom prst="rect">
              <a:avLst/>
            </a:prstGeom>
            <a:noFill/>
            <a:ln w="571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对话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6B942C1-47BB-42B2-991D-5A9481983137}"/>
                </a:ext>
              </a:extLst>
            </p:cNvPr>
            <p:cNvSpPr/>
            <p:nvPr/>
          </p:nvSpPr>
          <p:spPr>
            <a:xfrm>
              <a:off x="6913266" y="1359886"/>
              <a:ext cx="2049864" cy="582805"/>
            </a:xfrm>
            <a:prstGeom prst="rect">
              <a:avLst/>
            </a:prstGeom>
            <a:noFill/>
            <a:ln w="571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唱歌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A6EDEC3-766B-449B-93C5-C8C2E8009905}"/>
                </a:ext>
              </a:extLst>
            </p:cNvPr>
            <p:cNvSpPr/>
            <p:nvPr/>
          </p:nvSpPr>
          <p:spPr>
            <a:xfrm>
              <a:off x="6913266" y="2211885"/>
              <a:ext cx="2049864" cy="582805"/>
            </a:xfrm>
            <a:prstGeom prst="rect">
              <a:avLst/>
            </a:prstGeom>
            <a:noFill/>
            <a:ln w="571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放音乐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0532B6E-B88B-4AF7-B16E-7A71489DA0D5}"/>
              </a:ext>
            </a:extLst>
          </p:cNvPr>
          <p:cNvGrpSpPr/>
          <p:nvPr/>
        </p:nvGrpSpPr>
        <p:grpSpPr>
          <a:xfrm>
            <a:off x="72231" y="3225417"/>
            <a:ext cx="3502671" cy="2521382"/>
            <a:chOff x="6355960" y="3490592"/>
            <a:chExt cx="3502671" cy="2521382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4A585573-F8D7-4D25-85B9-C2A44AE59A0F}"/>
                </a:ext>
              </a:extLst>
            </p:cNvPr>
            <p:cNvSpPr/>
            <p:nvPr/>
          </p:nvSpPr>
          <p:spPr>
            <a:xfrm rot="19130153">
              <a:off x="6355960" y="4733909"/>
              <a:ext cx="1099669" cy="199972"/>
            </a:xfrm>
            <a:prstGeom prst="rect">
              <a:avLst/>
            </a:prstGeom>
            <a:ln>
              <a:solidFill>
                <a:srgbClr val="A3C7E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2D4E38AC-CD6D-4C6A-8981-108466E153F8}"/>
                </a:ext>
              </a:extLst>
            </p:cNvPr>
            <p:cNvGrpSpPr/>
            <p:nvPr/>
          </p:nvGrpSpPr>
          <p:grpSpPr>
            <a:xfrm>
              <a:off x="7279504" y="3490592"/>
              <a:ext cx="2579127" cy="2521382"/>
              <a:chOff x="7279504" y="3490592"/>
              <a:chExt cx="2579127" cy="2521382"/>
            </a:xfrm>
          </p:grpSpPr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7CAE95A4-9980-4EC3-9F2A-1574789C3837}"/>
                  </a:ext>
                </a:extLst>
              </p:cNvPr>
              <p:cNvSpPr/>
              <p:nvPr/>
            </p:nvSpPr>
            <p:spPr>
              <a:xfrm rot="2503456">
                <a:off x="8758962" y="4681340"/>
                <a:ext cx="1099669" cy="199972"/>
              </a:xfrm>
              <a:prstGeom prst="rect">
                <a:avLst/>
              </a:prstGeom>
              <a:ln>
                <a:solidFill>
                  <a:srgbClr val="A3C7E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343260BD-7238-40E0-A416-D8EE01116303}"/>
                  </a:ext>
                </a:extLst>
              </p:cNvPr>
              <p:cNvSpPr/>
              <p:nvPr/>
            </p:nvSpPr>
            <p:spPr>
              <a:xfrm>
                <a:off x="7517276" y="5549750"/>
                <a:ext cx="462224" cy="462224"/>
              </a:xfrm>
              <a:prstGeom prst="ellipse">
                <a:avLst/>
              </a:prstGeom>
              <a:ln>
                <a:solidFill>
                  <a:srgbClr val="A3C7E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55273D47-33BC-4496-9392-1BBBA2F3287C}"/>
                  </a:ext>
                </a:extLst>
              </p:cNvPr>
              <p:cNvSpPr/>
              <p:nvPr/>
            </p:nvSpPr>
            <p:spPr>
              <a:xfrm>
                <a:off x="8319740" y="5520581"/>
                <a:ext cx="462224" cy="462224"/>
              </a:xfrm>
              <a:prstGeom prst="ellipse">
                <a:avLst/>
              </a:prstGeom>
              <a:ln>
                <a:solidFill>
                  <a:srgbClr val="A3C7E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219A80D9-3013-4487-BDAE-D97A39582E3F}"/>
                  </a:ext>
                </a:extLst>
              </p:cNvPr>
              <p:cNvGrpSpPr/>
              <p:nvPr/>
            </p:nvGrpSpPr>
            <p:grpSpPr>
              <a:xfrm>
                <a:off x="7279504" y="3490592"/>
                <a:ext cx="1652757" cy="2091581"/>
                <a:chOff x="1523909" y="2924070"/>
                <a:chExt cx="1902579" cy="2539632"/>
              </a:xfrm>
            </p:grpSpPr>
            <p:sp>
              <p:nvSpPr>
                <p:cNvPr id="24" name="椭圆 23">
                  <a:extLst>
                    <a:ext uri="{FF2B5EF4-FFF2-40B4-BE49-F238E27FC236}">
                      <a16:creationId xmlns:a16="http://schemas.microsoft.com/office/drawing/2014/main" id="{F9F9DD06-6F69-41D3-B118-290057D512C5}"/>
                    </a:ext>
                  </a:extLst>
                </p:cNvPr>
                <p:cNvSpPr/>
                <p:nvPr/>
              </p:nvSpPr>
              <p:spPr>
                <a:xfrm>
                  <a:off x="2063667" y="2924070"/>
                  <a:ext cx="830258" cy="830258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5" name="椭圆 24">
                  <a:extLst>
                    <a:ext uri="{FF2B5EF4-FFF2-40B4-BE49-F238E27FC236}">
                      <a16:creationId xmlns:a16="http://schemas.microsoft.com/office/drawing/2014/main" id="{D042F34F-11C6-4262-9788-6D4146838A43}"/>
                    </a:ext>
                  </a:extLst>
                </p:cNvPr>
                <p:cNvSpPr/>
                <p:nvPr/>
              </p:nvSpPr>
              <p:spPr>
                <a:xfrm>
                  <a:off x="1523909" y="4197609"/>
                  <a:ext cx="1902579" cy="1266093"/>
                </a:xfrm>
                <a:prstGeom prst="ellipse">
                  <a:avLst/>
                </a:prstGeom>
                <a:solidFill>
                  <a:schemeClr val="accent2"/>
                </a:solidFill>
                <a:ln w="57150"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D3812FCC-D0F9-4C5B-BBB2-F439047CD777}"/>
                    </a:ext>
                  </a:extLst>
                </p:cNvPr>
                <p:cNvSpPr/>
                <p:nvPr/>
              </p:nvSpPr>
              <p:spPr>
                <a:xfrm>
                  <a:off x="1523909" y="3754329"/>
                  <a:ext cx="1902579" cy="1028686"/>
                </a:xfrm>
                <a:prstGeom prst="rect">
                  <a:avLst/>
                </a:prstGeom>
                <a:solidFill>
                  <a:schemeClr val="accent2"/>
                </a:solidFill>
                <a:ln w="57150"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笑脸 26">
                  <a:extLst>
                    <a:ext uri="{FF2B5EF4-FFF2-40B4-BE49-F238E27FC236}">
                      <a16:creationId xmlns:a16="http://schemas.microsoft.com/office/drawing/2014/main" id="{BA338457-73BF-4BAB-A9B0-BA48734A8AB3}"/>
                    </a:ext>
                  </a:extLst>
                </p:cNvPr>
                <p:cNvSpPr/>
                <p:nvPr/>
              </p:nvSpPr>
              <p:spPr>
                <a:xfrm>
                  <a:off x="2229013" y="3083084"/>
                  <a:ext cx="492369" cy="449605"/>
                </a:xfrm>
                <a:prstGeom prst="smileyFac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357C37E7-44AB-4B2D-B46C-1A1AC7B582CB}"/>
              </a:ext>
            </a:extLst>
          </p:cNvPr>
          <p:cNvGrpSpPr/>
          <p:nvPr/>
        </p:nvGrpSpPr>
        <p:grpSpPr>
          <a:xfrm>
            <a:off x="3604271" y="3475208"/>
            <a:ext cx="1533957" cy="2192422"/>
            <a:chOff x="3604271" y="3475208"/>
            <a:chExt cx="1533957" cy="2192422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0F0428AC-823D-4181-B2EA-2F3B9760A702}"/>
                </a:ext>
              </a:extLst>
            </p:cNvPr>
            <p:cNvSpPr/>
            <p:nvPr/>
          </p:nvSpPr>
          <p:spPr>
            <a:xfrm>
              <a:off x="3654820" y="3475208"/>
              <a:ext cx="1483408" cy="582805"/>
            </a:xfrm>
            <a:prstGeom prst="rect">
              <a:avLst/>
            </a:prstGeom>
            <a:noFill/>
            <a:ln w="571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扫地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86A5AABE-0D7E-4F9C-BE0A-B42BD7292C2A}"/>
                </a:ext>
              </a:extLst>
            </p:cNvPr>
            <p:cNvSpPr/>
            <p:nvPr/>
          </p:nvSpPr>
          <p:spPr>
            <a:xfrm>
              <a:off x="3604271" y="5084825"/>
              <a:ext cx="1483408" cy="582805"/>
            </a:xfrm>
            <a:prstGeom prst="rect">
              <a:avLst/>
            </a:prstGeom>
            <a:noFill/>
            <a:ln w="571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跳舞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5ED32AF7-F219-4A7A-8092-FA2662F861AC}"/>
              </a:ext>
            </a:extLst>
          </p:cNvPr>
          <p:cNvGrpSpPr/>
          <p:nvPr/>
        </p:nvGrpSpPr>
        <p:grpSpPr>
          <a:xfrm>
            <a:off x="5784454" y="3402049"/>
            <a:ext cx="4053862" cy="2774426"/>
            <a:chOff x="3759487" y="2052220"/>
            <a:chExt cx="4053862" cy="2774426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25686101-3BC2-4972-8450-306EB9DAF796}"/>
                </a:ext>
              </a:extLst>
            </p:cNvPr>
            <p:cNvGrpSpPr/>
            <p:nvPr/>
          </p:nvGrpSpPr>
          <p:grpSpPr>
            <a:xfrm>
              <a:off x="3759487" y="2094815"/>
              <a:ext cx="4053862" cy="2731831"/>
              <a:chOff x="6060561" y="3446529"/>
              <a:chExt cx="4053862" cy="2731831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1C96CD79-1086-40E3-9862-737ED4089BC3}"/>
                  </a:ext>
                </a:extLst>
              </p:cNvPr>
              <p:cNvSpPr/>
              <p:nvPr/>
            </p:nvSpPr>
            <p:spPr>
              <a:xfrm rot="19130153">
                <a:off x="6060561" y="4824785"/>
                <a:ext cx="1099669" cy="199972"/>
              </a:xfrm>
              <a:prstGeom prst="rect">
                <a:avLst/>
              </a:prstGeom>
              <a:ln>
                <a:solidFill>
                  <a:srgbClr val="A3C7E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4" name="组合 33">
                <a:extLst>
                  <a:ext uri="{FF2B5EF4-FFF2-40B4-BE49-F238E27FC236}">
                    <a16:creationId xmlns:a16="http://schemas.microsoft.com/office/drawing/2014/main" id="{9D59B773-E484-4E02-8182-BE9B1CE51E36}"/>
                  </a:ext>
                </a:extLst>
              </p:cNvPr>
              <p:cNvGrpSpPr/>
              <p:nvPr/>
            </p:nvGrpSpPr>
            <p:grpSpPr>
              <a:xfrm>
                <a:off x="7279504" y="3446529"/>
                <a:ext cx="2834919" cy="2731831"/>
                <a:chOff x="7279504" y="3446529"/>
                <a:chExt cx="2834919" cy="2731831"/>
              </a:xfrm>
            </p:grpSpPr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B56BED66-C5A5-4CFD-AC7C-99C7BC2850CA}"/>
                    </a:ext>
                  </a:extLst>
                </p:cNvPr>
                <p:cNvSpPr/>
                <p:nvPr/>
              </p:nvSpPr>
              <p:spPr>
                <a:xfrm rot="2503456">
                  <a:off x="9014754" y="4779954"/>
                  <a:ext cx="1099669" cy="199972"/>
                </a:xfrm>
                <a:prstGeom prst="rect">
                  <a:avLst/>
                </a:prstGeom>
                <a:ln>
                  <a:solidFill>
                    <a:srgbClr val="A3C7E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椭圆 35">
                  <a:extLst>
                    <a:ext uri="{FF2B5EF4-FFF2-40B4-BE49-F238E27FC236}">
                      <a16:creationId xmlns:a16="http://schemas.microsoft.com/office/drawing/2014/main" id="{F78B8F52-5BF9-4D43-9821-C4E8D46FF24F}"/>
                    </a:ext>
                  </a:extLst>
                </p:cNvPr>
                <p:cNvSpPr/>
                <p:nvPr/>
              </p:nvSpPr>
              <p:spPr>
                <a:xfrm>
                  <a:off x="7429797" y="5716136"/>
                  <a:ext cx="462224" cy="462224"/>
                </a:xfrm>
                <a:prstGeom prst="ellipse">
                  <a:avLst/>
                </a:prstGeom>
                <a:ln>
                  <a:solidFill>
                    <a:srgbClr val="A3C7E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" name="椭圆 36">
                  <a:extLst>
                    <a:ext uri="{FF2B5EF4-FFF2-40B4-BE49-F238E27FC236}">
                      <a16:creationId xmlns:a16="http://schemas.microsoft.com/office/drawing/2014/main" id="{2E79002C-66DD-4420-BAEB-D2F1DFAEE087}"/>
                    </a:ext>
                  </a:extLst>
                </p:cNvPr>
                <p:cNvSpPr/>
                <p:nvPr/>
              </p:nvSpPr>
              <p:spPr>
                <a:xfrm>
                  <a:off x="8369268" y="5716136"/>
                  <a:ext cx="462224" cy="462224"/>
                </a:xfrm>
                <a:prstGeom prst="ellipse">
                  <a:avLst/>
                </a:prstGeom>
                <a:ln>
                  <a:solidFill>
                    <a:srgbClr val="A3C7E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8" name="组合 37">
                  <a:extLst>
                    <a:ext uri="{FF2B5EF4-FFF2-40B4-BE49-F238E27FC236}">
                      <a16:creationId xmlns:a16="http://schemas.microsoft.com/office/drawing/2014/main" id="{33D38949-5328-4565-8292-824945DD8B8F}"/>
                    </a:ext>
                  </a:extLst>
                </p:cNvPr>
                <p:cNvGrpSpPr/>
                <p:nvPr/>
              </p:nvGrpSpPr>
              <p:grpSpPr>
                <a:xfrm>
                  <a:off x="7279504" y="3446529"/>
                  <a:ext cx="1652757" cy="2135644"/>
                  <a:chOff x="1523909" y="2870568"/>
                  <a:chExt cx="1902579" cy="2593134"/>
                </a:xfrm>
              </p:grpSpPr>
              <p:sp>
                <p:nvSpPr>
                  <p:cNvPr id="39" name="椭圆 38">
                    <a:extLst>
                      <a:ext uri="{FF2B5EF4-FFF2-40B4-BE49-F238E27FC236}">
                        <a16:creationId xmlns:a16="http://schemas.microsoft.com/office/drawing/2014/main" id="{BE5DE5E9-0683-4C91-9261-CD6438732E21}"/>
                      </a:ext>
                    </a:extLst>
                  </p:cNvPr>
                  <p:cNvSpPr/>
                  <p:nvPr/>
                </p:nvSpPr>
                <p:spPr>
                  <a:xfrm>
                    <a:off x="2060067" y="2870568"/>
                    <a:ext cx="830258" cy="830258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571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40" name="椭圆 39">
                    <a:extLst>
                      <a:ext uri="{FF2B5EF4-FFF2-40B4-BE49-F238E27FC236}">
                        <a16:creationId xmlns:a16="http://schemas.microsoft.com/office/drawing/2014/main" id="{205E35AC-FB90-41C9-84C5-974325D031CE}"/>
                      </a:ext>
                    </a:extLst>
                  </p:cNvPr>
                  <p:cNvSpPr/>
                  <p:nvPr/>
                </p:nvSpPr>
                <p:spPr>
                  <a:xfrm>
                    <a:off x="1523909" y="4197609"/>
                    <a:ext cx="1902579" cy="1266093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57150">
                    <a:solidFill>
                      <a:schemeClr val="accent4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8" name="矩形 47">
                    <a:extLst>
                      <a:ext uri="{FF2B5EF4-FFF2-40B4-BE49-F238E27FC236}">
                        <a16:creationId xmlns:a16="http://schemas.microsoft.com/office/drawing/2014/main" id="{806E08FF-C0C6-4623-A629-02E6D7371266}"/>
                      </a:ext>
                    </a:extLst>
                  </p:cNvPr>
                  <p:cNvSpPr/>
                  <p:nvPr/>
                </p:nvSpPr>
                <p:spPr>
                  <a:xfrm>
                    <a:off x="1523909" y="3754329"/>
                    <a:ext cx="1902579" cy="1028686"/>
                  </a:xfrm>
                  <a:prstGeom prst="rect">
                    <a:avLst/>
                  </a:prstGeom>
                  <a:solidFill>
                    <a:schemeClr val="accent2"/>
                  </a:solidFill>
                  <a:ln w="57150">
                    <a:solidFill>
                      <a:schemeClr val="accent4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9" name="笑脸 48">
                    <a:extLst>
                      <a:ext uri="{FF2B5EF4-FFF2-40B4-BE49-F238E27FC236}">
                        <a16:creationId xmlns:a16="http://schemas.microsoft.com/office/drawing/2014/main" id="{E3132D71-3942-48D7-AD89-4B4BB9584C1E}"/>
                      </a:ext>
                    </a:extLst>
                  </p:cNvPr>
                  <p:cNvSpPr/>
                  <p:nvPr/>
                </p:nvSpPr>
                <p:spPr>
                  <a:xfrm>
                    <a:off x="2229011" y="3053170"/>
                    <a:ext cx="492368" cy="449605"/>
                  </a:xfrm>
                  <a:prstGeom prst="smileyFac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C610A965-F9FA-46F7-96A7-BBBE91AA2516}"/>
                </a:ext>
              </a:extLst>
            </p:cNvPr>
            <p:cNvSpPr/>
            <p:nvPr/>
          </p:nvSpPr>
          <p:spPr>
            <a:xfrm>
              <a:off x="4823020" y="2052220"/>
              <a:ext cx="1929620" cy="2271030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71E94D6D-576D-40A6-A527-C9525B630F6F}"/>
              </a:ext>
            </a:extLst>
          </p:cNvPr>
          <p:cNvGrpSpPr/>
          <p:nvPr/>
        </p:nvGrpSpPr>
        <p:grpSpPr>
          <a:xfrm>
            <a:off x="9956819" y="3581855"/>
            <a:ext cx="1512226" cy="1757351"/>
            <a:chOff x="9956819" y="3581855"/>
            <a:chExt cx="1512226" cy="1757351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C7B4F3B8-33EB-4C53-B027-B1AE67C9E509}"/>
                </a:ext>
              </a:extLst>
            </p:cNvPr>
            <p:cNvSpPr/>
            <p:nvPr/>
          </p:nvSpPr>
          <p:spPr>
            <a:xfrm>
              <a:off x="9985637" y="3581855"/>
              <a:ext cx="1483408" cy="582805"/>
            </a:xfrm>
            <a:prstGeom prst="rect">
              <a:avLst/>
            </a:prstGeom>
            <a:noFill/>
            <a:ln w="571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扫地</a:t>
              </a: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B5F230A3-6023-4E24-984E-986DEF249608}"/>
                </a:ext>
              </a:extLst>
            </p:cNvPr>
            <p:cNvSpPr/>
            <p:nvPr/>
          </p:nvSpPr>
          <p:spPr>
            <a:xfrm>
              <a:off x="9956819" y="4756401"/>
              <a:ext cx="1483408" cy="582805"/>
            </a:xfrm>
            <a:prstGeom prst="rect">
              <a:avLst/>
            </a:prstGeom>
            <a:noFill/>
            <a:ln w="571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跳舞</a:t>
              </a: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D552053B-B757-42FB-B42E-85F96DBA9A86}"/>
              </a:ext>
            </a:extLst>
          </p:cNvPr>
          <p:cNvGrpSpPr/>
          <p:nvPr/>
        </p:nvGrpSpPr>
        <p:grpSpPr>
          <a:xfrm>
            <a:off x="297004" y="446798"/>
            <a:ext cx="885453" cy="773112"/>
            <a:chOff x="638456" y="495146"/>
            <a:chExt cx="885453" cy="773112"/>
          </a:xfrm>
        </p:grpSpPr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1E635158-EBB9-4391-AFC7-EE6A51C420D0}"/>
                </a:ext>
              </a:extLst>
            </p:cNvPr>
            <p:cNvSpPr/>
            <p:nvPr/>
          </p:nvSpPr>
          <p:spPr>
            <a:xfrm>
              <a:off x="638456" y="495146"/>
              <a:ext cx="688975" cy="688975"/>
            </a:xfrm>
            <a:prstGeom prst="ellipse">
              <a:avLst/>
            </a:prstGeom>
            <a:solidFill>
              <a:srgbClr val="E5B70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0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zh-CN" sz="2400" dirty="0">
                  <a:solidFill>
                    <a:srgbClr val="28272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  <a:endParaRPr lang="zh-CN" altLang="en-US" sz="2400" dirty="0">
                <a:solidFill>
                  <a:srgbClr val="28272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F4143952-37B1-46FC-9DF0-329151511BDF}"/>
                </a:ext>
              </a:extLst>
            </p:cNvPr>
            <p:cNvSpPr/>
            <p:nvPr/>
          </p:nvSpPr>
          <p:spPr>
            <a:xfrm>
              <a:off x="1234984" y="950758"/>
              <a:ext cx="288925" cy="317500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B9D8BA17-CAAB-4864-B893-5145B178FC3C}"/>
                </a:ext>
              </a:extLst>
            </p:cNvPr>
            <p:cNvSpPr/>
            <p:nvPr/>
          </p:nvSpPr>
          <p:spPr>
            <a:xfrm>
              <a:off x="1136372" y="1099983"/>
              <a:ext cx="168275" cy="16827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352828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矩形 1130"/>
          <p:cNvSpPr/>
          <p:nvPr/>
        </p:nvSpPr>
        <p:spPr>
          <a:xfrm>
            <a:off x="5634201" y="1980209"/>
            <a:ext cx="2303997" cy="688975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E5B70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继承机制</a:t>
            </a:r>
          </a:p>
        </p:txBody>
      </p:sp>
      <p:sp>
        <p:nvSpPr>
          <p:cNvPr id="40" name="椭圆 39"/>
          <p:cNvSpPr/>
          <p:nvPr/>
        </p:nvSpPr>
        <p:spPr>
          <a:xfrm>
            <a:off x="4823434" y="2043409"/>
            <a:ext cx="637730" cy="637729"/>
          </a:xfrm>
          <a:prstGeom prst="ellipse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E5B704"/>
              </a:solidFill>
              <a:latin typeface="宋体" panose="02010600030101010101" pitchFamily="2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4785255" y="4168427"/>
            <a:ext cx="637730" cy="637729"/>
          </a:xfrm>
          <a:prstGeom prst="ellipse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同心圆 1"/>
          <p:cNvSpPr/>
          <p:nvPr/>
        </p:nvSpPr>
        <p:spPr>
          <a:xfrm>
            <a:off x="2068470" y="2208336"/>
            <a:ext cx="2597820" cy="2597820"/>
          </a:xfrm>
          <a:prstGeom prst="donut">
            <a:avLst>
              <a:gd name="adj" fmla="val 1037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861613" y="2069886"/>
            <a:ext cx="5613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E5B704"/>
                </a:solidFill>
                <a:latin typeface="Impact" panose="020B0806030902050204" pitchFamily="34" charset="0"/>
              </a:rPr>
              <a:t>01</a:t>
            </a:r>
            <a:endParaRPr lang="zh-CN" altLang="en-US" sz="3200" dirty="0">
              <a:solidFill>
                <a:srgbClr val="E5B704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823434" y="4188816"/>
            <a:ext cx="6110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E5B704"/>
                </a:solidFill>
                <a:latin typeface="Impact" panose="020B0806030902050204" pitchFamily="34" charset="0"/>
              </a:rPr>
              <a:t>02</a:t>
            </a:r>
            <a:endParaRPr lang="zh-CN" altLang="en-US" sz="3200" dirty="0">
              <a:solidFill>
                <a:srgbClr val="E5B704"/>
              </a:solidFill>
            </a:endParaRPr>
          </a:p>
        </p:txBody>
      </p:sp>
      <p:sp>
        <p:nvSpPr>
          <p:cNvPr id="55" name="TextBox 4"/>
          <p:cNvSpPr txBox="1">
            <a:spLocks noChangeArrowheads="1"/>
          </p:cNvSpPr>
          <p:nvPr/>
        </p:nvSpPr>
        <p:spPr bwMode="auto">
          <a:xfrm>
            <a:off x="2582395" y="3199546"/>
            <a:ext cx="1569970" cy="45890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800" b="1" dirty="0">
                <a:solidFill>
                  <a:srgbClr val="E5B70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两种方式</a:t>
            </a:r>
            <a:endParaRPr lang="en-US" altLang="zh-CN" sz="1800" b="1" dirty="0">
              <a:solidFill>
                <a:srgbClr val="E5B70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510256" y="4113975"/>
            <a:ext cx="3829050" cy="688975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E5B70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关联机制</a:t>
            </a:r>
            <a:r>
              <a:rPr lang="en-US" altLang="zh-CN" sz="1400" dirty="0">
                <a:solidFill>
                  <a:srgbClr val="E5B70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>
                <a:solidFill>
                  <a:srgbClr val="E5B70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装饰器模式</a:t>
            </a:r>
            <a:r>
              <a:rPr lang="en-US" altLang="zh-CN" sz="1400" dirty="0">
                <a:solidFill>
                  <a:srgbClr val="E5B70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400" dirty="0">
              <a:solidFill>
                <a:srgbClr val="E5B70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519E6578-B7C2-422F-8772-F443749E7DAF}"/>
              </a:ext>
            </a:extLst>
          </p:cNvPr>
          <p:cNvGrpSpPr/>
          <p:nvPr/>
        </p:nvGrpSpPr>
        <p:grpSpPr>
          <a:xfrm>
            <a:off x="739132" y="517136"/>
            <a:ext cx="885453" cy="773112"/>
            <a:chOff x="638456" y="495146"/>
            <a:chExt cx="885453" cy="773112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5532A9F0-261C-4B8E-A830-802DF7E189CD}"/>
                </a:ext>
              </a:extLst>
            </p:cNvPr>
            <p:cNvSpPr/>
            <p:nvPr/>
          </p:nvSpPr>
          <p:spPr>
            <a:xfrm>
              <a:off x="638456" y="495146"/>
              <a:ext cx="688975" cy="688975"/>
            </a:xfrm>
            <a:prstGeom prst="ellipse">
              <a:avLst/>
            </a:prstGeom>
            <a:solidFill>
              <a:srgbClr val="E5B70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0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zh-CN" sz="2400" dirty="0">
                  <a:solidFill>
                    <a:srgbClr val="28272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06</a:t>
              </a:r>
              <a:endParaRPr lang="zh-CN" altLang="en-US" sz="2400" dirty="0">
                <a:solidFill>
                  <a:srgbClr val="28272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856846B9-A725-4F16-BF40-BCE8AE45B697}"/>
                </a:ext>
              </a:extLst>
            </p:cNvPr>
            <p:cNvSpPr/>
            <p:nvPr/>
          </p:nvSpPr>
          <p:spPr>
            <a:xfrm>
              <a:off x="1234984" y="950758"/>
              <a:ext cx="288925" cy="317500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D734190E-260F-4861-91D0-1CEB2D714195}"/>
                </a:ext>
              </a:extLst>
            </p:cNvPr>
            <p:cNvSpPr/>
            <p:nvPr/>
          </p:nvSpPr>
          <p:spPr>
            <a:xfrm>
              <a:off x="1136372" y="1099983"/>
              <a:ext cx="168275" cy="16827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45580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356"/>
  <p:tag name="MH_SECTIONID" val="357,358,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25121</TotalTime>
  <Words>724</Words>
  <Application>Microsoft Office PowerPoint</Application>
  <PresentationFormat>宽屏</PresentationFormat>
  <Paragraphs>119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pingfang SC</vt:lpstr>
      <vt:lpstr>宋体</vt:lpstr>
      <vt:lpstr>微软雅黑</vt:lpstr>
      <vt:lpstr>Arial</vt:lpstr>
      <vt:lpstr>Calibri</vt:lpstr>
      <vt:lpstr>Calibri Light</vt:lpstr>
      <vt:lpstr>Franklin Gothic Book</vt:lpstr>
      <vt:lpstr>Impact</vt:lpstr>
      <vt:lpstr>Mistral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123</dc:creator>
  <cp:lastModifiedBy>王 泽鹏</cp:lastModifiedBy>
  <cp:revision>1543</cp:revision>
  <dcterms:created xsi:type="dcterms:W3CDTF">2014-11-18T07:27:48Z</dcterms:created>
  <dcterms:modified xsi:type="dcterms:W3CDTF">2022-03-29T09:07:29Z</dcterms:modified>
</cp:coreProperties>
</file>