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1" r:id="rId5"/>
    <p:sldId id="271" r:id="rId6"/>
    <p:sldId id="262" r:id="rId7"/>
    <p:sldId id="263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90" r:id="rId16"/>
    <p:sldId id="291" r:id="rId17"/>
    <p:sldId id="293" r:id="rId18"/>
    <p:sldId id="26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kailei" initials="y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01T17:10:16.362" idx="1">
    <p:pos x="10" y="10"/>
    <p:text/>
  </p:cm>
  <p:cm authorId="1" dt="2022-04-01T17:10:46.006" idx="2">
    <p:pos x="7580" y="135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p>
            <a:r>
              <a:rPr lang="en-US" altLang="zh-CN" sz="6600">
                <a:solidFill>
                  <a:srgbClr val="FFFF00"/>
                </a:solidFill>
              </a:rPr>
              <a:t>VMware Workstation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solidFill>
                  <a:srgbClr val="FFFF00"/>
                </a:solidFill>
              </a:rPr>
              <a:t>虚拟机</a:t>
            </a:r>
            <a:endParaRPr lang="zh-CN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9230" y="2298065"/>
            <a:ext cx="6842125" cy="3420745"/>
          </a:xfrm>
        </p:spPr>
        <p:txBody>
          <a:bodyPr/>
          <a:p>
            <a:r>
              <a:rPr lang="zh-CN" altLang="en-US" sz="2800">
                <a:solidFill>
                  <a:srgbClr val="FFFF00"/>
                </a:solidFill>
              </a:rPr>
              <a:t>当这个界面出现就代表你的虚拟机真正的创建完成，接下来就可以根据提示安装系统</a:t>
            </a:r>
            <a:endParaRPr lang="zh-CN" altLang="en-US" sz="2800">
              <a:solidFill>
                <a:srgbClr val="FFFF00"/>
              </a:solidFill>
            </a:endParaRPr>
          </a:p>
        </p:txBody>
      </p:sp>
      <p:pic>
        <p:nvPicPr>
          <p:cNvPr id="4" name="图片 3" descr="QQ图片202204011735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355" y="1139825"/>
            <a:ext cx="5160645" cy="4578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72745"/>
            <a:ext cx="9144000" cy="1299845"/>
          </a:xfrm>
        </p:spPr>
        <p:txBody>
          <a:bodyPr>
            <a:noAutofit/>
          </a:bodyPr>
          <a:p>
            <a:r>
              <a:rPr lang="zh-CN" altLang="en-US" sz="3200">
                <a:solidFill>
                  <a:srgbClr val="FFFF00"/>
                </a:solidFill>
              </a:rPr>
              <a:t>因为我们并不是真正的安装系统，只是虚拟的计算机上安装，所以直接点击没有产品密钥</a:t>
            </a:r>
            <a:endParaRPr lang="zh-CN" altLang="en-US" sz="3200">
              <a:solidFill>
                <a:srgbClr val="FFFF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QQ图片202204011803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25" y="1673225"/>
            <a:ext cx="5843905" cy="518477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6064885" y="5421630"/>
            <a:ext cx="0" cy="1619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064885" y="5411470"/>
            <a:ext cx="62865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703695" y="5431790"/>
            <a:ext cx="0" cy="1416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054725" y="5563235"/>
            <a:ext cx="60833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84960" y="249555"/>
            <a:ext cx="9144000" cy="1478280"/>
          </a:xfrm>
        </p:spPr>
        <p:txBody>
          <a:bodyPr>
            <a:noAutofit/>
          </a:bodyPr>
          <a:p>
            <a:r>
              <a:rPr lang="zh-CN" altLang="en-US" sz="4400">
                <a:solidFill>
                  <a:srgbClr val="FFFF00"/>
                </a:solidFill>
              </a:rPr>
              <a:t>这里有多个版本可供选择，哪一个都可以</a:t>
            </a:r>
            <a:endParaRPr lang="zh-CN" altLang="en-US" sz="4400">
              <a:solidFill>
                <a:srgbClr val="FFFF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QQ图片202204011808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50" y="1727200"/>
            <a:ext cx="5782945" cy="513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72730" y="179705"/>
            <a:ext cx="4053205" cy="3330575"/>
          </a:xfrm>
        </p:spPr>
        <p:txBody>
          <a:bodyPr/>
          <a:p>
            <a:r>
              <a:rPr lang="zh-CN" altLang="en-US" sz="4000">
                <a:solidFill>
                  <a:srgbClr val="FFFF00"/>
                </a:solidFill>
              </a:rPr>
              <a:t>这里我们选择第二个，自定义：仅安装</a:t>
            </a:r>
            <a:r>
              <a:rPr lang="en-US" altLang="zh-CN" sz="4000">
                <a:solidFill>
                  <a:srgbClr val="FFFF00"/>
                </a:solidFill>
              </a:rPr>
              <a:t>windows</a:t>
            </a:r>
            <a:endParaRPr lang="en-US" altLang="zh-CN" sz="4000">
              <a:solidFill>
                <a:srgbClr val="FFFF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QQ图片202204011811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0495" cy="6923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93435" y="401955"/>
            <a:ext cx="6122670" cy="1800225"/>
          </a:xfrm>
        </p:spPr>
        <p:txBody>
          <a:bodyPr/>
          <a:p>
            <a:r>
              <a:rPr lang="zh-CN" altLang="en-US" sz="4800">
                <a:solidFill>
                  <a:srgbClr val="FFFF00"/>
                </a:solidFill>
              </a:rPr>
              <a:t>等待文件安装完成</a:t>
            </a:r>
            <a:endParaRPr lang="zh-CN" altLang="en-US" sz="4800">
              <a:solidFill>
                <a:srgbClr val="FFFF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QQ图片202204011814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1240"/>
            <a:ext cx="5306060" cy="4708525"/>
          </a:xfrm>
          <a:prstGeom prst="rect">
            <a:avLst/>
          </a:prstGeom>
        </p:spPr>
      </p:pic>
      <p:pic>
        <p:nvPicPr>
          <p:cNvPr id="5" name="图片 4" descr="QQ图片202204011814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375" y="2308225"/>
            <a:ext cx="5127625" cy="454977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5446395" y="4295140"/>
            <a:ext cx="1369060" cy="38544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67310" y="2035810"/>
            <a:ext cx="5702935" cy="2387600"/>
          </a:xfrm>
        </p:spPr>
        <p:txBody>
          <a:bodyPr>
            <a:noAutofit/>
          </a:bodyPr>
          <a:p>
            <a:r>
              <a:rPr lang="zh-CN" altLang="en-US" sz="4000">
                <a:solidFill>
                  <a:srgbClr val="FFFF00"/>
                </a:solidFill>
              </a:rPr>
              <a:t>当这个界面出现的时候代表你的系统已经安装完成，根据提示完成设置就可以正常使用</a:t>
            </a:r>
            <a:endParaRPr lang="zh-CN" altLang="en-US" sz="4000">
              <a:solidFill>
                <a:srgbClr val="FFFF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QQ图片202204011826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625" y="562610"/>
            <a:ext cx="6556375" cy="6295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191260"/>
          </a:xfrm>
        </p:spPr>
        <p:txBody>
          <a:bodyPr/>
          <a:p>
            <a:r>
              <a:rPr lang="zh-CN" altLang="en-US">
                <a:solidFill>
                  <a:srgbClr val="FFFF00"/>
                </a:solidFill>
              </a:rPr>
              <a:t>快照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720340"/>
            <a:ext cx="9144000" cy="2537460"/>
          </a:xfrm>
        </p:spPr>
        <p:txBody>
          <a:bodyPr/>
          <a:p>
            <a:r>
              <a:rPr lang="zh-CN" altLang="en-US" sz="3200">
                <a:solidFill>
                  <a:srgbClr val="FFFF00"/>
                </a:solidFill>
              </a:rPr>
              <a:t>相当于存档，当运行虚拟机的时候出现了一些无法挽回的错误时，可以通过之前创建的快照回到当时的状态</a:t>
            </a:r>
            <a:endParaRPr lang="zh-CN" altLang="en-US" sz="32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086485"/>
          </a:xfrm>
        </p:spPr>
        <p:txBody>
          <a:bodyPr/>
          <a:p>
            <a:r>
              <a:rPr lang="zh-CN" altLang="en-US">
                <a:solidFill>
                  <a:srgbClr val="FFFF00"/>
                </a:solidFill>
              </a:rPr>
              <a:t>虚拟机的用途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6975" y="2383790"/>
            <a:ext cx="9144000" cy="4182110"/>
          </a:xfrm>
        </p:spPr>
        <p:txBody>
          <a:bodyPr/>
          <a:p>
            <a:pPr algn="l"/>
            <a:r>
              <a:rPr lang="en-US" altLang="zh-CN">
                <a:solidFill>
                  <a:srgbClr val="FFFF00"/>
                </a:solidFill>
              </a:rPr>
              <a:t>1.</a:t>
            </a:r>
            <a:r>
              <a:rPr lang="zh-CN" altLang="en-US">
                <a:solidFill>
                  <a:srgbClr val="FFFF00"/>
                </a:solidFill>
              </a:rPr>
              <a:t>可以在一台电脑上安装多个操作系统来学习，方便安全</a:t>
            </a:r>
            <a:endParaRPr lang="zh-CN" altLang="en-US">
              <a:solidFill>
                <a:srgbClr val="FFFF00"/>
              </a:solidFill>
            </a:endParaRPr>
          </a:p>
          <a:p>
            <a:pPr algn="l"/>
            <a:r>
              <a:rPr lang="en-US" altLang="zh-CN">
                <a:solidFill>
                  <a:srgbClr val="FFFF00"/>
                </a:solidFill>
              </a:rPr>
              <a:t>2.</a:t>
            </a:r>
            <a:r>
              <a:rPr lang="zh-CN" altLang="en-US">
                <a:solidFill>
                  <a:srgbClr val="FFFF00"/>
                </a:solidFill>
              </a:rPr>
              <a:t>同时启用多个客户机，形成一个网络，在完全真实的模拟环境中进行测试或学习</a:t>
            </a:r>
            <a:endParaRPr lang="zh-CN" altLang="en-US">
              <a:solidFill>
                <a:srgbClr val="FFFF00"/>
              </a:solidFill>
            </a:endParaRPr>
          </a:p>
          <a:p>
            <a:pPr algn="l"/>
            <a:r>
              <a:rPr lang="en-US" altLang="zh-CN">
                <a:solidFill>
                  <a:srgbClr val="FFFF00"/>
                </a:solidFill>
              </a:rPr>
              <a:t>3.</a:t>
            </a:r>
            <a:r>
              <a:rPr lang="zh-CN" altLang="en-US">
                <a:solidFill>
                  <a:srgbClr val="FFFF00"/>
                </a:solidFill>
              </a:rPr>
              <a:t>可以运行一些未经上线的软件或者危险的软件，由于虚拟机是在完全隔离的环境中运行的，真实的计算机不会遭到</a:t>
            </a:r>
            <a:r>
              <a:rPr lang="zh-CN" altLang="en-US">
                <a:solidFill>
                  <a:srgbClr val="FFFF00"/>
                </a:solidFill>
              </a:rPr>
              <a:t>破坏</a:t>
            </a:r>
            <a:endParaRPr lang="zh-CN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5310"/>
            <a:ext cx="9144000" cy="1485265"/>
          </a:xfrm>
        </p:spPr>
        <p:txBody>
          <a:bodyPr/>
          <a:p>
            <a:r>
              <a:rPr lang="zh-CN" altLang="en-US">
                <a:solidFill>
                  <a:srgbClr val="FFFF00"/>
                </a:solidFill>
              </a:rPr>
              <a:t>目录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060575"/>
            <a:ext cx="9144000" cy="3197225"/>
          </a:xfrm>
        </p:spPr>
        <p:txBody>
          <a:bodyPr/>
          <a:p>
            <a:pPr algn="l"/>
            <a:r>
              <a:rPr lang="en-US" altLang="zh-CN" sz="3200">
                <a:solidFill>
                  <a:srgbClr val="FFFF00"/>
                </a:solidFill>
              </a:rPr>
              <a:t>1.</a:t>
            </a:r>
            <a:r>
              <a:rPr lang="zh-CN" altLang="en-US" sz="3200">
                <a:solidFill>
                  <a:srgbClr val="FFFF00"/>
                </a:solidFill>
              </a:rPr>
              <a:t>什么是虚拟机</a:t>
            </a:r>
            <a:endParaRPr lang="zh-CN" altLang="en-US" sz="3200">
              <a:solidFill>
                <a:srgbClr val="FFFF00"/>
              </a:solidFill>
            </a:endParaRPr>
          </a:p>
          <a:p>
            <a:pPr algn="l"/>
            <a:r>
              <a:rPr lang="en-US" altLang="zh-CN" sz="3200">
                <a:solidFill>
                  <a:srgbClr val="FFFF00"/>
                </a:solidFill>
              </a:rPr>
              <a:t>2.</a:t>
            </a:r>
            <a:r>
              <a:rPr lang="zh-CN" altLang="en-US" sz="3200">
                <a:solidFill>
                  <a:srgbClr val="FFFF00"/>
                </a:solidFill>
              </a:rPr>
              <a:t>虚拟机相关的几个</a:t>
            </a:r>
            <a:r>
              <a:rPr lang="zh-CN" altLang="en-US" sz="3200">
                <a:solidFill>
                  <a:srgbClr val="FFFF00"/>
                </a:solidFill>
              </a:rPr>
              <a:t>概念</a:t>
            </a:r>
            <a:endParaRPr lang="zh-CN" altLang="en-US" sz="3200">
              <a:solidFill>
                <a:srgbClr val="FFFF00"/>
              </a:solidFill>
            </a:endParaRPr>
          </a:p>
          <a:p>
            <a:pPr algn="l"/>
            <a:r>
              <a:rPr lang="en-US" altLang="zh-CN" sz="3200">
                <a:solidFill>
                  <a:srgbClr val="FFFF00"/>
                </a:solidFill>
              </a:rPr>
              <a:t>3.</a:t>
            </a:r>
            <a:r>
              <a:rPr lang="zh-CN" altLang="en-US" sz="3200">
                <a:solidFill>
                  <a:srgbClr val="FFFF00"/>
                </a:solidFill>
              </a:rPr>
              <a:t>虚拟机的创建</a:t>
            </a:r>
            <a:endParaRPr lang="zh-CN" altLang="en-US" sz="3200">
              <a:solidFill>
                <a:srgbClr val="FFFF00"/>
              </a:solidFill>
            </a:endParaRPr>
          </a:p>
          <a:p>
            <a:pPr algn="l"/>
            <a:r>
              <a:rPr lang="en-US" altLang="zh-CN" sz="3200">
                <a:solidFill>
                  <a:srgbClr val="FFFF00"/>
                </a:solidFill>
              </a:rPr>
              <a:t>4.</a:t>
            </a:r>
            <a:r>
              <a:rPr lang="zh-CN" altLang="en-US" sz="3200">
                <a:solidFill>
                  <a:srgbClr val="FFFF00"/>
                </a:solidFill>
              </a:rPr>
              <a:t>快照</a:t>
            </a:r>
            <a:endParaRPr lang="zh-CN" altLang="en-US" sz="3200">
              <a:solidFill>
                <a:srgbClr val="FFFF00"/>
              </a:solidFill>
            </a:endParaRPr>
          </a:p>
          <a:p>
            <a:pPr algn="l"/>
            <a:r>
              <a:rPr lang="en-US" altLang="zh-CN" sz="3200">
                <a:solidFill>
                  <a:srgbClr val="FFFF00"/>
                </a:solidFill>
              </a:rPr>
              <a:t>5.</a:t>
            </a:r>
            <a:r>
              <a:rPr lang="zh-CN" altLang="en-US" sz="3200">
                <a:solidFill>
                  <a:srgbClr val="FFFF00"/>
                </a:solidFill>
              </a:rPr>
              <a:t>虚拟机的作用</a:t>
            </a:r>
            <a:endParaRPr lang="zh-CN" altLang="en-US" sz="32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12520"/>
            <a:ext cx="9144000" cy="896620"/>
          </a:xfrm>
        </p:spPr>
        <p:txBody>
          <a:bodyPr>
            <a:normAutofit fontScale="90000"/>
          </a:bodyPr>
          <a:p>
            <a:r>
              <a:rPr lang="zh-CN" altLang="en-US">
                <a:solidFill>
                  <a:srgbClr val="FFFF00"/>
                </a:solidFill>
              </a:rPr>
              <a:t>虚拟机：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33295"/>
            <a:ext cx="9144000" cy="2994025"/>
          </a:xfrm>
        </p:spPr>
        <p:txBody>
          <a:bodyPr/>
          <a:p>
            <a:r>
              <a:rPr lang="en-US" altLang="zh-CN">
                <a:solidFill>
                  <a:srgbClr val="FFFF00"/>
                </a:solidFill>
              </a:rPr>
              <a:t>*</a:t>
            </a:r>
            <a:r>
              <a:rPr lang="zh-CN" altLang="en-US">
                <a:solidFill>
                  <a:srgbClr val="FFFF00"/>
                </a:solidFill>
              </a:rPr>
              <a:t>虚拟计算机（简称虚拟机）是提供用户可在单一的桌面上同时运行不同的操作系统，和进行开发、测试、部署新的应用程序的一种软件。由虚拟机软件创建的计算机与真实的计算机几乎一模一样、具有自己的</a:t>
            </a:r>
            <a:r>
              <a:rPr lang="en-US" altLang="zh-CN">
                <a:solidFill>
                  <a:srgbClr val="FFFF00"/>
                </a:solidFill>
              </a:rPr>
              <a:t>CPU</a:t>
            </a:r>
            <a:r>
              <a:rPr lang="zh-CN" altLang="en-US">
                <a:solidFill>
                  <a:srgbClr val="FFFF00"/>
                </a:solidFill>
              </a:rPr>
              <a:t>、内存、硬盘的等。在这个虚拟的计算机上可以安装</a:t>
            </a:r>
            <a:r>
              <a:rPr lang="en-US" altLang="zh-CN">
                <a:solidFill>
                  <a:srgbClr val="FFFF00"/>
                </a:solidFill>
              </a:rPr>
              <a:t>Windows</a:t>
            </a:r>
            <a:r>
              <a:rPr lang="zh-CN" altLang="en-US">
                <a:solidFill>
                  <a:srgbClr val="FFFF00"/>
                </a:solidFill>
              </a:rPr>
              <a:t>、</a:t>
            </a:r>
            <a:r>
              <a:rPr lang="en-US" altLang="zh-CN">
                <a:solidFill>
                  <a:srgbClr val="FFFF00"/>
                </a:solidFill>
              </a:rPr>
              <a:t>Linux</a:t>
            </a:r>
            <a:r>
              <a:rPr lang="zh-CN" altLang="en-US">
                <a:solidFill>
                  <a:srgbClr val="FFFF00"/>
                </a:solidFill>
              </a:rPr>
              <a:t>等真实的操作系统及各种应用程序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>
                <a:solidFill>
                  <a:srgbClr val="FFFF00"/>
                </a:solidFill>
              </a:rPr>
              <a:t>*</a:t>
            </a:r>
            <a:r>
              <a:rPr lang="zh-CN" altLang="en-US">
                <a:solidFill>
                  <a:srgbClr val="FFFF00"/>
                </a:solidFill>
              </a:rPr>
              <a:t>目前流行的虚拟机软件有</a:t>
            </a:r>
            <a:r>
              <a:rPr lang="en-US" altLang="zh-CN">
                <a:solidFill>
                  <a:srgbClr val="FFFF00"/>
                </a:solidFill>
              </a:rPr>
              <a:t>Vmware</a:t>
            </a:r>
            <a:r>
              <a:rPr lang="zh-CN" altLang="en-US">
                <a:solidFill>
                  <a:srgbClr val="FFFF00"/>
                </a:solidFill>
              </a:rPr>
              <a:t>、</a:t>
            </a:r>
            <a:r>
              <a:rPr lang="en-US" altLang="zh-CN">
                <a:solidFill>
                  <a:srgbClr val="FFFF00"/>
                </a:solidFill>
              </a:rPr>
              <a:t>Virtual Box</a:t>
            </a:r>
            <a:r>
              <a:rPr lang="zh-CN" altLang="en-US">
                <a:solidFill>
                  <a:srgbClr val="FFFF00"/>
                </a:solidFill>
              </a:rPr>
              <a:t>和</a:t>
            </a:r>
            <a:r>
              <a:rPr lang="en-US" altLang="zh-CN">
                <a:solidFill>
                  <a:srgbClr val="FFFF00"/>
                </a:solidFill>
              </a:rPr>
              <a:t>Virtual PC</a:t>
            </a:r>
            <a:r>
              <a:rPr lang="zh-CN" altLang="en-US">
                <a:solidFill>
                  <a:srgbClr val="FFFF00"/>
                </a:solidFill>
              </a:rPr>
              <a:t>，它们都能在</a:t>
            </a:r>
            <a:r>
              <a:rPr lang="en-US" altLang="zh-CN">
                <a:solidFill>
                  <a:srgbClr val="FFFF00"/>
                </a:solidFill>
              </a:rPr>
              <a:t>Windows</a:t>
            </a:r>
            <a:r>
              <a:rPr lang="zh-CN" altLang="en-US">
                <a:solidFill>
                  <a:srgbClr val="FFFF00"/>
                </a:solidFill>
              </a:rPr>
              <a:t>系统上虚拟出多个计算机。</a:t>
            </a:r>
            <a:endParaRPr lang="zh-CN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74700"/>
            <a:ext cx="9144000" cy="1010285"/>
          </a:xfrm>
        </p:spPr>
        <p:txBody>
          <a:bodyPr/>
          <a:p>
            <a:pPr algn="l"/>
            <a:r>
              <a:rPr lang="zh-CN" altLang="en-US" sz="4400">
                <a:solidFill>
                  <a:srgbClr val="FFFF00"/>
                </a:solidFill>
              </a:rPr>
              <a:t>虚拟机相关的几个概念：</a:t>
            </a:r>
            <a:endParaRPr lang="zh-CN" altLang="en-US" sz="4400">
              <a:solidFill>
                <a:srgbClr val="FFFF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784985"/>
            <a:ext cx="9144000" cy="3472815"/>
          </a:xfrm>
        </p:spPr>
        <p:txBody>
          <a:bodyPr/>
          <a:p>
            <a:pPr algn="l"/>
            <a:r>
              <a:rPr lang="en-US" altLang="zh-CN">
                <a:solidFill>
                  <a:srgbClr val="FFFF00"/>
                </a:solidFill>
              </a:rPr>
              <a:t>1.VM-----</a:t>
            </a:r>
            <a:r>
              <a:rPr lang="zh-CN" altLang="en-US">
                <a:solidFill>
                  <a:srgbClr val="FFFF00"/>
                </a:solidFill>
              </a:rPr>
              <a:t>虚拟机，指由</a:t>
            </a:r>
            <a:r>
              <a:rPr lang="en-US" altLang="zh-CN">
                <a:solidFill>
                  <a:srgbClr val="FFFF00"/>
                </a:solidFill>
              </a:rPr>
              <a:t>VMware</a:t>
            </a:r>
            <a:r>
              <a:rPr lang="zh-CN" altLang="en-US">
                <a:solidFill>
                  <a:srgbClr val="FFFF00"/>
                </a:solidFill>
              </a:rPr>
              <a:t>模拟出来的一台虚拟的计算机，也就是逻辑上的一台计算机（只存在于软件中，不存在于现实中）</a:t>
            </a:r>
            <a:endParaRPr lang="zh-CN" altLang="en-US">
              <a:solidFill>
                <a:srgbClr val="FFFF00"/>
              </a:solidFill>
            </a:endParaRPr>
          </a:p>
          <a:p>
            <a:pPr algn="l"/>
            <a:r>
              <a:rPr lang="en-US" altLang="zh-CN">
                <a:solidFill>
                  <a:srgbClr val="FFFF00"/>
                </a:solidFill>
              </a:rPr>
              <a:t>2.HOST-----</a:t>
            </a:r>
            <a:r>
              <a:rPr lang="zh-CN" altLang="en-US">
                <a:solidFill>
                  <a:srgbClr val="FFFF00"/>
                </a:solidFill>
              </a:rPr>
              <a:t>指物理存在的计算机（真实的计算机），</a:t>
            </a:r>
            <a:r>
              <a:rPr lang="en-US" altLang="zh-CN">
                <a:solidFill>
                  <a:srgbClr val="FFFF00"/>
                </a:solidFill>
              </a:rPr>
              <a:t>Hosts OS</a:t>
            </a:r>
            <a:r>
              <a:rPr lang="zh-CN" altLang="en-US">
                <a:solidFill>
                  <a:srgbClr val="FFFF00"/>
                </a:solidFill>
              </a:rPr>
              <a:t>指</a:t>
            </a:r>
            <a:r>
              <a:rPr lang="en-US" altLang="zh-CN">
                <a:solidFill>
                  <a:srgbClr val="FFFF00"/>
                </a:solidFill>
              </a:rPr>
              <a:t>HOST</a:t>
            </a:r>
            <a:r>
              <a:rPr lang="zh-CN" altLang="en-US">
                <a:solidFill>
                  <a:srgbClr val="FFFF00"/>
                </a:solidFill>
              </a:rPr>
              <a:t>上运行的操作系统</a:t>
            </a:r>
            <a:endParaRPr lang="zh-CN" altLang="en-US">
              <a:solidFill>
                <a:srgbClr val="FFFF00"/>
              </a:solidFill>
            </a:endParaRPr>
          </a:p>
          <a:p>
            <a:pPr algn="l"/>
            <a:r>
              <a:rPr lang="en-US" altLang="zh-CN">
                <a:solidFill>
                  <a:srgbClr val="FFFF00"/>
                </a:solidFill>
              </a:rPr>
              <a:t>3.Guest OS-----</a:t>
            </a:r>
            <a:r>
              <a:rPr lang="zh-CN" altLang="en-US">
                <a:solidFill>
                  <a:srgbClr val="FFFF00"/>
                </a:solidFill>
              </a:rPr>
              <a:t>指运行在</a:t>
            </a:r>
            <a:r>
              <a:rPr lang="en-US" altLang="zh-CN">
                <a:solidFill>
                  <a:srgbClr val="FFFF00"/>
                </a:solidFill>
              </a:rPr>
              <a:t>VM</a:t>
            </a:r>
            <a:r>
              <a:rPr lang="zh-CN" altLang="en-US">
                <a:solidFill>
                  <a:srgbClr val="FFFF00"/>
                </a:solidFill>
              </a:rPr>
              <a:t>上的操作系统。（例如在一台安装了</a:t>
            </a:r>
            <a:r>
              <a:rPr lang="en-US" altLang="zh-CN">
                <a:solidFill>
                  <a:srgbClr val="FFFF00"/>
                </a:solidFill>
              </a:rPr>
              <a:t>Windows 10 </a:t>
            </a:r>
            <a:r>
              <a:rPr lang="zh-CN" altLang="en-US">
                <a:solidFill>
                  <a:srgbClr val="FFFF00"/>
                </a:solidFill>
              </a:rPr>
              <a:t>系统的计算机上安装了</a:t>
            </a:r>
            <a:r>
              <a:rPr lang="en-US" altLang="zh-CN">
                <a:solidFill>
                  <a:srgbClr val="FFFF00"/>
                </a:solidFill>
              </a:rPr>
              <a:t>VMware</a:t>
            </a:r>
            <a:r>
              <a:rPr lang="zh-CN" altLang="en-US">
                <a:solidFill>
                  <a:srgbClr val="FFFF00"/>
                </a:solidFill>
              </a:rPr>
              <a:t>，那么，</a:t>
            </a:r>
            <a:r>
              <a:rPr lang="en-US" altLang="zh-CN">
                <a:solidFill>
                  <a:srgbClr val="FFFF00"/>
                </a:solidFill>
              </a:rPr>
              <a:t>HOST</a:t>
            </a:r>
            <a:r>
              <a:rPr lang="zh-CN" altLang="en-US">
                <a:solidFill>
                  <a:srgbClr val="FFFF00"/>
                </a:solidFill>
              </a:rPr>
              <a:t>指的是安装</a:t>
            </a:r>
            <a:r>
              <a:rPr lang="en-US" altLang="zh-CN">
                <a:solidFill>
                  <a:srgbClr val="FFFF00"/>
                </a:solidFill>
              </a:rPr>
              <a:t>Windows10 </a:t>
            </a:r>
            <a:r>
              <a:rPr lang="zh-CN" altLang="en-US">
                <a:solidFill>
                  <a:srgbClr val="FFFF00"/>
                </a:solidFill>
              </a:rPr>
              <a:t>系统的这台计算机，</a:t>
            </a:r>
            <a:r>
              <a:rPr lang="en-US" altLang="zh-CN">
                <a:solidFill>
                  <a:srgbClr val="FFFF00"/>
                </a:solidFill>
              </a:rPr>
              <a:t>Hosts OS</a:t>
            </a:r>
            <a:r>
              <a:rPr lang="zh-CN" altLang="en-US">
                <a:solidFill>
                  <a:srgbClr val="FFFF00"/>
                </a:solidFill>
              </a:rPr>
              <a:t>就是</a:t>
            </a:r>
            <a:r>
              <a:rPr lang="en-US" altLang="zh-CN">
                <a:solidFill>
                  <a:srgbClr val="FFFF00"/>
                </a:solidFill>
              </a:rPr>
              <a:t>Windows10</a:t>
            </a:r>
            <a:r>
              <a:rPr lang="zh-CN" altLang="en-US">
                <a:solidFill>
                  <a:srgbClr val="FFFF00"/>
                </a:solidFill>
              </a:rPr>
              <a:t>。</a:t>
            </a:r>
            <a:r>
              <a:rPr lang="en-US" altLang="zh-CN">
                <a:solidFill>
                  <a:srgbClr val="FFFF00"/>
                </a:solidFill>
              </a:rPr>
              <a:t>VM</a:t>
            </a:r>
            <a:r>
              <a:rPr lang="zh-CN" altLang="en-US">
                <a:solidFill>
                  <a:srgbClr val="FFFF00"/>
                </a:solidFill>
              </a:rPr>
              <a:t>上运行的是</a:t>
            </a:r>
            <a:r>
              <a:rPr lang="en-US" altLang="zh-CN">
                <a:solidFill>
                  <a:srgbClr val="FFFF00"/>
                </a:solidFill>
              </a:rPr>
              <a:t>Linux</a:t>
            </a:r>
            <a:r>
              <a:rPr lang="zh-CN" altLang="en-US">
                <a:solidFill>
                  <a:srgbClr val="FFFF00"/>
                </a:solidFill>
              </a:rPr>
              <a:t>，那么</a:t>
            </a:r>
            <a:r>
              <a:rPr lang="en-US" altLang="zh-CN">
                <a:solidFill>
                  <a:srgbClr val="FFFF00"/>
                </a:solidFill>
              </a:rPr>
              <a:t>Linux</a:t>
            </a:r>
            <a:r>
              <a:rPr lang="zh-CN" altLang="en-US">
                <a:solidFill>
                  <a:srgbClr val="FFFF00"/>
                </a:solidFill>
              </a:rPr>
              <a:t>即为</a:t>
            </a:r>
            <a:r>
              <a:rPr lang="en-US" altLang="zh-CN">
                <a:solidFill>
                  <a:srgbClr val="FFFF00"/>
                </a:solidFill>
              </a:rPr>
              <a:t>Guest OS</a:t>
            </a:r>
            <a:r>
              <a:rPr lang="zh-CN" altLang="en-US">
                <a:solidFill>
                  <a:srgbClr val="FFFF00"/>
                </a:solidFill>
              </a:rPr>
              <a:t>。）</a:t>
            </a:r>
            <a:endParaRPr lang="zh-CN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04190"/>
            <a:ext cx="9144000" cy="1437640"/>
          </a:xfrm>
        </p:spPr>
        <p:txBody>
          <a:bodyPr/>
          <a:p>
            <a:r>
              <a:rPr lang="zh-CN" altLang="en-US">
                <a:solidFill>
                  <a:srgbClr val="FFFF00"/>
                </a:solidFill>
              </a:rPr>
              <a:t>虚拟机的创建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455" y="2621280"/>
            <a:ext cx="10583545" cy="2818765"/>
          </a:xfrm>
        </p:spPr>
        <p:txBody>
          <a:bodyPr/>
          <a:p>
            <a:pPr algn="l"/>
            <a:r>
              <a:rPr lang="en-US" altLang="zh-CN">
                <a:solidFill>
                  <a:srgbClr val="FFFF00"/>
                </a:solidFill>
              </a:rPr>
              <a:t>VMware Workstation PRO 16</a:t>
            </a:r>
            <a:r>
              <a:rPr lang="zh-CN" altLang="en-US">
                <a:solidFill>
                  <a:srgbClr val="FFFF00"/>
                </a:solidFill>
              </a:rPr>
              <a:t>初始界面</a:t>
            </a:r>
            <a:endParaRPr lang="en-US" altLang="zh-CN">
              <a:solidFill>
                <a:srgbClr val="FFFF00"/>
              </a:solidFill>
            </a:endParaRPr>
          </a:p>
          <a:p>
            <a:pPr algn="l"/>
            <a:r>
              <a:rPr lang="zh-CN" altLang="en-US">
                <a:solidFill>
                  <a:srgbClr val="FFFF00"/>
                </a:solidFill>
              </a:rPr>
              <a:t>（以</a:t>
            </a:r>
            <a:r>
              <a:rPr lang="en-US" altLang="zh-CN">
                <a:solidFill>
                  <a:srgbClr val="FFFF00"/>
                </a:solidFill>
              </a:rPr>
              <a:t>Windows10</a:t>
            </a:r>
            <a:r>
              <a:rPr lang="zh-CN" altLang="en-US">
                <a:solidFill>
                  <a:srgbClr val="FFFF00"/>
                </a:solidFill>
              </a:rPr>
              <a:t>系统创建的虚拟机为例）</a:t>
            </a:r>
            <a:endParaRPr lang="zh-CN" altLang="en-US">
              <a:solidFill>
                <a:srgbClr val="FFFF00"/>
              </a:solidFill>
            </a:endParaRPr>
          </a:p>
          <a:p>
            <a:pPr algn="l"/>
            <a:r>
              <a:rPr lang="en-US" altLang="zh-CN">
                <a:solidFill>
                  <a:srgbClr val="FFFF00"/>
                </a:solidFill>
              </a:rPr>
              <a:t>*</a:t>
            </a:r>
            <a:r>
              <a:rPr lang="zh-CN" altLang="en-US">
                <a:solidFill>
                  <a:srgbClr val="FFFF00"/>
                </a:solidFill>
              </a:rPr>
              <a:t>点击创建虚拟机</a:t>
            </a:r>
            <a:endParaRPr lang="zh-CN" altLang="en-US">
              <a:solidFill>
                <a:srgbClr val="FFFF00"/>
              </a:solidFill>
            </a:endParaRPr>
          </a:p>
        </p:txBody>
      </p:sp>
      <p:pic>
        <p:nvPicPr>
          <p:cNvPr id="4" name="图片 3" descr="QQ图片202203311347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680" y="1941830"/>
            <a:ext cx="6296660" cy="5017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QQ图片202204011647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6050" y="2223135"/>
            <a:ext cx="4743450" cy="4634865"/>
          </a:xfrm>
          <a:prstGeom prst="rect">
            <a:avLst/>
          </a:prstGeom>
        </p:spPr>
      </p:pic>
      <p:pic>
        <p:nvPicPr>
          <p:cNvPr id="5" name="图片 4" descr="QQ图片202204011648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025" y="2162175"/>
            <a:ext cx="4752975" cy="469582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5642610" y="4215765"/>
            <a:ext cx="1172210" cy="64960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副标题 12"/>
          <p:cNvSpPr>
            <a:spLocks noGrp="1"/>
          </p:cNvSpPr>
          <p:nvPr>
            <p:ph type="subTitle" idx="1"/>
          </p:nvPr>
        </p:nvSpPr>
        <p:spPr>
          <a:xfrm>
            <a:off x="1524000" y="103505"/>
            <a:ext cx="9144000" cy="1512570"/>
          </a:xfrm>
        </p:spPr>
        <p:txBody>
          <a:bodyPr/>
          <a:p>
            <a:r>
              <a:rPr lang="en-US" altLang="zh-CN">
                <a:solidFill>
                  <a:srgbClr val="FFFF00"/>
                </a:solidFill>
              </a:rPr>
              <a:t>iso-</a:t>
            </a:r>
            <a:r>
              <a:rPr lang="zh-CN" altLang="en-US">
                <a:solidFill>
                  <a:srgbClr val="FFFF00"/>
                </a:solidFill>
              </a:rPr>
              <a:t>光盘镜像的文件格式，在虚拟机中必需，作为虚拟机的系统来使用，例如你想创建一个</a:t>
            </a:r>
            <a:r>
              <a:rPr lang="en-US" altLang="zh-CN">
                <a:solidFill>
                  <a:srgbClr val="FFFF00"/>
                </a:solidFill>
              </a:rPr>
              <a:t>windows10</a:t>
            </a:r>
            <a:r>
              <a:rPr lang="zh-CN" altLang="en-US">
                <a:solidFill>
                  <a:srgbClr val="FFFF00"/>
                </a:solidFill>
              </a:rPr>
              <a:t>系统的虚拟机，就必须要有</a:t>
            </a:r>
            <a:r>
              <a:rPr lang="en-US" altLang="zh-CN">
                <a:solidFill>
                  <a:srgbClr val="FFFF00"/>
                </a:solidFill>
              </a:rPr>
              <a:t>windows10</a:t>
            </a:r>
            <a:r>
              <a:rPr lang="zh-CN" altLang="en-US">
                <a:solidFill>
                  <a:srgbClr val="FFFF00"/>
                </a:solidFill>
              </a:rPr>
              <a:t>的光盘镜像文件</a:t>
            </a:r>
            <a:endParaRPr lang="zh-CN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198120"/>
            <a:ext cx="12016740" cy="1686560"/>
          </a:xfrm>
        </p:spPr>
        <p:txBody>
          <a:bodyPr/>
          <a:p>
            <a:endParaRPr lang="zh-CN" altLang="en-US"/>
          </a:p>
        </p:txBody>
      </p:sp>
      <p:pic>
        <p:nvPicPr>
          <p:cNvPr id="4" name="图片 3" descr="QQ图片202204011708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5655"/>
            <a:ext cx="4752975" cy="4695825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5200650" y="2635885"/>
            <a:ext cx="1614805" cy="64960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QQ图片202204011709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025" y="795020"/>
            <a:ext cx="4752975" cy="4695825"/>
          </a:xfrm>
          <a:prstGeom prst="rect">
            <a:avLst/>
          </a:prstGeom>
        </p:spPr>
      </p:pic>
      <p:sp>
        <p:nvSpPr>
          <p:cNvPr id="8" name="线形标注 1 7"/>
          <p:cNvSpPr/>
          <p:nvPr/>
        </p:nvSpPr>
        <p:spPr>
          <a:xfrm>
            <a:off x="1576705" y="3001010"/>
            <a:ext cx="1599565" cy="284480"/>
          </a:xfrm>
          <a:prstGeom prst="borderCallout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FF00"/>
                </a:solidFill>
              </a:rPr>
              <a:t>虚拟机的名字</a:t>
            </a:r>
            <a:endParaRPr lang="zh-CN" altLang="en-US">
              <a:solidFill>
                <a:srgbClr val="FFFF00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14960" y="4097655"/>
            <a:ext cx="497205" cy="8013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12165" y="4798060"/>
            <a:ext cx="1948180" cy="334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FF00"/>
                </a:solidFill>
              </a:rPr>
              <a:t>虚拟机的位置</a:t>
            </a:r>
            <a:endParaRPr lang="zh-CN" altLang="en-US">
              <a:solidFill>
                <a:srgbClr val="FFFF00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8642350" y="1146175"/>
            <a:ext cx="720090" cy="1219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9362440" y="998855"/>
            <a:ext cx="2271395" cy="4159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0.001GB~8TB</a:t>
            </a:r>
            <a:r>
              <a:rPr lang="zh-CN" altLang="en-US">
                <a:solidFill>
                  <a:srgbClr val="FFFF00"/>
                </a:solidFill>
              </a:rPr>
              <a:t>之间</a:t>
            </a:r>
            <a:endParaRPr lang="zh-CN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QQ图片202204011733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2680"/>
            <a:ext cx="4752975" cy="4695825"/>
          </a:xfrm>
          <a:prstGeom prst="rect">
            <a:avLst/>
          </a:prstGeom>
        </p:spPr>
      </p:pic>
      <p:pic>
        <p:nvPicPr>
          <p:cNvPr id="5" name="图片 4" descr="QQ图片202204011733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025" y="1122680"/>
            <a:ext cx="4752975" cy="469582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5314315" y="3076575"/>
            <a:ext cx="1763395" cy="70548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002030"/>
          </a:xfrm>
        </p:spPr>
        <p:txBody>
          <a:bodyPr>
            <a:noAutofit/>
          </a:bodyPr>
          <a:p>
            <a:r>
              <a:rPr lang="zh-CN" altLang="en-US" sz="4000">
                <a:solidFill>
                  <a:srgbClr val="FFFF00"/>
                </a:solidFill>
              </a:rPr>
              <a:t>最终创建好的虚拟机就是这样，点击开启</a:t>
            </a:r>
            <a:r>
              <a:rPr lang="zh-CN" altLang="en-US" sz="4000">
                <a:solidFill>
                  <a:srgbClr val="FFFF00"/>
                </a:solidFill>
              </a:rPr>
              <a:t>此虚拟机</a:t>
            </a:r>
            <a:endParaRPr lang="zh-CN" altLang="en-US" sz="4000">
              <a:solidFill>
                <a:srgbClr val="FFFF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QQ图片202204011734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720" y="2277110"/>
            <a:ext cx="8035925" cy="4306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7335,&quot;width&quot;:747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1081</Words>
  <Application>WPS 演示</Application>
  <PresentationFormat>宽屏</PresentationFormat>
  <Paragraphs>61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VMware Workstation </vt:lpstr>
      <vt:lpstr>目录</vt:lpstr>
      <vt:lpstr>虚拟机：</vt:lpstr>
      <vt:lpstr>虚拟机相关的几个概念：</vt:lpstr>
      <vt:lpstr>虚拟机的创建</vt:lpstr>
      <vt:lpstr>PowerPoint 演示文稿</vt:lpstr>
      <vt:lpstr>PowerPoint 演示文稿</vt:lpstr>
      <vt:lpstr>PowerPoint 演示文稿</vt:lpstr>
      <vt:lpstr>最终创建好的虚拟机就是这样，点击开启此虚拟机</vt:lpstr>
      <vt:lpstr>PowerPoint 演示文稿</vt:lpstr>
      <vt:lpstr>因为我们并不是真正的安装系统，只是虚拟的计算机上安装，所以直接点击没有产品密钥</vt:lpstr>
      <vt:lpstr>这里有多个版本可供选择，哪一个都可以</vt:lpstr>
      <vt:lpstr>这里我们选择第二个，自定义：仅安装windows</vt:lpstr>
      <vt:lpstr>等待文件安装完成</vt:lpstr>
      <vt:lpstr>当这个界面出现的时候代表你的系统已经安装完成，根据提示完成设置就可以正常使用</vt:lpstr>
      <vt:lpstr>快照</vt:lpstr>
      <vt:lpstr>虚拟机的用途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yankailei</dc:creator>
  <cp:lastModifiedBy>有多深情</cp:lastModifiedBy>
  <cp:revision>5</cp:revision>
  <dcterms:created xsi:type="dcterms:W3CDTF">2022-03-31T05:55:00Z</dcterms:created>
  <dcterms:modified xsi:type="dcterms:W3CDTF">2022-04-01T10:39:31Z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283783391C4A467F9E628AEBAB1665FE</vt:lpwstr>
  </property>
  <property fmtid="{D5CDD505-2E9C-101B-9397-08002B2CF9AE}" pid="3" name="KSOProductBuildVer">
    <vt:lpwstr>2052-11.1.0.11365</vt:lpwstr>
  </property>
</Properties>
</file>