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94" r:id="rId6"/>
    <p:sldId id="278" r:id="rId7"/>
    <p:sldId id="263" r:id="rId8"/>
    <p:sldId id="277" r:id="rId9"/>
    <p:sldId id="265" r:id="rId10"/>
    <p:sldId id="267" r:id="rId11"/>
    <p:sldId id="268" r:id="rId12"/>
    <p:sldId id="269" r:id="rId13"/>
    <p:sldId id="295" r:id="rId14"/>
    <p:sldId id="296" r:id="rId15"/>
    <p:sldId id="297" r:id="rId16"/>
    <p:sldId id="270" r:id="rId17"/>
    <p:sldId id="273" r:id="rId18"/>
    <p:sldId id="274" r:id="rId19"/>
  </p:sldIdLst>
  <p:sldSz cx="9144000" cy="6858000" type="screen4x3"/>
  <p:notesSz cx="6858000" cy="9144000"/>
  <p:custDataLst>
    <p:tags r:id="rId2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4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jpeg"/><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1.jpe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image" Target="../media/image1.jpe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1.jpeg"/><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3.jpeg"/><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045834"/>
            <a:ext cx="9135666" cy="2928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8" name="矩形 7"/>
          <p:cNvSpPr/>
          <p:nvPr>
            <p:custDataLst>
              <p:tags r:id="rId3"/>
            </p:custDataLst>
          </p:nvPr>
        </p:nvSpPr>
        <p:spPr>
          <a:xfrm>
            <a:off x="0" y="1143680"/>
            <a:ext cx="9135666" cy="270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9" name="矩形 8"/>
          <p:cNvSpPr/>
          <p:nvPr>
            <p:custDataLst>
              <p:tags r:id="rId4"/>
            </p:custDataLst>
          </p:nvPr>
        </p:nvSpPr>
        <p:spPr>
          <a:xfrm>
            <a:off x="0" y="5606142"/>
            <a:ext cx="9135666" cy="270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2" name="标题 1"/>
          <p:cNvSpPr>
            <a:spLocks noGrp="1"/>
          </p:cNvSpPr>
          <p:nvPr>
            <p:ph type="ctrTitle" hasCustomPrompt="1"/>
            <p:custDataLst>
              <p:tags r:id="rId5"/>
            </p:custDataLst>
          </p:nvPr>
        </p:nvSpPr>
        <p:spPr>
          <a:xfrm>
            <a:off x="1143000" y="2072613"/>
            <a:ext cx="6858000" cy="1212056"/>
          </a:xfrm>
        </p:spPr>
        <p:txBody>
          <a:bodyPr anchor="b"/>
          <a:lstStyle>
            <a:lvl1pPr algn="ctr">
              <a:defRPr sz="4500">
                <a:solidFill>
                  <a:schemeClr val="accent1"/>
                </a:solidFill>
              </a:defRPr>
            </a:lvl1pPr>
          </a:lstStyle>
          <a:p>
            <a:r>
              <a:rPr lang="zh-CN" altLang="en-US" dirty="0"/>
              <a:t>编辑标题</a:t>
            </a:r>
            <a:endParaRPr lang="zh-CN" altLang="en-US" dirty="0"/>
          </a:p>
        </p:txBody>
      </p:sp>
      <p:sp>
        <p:nvSpPr>
          <p:cNvPr id="3" name="副标题 2"/>
          <p:cNvSpPr>
            <a:spLocks noGrp="1"/>
          </p:cNvSpPr>
          <p:nvPr>
            <p:ph type="subTitle" idx="1"/>
            <p:custDataLst>
              <p:tags r:id="rId6"/>
            </p:custDataLst>
          </p:nvPr>
        </p:nvSpPr>
        <p:spPr>
          <a:xfrm>
            <a:off x="1143000" y="3707303"/>
            <a:ext cx="6858000" cy="840542"/>
          </a:xfrm>
        </p:spPr>
        <p:txBody>
          <a:bodyPr>
            <a:normAutofit/>
          </a:bodyPr>
          <a:lstStyle>
            <a:lvl1pPr marL="0" indent="0" algn="ctr">
              <a:buNone/>
              <a:defRPr sz="135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7"/>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6457950" y="6401991"/>
            <a:ext cx="2057400" cy="273844"/>
          </a:xfrm>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8650" y="530820"/>
            <a:ext cx="7886700" cy="994172"/>
          </a:xfrm>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a:xfrm>
            <a:off x="628650" y="2369542"/>
            <a:ext cx="7886700" cy="3263503"/>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401991"/>
            <a:ext cx="2057400" cy="273844"/>
          </a:xfrm>
        </p:spPr>
        <p:txBody>
          <a:bodyPr/>
          <a:lstStyle/>
          <a:p>
            <a:fld id="{EBD99D2D-2FB7-4C32-8E9C-F310AD3139DD}" type="slidenum">
              <a:rPr lang="zh-CN" altLang="en-US" smtClean="0"/>
            </a:fld>
            <a:endParaRPr lang="zh-CN" altLang="en-US"/>
          </a:p>
        </p:txBody>
      </p:sp>
      <p:pic>
        <p:nvPicPr>
          <p:cNvPr id="8" name="图片 7"/>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3233" y="0"/>
            <a:ext cx="9140767" cy="41563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0" y="4038599"/>
            <a:ext cx="9144000" cy="2819401"/>
          </a:xfrm>
          <a:prstGeom prst="rect">
            <a:avLst/>
          </a:prstGeom>
        </p:spPr>
      </p:pic>
      <p:sp>
        <p:nvSpPr>
          <p:cNvPr id="2" name="标题 1"/>
          <p:cNvSpPr>
            <a:spLocks noGrp="1"/>
          </p:cNvSpPr>
          <p:nvPr>
            <p:ph type="title" hasCustomPrompt="1"/>
            <p:custDataLst>
              <p:tags r:id="rId4"/>
            </p:custDataLst>
          </p:nvPr>
        </p:nvSpPr>
        <p:spPr>
          <a:xfrm>
            <a:off x="623887" y="1655116"/>
            <a:ext cx="5971894" cy="1055642"/>
          </a:xfrm>
        </p:spPr>
        <p:txBody>
          <a:bodyPr anchor="b"/>
          <a:lstStyle>
            <a:lvl1pPr>
              <a:defRPr sz="4500">
                <a:solidFill>
                  <a:schemeClr val="accent1"/>
                </a:solidFill>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623887" y="3046184"/>
            <a:ext cx="5971894" cy="716172"/>
          </a:xfrm>
        </p:spPr>
        <p:txBody>
          <a:bodyPr>
            <a:normAutofit/>
          </a:bodyPr>
          <a:lstStyle>
            <a:lvl1pPr marL="0" indent="0">
              <a:buNone/>
              <a:defRPr sz="135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6457950" y="6401991"/>
            <a:ext cx="2057400" cy="273844"/>
          </a:xfrm>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3233" y="0"/>
            <a:ext cx="9140767" cy="415636"/>
          </a:xfrm>
          <a:prstGeom prst="rect">
            <a:avLst/>
          </a:prstGeom>
        </p:spPr>
      </p:pic>
      <p:sp>
        <p:nvSpPr>
          <p:cNvPr id="2" name="标题 1"/>
          <p:cNvSpPr>
            <a:spLocks noGrp="1"/>
          </p:cNvSpPr>
          <p:nvPr>
            <p:ph type="title"/>
            <p:custDataLst>
              <p:tags r:id="rId4"/>
            </p:custDataLst>
          </p:nvPr>
        </p:nvSpPr>
        <p:spPr>
          <a:xfrm>
            <a:off x="628650" y="530820"/>
            <a:ext cx="7886700" cy="994172"/>
          </a:xfrm>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5"/>
            </p:custDataLst>
          </p:nvPr>
        </p:nvSpPr>
        <p:spPr>
          <a:xfrm>
            <a:off x="628650" y="2369542"/>
            <a:ext cx="3886200" cy="326350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4629150" y="2369542"/>
            <a:ext cx="3886200" cy="326350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7" name="灯片编号占位符 6"/>
          <p:cNvSpPr>
            <a:spLocks noGrp="1"/>
          </p:cNvSpPr>
          <p:nvPr>
            <p:ph type="sldNum" sz="quarter" idx="12"/>
            <p:custDataLst>
              <p:tags r:id="rId9"/>
            </p:custDataLst>
          </p:nvPr>
        </p:nvSpPr>
        <p:spPr>
          <a:xfrm>
            <a:off x="6457950" y="6401991"/>
            <a:ext cx="2057400" cy="273844"/>
          </a:xfrm>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530820"/>
            <a:ext cx="7886700" cy="994172"/>
          </a:xfrm>
        </p:spPr>
        <p:txBody>
          <a:bodyPr/>
          <a:lstStyle>
            <a:lvl1pPr>
              <a:defRPr>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930388"/>
            <a:ext cx="3868340" cy="617934"/>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629841" y="3213228"/>
            <a:ext cx="3868340" cy="255122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4629150" y="1930388"/>
            <a:ext cx="3887391" cy="617934"/>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4629150" y="3213228"/>
            <a:ext cx="3887391" cy="255122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401991"/>
            <a:ext cx="2057400" cy="273844"/>
          </a:xfrm>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8650" y="530820"/>
            <a:ext cx="7886700" cy="994172"/>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28950" y="6401991"/>
            <a:ext cx="3086100" cy="273844"/>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401991"/>
            <a:ext cx="2057400" cy="273844"/>
          </a:xfrm>
        </p:spPr>
        <p:txBody>
          <a:bodyPr/>
          <a:lstStyle/>
          <a:p>
            <a:fld id="{EBD99D2D-2FB7-4C32-8E9C-F310AD3139DD}" type="slidenum">
              <a:rPr lang="zh-CN" altLang="en-US" smtClean="0"/>
            </a:fld>
            <a:endParaRPr lang="zh-CN" altLang="en-US"/>
          </a:p>
        </p:txBody>
      </p:sp>
      <p:pic>
        <p:nvPicPr>
          <p:cNvPr id="6" name="图片 5"/>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a:off x="3233" y="0"/>
            <a:ext cx="9140767" cy="41563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891942"/>
            <a:ext cx="3123900" cy="1200150"/>
          </a:xfrm>
        </p:spPr>
        <p:txBody>
          <a:bodyPr anchor="t" anchorCtr="0">
            <a:normAutofit/>
          </a:bodyPr>
          <a:lstStyle>
            <a:lvl1pPr>
              <a:defRPr sz="2700">
                <a:solidFill>
                  <a:schemeClr val="accent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1367367"/>
            <a:ext cx="4627800" cy="40527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custDataLst>
              <p:tags r:id="rId4"/>
            </p:custDataLst>
          </p:nvPr>
        </p:nvSpPr>
        <p:spPr>
          <a:xfrm>
            <a:off x="629840" y="2768565"/>
            <a:ext cx="3123900" cy="2858691"/>
          </a:xfrm>
        </p:spPr>
        <p:txBody>
          <a:bodyPr>
            <a:normAutofit/>
          </a:bodyPr>
          <a:lstStyle>
            <a:lvl1pPr marL="0" indent="0">
              <a:buNone/>
              <a:defRPr sz="15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a:xfrm>
            <a:off x="628650" y="6401991"/>
            <a:ext cx="2057400" cy="273844"/>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401991"/>
            <a:ext cx="2057400" cy="273844"/>
          </a:xfrm>
        </p:spPr>
        <p:txBody>
          <a:bodyPr/>
          <a:lstStyle/>
          <a:p>
            <a:fld id="{FABC47A4-756D-490B-A52F-7D9E2C9FC05F}" type="slidenum">
              <a:rPr lang="zh-CN" altLang="en-US" smtClean="0"/>
            </a:fld>
            <a:endParaRPr lang="zh-CN" altLang="en-US"/>
          </a:p>
        </p:txBody>
      </p:sp>
      <p:pic>
        <p:nvPicPr>
          <p:cNvPr id="9" name="图片 8"/>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3233" y="0"/>
            <a:ext cx="9140767" cy="4156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6543675" y="1091605"/>
            <a:ext cx="1971675" cy="4358879"/>
          </a:xfrm>
        </p:spPr>
        <p:txBody>
          <a:bodyPr vert="eaVert"/>
          <a:lstStyle>
            <a:lvl1pPr>
              <a:defRPr>
                <a:solidFill>
                  <a:schemeClr val="accent1"/>
                </a:solidFill>
              </a:defRPr>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1091605"/>
            <a:ext cx="5800725" cy="4358879"/>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401991"/>
            <a:ext cx="2057400" cy="273844"/>
          </a:xfrm>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401991"/>
            <a:ext cx="2057400" cy="273844"/>
          </a:xfrm>
        </p:spPr>
        <p:txBody>
          <a:bodyPr/>
          <a:lstStyle/>
          <a:p>
            <a:fld id="{EBD99D2D-2FB7-4C32-8E9C-F310AD3139DD}"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1168692"/>
            <a:ext cx="7886700" cy="432274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9" name="图片 8"/>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3233" y="0"/>
            <a:ext cx="9140767" cy="41563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1701488"/>
            <a:ext cx="9135666" cy="3616949"/>
            <a:chOff x="0" y="1098663"/>
            <a:chExt cx="12180888" cy="4822598"/>
          </a:xfrm>
          <a:solidFill>
            <a:schemeClr val="bg1"/>
          </a:solidFill>
        </p:grpSpPr>
        <p:sp>
          <p:nvSpPr>
            <p:cNvPr id="6" name="矩形 5"/>
            <p:cNvSpPr/>
            <p:nvPr>
              <p:custDataLst>
                <p:tags r:id="rId3"/>
              </p:custDataLst>
            </p:nvPr>
          </p:nvSpPr>
          <p:spPr>
            <a:xfrm>
              <a:off x="0" y="1557791"/>
              <a:ext cx="12180888" cy="3904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4"/>
              </p:custDataLst>
            </p:nvPr>
          </p:nvSpPr>
          <p:spPr>
            <a:xfrm>
              <a:off x="0" y="1098663"/>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5"/>
              </p:custDataLst>
            </p:nvPr>
          </p:nvSpPr>
          <p:spPr>
            <a:xfrm>
              <a:off x="0" y="5561125"/>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6"/>
            </p:custDataLst>
          </p:nvPr>
        </p:nvSpPr>
        <p:spPr>
          <a:xfrm>
            <a:off x="1089662" y="2347738"/>
            <a:ext cx="6964679" cy="994172"/>
          </a:xfrm>
        </p:spPr>
        <p:txBody>
          <a:bodyPr>
            <a:normAutofit/>
          </a:bodyPr>
          <a:lstStyle>
            <a:lvl1pPr algn="dist">
              <a:defRPr sz="4500">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a:xfrm>
            <a:off x="628650" y="6401991"/>
            <a:ext cx="2057400" cy="273844"/>
          </a:xfrm>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401991"/>
            <a:ext cx="2057400" cy="273844"/>
          </a:xfrm>
        </p:spPr>
        <p:txBody>
          <a:bodyPr/>
          <a:lstStyle/>
          <a:p>
            <a:fld id="{EBD99D2D-2FB7-4C32-8E9C-F310AD3139DD}" type="slidenum">
              <a:rPr lang="zh-CN" altLang="en-US" smtClean="0"/>
            </a:fld>
            <a:endParaRPr lang="zh-CN" altLang="en-US"/>
          </a:p>
        </p:txBody>
      </p:sp>
      <p:sp>
        <p:nvSpPr>
          <p:cNvPr id="10" name="内容占位符 9"/>
          <p:cNvSpPr>
            <a:spLocks noGrp="1"/>
          </p:cNvSpPr>
          <p:nvPr>
            <p:ph sz="quarter" idx="13"/>
            <p:custDataLst>
              <p:tags r:id="rId10"/>
            </p:custDataLst>
          </p:nvPr>
        </p:nvSpPr>
        <p:spPr>
          <a:xfrm>
            <a:off x="1089662" y="3682241"/>
            <a:ext cx="6964679" cy="697706"/>
          </a:xfrm>
        </p:spPr>
        <p:txBody>
          <a:bodyPr>
            <a:normAutofit/>
          </a:bodyPr>
          <a:lstStyle>
            <a:lvl1pPr marL="0" indent="0" algn="ctr">
              <a:buNone/>
              <a:defRPr sz="1350">
                <a:solidFill>
                  <a:schemeClr val="accent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28650" y="530820"/>
            <a:ext cx="7886700" cy="994172"/>
          </a:xfrm>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1339650"/>
            <a:ext cx="7219800" cy="542700"/>
          </a:xfrm>
        </p:spPr>
        <p:txBody>
          <a:bodyPr anchor="ct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标题 1"/>
          <p:cNvSpPr>
            <a:spLocks noGrp="1"/>
          </p:cNvSpPr>
          <p:nvPr>
            <p:ph type="title" hasCustomPrompt="1"/>
            <p:custDataLst>
              <p:tags r:id="rId4"/>
            </p:custDataLst>
          </p:nvPr>
        </p:nvSpPr>
        <p:spPr>
          <a:xfrm>
            <a:off x="437400" y="880650"/>
            <a:ext cx="2970000" cy="661500"/>
          </a:xfrm>
        </p:spPr>
        <p:txBody>
          <a:bodyPr anchor="ctr"/>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59000" y="8595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53600" y="740250"/>
            <a:ext cx="8232300" cy="423900"/>
          </a:xfrm>
        </p:spPr>
        <p:txBody>
          <a:bodyPr anchor="ctr"/>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1576668"/>
            <a:ext cx="9144000" cy="370466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4"/>
            </p:custDataLst>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a:xfrm>
            <a:off x="628650" y="6401991"/>
            <a:ext cx="2057400" cy="273844"/>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401991"/>
            <a:ext cx="2057400" cy="273844"/>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121.xml"/><Relationship Id="rId24" Type="http://schemas.openxmlformats.org/officeDocument/2006/relationships/tags" Target="../tags/tag120.xml"/><Relationship Id="rId23" Type="http://schemas.openxmlformats.org/officeDocument/2006/relationships/tags" Target="../tags/tag119.xml"/><Relationship Id="rId22" Type="http://schemas.openxmlformats.org/officeDocument/2006/relationships/tags" Target="../tags/tag118.xml"/><Relationship Id="rId21" Type="http://schemas.openxmlformats.org/officeDocument/2006/relationships/tags" Target="../tags/tag117.xml"/><Relationship Id="rId20" Type="http://schemas.openxmlformats.org/officeDocument/2006/relationships/tags" Target="../tags/tag116.xml"/><Relationship Id="rId2" Type="http://schemas.openxmlformats.org/officeDocument/2006/relationships/slideLayout" Target="../slideLayouts/slideLayout13.xml"/><Relationship Id="rId19" Type="http://schemas.openxmlformats.org/officeDocument/2006/relationships/image" Target="../media/image3.jpeg"/><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28650" y="113109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628650" y="222646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28650" y="5624513"/>
            <a:ext cx="2057400" cy="273844"/>
          </a:xfrm>
          <a:prstGeom prst="rect">
            <a:avLst/>
          </a:prstGeom>
        </p:spPr>
        <p:txBody>
          <a:bodyPr vert="horz" lIns="91440" tIns="45720" rIns="91440" bIns="45720" rtlCol="0" anchor="ctr">
            <a:normAutofit/>
          </a:bodyPr>
          <a:lstStyle>
            <a:lvl1pPr algn="l">
              <a:defRPr sz="900">
                <a:solidFill>
                  <a:schemeClr val="tx1"/>
                </a:solidFill>
              </a:defRPr>
            </a:lvl1pPr>
          </a:lstStyle>
          <a:p>
            <a:fld id="{637F87A4-58F6-4A13-B65D-8A726F62FF32}"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3028950" y="5624513"/>
            <a:ext cx="3086100" cy="273844"/>
          </a:xfrm>
          <a:prstGeom prst="rect">
            <a:avLst/>
          </a:prstGeom>
        </p:spPr>
        <p:txBody>
          <a:bodyPr vert="horz" lIns="91440" tIns="45720" rIns="91440" bIns="45720" rtlCol="0" anchor="ctr">
            <a:normAutofit/>
          </a:bodyPr>
          <a:lstStyle>
            <a:lvl1pPr algn="ctr">
              <a:defRPr sz="900">
                <a:solidFill>
                  <a:schemeClr val="tx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6457950" y="5624513"/>
            <a:ext cx="2057400" cy="273844"/>
          </a:xfrm>
          <a:prstGeom prst="rect">
            <a:avLst/>
          </a:prstGeom>
        </p:spPr>
        <p:txBody>
          <a:bodyPr vert="horz" lIns="91440" tIns="45720" rIns="91440" bIns="45720" rtlCol="0" anchor="ctr">
            <a:normAutofit/>
          </a:bodyPr>
          <a:lstStyle>
            <a:lvl1pPr algn="r">
              <a:defRPr sz="900">
                <a:solidFill>
                  <a:schemeClr val="tx1"/>
                </a:solidFill>
              </a:defRPr>
            </a:lvl1pPr>
          </a:lstStyle>
          <a:p>
            <a:fld id="{EBD99D2D-2FB7-4C32-8E9C-F310AD3139DD}" type="slidenum">
              <a:rPr lang="zh-CN" altLang="en-US" smtClean="0"/>
            </a:fld>
            <a:endParaRPr lang="zh-CN" altLang="en-US"/>
          </a:p>
        </p:txBody>
      </p:sp>
      <p:sp>
        <p:nvSpPr>
          <p:cNvPr id="7" name="KSO_TEMPLATE" hidden="1"/>
          <p:cNvSpPr/>
          <p:nvPr>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lnSpc>
          <a:spcPct val="12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9.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0.xml"/><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a:xfrm>
            <a:off x="1143000" y="1844648"/>
            <a:ext cx="6858000" cy="1212056"/>
          </a:xfrm>
        </p:spPr>
        <p:txBody>
          <a:bodyPr>
            <a:normAutofit/>
          </a:bodyPr>
          <a:p>
            <a:r>
              <a:rPr lang="zh-CN" altLang="en-US">
                <a:solidFill>
                  <a:schemeClr val="accent1"/>
                </a:solidFill>
              </a:rPr>
              <a:t>访问者模式</a:t>
            </a:r>
            <a:endParaRPr lang="zh-CN" altLang="en-US">
              <a:solidFill>
                <a:schemeClr val="accent1"/>
              </a:solidFill>
            </a:endParaRPr>
          </a:p>
        </p:txBody>
      </p:sp>
      <p:sp>
        <p:nvSpPr>
          <p:cNvPr id="7" name="副标题 6"/>
          <p:cNvSpPr>
            <a:spLocks noGrp="1"/>
          </p:cNvSpPr>
          <p:nvPr>
            <p:ph type="subTitle" idx="1"/>
            <p:custDataLst>
              <p:tags r:id="rId2"/>
            </p:custDataLst>
          </p:nvPr>
        </p:nvSpPr>
        <p:spPr>
          <a:xfrm>
            <a:off x="1115695" y="3056890"/>
            <a:ext cx="6864985" cy="1866265"/>
          </a:xfrm>
        </p:spPr>
        <p:txBody>
          <a:bodyPr>
            <a:noAutofit/>
          </a:bodyPr>
          <a:p>
            <a:r>
              <a:rPr lang="en-US" altLang="zh-CN" sz="2000" b="1" dirty="0">
                <a:solidFill>
                  <a:schemeClr val="accent1"/>
                </a:solidFill>
                <a:uFillTx/>
              </a:rPr>
              <a:t>访问者（Visitor）模式的定义：提供一个作用于某对象结构中的各元素的操作表示，它使我们可以在不改变各元素的类的前提下定义作用于这些元素的新操作。访问者模式是一种对象行为型模式。</a:t>
            </a:r>
            <a:endParaRPr lang="en-US" altLang="zh-CN" sz="2000" b="1" dirty="0">
              <a:solidFill>
                <a:schemeClr val="accent1"/>
              </a:solidFill>
              <a:uFillTx/>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530860"/>
            <a:ext cx="7886700" cy="239395"/>
          </a:xfrm>
        </p:spPr>
        <p:txBody>
          <a:bodyPr>
            <a:normAutofit fontScale="90000"/>
          </a:bodyPr>
          <a:p>
            <a:r>
              <a:rPr lang="en-US" altLang="zh-CN"/>
              <a:t>.</a:t>
            </a:r>
            <a:endParaRPr lang="en-US" altLang="zh-CN"/>
          </a:p>
        </p:txBody>
      </p:sp>
      <p:sp>
        <p:nvSpPr>
          <p:cNvPr id="3" name="内容占位符 2"/>
          <p:cNvSpPr>
            <a:spLocks noGrp="1"/>
          </p:cNvSpPr>
          <p:nvPr>
            <p:ph idx="1"/>
          </p:nvPr>
        </p:nvSpPr>
        <p:spPr>
          <a:xfrm>
            <a:off x="628650" y="501015"/>
            <a:ext cx="7886700" cy="6370955"/>
          </a:xfrm>
        </p:spPr>
        <p:txBody>
          <a:bodyPr>
            <a:noAutofit/>
          </a:bodyPr>
          <a:p>
            <a:r>
              <a:rPr lang="zh-CN" altLang="en-US" sz="1900" b="1">
                <a:solidFill>
                  <a:schemeClr val="accent3"/>
                </a:solidFill>
                <a:uFillTx/>
              </a:rPr>
              <a:t> }</a:t>
            </a:r>
            <a:endParaRPr lang="zh-CN" altLang="en-US" sz="1900" b="1">
              <a:solidFill>
                <a:schemeClr val="accent3"/>
              </a:solidFill>
              <a:uFillTx/>
            </a:endParaRPr>
          </a:p>
          <a:p>
            <a:r>
              <a:rPr lang="zh-CN" altLang="en-US" sz="1900" b="1">
                <a:solidFill>
                  <a:schemeClr val="accent3"/>
                </a:solidFill>
                <a:uFillTx/>
              </a:rPr>
              <a:t>}</a:t>
            </a:r>
            <a:endParaRPr lang="zh-CN" altLang="en-US" sz="1900" b="1">
              <a:solidFill>
                <a:schemeClr val="accent3"/>
              </a:solidFill>
              <a:uFillTx/>
            </a:endParaRPr>
          </a:p>
          <a:p>
            <a:r>
              <a:rPr lang="zh-CN" altLang="en-US" sz="1900" b="1">
                <a:solidFill>
                  <a:schemeClr val="accent3"/>
                </a:solidFill>
                <a:uFillTx/>
              </a:rPr>
              <a:t>//具体访问者B类</a:t>
            </a:r>
            <a:endParaRPr lang="zh-CN" altLang="en-US" sz="1900" b="1">
              <a:solidFill>
                <a:schemeClr val="accent3"/>
              </a:solidFill>
              <a:uFillTx/>
            </a:endParaRPr>
          </a:p>
          <a:p>
            <a:r>
              <a:rPr lang="zh-CN" altLang="en-US" sz="1900" b="1">
                <a:solidFill>
                  <a:schemeClr val="accent3"/>
                </a:solidFill>
                <a:uFillTx/>
              </a:rPr>
              <a:t>class ConcreteVisitorB implements Visitor {</a:t>
            </a:r>
            <a:endParaRPr lang="zh-CN" altLang="en-US" sz="1900" b="1">
              <a:solidFill>
                <a:schemeClr val="accent3"/>
              </a:solidFill>
              <a:uFillTx/>
            </a:endParaRPr>
          </a:p>
          <a:p>
            <a:r>
              <a:rPr lang="zh-CN" altLang="en-US" sz="1900" b="1">
                <a:solidFill>
                  <a:schemeClr val="accent3"/>
                </a:solidFill>
                <a:uFillTx/>
              </a:rPr>
              <a:t>    public void visit(ConcreteElementA element) {</a:t>
            </a:r>
            <a:endParaRPr lang="zh-CN" altLang="en-US" sz="1900" b="1">
              <a:solidFill>
                <a:schemeClr val="accent3"/>
              </a:solidFill>
              <a:uFillTx/>
            </a:endParaRPr>
          </a:p>
          <a:p>
            <a:r>
              <a:rPr lang="zh-CN" altLang="en-US" sz="1900" b="1">
                <a:solidFill>
                  <a:schemeClr val="accent3"/>
                </a:solidFill>
                <a:uFillTx/>
              </a:rPr>
              <a:t>        System.out.println("具体访问者B访问--&gt;" + element.operationA());</a:t>
            </a:r>
            <a:endParaRPr lang="zh-CN" altLang="en-US" sz="1900" b="1">
              <a:solidFill>
                <a:schemeClr val="accent3"/>
              </a:solidFill>
              <a:uFillTx/>
            </a:endParaRPr>
          </a:p>
          <a:p>
            <a:r>
              <a:rPr lang="zh-CN" altLang="en-US" sz="1900" b="1">
                <a:solidFill>
                  <a:schemeClr val="accent3"/>
                </a:solidFill>
                <a:uFillTx/>
              </a:rPr>
              <a:t>    }</a:t>
            </a:r>
            <a:endParaRPr lang="zh-CN" altLang="en-US" sz="1900" b="1">
              <a:solidFill>
                <a:schemeClr val="accent3"/>
              </a:solidFill>
              <a:uFillTx/>
            </a:endParaRPr>
          </a:p>
          <a:p>
            <a:r>
              <a:rPr lang="zh-CN" altLang="en-US" sz="1900" b="1">
                <a:solidFill>
                  <a:schemeClr val="accent3"/>
                </a:solidFill>
                <a:uFillTx/>
              </a:rPr>
              <a:t>public void visit(ConcreteElementB element) {</a:t>
            </a:r>
            <a:endParaRPr lang="zh-CN" altLang="en-US" sz="1900" b="1">
              <a:solidFill>
                <a:schemeClr val="accent3"/>
              </a:solidFill>
              <a:uFillTx/>
            </a:endParaRPr>
          </a:p>
          <a:p>
            <a:r>
              <a:rPr lang="zh-CN" altLang="en-US" sz="1900" b="1">
                <a:solidFill>
                  <a:schemeClr val="accent3"/>
                </a:solidFill>
                <a:uFillTx/>
              </a:rPr>
              <a:t>        System.out.println("具体访问者B访问--&gt;" + element.operationB());</a:t>
            </a:r>
            <a:endParaRPr lang="zh-CN" altLang="en-US" sz="1900" b="1">
              <a:solidFill>
                <a:schemeClr val="accent3"/>
              </a:solidFill>
              <a:uFillTx/>
            </a:endParaRPr>
          </a:p>
          <a:p>
            <a:r>
              <a:rPr lang="zh-CN" altLang="en-US" sz="1900" b="1">
                <a:solidFill>
                  <a:schemeClr val="accent3"/>
                </a:solidFill>
                <a:uFillTx/>
              </a:rPr>
              <a:t>    }</a:t>
            </a:r>
            <a:endParaRPr lang="zh-CN" altLang="en-US" sz="1900" b="1">
              <a:solidFill>
                <a:schemeClr val="accent3"/>
              </a:solidFill>
              <a:uFillTx/>
            </a:endParaRPr>
          </a:p>
          <a:p>
            <a:r>
              <a:rPr lang="zh-CN" altLang="en-US" sz="1900" b="1">
                <a:solidFill>
                  <a:schemeClr val="accent3"/>
                </a:solidFill>
                <a:uFillTx/>
              </a:rPr>
              <a:t>}</a:t>
            </a:r>
            <a:endParaRPr lang="zh-CN" altLang="en-US" sz="1900" b="1">
              <a:solidFill>
                <a:schemeClr val="accent3"/>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400" y="415925"/>
            <a:ext cx="9147810" cy="6447790"/>
          </a:xfrm>
        </p:spPr>
        <p:txBody>
          <a:bodyPr/>
          <a:p>
            <a:r>
              <a:rPr lang="zh-CN" altLang="en-US"/>
              <a:t>//抽象元素类</a:t>
            </a:r>
            <a:endParaRPr lang="zh-CN" altLang="en-US"/>
          </a:p>
          <a:p>
            <a:r>
              <a:rPr lang="zh-CN" altLang="en-US"/>
              <a:t>interface Element {</a:t>
            </a:r>
            <a:endParaRPr lang="zh-CN" altLang="en-US"/>
          </a:p>
          <a:p>
            <a:r>
              <a:rPr lang="zh-CN" altLang="en-US"/>
              <a:t>    void accept(Visitor visitor);</a:t>
            </a:r>
            <a:endParaRPr lang="zh-CN" altLang="en-US"/>
          </a:p>
          <a:p>
            <a:r>
              <a:rPr lang="zh-CN" altLang="en-US"/>
              <a:t>}</a:t>
            </a:r>
            <a:endParaRPr lang="zh-CN" altLang="en-US"/>
          </a:p>
          <a:p>
            <a:r>
              <a:rPr lang="zh-CN" altLang="en-US"/>
              <a:t>//具体元素A类</a:t>
            </a:r>
            <a:endParaRPr lang="zh-CN" altLang="en-US"/>
          </a:p>
          <a:p>
            <a:r>
              <a:rPr lang="zh-CN" altLang="en-US"/>
              <a:t>class ConcreteElementA implements Element {</a:t>
            </a:r>
            <a:endParaRPr lang="zh-CN" altLang="en-US"/>
          </a:p>
          <a:p>
            <a:r>
              <a:rPr lang="zh-CN" altLang="en-US"/>
              <a:t>    public void accept(Visitor visitor) {</a:t>
            </a:r>
            <a:endParaRPr lang="zh-CN" altLang="en-US"/>
          </a:p>
          <a:p>
            <a:r>
              <a:rPr lang="zh-CN" altLang="en-US"/>
              <a:t>        visitor.visit(this);</a:t>
            </a:r>
            <a:endParaRPr lang="zh-CN" altLang="en-US"/>
          </a:p>
          <a:p>
            <a:r>
              <a:rPr lang="zh-CN" altLang="en-US"/>
              <a:t>    }</a:t>
            </a:r>
            <a:endParaRPr lang="zh-CN" altLang="en-US"/>
          </a:p>
          <a:p>
            <a:r>
              <a:rPr lang="zh-CN" altLang="en-US"/>
              <a:t>    public String operationA() {</a:t>
            </a:r>
            <a:endParaRPr lang="zh-CN" altLang="en-US"/>
          </a:p>
          <a:p>
            <a:r>
              <a:rPr lang="zh-CN" altLang="en-US"/>
              <a:t>        return "具体元素A的操作。";</a:t>
            </a:r>
            <a:endParaRPr lang="zh-CN" altLang="en-US"/>
          </a:p>
          <a:p>
            <a:r>
              <a:rPr lang="zh-CN" altLang="en-US"/>
              <a:t>    }</a:t>
            </a:r>
            <a:endParaRPr lang="zh-CN" altLang="en-US"/>
          </a:p>
          <a:p>
            <a:r>
              <a:rPr lang="zh-CN" altLang="en-US"/>
              <a:t>}</a:t>
            </a:r>
            <a:endParaRPr lang="zh-CN" altLang="en-US"/>
          </a:p>
          <a:p>
            <a:r>
              <a:rPr lang="zh-CN" altLang="en-US"/>
              <a:t>//具体元素B类</a:t>
            </a:r>
            <a:endParaRPr lang="zh-CN" altLang="en-US"/>
          </a:p>
          <a:p>
            <a:r>
              <a:rPr lang="zh-CN" altLang="en-US"/>
              <a:t>class ConcreteElementB implements Element {</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404495"/>
            <a:ext cx="9144635" cy="6469380"/>
          </a:xfrm>
        </p:spPr>
        <p:txBody>
          <a:bodyPr>
            <a:normAutofit lnSpcReduction="10000"/>
          </a:bodyPr>
          <a:p>
            <a:r>
              <a:rPr lang="zh-CN" altLang="en-US"/>
              <a:t>public void accept(Visitor visitor) {</a:t>
            </a:r>
            <a:endParaRPr lang="zh-CN" altLang="en-US"/>
          </a:p>
          <a:p>
            <a:r>
              <a:rPr lang="zh-CN" altLang="en-US"/>
              <a:t>        visitor.visit(this);</a:t>
            </a:r>
            <a:endParaRPr lang="zh-CN" altLang="en-US"/>
          </a:p>
          <a:p>
            <a:r>
              <a:rPr lang="zh-CN" altLang="en-US"/>
              <a:t>    }</a:t>
            </a:r>
            <a:endParaRPr lang="zh-CN" altLang="en-US"/>
          </a:p>
          <a:p>
            <a:r>
              <a:rPr lang="en-US" altLang="zh-CN"/>
              <a:t>        </a:t>
            </a:r>
            <a:r>
              <a:rPr lang="zh-CN" altLang="en-US"/>
              <a:t>public String operationB() {</a:t>
            </a:r>
            <a:endParaRPr lang="zh-CN" altLang="en-US"/>
          </a:p>
          <a:p>
            <a:r>
              <a:rPr lang="zh-CN" altLang="en-US"/>
              <a:t>        return "具体元素B的操作。";</a:t>
            </a:r>
            <a:endParaRPr lang="zh-CN" altLang="en-US"/>
          </a:p>
          <a:p>
            <a:r>
              <a:rPr lang="zh-CN" altLang="en-US"/>
              <a:t>    }</a:t>
            </a:r>
            <a:endParaRPr lang="zh-CN" altLang="en-US"/>
          </a:p>
          <a:p>
            <a:r>
              <a:rPr lang="zh-CN" altLang="en-US"/>
              <a:t>}</a:t>
            </a:r>
            <a:endParaRPr lang="zh-CN" altLang="en-US"/>
          </a:p>
          <a:p>
            <a:r>
              <a:rPr lang="zh-CN" altLang="en-US"/>
              <a:t>/对象结构角色</a:t>
            </a:r>
            <a:endParaRPr lang="zh-CN" altLang="en-US"/>
          </a:p>
          <a:p>
            <a:r>
              <a:rPr lang="zh-CN" altLang="en-US"/>
              <a:t>class ObjectStructure {</a:t>
            </a:r>
            <a:endParaRPr lang="zh-CN" altLang="en-US"/>
          </a:p>
          <a:p>
            <a:r>
              <a:rPr lang="zh-CN" altLang="en-US"/>
              <a:t>    private List&lt;Element&gt; list = new ArrayList&lt;Element&gt;();</a:t>
            </a:r>
            <a:endParaRPr lang="zh-CN" altLang="en-US"/>
          </a:p>
          <a:p>
            <a:r>
              <a:rPr lang="zh-CN" altLang="en-US"/>
              <a:t>    public void accept(Visitor visitor) {</a:t>
            </a:r>
            <a:endParaRPr lang="zh-CN" altLang="en-US"/>
          </a:p>
          <a:p>
            <a:r>
              <a:rPr lang="zh-CN" altLang="en-US"/>
              <a:t>        Iterator&lt;Element&gt; i = list.iterator();</a:t>
            </a:r>
            <a:endParaRPr lang="zh-CN" altLang="en-US"/>
          </a:p>
          <a:p>
            <a:r>
              <a:rPr lang="zh-CN" altLang="en-US"/>
              <a:t>        while (i.hasNext()) {</a:t>
            </a:r>
            <a:endParaRPr lang="zh-CN" altLang="en-US"/>
          </a:p>
          <a:p>
            <a:r>
              <a:rPr lang="zh-CN" altLang="en-US"/>
              <a:t>            ((Element) i.next()).accept(visitor);</a:t>
            </a:r>
            <a:endParaRPr lang="zh-CN" altLang="en-US"/>
          </a:p>
          <a:p>
            <a:r>
              <a:rPr lang="zh-CN" altLang="en-US"/>
              <a:t>        }</a:t>
            </a:r>
            <a:endParaRPr lang="zh-CN" altLang="en-US"/>
          </a:p>
          <a:p>
            <a:r>
              <a:rPr lang="zh-CN" altLang="en-US"/>
              <a:t>    }</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510" y="434340"/>
            <a:ext cx="9159875" cy="6423660"/>
          </a:xfrm>
        </p:spPr>
        <p:txBody>
          <a:bodyPr/>
          <a:p>
            <a:r>
              <a:rPr lang="zh-CN" altLang="en-US"/>
              <a:t> public void add(Element element) {</a:t>
            </a:r>
            <a:endParaRPr lang="zh-CN" altLang="en-US"/>
          </a:p>
          <a:p>
            <a:r>
              <a:rPr lang="zh-CN" altLang="en-US"/>
              <a:t>        list.add(element);</a:t>
            </a:r>
            <a:endParaRPr lang="zh-CN" altLang="en-US"/>
          </a:p>
          <a:p>
            <a:r>
              <a:rPr lang="zh-CN" altLang="en-US"/>
              <a:t>    }</a:t>
            </a:r>
            <a:endParaRPr lang="zh-CN" altLang="en-US"/>
          </a:p>
          <a:p>
            <a:r>
              <a:rPr lang="zh-CN" altLang="en-US"/>
              <a:t>    public void remove(Element element) {</a:t>
            </a:r>
            <a:endParaRPr lang="zh-CN" altLang="en-US"/>
          </a:p>
          <a:p>
            <a:r>
              <a:rPr lang="zh-CN" altLang="en-US"/>
              <a:t>        list.remove(element);</a:t>
            </a:r>
            <a:endParaRPr lang="zh-CN" altLang="en-US"/>
          </a:p>
          <a:p>
            <a:r>
              <a:rPr lang="zh-CN" altLang="en-US"/>
              <a:t>    }</a:t>
            </a:r>
            <a:endParaRPr lang="zh-CN" altLang="en-US"/>
          </a:p>
          <a:p>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举个例子</a:t>
            </a:r>
            <a:endParaRPr lang="zh-CN" altLang="en-US"/>
          </a:p>
        </p:txBody>
      </p:sp>
      <p:sp>
        <p:nvSpPr>
          <p:cNvPr id="3" name="内容占位符 2"/>
          <p:cNvSpPr>
            <a:spLocks noGrp="1"/>
          </p:cNvSpPr>
          <p:nvPr>
            <p:ph idx="1"/>
          </p:nvPr>
        </p:nvSpPr>
        <p:spPr>
          <a:xfrm>
            <a:off x="628650" y="1374140"/>
            <a:ext cx="7886700" cy="5281295"/>
          </a:xfrm>
        </p:spPr>
        <p:txBody>
          <a:bodyPr>
            <a:normAutofit lnSpcReduction="20000"/>
          </a:bodyPr>
          <a:p>
            <a:pPr>
              <a:buSzPct val="50000"/>
              <a:buFont typeface="Wingdings" panose="05000000000000000000" charset="0"/>
              <a:buChar char="l"/>
            </a:pPr>
            <a:endParaRPr lang="zh-CN" altLang="en-US" sz="2400" b="1">
              <a:solidFill>
                <a:schemeClr val="accent3"/>
              </a:solidFill>
              <a:uFillTx/>
            </a:endParaRPr>
          </a:p>
          <a:p>
            <a:pPr>
              <a:buSzPct val="50000"/>
              <a:buFont typeface="Wingdings" panose="05000000000000000000" charset="0"/>
              <a:buChar char="l"/>
            </a:pPr>
            <a:r>
              <a:rPr lang="zh-CN" altLang="en-US" sz="2400" b="1">
                <a:solidFill>
                  <a:schemeClr val="accent3"/>
                </a:solidFill>
                <a:uFillTx/>
              </a:rPr>
              <a:t>例子：利用“访问者（Visitor）模式”模拟艺术公司与造币公司的功能。</a:t>
            </a:r>
            <a:endParaRPr lang="zh-CN" altLang="en-US" sz="2400" b="1">
              <a:solidFill>
                <a:schemeClr val="accent3"/>
              </a:solidFill>
              <a:uFillTx/>
            </a:endParaRPr>
          </a:p>
          <a:p>
            <a:pPr>
              <a:buSzPct val="50000"/>
              <a:buFont typeface="Wingdings" panose="05000000000000000000" charset="0"/>
              <a:buChar char="l"/>
            </a:pPr>
            <a:endParaRPr lang="zh-CN" altLang="en-US" sz="2400" b="1">
              <a:solidFill>
                <a:schemeClr val="accent3"/>
              </a:solidFill>
              <a:uFillTx/>
            </a:endParaRPr>
          </a:p>
          <a:p>
            <a:pPr>
              <a:buSzPct val="50000"/>
              <a:buFont typeface="Wingdings" panose="05000000000000000000" charset="0"/>
              <a:buChar char="l"/>
            </a:pPr>
            <a:r>
              <a:rPr lang="zh-CN" altLang="en-US" sz="2400" b="1">
                <a:solidFill>
                  <a:schemeClr val="accent3"/>
                </a:solidFill>
                <a:uFillTx/>
              </a:rPr>
              <a:t>分析：艺术公司利用“铜”可以设计出铜像，利用“纸”可以画出图画；造币公司利用“铜”可以印出铜币，利用“纸”可以印出纸币（点此下载运行该程序后所要显示的图片）。对“铜”和“纸”这两种元素，两个公司的处理方法不同，所以该实例用访问者模式来实现比较适合。</a:t>
            </a:r>
            <a:endParaRPr lang="zh-CN" altLang="en-US" sz="2400" b="1">
              <a:solidFill>
                <a:schemeClr val="accent3"/>
              </a:solidFill>
              <a:uFillTx/>
            </a:endParaRPr>
          </a:p>
          <a:p>
            <a:pPr marL="0" indent="0">
              <a:buSzPct val="50000"/>
              <a:buFont typeface="Wingdings" panose="05000000000000000000" charset="0"/>
              <a:buNone/>
            </a:pPr>
            <a:endParaRPr lang="zh-CN" altLang="en-US" sz="2400" b="1">
              <a:solidFill>
                <a:schemeClr val="accent3"/>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a:t>
            </a:r>
            <a:endParaRPr lang="zh-CN" altLang="en-US"/>
          </a:p>
        </p:txBody>
      </p:sp>
      <p:sp>
        <p:nvSpPr>
          <p:cNvPr id="3" name="内容占位符 2"/>
          <p:cNvSpPr>
            <a:spLocks noGrp="1"/>
          </p:cNvSpPr>
          <p:nvPr>
            <p:ph idx="1"/>
          </p:nvPr>
        </p:nvSpPr>
        <p:spPr>
          <a:xfrm>
            <a:off x="628650" y="1302385"/>
            <a:ext cx="7886700" cy="5452745"/>
          </a:xfrm>
        </p:spPr>
        <p:txBody>
          <a:bodyPr>
            <a:normAutofit/>
          </a:bodyPr>
          <a:p>
            <a:r>
              <a:rPr lang="zh-CN" altLang="en-US" b="1">
                <a:solidFill>
                  <a:schemeClr val="accent3"/>
                </a:solidFill>
                <a:uFillTx/>
              </a:rPr>
              <a:t>首先，定义一个公司（Company）接口，它是抽象访问者，提供了两个根据纸（Paper）或铜（Cuprum）这两种元素创建作品的方法；再定义艺术公司（ArtCompany）类和造币公司（Mint）类，它们是具体访问者，实现了父接口的方法。</a:t>
            </a:r>
            <a:endParaRPr lang="zh-CN" altLang="en-US" b="1">
              <a:solidFill>
                <a:schemeClr val="accent3"/>
              </a:solidFill>
              <a:uFillTx/>
            </a:endParaRPr>
          </a:p>
          <a:p>
            <a:r>
              <a:rPr lang="zh-CN" altLang="en-US" b="1">
                <a:solidFill>
                  <a:schemeClr val="accent3"/>
                </a:solidFill>
                <a:uFillTx/>
              </a:rPr>
              <a:t>然后，定义一个材料（Material）接口，它是抽象元素，提供了 accept（Company visitor）方法来接受访问者（Company）对象访问；再定义纸（Paper）类和铜（Cuprum）类，它们是具体元素类，实现了父接口中的方法。</a:t>
            </a:r>
            <a:endParaRPr lang="zh-CN" altLang="en-US" b="1">
              <a:solidFill>
                <a:schemeClr val="accent3"/>
              </a:solidFill>
              <a:uFillTx/>
            </a:endParaRPr>
          </a:p>
          <a:p>
            <a:r>
              <a:rPr lang="zh-CN" altLang="en-US" b="1">
                <a:solidFill>
                  <a:schemeClr val="accent3"/>
                </a:solidFill>
                <a:uFillTx/>
              </a:rPr>
              <a:t>最后，定义一个材料集（SetMaterial）类，它是对象结构角色，拥有保存所有元素的容器 List，并提供让访问者对象遍历容器中的所有元素的 accept（Company visitor）方法；客户类设计成窗体程序，它提供材料集（SetMaterial）对象供访问者（Company）对象访问，实现了 ItemListener 接口，处理用户的事件请求。图 2 所示是其结构图。</a:t>
            </a:r>
            <a:endParaRPr lang="zh-CN" altLang="en-US" b="1">
              <a:solidFill>
                <a:schemeClr val="accent3"/>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结构图</a:t>
            </a:r>
            <a:r>
              <a:rPr lang="zh-CN" altLang="en-US"/>
              <a:t>如下</a:t>
            </a:r>
            <a:endParaRPr lang="zh-CN" altLang="en-US"/>
          </a:p>
        </p:txBody>
      </p:sp>
      <p:pic>
        <p:nvPicPr>
          <p:cNvPr id="4" name="内容占位符 3" descr="C:\Users\zhangshuai\Desktop\3-1Q119101J2P8.gif3-1Q119101J2P8"/>
          <p:cNvPicPr>
            <a:picLocks noChangeAspect="1"/>
          </p:cNvPicPr>
          <p:nvPr>
            <p:ph idx="1"/>
          </p:nvPr>
        </p:nvPicPr>
        <p:blipFill>
          <a:blip r:embed="rId1"/>
          <a:srcRect/>
          <a:stretch>
            <a:fillRect/>
          </a:stretch>
        </p:blipFill>
        <p:spPr>
          <a:xfrm>
            <a:off x="1535430" y="1579880"/>
            <a:ext cx="5833745" cy="470090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404455"/>
            <a:ext cx="7886700" cy="994172"/>
          </a:xfrm>
        </p:spPr>
        <p:txBody>
          <a:bodyPr/>
          <a:p>
            <a:r>
              <a:rPr lang="zh-CN" altLang="en-US"/>
              <a:t>模式结构</a:t>
            </a:r>
            <a:endParaRPr lang="zh-CN" altLang="en-US"/>
          </a:p>
        </p:txBody>
      </p:sp>
      <p:sp>
        <p:nvSpPr>
          <p:cNvPr id="3" name="内容占位符 2"/>
          <p:cNvSpPr>
            <a:spLocks noGrp="1"/>
          </p:cNvSpPr>
          <p:nvPr>
            <p:ph idx="1"/>
          </p:nvPr>
        </p:nvSpPr>
        <p:spPr>
          <a:xfrm>
            <a:off x="683895" y="1340485"/>
            <a:ext cx="7853680" cy="5450840"/>
          </a:xfrm>
        </p:spPr>
        <p:txBody>
          <a:bodyPr>
            <a:noAutofit/>
          </a:bodyPr>
          <a:p>
            <a:pPr marL="0" indent="0">
              <a:buNone/>
            </a:pPr>
            <a:r>
              <a:rPr lang="en-US" altLang="zh-CN" sz="2700" b="1">
                <a:solidFill>
                  <a:schemeClr val="accent3"/>
                </a:solidFill>
                <a:uFillTx/>
              </a:rPr>
              <a:t>访问者模式包含以下主要角色。</a:t>
            </a:r>
            <a:endParaRPr lang="en-US" altLang="zh-CN" sz="2700" b="1">
              <a:solidFill>
                <a:schemeClr val="accent3"/>
              </a:solidFill>
              <a:uFillTx/>
            </a:endParaRPr>
          </a:p>
          <a:p>
            <a:pPr>
              <a:buSzPct val="50000"/>
              <a:buFont typeface="Wingdings" panose="05000000000000000000" charset="0"/>
              <a:buChar char="l"/>
            </a:pPr>
            <a:r>
              <a:rPr lang="en-US" altLang="zh-CN" sz="2400" b="1">
                <a:solidFill>
                  <a:schemeClr val="accent3"/>
                </a:solidFill>
                <a:uFillTx/>
              </a:rPr>
              <a:t>抽象访问者（Visitor）角色：定义一个访问具体元素的接口，为每个具体元素类对应一个访问操作 visit() ，该操作中的参数类型标识了被访问的具体元素。</a:t>
            </a:r>
            <a:endParaRPr lang="en-US" altLang="zh-CN" sz="2400" b="1">
              <a:solidFill>
                <a:schemeClr val="accent3"/>
              </a:solidFill>
              <a:uFillTx/>
            </a:endParaRPr>
          </a:p>
          <a:p>
            <a:pPr>
              <a:buSzPct val="50000"/>
              <a:buFont typeface="Wingdings" panose="05000000000000000000" charset="0"/>
              <a:buChar char="l"/>
            </a:pPr>
            <a:r>
              <a:rPr lang="en-US" altLang="zh-CN" sz="2400" b="1">
                <a:solidFill>
                  <a:schemeClr val="accent3"/>
                </a:solidFill>
                <a:uFillTx/>
              </a:rPr>
              <a:t>具体访问者（ConcreteVisitor）角色：实现抽象访问者角色中声明的各个访问操作，确定访问者访问一个元素时该做什么。</a:t>
            </a:r>
            <a:endParaRPr lang="en-US" altLang="zh-CN" sz="2400" b="1">
              <a:solidFill>
                <a:schemeClr val="accent3"/>
              </a:solidFill>
              <a:uFillTx/>
            </a:endParaRPr>
          </a:p>
          <a:p>
            <a:pPr>
              <a:buSzPct val="50000"/>
              <a:buFont typeface="Wingdings" panose="05000000000000000000" charset="0"/>
              <a:buChar char="l"/>
            </a:pPr>
            <a:r>
              <a:rPr lang="en-US" altLang="zh-CN" sz="2400" b="1">
                <a:solidFill>
                  <a:schemeClr val="accent3"/>
                </a:solidFill>
                <a:uFillTx/>
              </a:rPr>
              <a:t>抽象元素（Element）角色：声明一个包含接受操作 accept() 的接口，被接受的访问者对象作为 accept() 方法的参数。</a:t>
            </a:r>
            <a:endParaRPr lang="en-US" altLang="zh-CN" sz="2400" b="1">
              <a:solidFill>
                <a:schemeClr val="accent3"/>
              </a:solidFill>
              <a:uFillTx/>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895" y="836295"/>
            <a:ext cx="7886700" cy="4974590"/>
          </a:xfrm>
        </p:spPr>
        <p:txBody>
          <a:bodyPr/>
          <a:p>
            <a:r>
              <a:rPr lang="zh-CN" altLang="en-US" sz="2400"/>
              <a:t>具体元素（ConcreteElement）角色：实现抽象元素角色提供的 accept() 操作，其方法体通常都是 visitor.visit(this) ，另外具体元素中可能还包含本身业务逻辑的相关操作。</a:t>
            </a:r>
            <a:endParaRPr lang="zh-CN" altLang="en-US" sz="2400"/>
          </a:p>
          <a:p>
            <a:r>
              <a:rPr lang="zh-CN" altLang="en-US" sz="2400"/>
              <a:t>对象结构（Object Structure）角色：是一个包含元素角色的容器，提供让访问者对象遍历容器中的所有元素的方法，通常由 List、Set、Map 等聚合类实现。</a:t>
            </a:r>
            <a:endParaRPr lang="zh-CN" altLang="en-US" sz="2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prism isInverted="1"/>
        <p:sndAc>
          <p:endSnd/>
        </p:sndAc>
      </p:transition>
    </mc:Choice>
    <mc:Fallback>
      <p:transition spd="slow">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sp>
        <p:nvSpPr>
          <p:cNvPr id="3" name="内容占位符 2"/>
          <p:cNvSpPr>
            <a:spLocks noGrp="1"/>
          </p:cNvSpPr>
          <p:nvPr>
            <p:ph idx="1"/>
          </p:nvPr>
        </p:nvSpPr>
        <p:spPr>
          <a:xfrm>
            <a:off x="628650" y="551180"/>
            <a:ext cx="7886700" cy="5081905"/>
          </a:xfrm>
        </p:spPr>
        <p:txBody>
          <a:bodyPr/>
          <a:p>
            <a:r>
              <a:rPr lang="en-US" altLang="zh-CN" sz="2800" b="1">
                <a:uFillTx/>
                <a:sym typeface="+mn-ea"/>
              </a:rPr>
              <a:t>3.在使用访问者模式时，被访问元素通常不是单独存在的，它们存储在一个集合中，这个集合被称为对象结构，访问者通过遍历对象结构实现对其中存储的元素的逐个操作。</a:t>
            </a:r>
            <a:endParaRPr lang="en-US" altLang="zh-CN" sz="2800" b="1">
              <a:solidFill>
                <a:schemeClr val="accent3"/>
              </a:solidFill>
              <a:uFillTx/>
            </a:endParaRPr>
          </a:p>
          <a:p>
            <a:endParaRPr lang="en-US" altLang="zh-CN" sz="2800" b="1">
              <a:solidFill>
                <a:schemeClr val="accent3"/>
              </a:solidFill>
              <a:uFillTx/>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优缺点：</a:t>
            </a:r>
            <a:endParaRPr lang="zh-CN" altLang="en-US"/>
          </a:p>
        </p:txBody>
      </p:sp>
      <p:sp>
        <p:nvSpPr>
          <p:cNvPr id="3" name="内容占位符 2"/>
          <p:cNvSpPr>
            <a:spLocks noGrp="1"/>
          </p:cNvSpPr>
          <p:nvPr>
            <p:ph idx="1"/>
          </p:nvPr>
        </p:nvSpPr>
        <p:spPr>
          <a:xfrm>
            <a:off x="628650" y="1524000"/>
            <a:ext cx="7886700" cy="5249545"/>
          </a:xfrm>
        </p:spPr>
        <p:txBody>
          <a:bodyPr>
            <a:normAutofit lnSpcReduction="20000"/>
          </a:bodyPr>
          <a:p>
            <a:pPr marL="0" indent="0">
              <a:buNone/>
            </a:pPr>
            <a:r>
              <a:rPr lang="en-US" altLang="zh-CN" sz="2800" b="1">
                <a:solidFill>
                  <a:schemeClr val="accent3"/>
                </a:solidFill>
                <a:uFillTx/>
                <a:sym typeface="+mn-ea"/>
              </a:rPr>
              <a:t>  </a:t>
            </a:r>
            <a:r>
              <a:rPr lang="zh-CN" altLang="en-US" sz="2800" b="1">
                <a:solidFill>
                  <a:schemeClr val="accent3"/>
                </a:solidFill>
                <a:uFillTx/>
                <a:sym typeface="+mn-ea"/>
              </a:rPr>
              <a:t>优点：</a:t>
            </a:r>
            <a:endParaRPr lang="zh-CN" altLang="en-US" sz="2800" b="1">
              <a:solidFill>
                <a:schemeClr val="accent3"/>
              </a:solidFill>
              <a:uFillTx/>
              <a:sym typeface="+mn-ea"/>
            </a:endParaRPr>
          </a:p>
          <a:p>
            <a:pPr>
              <a:buFont typeface="Wingdings" panose="05000000000000000000" charset="0"/>
              <a:buChar char="l"/>
            </a:pPr>
            <a:r>
              <a:rPr lang="zh-CN" altLang="en-US" sz="2400" b="1">
                <a:solidFill>
                  <a:schemeClr val="accent3"/>
                </a:solidFill>
                <a:uFillTx/>
                <a:sym typeface="+mn-ea"/>
              </a:rPr>
              <a:t>扩展性好。能够在不修改对象结构中的元素的情况下，为对象结构中的元素添加新的功能。</a:t>
            </a:r>
            <a:endParaRPr lang="zh-CN" altLang="en-US" sz="2400" b="1">
              <a:solidFill>
                <a:schemeClr val="accent3"/>
              </a:solidFill>
              <a:uFillTx/>
              <a:sym typeface="+mn-ea"/>
            </a:endParaRPr>
          </a:p>
          <a:p>
            <a:pPr>
              <a:buFont typeface="Wingdings" panose="05000000000000000000" charset="0"/>
              <a:buChar char="l"/>
            </a:pPr>
            <a:r>
              <a:rPr lang="zh-CN" altLang="en-US" sz="2400" b="1">
                <a:solidFill>
                  <a:schemeClr val="accent3"/>
                </a:solidFill>
                <a:uFillTx/>
                <a:sym typeface="+mn-ea"/>
              </a:rPr>
              <a:t>复用性好。可以通过访问者来定义整个对象结构通用的功能，从而提高系统的复用程度。</a:t>
            </a:r>
            <a:endParaRPr lang="zh-CN" altLang="en-US" sz="2400" b="1">
              <a:solidFill>
                <a:schemeClr val="accent3"/>
              </a:solidFill>
              <a:uFillTx/>
              <a:sym typeface="+mn-ea"/>
            </a:endParaRPr>
          </a:p>
          <a:p>
            <a:pPr>
              <a:buFont typeface="Wingdings" panose="05000000000000000000" charset="0"/>
              <a:buChar char="l"/>
            </a:pPr>
            <a:r>
              <a:rPr lang="zh-CN" altLang="en-US" sz="2400" b="1">
                <a:solidFill>
                  <a:schemeClr val="accent3"/>
                </a:solidFill>
                <a:uFillTx/>
                <a:sym typeface="+mn-ea"/>
              </a:rPr>
              <a:t>灵活性好。访问者模式将数据结构与作用于结构上的操作解耦，使得操作集合可相对自由地演化而不影响系统的数据结构。</a:t>
            </a:r>
            <a:endParaRPr lang="zh-CN" altLang="en-US" sz="2400" b="1">
              <a:solidFill>
                <a:schemeClr val="accent3"/>
              </a:solidFill>
              <a:uFillTx/>
              <a:sym typeface="+mn-ea"/>
            </a:endParaRPr>
          </a:p>
          <a:p>
            <a:pPr>
              <a:buFont typeface="Wingdings" panose="05000000000000000000" charset="0"/>
              <a:buChar char="l"/>
            </a:pPr>
            <a:r>
              <a:rPr lang="zh-CN" altLang="en-US" sz="2400" b="1">
                <a:solidFill>
                  <a:schemeClr val="accent3"/>
                </a:solidFill>
                <a:uFillTx/>
                <a:sym typeface="+mn-ea"/>
              </a:rPr>
              <a:t>符合单一职责原则。访问者模式把相关的行为封装在一起，构成一个访问者，使每一个访问者的功能都比较单一。</a:t>
            </a:r>
            <a:endParaRPr lang="zh-CN" altLang="en-US" sz="2400" b="1">
              <a:solidFill>
                <a:schemeClr val="accent3"/>
              </a:solidFill>
              <a:uFillTx/>
              <a:sym typeface="+mn-ea"/>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sp>
        <p:nvSpPr>
          <p:cNvPr id="3" name="内容占位符 2"/>
          <p:cNvSpPr>
            <a:spLocks noGrp="1"/>
          </p:cNvSpPr>
          <p:nvPr>
            <p:ph idx="1"/>
          </p:nvPr>
        </p:nvSpPr>
        <p:spPr>
          <a:xfrm>
            <a:off x="628650" y="764540"/>
            <a:ext cx="7886700" cy="5190490"/>
          </a:xfrm>
        </p:spPr>
        <p:txBody>
          <a:bodyPr>
            <a:normAutofit lnSpcReduction="20000"/>
          </a:bodyPr>
          <a:p>
            <a:r>
              <a:rPr lang="zh-CN" altLang="en-US" sz="2800">
                <a:solidFill>
                  <a:schemeClr val="accent3"/>
                </a:solidFill>
                <a:uFillTx/>
              </a:rPr>
              <a:t>缺点</a:t>
            </a:r>
            <a:endParaRPr lang="zh-CN" altLang="en-US" sz="2800">
              <a:solidFill>
                <a:schemeClr val="accent3"/>
              </a:solidFill>
              <a:uFillTx/>
            </a:endParaRPr>
          </a:p>
          <a:p>
            <a:endParaRPr lang="zh-CN" altLang="en-US" sz="2800" b="1">
              <a:solidFill>
                <a:schemeClr val="accent3"/>
              </a:solidFill>
              <a:uFillTx/>
              <a:sym typeface="+mn-ea"/>
            </a:endParaRPr>
          </a:p>
          <a:p>
            <a:r>
              <a:rPr lang="zh-CN" altLang="en-US" sz="2800" b="1">
                <a:solidFill>
                  <a:schemeClr val="accent3"/>
                </a:solidFill>
                <a:uFillTx/>
                <a:sym typeface="+mn-ea"/>
              </a:rPr>
              <a:t>增加新的元素类很困难。在访问者模式中，每增加一个新的元素类，都要在每一个具体访问者类中增加相应的具体操作，这违背了“开闭原则”。</a:t>
            </a:r>
            <a:endParaRPr lang="zh-CN" altLang="en-US" sz="2800" b="1">
              <a:solidFill>
                <a:schemeClr val="accent3"/>
              </a:solidFill>
              <a:uFillTx/>
              <a:sym typeface="+mn-ea"/>
            </a:endParaRPr>
          </a:p>
          <a:p>
            <a:r>
              <a:rPr lang="zh-CN" altLang="en-US" sz="2800" b="1">
                <a:solidFill>
                  <a:schemeClr val="accent3"/>
                </a:solidFill>
                <a:uFillTx/>
                <a:sym typeface="+mn-ea"/>
              </a:rPr>
              <a:t>破坏封装。访问者模式中具体元素对访问者公布细节，这破坏了对象的封装性。</a:t>
            </a:r>
            <a:endParaRPr lang="zh-CN" altLang="en-US" sz="2800" b="1">
              <a:solidFill>
                <a:schemeClr val="accent3"/>
              </a:solidFill>
              <a:uFillTx/>
              <a:sym typeface="+mn-ea"/>
            </a:endParaRPr>
          </a:p>
          <a:p>
            <a:r>
              <a:rPr lang="zh-CN" altLang="en-US" sz="2800" b="1">
                <a:solidFill>
                  <a:schemeClr val="accent3"/>
                </a:solidFill>
                <a:uFillTx/>
                <a:sym typeface="+mn-ea"/>
              </a:rPr>
              <a:t>违反了依赖倒置原则。访问者模式依赖了具体类，而没有依赖抽象类。</a:t>
            </a:r>
            <a:endParaRPr lang="zh-CN" altLang="en-US" sz="2800" b="1">
              <a:solidFill>
                <a:schemeClr val="accent3"/>
              </a:solidFill>
              <a:uFillTx/>
              <a:sym typeface="+mn-ea"/>
            </a:endParaRPr>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模式讲解：</a:t>
            </a:r>
            <a:endParaRPr lang="zh-CN" altLang="en-US"/>
          </a:p>
        </p:txBody>
      </p:sp>
      <p:pic>
        <p:nvPicPr>
          <p:cNvPr id="3" name="内容占位符 2" descr="3-1Q11910135Y25"/>
          <p:cNvPicPr>
            <a:picLocks noChangeAspect="1"/>
          </p:cNvPicPr>
          <p:nvPr>
            <p:ph idx="1"/>
          </p:nvPr>
        </p:nvPicPr>
        <p:blipFill>
          <a:blip r:embed="rId1"/>
          <a:stretch>
            <a:fillRect/>
          </a:stretch>
        </p:blipFill>
        <p:spPr>
          <a:xfrm>
            <a:off x="1332230" y="1340485"/>
            <a:ext cx="5594350" cy="4956810"/>
          </a:xfrm>
          <a:prstGeom prst="rect">
            <a:avLst/>
          </a:prstGeom>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332065"/>
            <a:ext cx="7886700" cy="994172"/>
          </a:xfrm>
        </p:spPr>
        <p:txBody>
          <a:bodyPr/>
          <a:p>
            <a:r>
              <a:rPr lang="zh-CN" altLang="en-US"/>
              <a:t>访问者模式的通用代码：</a:t>
            </a:r>
            <a:endParaRPr lang="zh-CN" altLang="en-US"/>
          </a:p>
        </p:txBody>
      </p:sp>
      <p:sp>
        <p:nvSpPr>
          <p:cNvPr id="3" name="内容占位符 2"/>
          <p:cNvSpPr>
            <a:spLocks noGrp="1"/>
          </p:cNvSpPr>
          <p:nvPr>
            <p:ph idx="1"/>
          </p:nvPr>
        </p:nvSpPr>
        <p:spPr>
          <a:xfrm>
            <a:off x="356235" y="1196340"/>
            <a:ext cx="8159115" cy="5379085"/>
          </a:xfrm>
        </p:spPr>
        <p:txBody>
          <a:bodyPr>
            <a:noAutofit/>
          </a:bodyPr>
          <a:p>
            <a:r>
              <a:rPr lang="zh-CN" altLang="en-US" sz="2000" b="1">
                <a:solidFill>
                  <a:schemeClr val="accent3"/>
                </a:solidFill>
                <a:uFillTx/>
              </a:rPr>
              <a:t>package net.biancheng.c.visitor;</a:t>
            </a:r>
            <a:endParaRPr lang="zh-CN" altLang="en-US" sz="2000" b="1">
              <a:solidFill>
                <a:schemeClr val="accent3"/>
              </a:solidFill>
              <a:uFillTx/>
            </a:endParaRPr>
          </a:p>
          <a:p>
            <a:r>
              <a:rPr lang="zh-CN" altLang="en-US" sz="2000" b="1">
                <a:solidFill>
                  <a:schemeClr val="accent3"/>
                </a:solidFill>
                <a:uFillTx/>
              </a:rPr>
              <a:t>import java.util.*;</a:t>
            </a:r>
            <a:endParaRPr lang="zh-CN" altLang="en-US" sz="2000" b="1">
              <a:solidFill>
                <a:schemeClr val="accent3"/>
              </a:solidFill>
              <a:uFillTx/>
            </a:endParaRPr>
          </a:p>
          <a:p>
            <a:r>
              <a:rPr lang="zh-CN" altLang="en-US" sz="2000" b="1">
                <a:solidFill>
                  <a:schemeClr val="accent3"/>
                </a:solidFill>
                <a:uFillTx/>
              </a:rPr>
              <a:t>public class VisitorPattern {</a:t>
            </a:r>
            <a:endParaRPr lang="zh-CN" altLang="en-US" sz="2000" b="1">
              <a:solidFill>
                <a:schemeClr val="accent3"/>
              </a:solidFill>
              <a:uFillTx/>
            </a:endParaRPr>
          </a:p>
          <a:p>
            <a:r>
              <a:rPr lang="zh-CN" altLang="en-US" sz="2000" b="1">
                <a:solidFill>
                  <a:schemeClr val="accent3"/>
                </a:solidFill>
                <a:uFillTx/>
              </a:rPr>
              <a:t>    public static void main(String[] args) {</a:t>
            </a:r>
            <a:endParaRPr lang="zh-CN" altLang="en-US" sz="2000" b="1">
              <a:solidFill>
                <a:schemeClr val="accent3"/>
              </a:solidFill>
              <a:uFillTx/>
            </a:endParaRPr>
          </a:p>
          <a:p>
            <a:r>
              <a:rPr lang="zh-CN" altLang="en-US" sz="2000" b="1">
                <a:solidFill>
                  <a:schemeClr val="accent3"/>
                </a:solidFill>
                <a:uFillTx/>
              </a:rPr>
              <a:t>        ObjectStructure os = new ObjectStructure();</a:t>
            </a:r>
            <a:endParaRPr lang="zh-CN" altLang="en-US" sz="2000" b="1">
              <a:solidFill>
                <a:schemeClr val="accent3"/>
              </a:solidFill>
              <a:uFillTx/>
            </a:endParaRPr>
          </a:p>
          <a:p>
            <a:r>
              <a:rPr lang="zh-CN" altLang="en-US" sz="2000" b="1">
                <a:solidFill>
                  <a:schemeClr val="accent3"/>
                </a:solidFill>
                <a:uFillTx/>
              </a:rPr>
              <a:t>        os.add(new ConcreteElementA());</a:t>
            </a:r>
            <a:endParaRPr lang="zh-CN" altLang="en-US" sz="2000" b="1">
              <a:solidFill>
                <a:schemeClr val="accent3"/>
              </a:solidFill>
              <a:uFillTx/>
            </a:endParaRPr>
          </a:p>
          <a:p>
            <a:r>
              <a:rPr lang="zh-CN" altLang="en-US" sz="2000" b="1">
                <a:solidFill>
                  <a:schemeClr val="accent3"/>
                </a:solidFill>
                <a:uFillTx/>
              </a:rPr>
              <a:t>        os.add(new ConcreteElementB());</a:t>
            </a:r>
            <a:endParaRPr lang="zh-CN" altLang="en-US" sz="2000" b="1">
              <a:solidFill>
                <a:schemeClr val="accent3"/>
              </a:solidFill>
              <a:uFillTx/>
            </a:endParaRPr>
          </a:p>
          <a:p>
            <a:r>
              <a:rPr lang="zh-CN" altLang="en-US" sz="2000" b="1">
                <a:solidFill>
                  <a:schemeClr val="accent3"/>
                </a:solidFill>
                <a:uFillTx/>
              </a:rPr>
              <a:t>        Visitor visitor = new ConcreteVisitorA();</a:t>
            </a:r>
            <a:endParaRPr lang="zh-CN" altLang="en-US" sz="2000" b="1">
              <a:solidFill>
                <a:schemeClr val="accent3"/>
              </a:solidFill>
              <a:uFillTx/>
            </a:endParaRPr>
          </a:p>
          <a:p>
            <a:r>
              <a:rPr lang="zh-CN" altLang="en-US" sz="2000" b="1">
                <a:solidFill>
                  <a:schemeClr val="accent3"/>
                </a:solidFill>
                <a:uFillTx/>
              </a:rPr>
              <a:t>        os.accept(visitor);</a:t>
            </a:r>
            <a:endParaRPr lang="zh-CN" altLang="en-US" sz="2000" b="1">
              <a:solidFill>
                <a:schemeClr val="accent3"/>
              </a:solidFill>
              <a:uFillTx/>
            </a:endParaRPr>
          </a:p>
          <a:p>
            <a:r>
              <a:rPr lang="zh-CN" altLang="en-US" sz="2000" b="1">
                <a:solidFill>
                  <a:schemeClr val="accent3"/>
                </a:solidFill>
                <a:uFillTx/>
              </a:rPr>
              <a:t>        System.out.println("------------------------");</a:t>
            </a:r>
            <a:endParaRPr lang="zh-CN" altLang="en-US" sz="2000" b="1">
              <a:solidFill>
                <a:schemeClr val="accent3"/>
              </a:solidFill>
              <a:uFillTx/>
            </a:endParaRPr>
          </a:p>
          <a:p>
            <a:r>
              <a:rPr lang="zh-CN" altLang="en-US" sz="2000" b="1">
                <a:solidFill>
                  <a:schemeClr val="accent3"/>
                </a:solidFill>
                <a:uFillTx/>
              </a:rPr>
              <a:t>        visitor = new ConcreteVisitorB();</a:t>
            </a:r>
            <a:endParaRPr lang="zh-CN" altLang="en-US" sz="2000" b="1">
              <a:solidFill>
                <a:schemeClr val="accent3"/>
              </a:solidFill>
              <a:uFillTx/>
            </a:endParaRPr>
          </a:p>
          <a:p>
            <a:r>
              <a:rPr lang="zh-CN" altLang="en-US" sz="2000" b="1">
                <a:solidFill>
                  <a:schemeClr val="accent3"/>
                </a:solidFill>
                <a:uFillTx/>
              </a:rPr>
              <a:t>        os.accept(visitor);</a:t>
            </a:r>
            <a:endParaRPr lang="zh-CN" altLang="en-US" sz="2000" b="1">
              <a:solidFill>
                <a:schemeClr val="accent3"/>
              </a:solidFill>
              <a:uFillTx/>
            </a:endParaRPr>
          </a:p>
          <a:p>
            <a:endParaRPr lang="zh-CN" altLang="en-US" sz="2000" b="1">
              <a:solidFill>
                <a:schemeClr val="accent3"/>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sp>
        <p:nvSpPr>
          <p:cNvPr id="3" name="内容占位符 2"/>
          <p:cNvSpPr>
            <a:spLocks noGrp="1"/>
          </p:cNvSpPr>
          <p:nvPr>
            <p:ph idx="1"/>
          </p:nvPr>
        </p:nvSpPr>
        <p:spPr>
          <a:xfrm>
            <a:off x="628650" y="530860"/>
            <a:ext cx="7886700" cy="6327140"/>
          </a:xfrm>
        </p:spPr>
        <p:txBody>
          <a:bodyPr>
            <a:noAutofit/>
          </a:bodyPr>
          <a:p>
            <a:r>
              <a:rPr lang="zh-CN" altLang="en-US" sz="2000" b="1">
                <a:solidFill>
                  <a:schemeClr val="accent3"/>
                </a:solidFill>
                <a:uFillTx/>
              </a:rPr>
              <a:t>   }</a:t>
            </a:r>
            <a:endParaRPr lang="zh-CN" altLang="en-US" sz="2000" b="1">
              <a:solidFill>
                <a:schemeClr val="accent3"/>
              </a:solidFill>
              <a:uFillTx/>
            </a:endParaRPr>
          </a:p>
          <a:p>
            <a:r>
              <a:rPr lang="zh-CN" altLang="en-US" sz="2000" b="1">
                <a:solidFill>
                  <a:schemeClr val="accent3"/>
                </a:solidFill>
                <a:uFillTx/>
              </a:rPr>
              <a:t>}</a:t>
            </a:r>
            <a:endParaRPr lang="zh-CN" altLang="en-US" sz="2000" b="1">
              <a:solidFill>
                <a:schemeClr val="accent3"/>
              </a:solidFill>
              <a:uFillTx/>
            </a:endParaRPr>
          </a:p>
          <a:p>
            <a:r>
              <a:rPr lang="zh-CN" altLang="en-US" sz="2000" b="1">
                <a:solidFill>
                  <a:schemeClr val="accent3"/>
                </a:solidFill>
                <a:uFillTx/>
              </a:rPr>
              <a:t>//抽象访问者</a:t>
            </a:r>
            <a:endParaRPr lang="zh-CN" altLang="en-US" sz="2000" b="1">
              <a:solidFill>
                <a:schemeClr val="accent3"/>
              </a:solidFill>
              <a:uFillTx/>
            </a:endParaRPr>
          </a:p>
          <a:p>
            <a:r>
              <a:rPr lang="zh-CN" altLang="en-US" sz="2000" b="1">
                <a:solidFill>
                  <a:schemeClr val="accent3"/>
                </a:solidFill>
                <a:uFillTx/>
              </a:rPr>
              <a:t>interface Visitor {</a:t>
            </a:r>
            <a:endParaRPr lang="zh-CN" altLang="en-US" sz="2000" b="1">
              <a:solidFill>
                <a:schemeClr val="accent3"/>
              </a:solidFill>
              <a:uFillTx/>
            </a:endParaRPr>
          </a:p>
          <a:p>
            <a:r>
              <a:rPr lang="zh-CN" altLang="en-US" sz="2000" b="1">
                <a:solidFill>
                  <a:schemeClr val="accent3"/>
                </a:solidFill>
                <a:uFillTx/>
              </a:rPr>
              <a:t>    void visit(ConcreteElementA element);</a:t>
            </a:r>
            <a:endParaRPr lang="zh-CN" altLang="en-US" sz="2000" b="1">
              <a:solidFill>
                <a:schemeClr val="accent3"/>
              </a:solidFill>
              <a:uFillTx/>
            </a:endParaRPr>
          </a:p>
          <a:p>
            <a:r>
              <a:rPr lang="zh-CN" altLang="en-US" sz="2000" b="1">
                <a:solidFill>
                  <a:schemeClr val="accent3"/>
                </a:solidFill>
                <a:uFillTx/>
              </a:rPr>
              <a:t>    void visit(ConcreteElementB element);</a:t>
            </a:r>
            <a:endParaRPr lang="zh-CN" altLang="en-US" sz="2000" b="1">
              <a:solidFill>
                <a:schemeClr val="accent3"/>
              </a:solidFill>
              <a:uFillTx/>
            </a:endParaRPr>
          </a:p>
          <a:p>
            <a:r>
              <a:rPr lang="zh-CN" altLang="en-US" sz="2000" b="1">
                <a:solidFill>
                  <a:schemeClr val="accent3"/>
                </a:solidFill>
                <a:uFillTx/>
              </a:rPr>
              <a:t>}</a:t>
            </a:r>
            <a:endParaRPr lang="zh-CN" altLang="en-US" sz="2000" b="1">
              <a:solidFill>
                <a:schemeClr val="accent3"/>
              </a:solidFill>
              <a:uFillTx/>
            </a:endParaRPr>
          </a:p>
          <a:p>
            <a:r>
              <a:rPr lang="zh-CN" altLang="en-US" sz="2000" b="1">
                <a:solidFill>
                  <a:schemeClr val="accent3"/>
                </a:solidFill>
                <a:uFillTx/>
              </a:rPr>
              <a:t>//具体访问者A类</a:t>
            </a:r>
            <a:endParaRPr lang="zh-CN" altLang="en-US" sz="2000" b="1">
              <a:solidFill>
                <a:schemeClr val="accent3"/>
              </a:solidFill>
              <a:uFillTx/>
            </a:endParaRPr>
          </a:p>
          <a:p>
            <a:r>
              <a:rPr lang="zh-CN" altLang="en-US" sz="2000" b="1">
                <a:solidFill>
                  <a:schemeClr val="accent3"/>
                </a:solidFill>
                <a:uFillTx/>
              </a:rPr>
              <a:t>class ConcreteVisitorA implements Visitor {</a:t>
            </a:r>
            <a:endParaRPr lang="zh-CN" altLang="en-US" sz="2000" b="1">
              <a:solidFill>
                <a:schemeClr val="accent3"/>
              </a:solidFill>
              <a:uFillTx/>
            </a:endParaRPr>
          </a:p>
          <a:p>
            <a:r>
              <a:rPr lang="zh-CN" altLang="en-US" sz="2000" b="1">
                <a:solidFill>
                  <a:schemeClr val="accent3"/>
                </a:solidFill>
                <a:uFillTx/>
              </a:rPr>
              <a:t>    public void visit(ConcreteElementA element) {</a:t>
            </a:r>
            <a:endParaRPr lang="zh-CN" altLang="en-US" sz="2000" b="1">
              <a:solidFill>
                <a:schemeClr val="accent3"/>
              </a:solidFill>
              <a:uFillTx/>
            </a:endParaRPr>
          </a:p>
          <a:p>
            <a:r>
              <a:rPr lang="zh-CN" altLang="en-US" sz="2000" b="1">
                <a:solidFill>
                  <a:schemeClr val="accent3"/>
                </a:solidFill>
                <a:uFillTx/>
              </a:rPr>
              <a:t>        System.out.println("具体访问者A访问--&gt;" + element.operationA());</a:t>
            </a:r>
            <a:endParaRPr lang="zh-CN" altLang="en-US" sz="2000" b="1">
              <a:solidFill>
                <a:schemeClr val="accent3"/>
              </a:solidFill>
              <a:uFillTx/>
            </a:endParaRPr>
          </a:p>
          <a:p>
            <a:r>
              <a:rPr lang="zh-CN" altLang="en-US" sz="2000" b="1">
                <a:solidFill>
                  <a:schemeClr val="accent3"/>
                </a:solidFill>
                <a:uFillTx/>
              </a:rPr>
              <a:t>    }</a:t>
            </a:r>
            <a:endParaRPr lang="zh-CN" altLang="en-US" sz="2000" b="1">
              <a:solidFill>
                <a:schemeClr val="accent3"/>
              </a:solidFill>
              <a:uFillTx/>
            </a:endParaRPr>
          </a:p>
          <a:p>
            <a:r>
              <a:rPr lang="zh-CN" altLang="en-US" sz="2000" b="1">
                <a:solidFill>
                  <a:schemeClr val="accent3"/>
                </a:solidFill>
                <a:uFillTx/>
              </a:rPr>
              <a:t>    public void visit(ConcreteElementB element) {</a:t>
            </a:r>
            <a:endParaRPr lang="zh-CN" altLang="en-US" sz="2000" b="1">
              <a:solidFill>
                <a:schemeClr val="accent3"/>
              </a:solidFill>
              <a:uFillTx/>
            </a:endParaRPr>
          </a:p>
          <a:p>
            <a:endParaRPr lang="zh-CN" altLang="en-US" sz="2000" b="1">
              <a:solidFill>
                <a:schemeClr val="accent3"/>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1.xml><?xml version="1.0" encoding="utf-8"?>
<p:tagLst xmlns:p="http://schemas.openxmlformats.org/presentationml/2006/main">
  <p:tag name="KSO_WM_COMBINE_RELATE_SLIDE_ID" val="background20173336_1"/>
  <p:tag name="KSO_WM_TEMPLATE_THUMBS_INDEX" val="1、11、12、18、24、31、33、34、35、36"/>
  <p:tag name="KSO_WM_TEMPLATE_SUBCATEGORY" val="combine"/>
  <p:tag name="KSO_WM_TAG_VERSION" val="1.0"/>
  <p:tag name="KSO_WM_BEAUTIFY_FLAG" val="#wm#"/>
  <p:tag name="KSO_WM_TEMPLATE_CATEGORY" val="custom"/>
  <p:tag name="KSO_WM_TEMPLATE_INDEX" val="20174105"/>
  <p:tag name="KSO_WM_TEMPLATE_MASTER_TYPE" val="1"/>
</p:tagLst>
</file>

<file path=ppt/tags/tag122.xml><?xml version="1.0" encoding="utf-8"?>
<p:tagLst xmlns:p="http://schemas.openxmlformats.org/presentationml/2006/main">
  <p:tag name="KSO_WM_UNIT_ISCONTENTSTITLE" val="0"/>
  <p:tag name="KSO_WM_UNIT_ISNUMDGMTITLE" val="0"/>
  <p:tag name="KSO_WM_UNIT_PRESET_TEXT" val="BUSINESS REPORTS"/>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74105_2*a*1"/>
  <p:tag name="KSO_WM_TEMPLATE_CATEGORY" val="custom"/>
  <p:tag name="KSO_WM_TEMPLATE_INDEX" val="20174105"/>
  <p:tag name="KSO_WM_UNIT_LAYERLEVEL" val="1"/>
  <p:tag name="KSO_WM_TAG_VERSION" val="1.0"/>
  <p:tag name="KSO_WM_BEAUTIFY_FLAG" val="#wm#"/>
</p:tagLst>
</file>

<file path=ppt/tags/tag123.xml><?xml version="1.0" encoding="utf-8"?>
<p:tagLst xmlns:p="http://schemas.openxmlformats.org/presentationml/2006/main">
  <p:tag name="KSO_WM_UNIT_ISCONTENTSTITLE" val="0"/>
  <p:tag name="KSO_WM_UNIT_ISNUMDGMTITLE" val="0"/>
  <p:tag name="KSO_WM_UNIT_PRESET_TEXT_INDEX" val="4"/>
  <p:tag name="KSO_WM_UNIT_PRESET_TEXT_LEN" val="114"/>
  <p:tag name="KSO_WM_UNIT_NOCLEAR" val="0"/>
  <p:tag name="KSO_WM_UNIT_VALUE" val="117"/>
  <p:tag name="KSO_WM_UNIT_HIGHLIGHT" val="0"/>
  <p:tag name="KSO_WM_UNIT_COMPATIBLE" val="0"/>
  <p:tag name="KSO_WM_UNIT_DIAGRAM_ISNUMVISUAL" val="0"/>
  <p:tag name="KSO_WM_UNIT_DIAGRAM_ISREFERUNIT" val="0"/>
  <p:tag name="KSO_WM_UNIT_ID" val="custom20174105_2*b*1"/>
  <p:tag name="KSO_WM_TEMPLATE_CATEGORY" val="custom"/>
  <p:tag name="KSO_WM_TEMPLATE_INDEX" val="20174105"/>
  <p:tag name="KSO_WM_UNIT_LAYERLEVEL" val="1"/>
  <p:tag name="KSO_WM_TAG_VERSION" val="1.0"/>
  <p:tag name="KSO_WM_UNIT_TEXT_FILL_FORE_SCHEMECOLOR_INDEX_BRIGHTNESS" val="0"/>
  <p:tag name="KSO_WM_UNIT_TEXT_FILL_FORE_SCHEMECOLOR_INDEX" val="5"/>
  <p:tag name="KSO_WM_UNIT_TEXT_FILL_TYPE" val="1"/>
</p:tagLst>
</file>

<file path=ppt/tags/tag124.xml><?xml version="1.0" encoding="utf-8"?>
<p:tagLst xmlns:p="http://schemas.openxmlformats.org/presentationml/2006/main">
  <p:tag name="KSO_WM_COMBINE_RELATE_SLIDE_ID" val="background20173336_1"/>
  <p:tag name="KSO_WM_TEMPLATE_THUMBS_INDEX" val="1、11、12、18、24、31、33、34、35、36"/>
  <p:tag name="KSO_WM_SLIDE_ID" val="custom20174105_2"/>
  <p:tag name="KSO_WM_TEMPLATE_SUBCATEGORY" val="0"/>
  <p:tag name="KSO_WM_TEMPLATE_MASTER_TYPE" val="1"/>
  <p:tag name="KSO_WM_TEMPLATE_COLOR_TYPE" val="0"/>
  <p:tag name="KSO_WM_SLIDE_TYPE" val="title"/>
  <p:tag name="KSO_WM_SLIDE_ITEM_CNT" val="0"/>
  <p:tag name="KSO_WM_SLIDE_INDEX" val="1"/>
  <p:tag name="KSO_WM_TAG_VERSION" val="1.0"/>
  <p:tag name="KSO_WM_BEAUTIFY_FLAG" val="#wm#"/>
  <p:tag name="KSO_WM_TEMPLATE_CATEGORY" val="custom"/>
  <p:tag name="KSO_WM_TEMPLATE_INDEX" val="20174105"/>
  <p:tag name="KSO_WM_SLIDE_LAYOUT" val="a_b"/>
  <p:tag name="KSO_WM_SLIDE_LAYOUT_CNT" val="1_1"/>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174105"/>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DOCER_TEMPLATE_OPEN_ONCE_MARK"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74105">
      <a:dk1>
        <a:srgbClr val="000000"/>
      </a:dk1>
      <a:lt1>
        <a:srgbClr val="FFFFFF"/>
      </a:lt1>
      <a:dk2>
        <a:srgbClr val="59BBCF"/>
      </a:dk2>
      <a:lt2>
        <a:srgbClr val="FFFFFF"/>
      </a:lt2>
      <a:accent1>
        <a:srgbClr val="096493"/>
      </a:accent1>
      <a:accent2>
        <a:srgbClr val="55A3A8"/>
      </a:accent2>
      <a:accent3>
        <a:srgbClr val="0C87C4"/>
      </a:accent3>
      <a:accent4>
        <a:srgbClr val="00CC99"/>
      </a:accent4>
      <a:accent5>
        <a:srgbClr val="498C91"/>
      </a:accent5>
      <a:accent6>
        <a:srgbClr val="00A87C"/>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3456</Words>
  <Application>WPS 演示</Application>
  <PresentationFormat/>
  <Paragraphs>141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宋体</vt:lpstr>
      <vt:lpstr>Wingdings</vt:lpstr>
      <vt:lpstr>微软雅黑</vt:lpstr>
      <vt:lpstr>黑体</vt:lpstr>
      <vt:lpstr>Arial Unicode MS</vt:lpstr>
      <vt:lpstr>Calibri</vt:lpstr>
      <vt:lpstr>Wingdings</vt:lpstr>
      <vt:lpstr>默认设计模板</vt:lpstr>
      <vt:lpstr>Office 主题</vt:lpstr>
      <vt:lpstr>享元模式</vt:lpstr>
      <vt:lpstr>简介：</vt:lpstr>
      <vt:lpstr>PowerPoint 演示文稿</vt:lpstr>
      <vt:lpstr>.</vt:lpstr>
      <vt:lpstr>优缺点：</vt:lpstr>
      <vt:lpstr>.</vt:lpstr>
      <vt:lpstr>模式讲解：</vt:lpstr>
      <vt:lpstr>享元模式 的通用代码：</vt:lpstr>
      <vt:lpstr>.</vt:lpstr>
      <vt:lpstr>.</vt:lpstr>
      <vt:lpstr>PowerPoint 演示文稿</vt:lpstr>
      <vt:lpstr>PowerPoint 演示文稿</vt:lpstr>
      <vt:lpstr>PowerPoint 演示文稿</vt:lpstr>
      <vt:lpstr>举个例子</vt:lpstr>
      <vt:lpstr>分析：</vt:lpstr>
      <vt:lpstr>使用TicketFactory进行更改，增加缓存机制：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享元模式</dc:title>
  <dc:creator>吴文青</dc:creator>
  <cp:lastModifiedBy>北执</cp:lastModifiedBy>
  <cp:revision>16</cp:revision>
  <dcterms:created xsi:type="dcterms:W3CDTF">2022-03-29T08:56:00Z</dcterms:created>
  <dcterms:modified xsi:type="dcterms:W3CDTF">2022-04-16T08:37:36Z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9EA95BED8AE648049AC2DF87D9F96B9C</vt:lpwstr>
  </property>
</Properties>
</file>